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0" r:id="rId9"/>
    <p:sldId id="258" r:id="rId10"/>
    <p:sldId id="25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CE7A9-C933-43FA-9A10-CDD5F02AD05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1FC02BB-6004-4B08-8310-24B8311D4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5C74870-A4B7-422C-927A-A81C6D422ABC}"/>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9EA85B26-B83E-48DF-908B-033598C1DC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1A6A1D-573E-4187-BAD4-0C766672D258}"/>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251981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D06829-FD0D-4BCA-AD4B-F6F6F3B7591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5AF0267-7C63-49A7-B0A3-B583450995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55F96F9-920C-4C6F-8ED3-2E05539042DF}"/>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57573DE7-B229-425B-B778-850AD6839C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9B3A2A-2058-49B8-B691-D0849DBC7F79}"/>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319564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164B4DA-0109-46A5-AD02-8695CEB4B7C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DCD96B8-825D-469B-8CD9-2DA1F91CB6B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D037959-E487-49AB-923E-D292DC798068}"/>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15F6A7A7-7FD0-4EE0-98F7-4AE1E3E885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444391-3EBF-4BB9-811E-D353296A3658}"/>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181538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762DF-365B-4F1C-B184-445709BDB1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1C50B8B-FFAF-40EA-A875-9A7A621985F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20778A-E573-4A36-9285-E7116617049F}"/>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D334DC3A-D5AF-41CD-B24F-AADCF6EA90A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DFE6BE-0174-4D4D-BC98-92A9060F6879}"/>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329749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A46949-303A-4F00-9AD4-145E7ACBB34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15E4110-AA6A-4698-AADC-8064A75EC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3B06615-189A-49A1-808E-9993BE967013}"/>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7496EF12-E220-4EDC-BC14-2C835E5E47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197CB2-721C-4239-9DC4-0603768035CD}"/>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315596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4D692-39CE-448A-A3F1-58959D89D81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7019038-092B-44DD-9287-2C1D417BC1D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7D75D23-E702-44B0-92BD-5D2FA199988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0DBE219-1224-4FF4-B555-A9455BD8BB18}"/>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6" name="Espace réservé du pied de page 5">
            <a:extLst>
              <a:ext uri="{FF2B5EF4-FFF2-40B4-BE49-F238E27FC236}">
                <a16:creationId xmlns:a16="http://schemas.microsoft.com/office/drawing/2014/main" id="{E63273FE-EF9D-466D-9A55-C777A9F36F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006C64-83DE-467C-9421-A97FE2EB41B3}"/>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148242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972657-04C3-4B03-80B9-EA23069655A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8748C22-2120-4DD8-BEAA-B8D1E7DDC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0DCD407-2528-4F9E-88C6-A014599CE6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4CBC75B-4352-4A19-9E0F-F7840B6CC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9EF694D-960D-4651-AF7C-BF7586F516D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95C6EC5-C3D3-4D93-B93C-EB407F0E8FA5}"/>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8" name="Espace réservé du pied de page 7">
            <a:extLst>
              <a:ext uri="{FF2B5EF4-FFF2-40B4-BE49-F238E27FC236}">
                <a16:creationId xmlns:a16="http://schemas.microsoft.com/office/drawing/2014/main" id="{FDAAE16F-73C6-479D-920D-633800C7B9C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04AE6BD-F340-4C25-9160-1C7B18F6CF62}"/>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311702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9C35FB-A8D5-4F09-B732-AF1C7838504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FE8BA6-7C6B-4654-BA31-A4146839501D}"/>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4" name="Espace réservé du pied de page 3">
            <a:extLst>
              <a:ext uri="{FF2B5EF4-FFF2-40B4-BE49-F238E27FC236}">
                <a16:creationId xmlns:a16="http://schemas.microsoft.com/office/drawing/2014/main" id="{4F0BCB45-9900-4E85-9904-2D1F996BF46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4393375-262B-4E8B-9355-B8F61A253466}"/>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8699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06CBAF0-4FDB-4FD7-92A7-AC4AABA1B634}"/>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3" name="Espace réservé du pied de page 2">
            <a:extLst>
              <a:ext uri="{FF2B5EF4-FFF2-40B4-BE49-F238E27FC236}">
                <a16:creationId xmlns:a16="http://schemas.microsoft.com/office/drawing/2014/main" id="{4EDAC1A0-9FC0-4D19-B7C9-33A42C3BE07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4F7538-4847-45A4-A13E-1FC0DAB240D0}"/>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255880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19741-EB15-464D-8F08-EDA3CD21FD4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151D471-D684-435C-BA22-86D0BC0AD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06F4FEB-CBBD-4379-9A4F-7764CFDA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195C6F9-2D46-4CEF-8197-B060DB41FAC5}"/>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6" name="Espace réservé du pied de page 5">
            <a:extLst>
              <a:ext uri="{FF2B5EF4-FFF2-40B4-BE49-F238E27FC236}">
                <a16:creationId xmlns:a16="http://schemas.microsoft.com/office/drawing/2014/main" id="{0A2DAE7E-1BDB-431D-ABF6-B5A54DC847C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7785F8E-F07C-4C30-ABEE-5F5E9034061C}"/>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68813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606C1E-B9C8-459D-94A7-AA3DAE1F12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BAEC3CA-3668-4A23-A8A4-DDB5B1566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1DADBEE-572A-4BC4-A8B8-49BEFE379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654BECE-53FF-4B0A-BDD2-1AF4E2FA006E}"/>
              </a:ext>
            </a:extLst>
          </p:cNvPr>
          <p:cNvSpPr>
            <a:spLocks noGrp="1"/>
          </p:cNvSpPr>
          <p:nvPr>
            <p:ph type="dt" sz="half" idx="10"/>
          </p:nvPr>
        </p:nvSpPr>
        <p:spPr/>
        <p:txBody>
          <a:bodyPr/>
          <a:lstStyle/>
          <a:p>
            <a:fld id="{74E22637-95C9-4353-B1BE-E8BD9F05719C}" type="datetimeFigureOut">
              <a:rPr lang="fr-FR" smtClean="0"/>
              <a:t>14/05/2021</a:t>
            </a:fld>
            <a:endParaRPr lang="fr-FR"/>
          </a:p>
        </p:txBody>
      </p:sp>
      <p:sp>
        <p:nvSpPr>
          <p:cNvPr id="6" name="Espace réservé du pied de page 5">
            <a:extLst>
              <a:ext uri="{FF2B5EF4-FFF2-40B4-BE49-F238E27FC236}">
                <a16:creationId xmlns:a16="http://schemas.microsoft.com/office/drawing/2014/main" id="{CD7EC73D-2F2F-4C17-A2FE-517D3CD3296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DACB271-79A3-4FAA-8605-732958871990}"/>
              </a:ext>
            </a:extLst>
          </p:cNvPr>
          <p:cNvSpPr>
            <a:spLocks noGrp="1"/>
          </p:cNvSpPr>
          <p:nvPr>
            <p:ph type="sldNum" sz="quarter" idx="12"/>
          </p:nvPr>
        </p:nvSpPr>
        <p:spPr/>
        <p:txBody>
          <a:bodyPr/>
          <a:lstStyle/>
          <a:p>
            <a:fld id="{6A8768DB-DFBC-466F-A8D1-88B4C3609D12}" type="slidenum">
              <a:rPr lang="fr-FR" smtClean="0"/>
              <a:t>‹N°›</a:t>
            </a:fld>
            <a:endParaRPr lang="fr-FR"/>
          </a:p>
        </p:txBody>
      </p:sp>
    </p:spTree>
    <p:extLst>
      <p:ext uri="{BB962C8B-B14F-4D97-AF65-F5344CB8AC3E}">
        <p14:creationId xmlns:p14="http://schemas.microsoft.com/office/powerpoint/2010/main" val="334191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8951687-021C-443A-9C71-F5BB80C537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DF4142B-91C7-4530-BBE9-B8458C9566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0830C0-9DE8-427C-A445-CE160A77D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22637-95C9-4353-B1BE-E8BD9F05719C}"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EF46B0C3-51D2-4AB2-81E4-0FB284DD1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30EAFF2-AB99-4CA9-8582-67D5319CB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768DB-DFBC-466F-A8D1-88B4C3609D12}" type="slidenum">
              <a:rPr lang="fr-FR" smtClean="0"/>
              <a:t>‹N°›</a:t>
            </a:fld>
            <a:endParaRPr lang="fr-FR"/>
          </a:p>
        </p:txBody>
      </p:sp>
    </p:spTree>
    <p:extLst>
      <p:ext uri="{BB962C8B-B14F-4D97-AF65-F5344CB8AC3E}">
        <p14:creationId xmlns:p14="http://schemas.microsoft.com/office/powerpoint/2010/main" val="2123074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888/notebooks/recherche.ipynb#Test-de-Kaiser-Meyer-Olkin-(KM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8888/notebooks/afc.ipynb#Analyse-factorielle-Vs.-Analyse-des-composants-principau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90B11-6759-4AFC-9165-86A256F9D3E0}"/>
              </a:ext>
            </a:extLst>
          </p:cNvPr>
          <p:cNvSpPr>
            <a:spLocks noGrp="1"/>
          </p:cNvSpPr>
          <p:nvPr>
            <p:ph type="ctrTitle"/>
          </p:nvPr>
        </p:nvSpPr>
        <p:spPr>
          <a:xfrm>
            <a:off x="1524000" y="386863"/>
            <a:ext cx="9144000" cy="923192"/>
          </a:xfrm>
        </p:spPr>
        <p:txBody>
          <a:bodyPr>
            <a:normAutofit/>
          </a:bodyPr>
          <a:lstStyle/>
          <a:p>
            <a:r>
              <a:rPr lang="fr-FR" sz="3200" dirty="0">
                <a:latin typeface="Times New Roman" panose="02020603050405020304" pitchFamily="18" charset="0"/>
                <a:cs typeface="Times New Roman" panose="02020603050405020304" pitchFamily="18" charset="0"/>
              </a:rPr>
              <a:t>Analyse des Correspondance(AFC)</a:t>
            </a:r>
          </a:p>
        </p:txBody>
      </p:sp>
      <p:sp>
        <p:nvSpPr>
          <p:cNvPr id="3" name="Sous-titre 2">
            <a:extLst>
              <a:ext uri="{FF2B5EF4-FFF2-40B4-BE49-F238E27FC236}">
                <a16:creationId xmlns:a16="http://schemas.microsoft.com/office/drawing/2014/main" id="{5EDC89B0-2D7D-476D-8052-22D16CCE98F4}"/>
              </a:ext>
            </a:extLst>
          </p:cNvPr>
          <p:cNvSpPr>
            <a:spLocks noGrp="1"/>
          </p:cNvSpPr>
          <p:nvPr>
            <p:ph type="subTitle" idx="1"/>
          </p:nvPr>
        </p:nvSpPr>
        <p:spPr>
          <a:xfrm>
            <a:off x="1524000" y="3602038"/>
            <a:ext cx="9976338" cy="1655762"/>
          </a:xfrm>
        </p:spPr>
        <p:txBody>
          <a:bodyPr/>
          <a:lstStyle/>
          <a:p>
            <a:pPr algn="l"/>
            <a:r>
              <a:rPr lang="fr-FR" dirty="0"/>
              <a:t>                                                               </a:t>
            </a:r>
            <a:r>
              <a:rPr lang="fr-FR" sz="2800" dirty="0">
                <a:latin typeface="Times New Roman" panose="02020603050405020304" pitchFamily="18" charset="0"/>
                <a:cs typeface="Times New Roman" panose="02020603050405020304" pitchFamily="18" charset="0"/>
              </a:rPr>
              <a:t>Présenté:</a:t>
            </a:r>
          </a:p>
          <a:p>
            <a:r>
              <a:rPr lang="fr-FR" dirty="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Laby Damaro CAMARA</a:t>
            </a:r>
          </a:p>
        </p:txBody>
      </p:sp>
    </p:spTree>
    <p:extLst>
      <p:ext uri="{BB962C8B-B14F-4D97-AF65-F5344CB8AC3E}">
        <p14:creationId xmlns:p14="http://schemas.microsoft.com/office/powerpoint/2010/main" val="753415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lstStyle/>
          <a:p>
            <a:r>
              <a:rPr lang="fr-FR" dirty="0"/>
              <a:t>Cas pratique</a:t>
            </a: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p:txBody>
          <a:bodyPr/>
          <a:lstStyle/>
          <a:p>
            <a:r>
              <a:rPr lang="fr-FR" dirty="0"/>
              <a:t>Nous allons réaliser notre analyse AFC sur une petite base de donnée:</a:t>
            </a:r>
          </a:p>
          <a:p>
            <a:pPr marL="0" indent="0">
              <a:buNone/>
            </a:pPr>
            <a:r>
              <a:rPr lang="fr-FR" dirty="0"/>
              <a:t> pour les prix Nobels obtenus dans certaines matières par certains pays</a:t>
            </a:r>
          </a:p>
          <a:p>
            <a:pPr marL="0" indent="0">
              <a:buNone/>
            </a:pPr>
            <a:endParaRPr lang="fr-FR" dirty="0"/>
          </a:p>
        </p:txBody>
      </p:sp>
      <p:pic>
        <p:nvPicPr>
          <p:cNvPr id="5" name="Image 4">
            <a:extLst>
              <a:ext uri="{FF2B5EF4-FFF2-40B4-BE49-F238E27FC236}">
                <a16:creationId xmlns:a16="http://schemas.microsoft.com/office/drawing/2014/main" id="{195C2E46-92D1-437A-8F64-9E914DE5F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664" y="3134856"/>
            <a:ext cx="10527136" cy="3042107"/>
          </a:xfrm>
          <a:prstGeom prst="rect">
            <a:avLst/>
          </a:prstGeom>
        </p:spPr>
      </p:pic>
    </p:spTree>
    <p:extLst>
      <p:ext uri="{BB962C8B-B14F-4D97-AF65-F5344CB8AC3E}">
        <p14:creationId xmlns:p14="http://schemas.microsoft.com/office/powerpoint/2010/main" val="31576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lstStyle/>
          <a:p>
            <a:r>
              <a:rPr lang="fr-FR" dirty="0"/>
              <a:t>Centrage et Réduction</a:t>
            </a: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p:txBody>
          <a:bodyPr/>
          <a:lstStyle/>
          <a:p>
            <a:r>
              <a:rPr lang="fr-FR" dirty="0"/>
              <a:t>Ici j’ai utilisé  la classe StandardScaler du package sklearn pour centrer et réduire mes données.</a:t>
            </a:r>
          </a:p>
          <a:p>
            <a:pPr marL="0" indent="0">
              <a:buNone/>
            </a:pPr>
            <a:endParaRPr lang="fr-FR" dirty="0"/>
          </a:p>
        </p:txBody>
      </p:sp>
      <p:pic>
        <p:nvPicPr>
          <p:cNvPr id="8" name="Image 7">
            <a:extLst>
              <a:ext uri="{FF2B5EF4-FFF2-40B4-BE49-F238E27FC236}">
                <a16:creationId xmlns:a16="http://schemas.microsoft.com/office/drawing/2014/main" id="{00F3E99E-35AB-4EC7-B9B0-6AFC049CC808}"/>
              </a:ext>
            </a:extLst>
          </p:cNvPr>
          <p:cNvPicPr>
            <a:picLocks noChangeAspect="1"/>
          </p:cNvPicPr>
          <p:nvPr/>
        </p:nvPicPr>
        <p:blipFill rotWithShape="1">
          <a:blip r:embed="rId2">
            <a:extLst>
              <a:ext uri="{28A0092B-C50C-407E-A947-70E740481C1C}">
                <a14:useLocalDpi xmlns:a14="http://schemas.microsoft.com/office/drawing/2010/main" val="0"/>
              </a:ext>
            </a:extLst>
          </a:blip>
          <a:srcRect l="1023" t="3288" r="8745" b="7621"/>
          <a:stretch/>
        </p:blipFill>
        <p:spPr>
          <a:xfrm>
            <a:off x="568304" y="2599382"/>
            <a:ext cx="10515600" cy="4008437"/>
          </a:xfrm>
          <a:prstGeom prst="rect">
            <a:avLst/>
          </a:prstGeom>
        </p:spPr>
      </p:pic>
    </p:spTree>
    <p:extLst>
      <p:ext uri="{BB962C8B-B14F-4D97-AF65-F5344CB8AC3E}">
        <p14:creationId xmlns:p14="http://schemas.microsoft.com/office/powerpoint/2010/main" val="291442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algn="l"/>
            <a:r>
              <a:rPr lang="fr-FR" sz="3600" i="0" dirty="0">
                <a:solidFill>
                  <a:srgbClr val="000000"/>
                </a:solidFill>
                <a:effectLst/>
                <a:latin typeface="Times New Roman" panose="02020603050405020304" pitchFamily="18" charset="0"/>
                <a:cs typeface="Times New Roman" panose="02020603050405020304" pitchFamily="18" charset="0"/>
              </a:rPr>
              <a:t>Test d'adéquation</a:t>
            </a: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p:txBody>
          <a:bodyPr/>
          <a:lstStyle/>
          <a:p>
            <a:pPr marL="0" indent="0">
              <a:buNone/>
            </a:pPr>
            <a:r>
              <a:rPr lang="fr-FR" b="0" i="0" dirty="0">
                <a:solidFill>
                  <a:srgbClr val="000000"/>
                </a:solidFill>
                <a:effectLst/>
                <a:latin typeface="Times New Roman" panose="02020603050405020304" pitchFamily="18" charset="0"/>
                <a:cs typeface="Times New Roman" panose="02020603050405020304" pitchFamily="18" charset="0"/>
              </a:rPr>
              <a:t>Avant d'effectuer une analyse factorielle, nous devons évaluer la </a:t>
            </a:r>
            <a:r>
              <a:rPr lang="fr-FR" b="1" i="0" dirty="0">
                <a:solidFill>
                  <a:srgbClr val="000000"/>
                </a:solidFill>
                <a:effectLst/>
                <a:latin typeface="Times New Roman" panose="02020603050405020304" pitchFamily="18" charset="0"/>
                <a:cs typeface="Times New Roman" panose="02020603050405020304" pitchFamily="18" charset="0"/>
              </a:rPr>
              <a:t>«factorabilité»</a:t>
            </a:r>
            <a:r>
              <a:rPr lang="fr-FR" b="0" i="0" dirty="0">
                <a:solidFill>
                  <a:srgbClr val="000000"/>
                </a:solidFill>
                <a:effectLst/>
                <a:latin typeface="Times New Roman" panose="02020603050405020304" pitchFamily="18" charset="0"/>
                <a:cs typeface="Times New Roman" panose="02020603050405020304" pitchFamily="18" charset="0"/>
              </a:rPr>
              <a:t> de notre ensemble de données. La </a:t>
            </a:r>
            <a:r>
              <a:rPr lang="fr-FR" b="1" i="0" dirty="0">
                <a:solidFill>
                  <a:srgbClr val="000000"/>
                </a:solidFill>
                <a:effectLst/>
                <a:latin typeface="Times New Roman" panose="02020603050405020304" pitchFamily="18" charset="0"/>
                <a:cs typeface="Times New Roman" panose="02020603050405020304" pitchFamily="18" charset="0"/>
              </a:rPr>
              <a:t>factorabilité</a:t>
            </a:r>
            <a:r>
              <a:rPr lang="fr-FR" b="0" i="0" dirty="0">
                <a:solidFill>
                  <a:srgbClr val="000000"/>
                </a:solidFill>
                <a:effectLst/>
                <a:latin typeface="Times New Roman" panose="02020603050405020304" pitchFamily="18" charset="0"/>
                <a:cs typeface="Times New Roman" panose="02020603050405020304" pitchFamily="18" charset="0"/>
              </a:rPr>
              <a:t> signifie «pouvons-nous trouver les facteurs dans l'ensemble de données?». Il existe deux méthodes pour vérifier la factorabilité ou l'adéquation de l'échantillonnage:</a:t>
            </a:r>
          </a:p>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fr-FR" b="0" i="0" dirty="0">
                <a:solidFill>
                  <a:srgbClr val="000000"/>
                </a:solidFill>
                <a:effectLst/>
                <a:latin typeface="Helvetica Neue"/>
              </a:rPr>
              <a:t>Test de Bartlett</a:t>
            </a:r>
          </a:p>
          <a:p>
            <a:pPr algn="l">
              <a:buFont typeface="Arial" panose="020B0604020202020204" pitchFamily="34" charset="0"/>
              <a:buChar char="•"/>
            </a:pPr>
            <a:r>
              <a:rPr lang="fr-FR" b="0" i="0" dirty="0">
                <a:solidFill>
                  <a:srgbClr val="000000"/>
                </a:solidFill>
                <a:effectLst/>
                <a:latin typeface="Helvetica Neue"/>
              </a:rPr>
              <a:t>Test de Kaiser-Meyer-</a:t>
            </a:r>
            <a:r>
              <a:rPr lang="fr-FR" b="0" i="0" dirty="0" err="1">
                <a:solidFill>
                  <a:srgbClr val="000000"/>
                </a:solidFill>
                <a:effectLst/>
                <a:latin typeface="Helvetica Neue"/>
              </a:rPr>
              <a:t>Olkin</a:t>
            </a:r>
            <a:endParaRPr lang="fr-FR" b="0" i="0" dirty="0">
              <a:solidFill>
                <a:srgbClr val="000000"/>
              </a:solidFill>
              <a:effectLst/>
              <a:latin typeface="Helvetica Neue"/>
            </a:endParaRPr>
          </a:p>
        </p:txBody>
      </p:sp>
    </p:spTree>
    <p:extLst>
      <p:ext uri="{BB962C8B-B14F-4D97-AF65-F5344CB8AC3E}">
        <p14:creationId xmlns:p14="http://schemas.microsoft.com/office/powerpoint/2010/main" val="366097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algn="l"/>
            <a:r>
              <a:rPr lang="fr-FR" sz="3600" i="0" dirty="0">
                <a:solidFill>
                  <a:srgbClr val="000000"/>
                </a:solidFill>
                <a:effectLst/>
                <a:latin typeface="Times New Roman" panose="02020603050405020304" pitchFamily="18" charset="0"/>
                <a:cs typeface="Times New Roman" panose="02020603050405020304" pitchFamily="18" charset="0"/>
              </a:rPr>
              <a:t>Test de Bartlett</a:t>
            </a: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p:txBody>
          <a:bodyPr/>
          <a:lstStyle/>
          <a:p>
            <a:pPr marL="0" indent="0">
              <a:buNone/>
            </a:pPr>
            <a:r>
              <a:rPr lang="fr-FR" dirty="0">
                <a:solidFill>
                  <a:srgbClr val="000000"/>
                </a:solidFill>
                <a:latin typeface="Times New Roman" panose="02020603050405020304" pitchFamily="18" charset="0"/>
                <a:cs typeface="Times New Roman" panose="02020603050405020304" pitchFamily="18" charset="0"/>
              </a:rPr>
              <a:t>On </a:t>
            </a:r>
            <a:r>
              <a:rPr lang="fr-FR" b="0" i="0" dirty="0">
                <a:solidFill>
                  <a:srgbClr val="000000"/>
                </a:solidFill>
                <a:effectLst/>
                <a:latin typeface="Times New Roman" panose="02020603050405020304" pitchFamily="18" charset="0"/>
                <a:cs typeface="Times New Roman" panose="02020603050405020304" pitchFamily="18" charset="0"/>
              </a:rPr>
              <a:t>effectue le test de sphéricité de Bartlett  pour vérifier si les variables observées sont intercorrélées ou non en utilisant la matrice de corrélation observée avec la matrice d'identité. Si le test est statistiquement insignifiant, nous ne devons pas procéder à une analyse factorielle.</a:t>
            </a:r>
          </a:p>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FC1860E6-B121-4E34-98BA-5430801E4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618" y="3926165"/>
            <a:ext cx="10404764" cy="1974272"/>
          </a:xfrm>
          <a:prstGeom prst="rect">
            <a:avLst/>
          </a:prstGeom>
        </p:spPr>
      </p:pic>
    </p:spTree>
    <p:extLst>
      <p:ext uri="{BB962C8B-B14F-4D97-AF65-F5344CB8AC3E}">
        <p14:creationId xmlns:p14="http://schemas.microsoft.com/office/powerpoint/2010/main" val="336556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algn="l"/>
            <a:r>
              <a:rPr lang="fr-FR" sz="3600" i="0" dirty="0">
                <a:solidFill>
                  <a:srgbClr val="000000"/>
                </a:solidFill>
                <a:effectLst/>
                <a:latin typeface="Times New Roman" panose="02020603050405020304" pitchFamily="18" charset="0"/>
                <a:cs typeface="Times New Roman" panose="02020603050405020304" pitchFamily="18" charset="0"/>
              </a:rPr>
              <a:t>Test de Bartlett</a:t>
            </a: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838200" y="1444336"/>
            <a:ext cx="10515600" cy="5048539"/>
          </a:xfrm>
        </p:spPr>
        <p:txBody>
          <a:bodyPr/>
          <a:lstStyle/>
          <a:p>
            <a:pPr marL="0" indent="0">
              <a:buNone/>
            </a:pPr>
            <a:r>
              <a:rPr lang="fr-FR" b="0" i="0" dirty="0">
                <a:solidFill>
                  <a:srgbClr val="000000"/>
                </a:solidFill>
                <a:effectLst/>
                <a:latin typeface="Times New Roman" panose="02020603050405020304" pitchFamily="18" charset="0"/>
                <a:cs typeface="Times New Roman" panose="02020603050405020304" pitchFamily="18" charset="0"/>
              </a:rPr>
              <a:t>Dans ce test de Bartlett, la valeur p est sensiblement égale à 0. Alors le test est </a:t>
            </a:r>
            <a:r>
              <a:rPr lang="fr-FR" b="1" i="0" dirty="0">
                <a:solidFill>
                  <a:srgbClr val="000000"/>
                </a:solidFill>
                <a:effectLst/>
                <a:latin typeface="Times New Roman" panose="02020603050405020304" pitchFamily="18" charset="0"/>
                <a:cs typeface="Times New Roman" panose="02020603050405020304" pitchFamily="18" charset="0"/>
              </a:rPr>
              <a:t>statistiquement significatif</a:t>
            </a:r>
            <a:r>
              <a:rPr lang="fr-FR" b="0" i="0" dirty="0">
                <a:solidFill>
                  <a:srgbClr val="000000"/>
                </a:solidFill>
                <a:effectLst/>
                <a:latin typeface="Times New Roman" panose="02020603050405020304" pitchFamily="18" charset="0"/>
                <a:cs typeface="Times New Roman" panose="02020603050405020304" pitchFamily="18" charset="0"/>
              </a:rPr>
              <a:t>, indiquant que la matrice de corrélation observée n’est pas une matrice d’identité on peut le vérifier maintenant.</a:t>
            </a:r>
          </a:p>
        </p:txBody>
      </p:sp>
      <p:pic>
        <p:nvPicPr>
          <p:cNvPr id="6" name="Image 5">
            <a:extLst>
              <a:ext uri="{FF2B5EF4-FFF2-40B4-BE49-F238E27FC236}">
                <a16:creationId xmlns:a16="http://schemas.microsoft.com/office/drawing/2014/main" id="{2433E02C-4FED-4679-9A8F-B0C0CC81A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86996"/>
            <a:ext cx="10255826" cy="3689025"/>
          </a:xfrm>
          <a:prstGeom prst="rect">
            <a:avLst/>
          </a:prstGeom>
        </p:spPr>
      </p:pic>
    </p:spTree>
    <p:extLst>
      <p:ext uri="{BB962C8B-B14F-4D97-AF65-F5344CB8AC3E}">
        <p14:creationId xmlns:p14="http://schemas.microsoft.com/office/powerpoint/2010/main" val="1153704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algn="l"/>
            <a:r>
              <a:rPr lang="fr-FR" sz="3600" i="0" dirty="0">
                <a:solidFill>
                  <a:srgbClr val="000000"/>
                </a:solidFill>
                <a:effectLst/>
                <a:latin typeface="Times New Roman" panose="02020603050405020304" pitchFamily="18" charset="0"/>
                <a:cs typeface="Times New Roman" panose="02020603050405020304" pitchFamily="18" charset="0"/>
              </a:rPr>
              <a:t>Test de Kaiser-Meyer-</a:t>
            </a:r>
            <a:r>
              <a:rPr lang="fr-FR" sz="3600" i="0" dirty="0" err="1">
                <a:solidFill>
                  <a:srgbClr val="000000"/>
                </a:solidFill>
                <a:effectLst/>
                <a:latin typeface="Times New Roman" panose="02020603050405020304" pitchFamily="18" charset="0"/>
                <a:cs typeface="Times New Roman" panose="02020603050405020304" pitchFamily="18" charset="0"/>
              </a:rPr>
              <a:t>Olkin</a:t>
            </a:r>
            <a:r>
              <a:rPr lang="fr-FR" sz="3600" i="0" dirty="0">
                <a:solidFill>
                  <a:srgbClr val="000000"/>
                </a:solidFill>
                <a:effectLst/>
                <a:latin typeface="Times New Roman" panose="02020603050405020304" pitchFamily="18" charset="0"/>
                <a:cs typeface="Times New Roman" panose="02020603050405020304" pitchFamily="18" charset="0"/>
              </a:rPr>
              <a:t> (KMO)</a:t>
            </a: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838200" y="1444336"/>
            <a:ext cx="10515600" cy="5048539"/>
          </a:xfrm>
        </p:spPr>
        <p:txBody>
          <a:bodyPr/>
          <a:lstStyle/>
          <a:p>
            <a:r>
              <a:rPr lang="fr-FR" b="0" i="0" dirty="0">
                <a:solidFill>
                  <a:srgbClr val="000000"/>
                </a:solidFill>
                <a:effectLst/>
                <a:latin typeface="Times New Roman" panose="02020603050405020304" pitchFamily="18" charset="0"/>
                <a:cs typeface="Times New Roman" panose="02020603050405020304" pitchFamily="18" charset="0"/>
              </a:rPr>
              <a:t>Pour mesurer la pertinence des données pour l'analyse factorielle. </a:t>
            </a:r>
          </a:p>
          <a:p>
            <a:endParaRPr lang="fr-FR" b="0" i="0" dirty="0">
              <a:solidFill>
                <a:srgbClr val="000000"/>
              </a:solidFill>
              <a:effectLst/>
              <a:latin typeface="Times New Roman" panose="02020603050405020304" pitchFamily="18" charset="0"/>
              <a:cs typeface="Times New Roman" panose="02020603050405020304" pitchFamily="18" charset="0"/>
            </a:endParaRPr>
          </a:p>
          <a:p>
            <a:r>
              <a:rPr lang="fr-FR" b="0" i="0" dirty="0">
                <a:solidFill>
                  <a:srgbClr val="000000"/>
                </a:solidFill>
                <a:effectLst/>
                <a:latin typeface="Times New Roman" panose="02020603050405020304" pitchFamily="18" charset="0"/>
                <a:cs typeface="Times New Roman" panose="02020603050405020304" pitchFamily="18" charset="0"/>
              </a:rPr>
              <a:t>Il détermine l'adéquation pour chaque variable observée et pour le modèle complet. </a:t>
            </a:r>
          </a:p>
          <a:p>
            <a:endParaRPr lang="fr-FR" b="0" i="0" dirty="0">
              <a:solidFill>
                <a:srgbClr val="000000"/>
              </a:solidFill>
              <a:effectLst/>
              <a:latin typeface="Times New Roman" panose="02020603050405020304" pitchFamily="18" charset="0"/>
              <a:cs typeface="Times New Roman" panose="02020603050405020304" pitchFamily="18" charset="0"/>
            </a:endParaRPr>
          </a:p>
          <a:p>
            <a:r>
              <a:rPr lang="fr-FR" b="1" i="0" dirty="0">
                <a:solidFill>
                  <a:srgbClr val="000000"/>
                </a:solidFill>
                <a:effectLst/>
                <a:latin typeface="Times New Roman" panose="02020603050405020304" pitchFamily="18" charset="0"/>
                <a:cs typeface="Times New Roman" panose="02020603050405020304" pitchFamily="18" charset="0"/>
              </a:rPr>
              <a:t>KMO</a:t>
            </a:r>
            <a:r>
              <a:rPr lang="fr-FR" b="0" i="0" dirty="0">
                <a:solidFill>
                  <a:srgbClr val="000000"/>
                </a:solidFill>
                <a:effectLst/>
                <a:latin typeface="Times New Roman" panose="02020603050405020304" pitchFamily="18" charset="0"/>
                <a:cs typeface="Times New Roman" panose="02020603050405020304" pitchFamily="18" charset="0"/>
              </a:rPr>
              <a:t> estime la proportion de variance parmi toutes les variables observées. </a:t>
            </a:r>
          </a:p>
          <a:p>
            <a:endParaRPr lang="fr-FR"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38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algn="l"/>
            <a:r>
              <a:rPr lang="fr-FR" sz="3600" i="0" dirty="0">
                <a:solidFill>
                  <a:srgbClr val="000000"/>
                </a:solidFill>
                <a:effectLst/>
                <a:latin typeface="Times New Roman" panose="02020603050405020304" pitchFamily="18" charset="0"/>
                <a:cs typeface="Times New Roman" panose="02020603050405020304" pitchFamily="18" charset="0"/>
              </a:rPr>
              <a:t>Test de Kaiser-Meyer-</a:t>
            </a:r>
            <a:r>
              <a:rPr lang="fr-FR" sz="3600" i="0" dirty="0" err="1">
                <a:solidFill>
                  <a:srgbClr val="000000"/>
                </a:solidFill>
                <a:effectLst/>
                <a:latin typeface="Times New Roman" panose="02020603050405020304" pitchFamily="18" charset="0"/>
                <a:cs typeface="Times New Roman" panose="02020603050405020304" pitchFamily="18" charset="0"/>
              </a:rPr>
              <a:t>Olkin</a:t>
            </a:r>
            <a:r>
              <a:rPr lang="fr-FR" sz="3600" i="0" dirty="0">
                <a:solidFill>
                  <a:srgbClr val="000000"/>
                </a:solidFill>
                <a:effectLst/>
                <a:latin typeface="Times New Roman" panose="02020603050405020304" pitchFamily="18" charset="0"/>
                <a:cs typeface="Times New Roman" panose="02020603050405020304" pitchFamily="18" charset="0"/>
              </a:rPr>
              <a:t> (KMO)</a:t>
            </a: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838200" y="1444336"/>
            <a:ext cx="10515600" cy="5048539"/>
          </a:xfrm>
        </p:spPr>
        <p:txBody>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r>
              <a:rPr lang="fr-FR" b="0" i="0" dirty="0">
                <a:solidFill>
                  <a:srgbClr val="000000"/>
                </a:solidFill>
                <a:effectLst/>
                <a:latin typeface="Times New Roman" panose="02020603050405020304" pitchFamily="18" charset="0"/>
                <a:cs typeface="Times New Roman" panose="02020603050405020304" pitchFamily="18" charset="0"/>
              </a:rPr>
              <a:t>Une proportion plus faible est plus adaptée à l'analyse factorielle Les valeurs de </a:t>
            </a:r>
            <a:r>
              <a:rPr lang="fr-FR" b="1" i="0" dirty="0">
                <a:solidFill>
                  <a:srgbClr val="000000"/>
                </a:solidFill>
                <a:effectLst/>
                <a:latin typeface="Times New Roman" panose="02020603050405020304" pitchFamily="18" charset="0"/>
                <a:cs typeface="Times New Roman" panose="02020603050405020304" pitchFamily="18" charset="0"/>
              </a:rPr>
              <a:t>KMO</a:t>
            </a:r>
            <a:r>
              <a:rPr lang="fr-FR" b="0" i="0" dirty="0">
                <a:solidFill>
                  <a:srgbClr val="000000"/>
                </a:solidFill>
                <a:effectLst/>
                <a:latin typeface="Times New Roman" panose="02020603050405020304" pitchFamily="18" charset="0"/>
                <a:cs typeface="Times New Roman" panose="02020603050405020304" pitchFamily="18" charset="0"/>
              </a:rPr>
              <a:t> sont comprises entre 0 et 1. </a:t>
            </a:r>
          </a:p>
          <a:p>
            <a:endParaRPr lang="fr-FR" b="0" i="0" dirty="0">
              <a:solidFill>
                <a:srgbClr val="000000"/>
              </a:solidFill>
              <a:effectLst/>
              <a:latin typeface="Times New Roman" panose="02020603050405020304" pitchFamily="18" charset="0"/>
              <a:cs typeface="Times New Roman" panose="02020603050405020304" pitchFamily="18" charset="0"/>
            </a:endParaRPr>
          </a:p>
          <a:p>
            <a:r>
              <a:rPr lang="fr-FR" b="0" i="0" dirty="0">
                <a:solidFill>
                  <a:srgbClr val="000000"/>
                </a:solidFill>
                <a:effectLst/>
                <a:latin typeface="Times New Roman" panose="02020603050405020304" pitchFamily="18" charset="0"/>
                <a:cs typeface="Times New Roman" panose="02020603050405020304" pitchFamily="18" charset="0"/>
              </a:rPr>
              <a:t>Une valeur de </a:t>
            </a:r>
            <a:r>
              <a:rPr lang="fr-FR" b="1" i="0" dirty="0">
                <a:solidFill>
                  <a:srgbClr val="000000"/>
                </a:solidFill>
                <a:effectLst/>
                <a:latin typeface="Times New Roman" panose="02020603050405020304" pitchFamily="18" charset="0"/>
                <a:cs typeface="Times New Roman" panose="02020603050405020304" pitchFamily="18" charset="0"/>
              </a:rPr>
              <a:t>KMO</a:t>
            </a:r>
            <a:r>
              <a:rPr lang="fr-FR" b="0" i="0" dirty="0">
                <a:solidFill>
                  <a:srgbClr val="000000"/>
                </a:solidFill>
                <a:effectLst/>
                <a:latin typeface="Times New Roman" panose="02020603050405020304" pitchFamily="18" charset="0"/>
                <a:cs typeface="Times New Roman" panose="02020603050405020304" pitchFamily="18" charset="0"/>
              </a:rPr>
              <a:t> inférieure à 0,6 est considérée comme inadéquate.</a:t>
            </a:r>
          </a:p>
        </p:txBody>
      </p:sp>
    </p:spTree>
    <p:extLst>
      <p:ext uri="{BB962C8B-B14F-4D97-AF65-F5344CB8AC3E}">
        <p14:creationId xmlns:p14="http://schemas.microsoft.com/office/powerpoint/2010/main" val="1081567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algn="l"/>
            <a:r>
              <a:rPr lang="fr-FR" sz="3600" i="0" dirty="0">
                <a:solidFill>
                  <a:srgbClr val="000000"/>
                </a:solidFill>
                <a:effectLst/>
                <a:latin typeface="Times New Roman" panose="02020603050405020304" pitchFamily="18" charset="0"/>
                <a:cs typeface="Times New Roman" panose="02020603050405020304" pitchFamily="18" charset="0"/>
              </a:rPr>
              <a:t>Test de Kaiser-Meyer-</a:t>
            </a:r>
            <a:r>
              <a:rPr lang="fr-FR" sz="3600" i="0" dirty="0" err="1">
                <a:solidFill>
                  <a:srgbClr val="000000"/>
                </a:solidFill>
                <a:effectLst/>
                <a:latin typeface="Times New Roman" panose="02020603050405020304" pitchFamily="18" charset="0"/>
                <a:cs typeface="Times New Roman" panose="02020603050405020304" pitchFamily="18" charset="0"/>
              </a:rPr>
              <a:t>Olkin</a:t>
            </a:r>
            <a:r>
              <a:rPr lang="fr-FR" sz="3600" i="0" dirty="0">
                <a:solidFill>
                  <a:srgbClr val="000000"/>
                </a:solidFill>
                <a:effectLst/>
                <a:latin typeface="Times New Roman" panose="02020603050405020304" pitchFamily="18" charset="0"/>
                <a:cs typeface="Times New Roman" panose="02020603050405020304" pitchFamily="18" charset="0"/>
              </a:rPr>
              <a:t> (KMO)</a:t>
            </a:r>
            <a:r>
              <a:rPr lang="fr-FR" sz="3600" i="0" u="none" strike="noStrike" dirty="0">
                <a:solidFill>
                  <a:srgbClr val="296EAA"/>
                </a:solidFill>
                <a:effectLst/>
                <a:latin typeface="Times New Roman" panose="02020603050405020304" pitchFamily="18" charset="0"/>
                <a:cs typeface="Times New Roman" panose="02020603050405020304" pitchFamily="18" charset="0"/>
                <a:hlinkClick r:id="rId2"/>
              </a:rPr>
              <a:t>¶</a:t>
            </a: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838200" y="1444336"/>
            <a:ext cx="10515600" cy="5048539"/>
          </a:xfrm>
        </p:spPr>
        <p:txBody>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r>
              <a:rPr lang="fr-FR" i="0" dirty="0">
                <a:solidFill>
                  <a:srgbClr val="000000"/>
                </a:solidFill>
                <a:effectLst/>
                <a:latin typeface="Times New Roman" panose="02020603050405020304" pitchFamily="18" charset="0"/>
                <a:cs typeface="Times New Roman" panose="02020603050405020304" pitchFamily="18" charset="0"/>
              </a:rPr>
              <a:t>Le KMO global pour nos données est de 0.69, ce qui n'est mal ici. Cette valeur indique que nous pouvons poursuivre votre analyse factorielle planifiée.</a:t>
            </a:r>
          </a:p>
        </p:txBody>
      </p:sp>
      <p:pic>
        <p:nvPicPr>
          <p:cNvPr id="5" name="Image 4">
            <a:extLst>
              <a:ext uri="{FF2B5EF4-FFF2-40B4-BE49-F238E27FC236}">
                <a16:creationId xmlns:a16="http://schemas.microsoft.com/office/drawing/2014/main" id="{58FD3631-C998-4A0F-ACE1-427A48E6C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755" y="1614498"/>
            <a:ext cx="10616045" cy="2988675"/>
          </a:xfrm>
          <a:prstGeom prst="rect">
            <a:avLst/>
          </a:prstGeom>
        </p:spPr>
      </p:pic>
    </p:spTree>
    <p:extLst>
      <p:ext uri="{BB962C8B-B14F-4D97-AF65-F5344CB8AC3E}">
        <p14:creationId xmlns:p14="http://schemas.microsoft.com/office/powerpoint/2010/main" val="252056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rtl="0"/>
            <a:r>
              <a:rPr lang="fr-FR" sz="3600" dirty="0">
                <a:solidFill>
                  <a:srgbClr val="000000"/>
                </a:solidFill>
                <a:effectLst/>
                <a:latin typeface="Times New Roman" panose="02020603050405020304" pitchFamily="18" charset="0"/>
                <a:cs typeface="Times New Roman" panose="02020603050405020304" pitchFamily="18" charset="0"/>
              </a:rPr>
              <a:t>Choix du nombre de facteurs</a:t>
            </a:r>
            <a:br>
              <a:rPr lang="fr-FR" sz="1400" b="0" i="0" dirty="0">
                <a:solidFill>
                  <a:srgbClr val="000000"/>
                </a:solidFill>
                <a:effectLst/>
                <a:latin typeface="Helvetica Neue"/>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838200" y="1309256"/>
            <a:ext cx="10515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fr-FR" b="0" i="0" dirty="0">
                <a:solidFill>
                  <a:srgbClr val="000000"/>
                </a:solidFill>
                <a:effectLst/>
                <a:latin typeface="Times New Roman" panose="02020603050405020304" pitchFamily="18" charset="0"/>
                <a:cs typeface="Times New Roman" panose="02020603050405020304" pitchFamily="18" charset="0"/>
              </a:rPr>
              <a:t>Pour choisir le nombre de facteurs, nous pouvons utiliser le Kaiser </a:t>
            </a:r>
            <a:r>
              <a:rPr lang="fr-FR" b="0" i="0" dirty="0" err="1">
                <a:solidFill>
                  <a:srgbClr val="000000"/>
                </a:solidFill>
                <a:effectLst/>
                <a:latin typeface="Times New Roman" panose="02020603050405020304" pitchFamily="18" charset="0"/>
                <a:cs typeface="Times New Roman" panose="02020603050405020304" pitchFamily="18" charset="0"/>
              </a:rPr>
              <a:t>criterion</a:t>
            </a:r>
            <a:r>
              <a:rPr lang="fr-FR" b="0" i="0" dirty="0">
                <a:solidFill>
                  <a:srgbClr val="000000"/>
                </a:solidFill>
                <a:effectLst/>
                <a:latin typeface="Times New Roman" panose="02020603050405020304" pitchFamily="18" charset="0"/>
                <a:cs typeface="Times New Roman" panose="02020603050405020304" pitchFamily="18" charset="0"/>
              </a:rPr>
              <a:t> et </a:t>
            </a:r>
            <a:r>
              <a:rPr lang="fr-FR" b="0" i="0" dirty="0" err="1">
                <a:solidFill>
                  <a:srgbClr val="000000"/>
                </a:solidFill>
                <a:effectLst/>
                <a:latin typeface="Times New Roman" panose="02020603050405020304" pitchFamily="18" charset="0"/>
                <a:cs typeface="Times New Roman" panose="02020603050405020304" pitchFamily="18" charset="0"/>
              </a:rPr>
              <a:t>scree</a:t>
            </a:r>
            <a:r>
              <a:rPr lang="fr-FR" b="0" i="0" dirty="0">
                <a:solidFill>
                  <a:srgbClr val="000000"/>
                </a:solidFill>
                <a:effectLst/>
                <a:latin typeface="Times New Roman" panose="02020603050405020304" pitchFamily="18" charset="0"/>
                <a:cs typeface="Times New Roman" panose="02020603050405020304" pitchFamily="18" charset="0"/>
              </a:rPr>
              <a:t> plot. Les deux sont basés sur des valeurs propres</a:t>
            </a: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5BE744D8-8839-487E-86C2-5E505EF3016E}"/>
              </a:ext>
            </a:extLst>
          </p:cNvPr>
          <p:cNvPicPr>
            <a:picLocks noChangeAspect="1"/>
          </p:cNvPicPr>
          <p:nvPr/>
        </p:nvPicPr>
        <p:blipFill rotWithShape="1">
          <a:blip r:embed="rId2">
            <a:extLst>
              <a:ext uri="{28A0092B-C50C-407E-A947-70E740481C1C}">
                <a14:useLocalDpi xmlns:a14="http://schemas.microsoft.com/office/drawing/2010/main" val="0"/>
              </a:ext>
            </a:extLst>
          </a:blip>
          <a:srcRect r="5389" b="5080"/>
          <a:stretch/>
        </p:blipFill>
        <p:spPr>
          <a:xfrm>
            <a:off x="651776" y="2634819"/>
            <a:ext cx="6880033" cy="4233559"/>
          </a:xfrm>
          <a:prstGeom prst="rect">
            <a:avLst/>
          </a:prstGeom>
        </p:spPr>
      </p:pic>
      <p:pic>
        <p:nvPicPr>
          <p:cNvPr id="10" name="Image 9">
            <a:extLst>
              <a:ext uri="{FF2B5EF4-FFF2-40B4-BE49-F238E27FC236}">
                <a16:creationId xmlns:a16="http://schemas.microsoft.com/office/drawing/2014/main" id="{45D56660-7B7B-4C3C-B936-882E96787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233" y="2724306"/>
            <a:ext cx="3747655" cy="3956321"/>
          </a:xfrm>
          <a:prstGeom prst="rect">
            <a:avLst/>
          </a:prstGeom>
        </p:spPr>
      </p:pic>
    </p:spTree>
    <p:extLst>
      <p:ext uri="{BB962C8B-B14F-4D97-AF65-F5344CB8AC3E}">
        <p14:creationId xmlns:p14="http://schemas.microsoft.com/office/powerpoint/2010/main" val="4001076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rtl="0"/>
            <a:r>
              <a:rPr lang="fr-FR" sz="3600" dirty="0">
                <a:solidFill>
                  <a:srgbClr val="000000"/>
                </a:solidFill>
                <a:effectLst/>
                <a:latin typeface="Times New Roman" panose="02020603050405020304" pitchFamily="18" charset="0"/>
                <a:cs typeface="Times New Roman" panose="02020603050405020304" pitchFamily="18" charset="0"/>
              </a:rPr>
              <a:t>Choix du nombre de facteurs</a:t>
            </a:r>
            <a:br>
              <a:rPr lang="fr-FR" sz="3600" dirty="0">
                <a:solidFill>
                  <a:srgbClr val="000000"/>
                </a:solidFill>
                <a:effectLst/>
                <a:latin typeface="Times New Roman" panose="02020603050405020304" pitchFamily="18" charset="0"/>
                <a:cs typeface="Times New Roman" panose="02020603050405020304" pitchFamily="18" charset="0"/>
              </a:rPr>
            </a:br>
            <a:br>
              <a:rPr lang="fr-FR" sz="1400" b="0" i="0" dirty="0">
                <a:solidFill>
                  <a:srgbClr val="000000"/>
                </a:solidFill>
                <a:effectLst/>
                <a:latin typeface="Helvetica Neue"/>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838200" y="1309256"/>
            <a:ext cx="10515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fr-FR" i="0" dirty="0">
                <a:solidFill>
                  <a:srgbClr val="000000"/>
                </a:solidFill>
                <a:effectLst/>
                <a:latin typeface="Times New Roman" panose="02020603050405020304" pitchFamily="18" charset="0"/>
                <a:cs typeface="Times New Roman" panose="02020603050405020304" pitchFamily="18" charset="0"/>
              </a:rPr>
              <a:t>Ici, nous pouvons voir que pour 1 facteur, la valeur propre est supérieure à un. Cela signifie que nous pouvons choisir 1 facteur</a:t>
            </a: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04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ABEFD-657A-43ED-908D-A852E2071D73}"/>
              </a:ext>
            </a:extLst>
          </p:cNvPr>
          <p:cNvSpPr>
            <a:spLocks noGrp="1"/>
          </p:cNvSpPr>
          <p:nvPr>
            <p:ph type="title"/>
          </p:nvPr>
        </p:nvSpPr>
        <p:spPr/>
        <p:txBody>
          <a:bodyPr>
            <a:normAutofit/>
          </a:bodyPr>
          <a:lstStyle/>
          <a:p>
            <a:pPr algn="l"/>
            <a:r>
              <a:rPr lang="fr-FR" sz="3600" i="0" dirty="0">
                <a:solidFill>
                  <a:srgbClr val="000000"/>
                </a:solidFill>
                <a:effectLst/>
                <a:latin typeface="Times New Roman" panose="02020603050405020304" pitchFamily="18" charset="0"/>
                <a:cs typeface="Times New Roman" panose="02020603050405020304" pitchFamily="18" charset="0"/>
              </a:rPr>
              <a:t>Analyse factorielle</a:t>
            </a:r>
          </a:p>
        </p:txBody>
      </p:sp>
      <p:sp>
        <p:nvSpPr>
          <p:cNvPr id="3" name="Espace réservé du contenu 2">
            <a:extLst>
              <a:ext uri="{FF2B5EF4-FFF2-40B4-BE49-F238E27FC236}">
                <a16:creationId xmlns:a16="http://schemas.microsoft.com/office/drawing/2014/main" id="{1897EBF8-8852-430A-AD45-DA5C314D4968}"/>
              </a:ext>
            </a:extLst>
          </p:cNvPr>
          <p:cNvSpPr>
            <a:spLocks noGrp="1"/>
          </p:cNvSpPr>
          <p:nvPr>
            <p:ph idx="1"/>
          </p:nvPr>
        </p:nvSpPr>
        <p:spPr>
          <a:xfrm>
            <a:off x="228600" y="1825625"/>
            <a:ext cx="11720945" cy="4351338"/>
          </a:xfrm>
        </p:spPr>
        <p:txBody>
          <a:bodyPr>
            <a:normAutofit/>
          </a:bodyPr>
          <a:lstStyle/>
          <a:p>
            <a:r>
              <a:rPr lang="fr-FR" b="0" i="0" dirty="0">
                <a:solidFill>
                  <a:srgbClr val="000000"/>
                </a:solidFill>
                <a:effectLst/>
                <a:latin typeface="Helvetica Neue"/>
              </a:rPr>
              <a:t>L'analyse factorielle est un modèle statistique linéaire. </a:t>
            </a:r>
          </a:p>
          <a:p>
            <a:endParaRPr lang="fr-FR" b="0" i="0" dirty="0">
              <a:solidFill>
                <a:srgbClr val="000000"/>
              </a:solidFill>
              <a:effectLst/>
              <a:latin typeface="Helvetica Neue"/>
            </a:endParaRPr>
          </a:p>
          <a:p>
            <a:r>
              <a:rPr lang="fr-FR" b="0" i="0" dirty="0" err="1">
                <a:solidFill>
                  <a:srgbClr val="000000"/>
                </a:solidFill>
                <a:effectLst/>
                <a:latin typeface="Helvetica Neue"/>
              </a:rPr>
              <a:t>EIle</a:t>
            </a:r>
            <a:r>
              <a:rPr lang="fr-FR" b="0" i="0" dirty="0">
                <a:solidFill>
                  <a:srgbClr val="000000"/>
                </a:solidFill>
                <a:effectLst/>
                <a:latin typeface="Helvetica Neue"/>
              </a:rPr>
              <a:t> est utilisée pour expliquer la variance entre la variable observée et condenser un ensemble de la variable observée dans la variable non observée appelée facteurs.</a:t>
            </a:r>
          </a:p>
          <a:p>
            <a:endParaRPr lang="fr-FR" b="0" i="0" dirty="0">
              <a:solidFill>
                <a:srgbClr val="000000"/>
              </a:solidFill>
              <a:effectLst/>
              <a:latin typeface="Helvetica Neue"/>
            </a:endParaRPr>
          </a:p>
          <a:p>
            <a:r>
              <a:rPr lang="fr-FR" b="0" i="0" dirty="0">
                <a:solidFill>
                  <a:srgbClr val="000000"/>
                </a:solidFill>
                <a:effectLst/>
                <a:latin typeface="Helvetica Neue"/>
              </a:rPr>
              <a:t> Les variables observées sont modélisées comme une combinaison linéaire de facteurs et de termes d'erreur.</a:t>
            </a:r>
          </a:p>
        </p:txBody>
      </p:sp>
    </p:spTree>
    <p:extLst>
      <p:ext uri="{BB962C8B-B14F-4D97-AF65-F5344CB8AC3E}">
        <p14:creationId xmlns:p14="http://schemas.microsoft.com/office/powerpoint/2010/main" val="3876558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rtl="0"/>
            <a:r>
              <a:rPr lang="fr-FR" sz="3600" dirty="0">
                <a:solidFill>
                  <a:srgbClr val="000000"/>
                </a:solidFill>
                <a:effectLst/>
                <a:latin typeface="Times New Roman" panose="02020603050405020304" pitchFamily="18" charset="0"/>
                <a:cs typeface="Times New Roman" panose="02020603050405020304" pitchFamily="18" charset="0"/>
              </a:rPr>
              <a:t>Choix du nombre de facteurs</a:t>
            </a:r>
            <a:br>
              <a:rPr lang="fr-FR" sz="3600" dirty="0">
                <a:solidFill>
                  <a:srgbClr val="000000"/>
                </a:solidFill>
                <a:effectLst/>
                <a:latin typeface="Times New Roman" panose="02020603050405020304" pitchFamily="18" charset="0"/>
                <a:cs typeface="Times New Roman" panose="02020603050405020304" pitchFamily="18" charset="0"/>
              </a:rPr>
            </a:br>
            <a:br>
              <a:rPr lang="fr-FR" sz="1400" b="0" i="0" dirty="0">
                <a:solidFill>
                  <a:srgbClr val="000000"/>
                </a:solidFill>
                <a:effectLst/>
                <a:latin typeface="Helvetica Neue"/>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fr-FR" b="0" i="0" dirty="0">
                <a:solidFill>
                  <a:srgbClr val="000000"/>
                </a:solidFill>
                <a:effectLst/>
                <a:latin typeface="Times New Roman" panose="02020603050405020304" pitchFamily="18" charset="0"/>
                <a:cs typeface="Times New Roman" panose="02020603050405020304" pitchFamily="18" charset="0"/>
              </a:rPr>
              <a:t>L'exécution de la méthode  CA( row_labels=df.index.values, col_labels = df.columns.values) provoque a minima le calcul des attributs :</a:t>
            </a:r>
          </a:p>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afc.eig_ : valeurs propres</a:t>
            </a:r>
          </a:p>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afc.row_coord_ : coordonnées des points lignes</a:t>
            </a:r>
          </a:p>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afc.col_coord_ : coordonnées des points colonnes</a:t>
            </a: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1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rtl="0"/>
            <a:r>
              <a:rPr lang="fr-FR" sz="3600" dirty="0">
                <a:solidFill>
                  <a:srgbClr val="000000"/>
                </a:solidFill>
                <a:effectLst/>
                <a:latin typeface="Times New Roman" panose="02020603050405020304" pitchFamily="18" charset="0"/>
                <a:cs typeface="Times New Roman" panose="02020603050405020304" pitchFamily="18" charset="0"/>
              </a:rPr>
              <a:t>Choix du nombre de facteurs</a:t>
            </a:r>
            <a:br>
              <a:rPr lang="fr-FR" sz="1400" b="0" i="0" dirty="0">
                <a:solidFill>
                  <a:srgbClr val="000000"/>
                </a:solidFill>
                <a:effectLst/>
                <a:latin typeface="Helvetica Neue"/>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41D4DCC7-48A4-4ED4-AE67-D7D303101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176149"/>
            <a:ext cx="10515601" cy="5681851"/>
          </a:xfrm>
          <a:prstGeom prst="rect">
            <a:avLst/>
          </a:prstGeom>
        </p:spPr>
      </p:pic>
    </p:spTree>
    <p:extLst>
      <p:ext uri="{BB962C8B-B14F-4D97-AF65-F5344CB8AC3E}">
        <p14:creationId xmlns:p14="http://schemas.microsoft.com/office/powerpoint/2010/main" val="436380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rtl="0"/>
            <a:r>
              <a:rPr lang="fr-FR" sz="3600" b="0" i="0" dirty="0">
                <a:solidFill>
                  <a:srgbClr val="000000"/>
                </a:solidFill>
                <a:effectLst/>
                <a:latin typeface="Times New Roman" panose="02020603050405020304" pitchFamily="18" charset="0"/>
                <a:cs typeface="Times New Roman" panose="02020603050405020304" pitchFamily="18" charset="0"/>
              </a:rPr>
              <a:t>L'attribut afc.eig_</a:t>
            </a:r>
            <a:br>
              <a:rPr lang="fr-FR" sz="1400" b="0" i="0" dirty="0">
                <a:solidFill>
                  <a:srgbClr val="000000"/>
                </a:solidFill>
                <a:effectLst/>
                <a:latin typeface="Helvetica Neue"/>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r>
              <a:rPr lang="fr-FR" b="0" i="0" dirty="0">
                <a:solidFill>
                  <a:srgbClr val="000000"/>
                </a:solidFill>
                <a:effectLst/>
                <a:latin typeface="Helvetica Neue"/>
              </a:rPr>
              <a:t>L'attribut afc.eig_ contient :</a:t>
            </a:r>
          </a:p>
          <a:p>
            <a:r>
              <a:rPr lang="fr-FR" b="0" i="0" dirty="0">
                <a:solidFill>
                  <a:srgbClr val="000000"/>
                </a:solidFill>
                <a:effectLst/>
                <a:latin typeface="Helvetica Neue"/>
              </a:rPr>
              <a:t>   </a:t>
            </a:r>
            <a:r>
              <a:rPr lang="fr-FR" b="1" i="0" dirty="0">
                <a:solidFill>
                  <a:srgbClr val="000000"/>
                </a:solidFill>
                <a:effectLst/>
                <a:latin typeface="Helvetica Neue"/>
              </a:rPr>
              <a:t>en 1ère ligne </a:t>
            </a:r>
            <a:r>
              <a:rPr lang="fr-FR" b="0" i="0" dirty="0">
                <a:solidFill>
                  <a:srgbClr val="000000"/>
                </a:solidFill>
                <a:effectLst/>
                <a:latin typeface="Helvetica Neue"/>
              </a:rPr>
              <a:t>: les valeurs propres en valeur absolue</a:t>
            </a:r>
          </a:p>
          <a:p>
            <a:r>
              <a:rPr lang="fr-FR" b="0" i="0" dirty="0">
                <a:solidFill>
                  <a:srgbClr val="000000"/>
                </a:solidFill>
                <a:effectLst/>
                <a:latin typeface="Helvetica Neue"/>
              </a:rPr>
              <a:t>   </a:t>
            </a:r>
            <a:r>
              <a:rPr lang="fr-FR" b="1" i="0" dirty="0">
                <a:solidFill>
                  <a:srgbClr val="000000"/>
                </a:solidFill>
                <a:effectLst/>
                <a:latin typeface="Helvetica Neue"/>
              </a:rPr>
              <a:t>en 2ème ligne </a:t>
            </a:r>
            <a:r>
              <a:rPr lang="fr-FR" b="0" i="0" dirty="0">
                <a:solidFill>
                  <a:srgbClr val="000000"/>
                </a:solidFill>
                <a:effectLst/>
                <a:latin typeface="Helvetica Neue"/>
              </a:rPr>
              <a:t>: les valeurs propres en pourcentage de la   variance totale</a:t>
            </a:r>
          </a:p>
          <a:p>
            <a:r>
              <a:rPr lang="fr-FR" b="0" i="0" dirty="0">
                <a:solidFill>
                  <a:srgbClr val="000000"/>
                </a:solidFill>
                <a:effectLst/>
                <a:latin typeface="Helvetica Neue"/>
              </a:rPr>
              <a:t>    </a:t>
            </a:r>
            <a:r>
              <a:rPr lang="fr-FR" b="1" i="0" dirty="0">
                <a:solidFill>
                  <a:srgbClr val="000000"/>
                </a:solidFill>
                <a:effectLst/>
                <a:latin typeface="Helvetica Neue"/>
              </a:rPr>
              <a:t>en 3ème ligne </a:t>
            </a:r>
            <a:r>
              <a:rPr lang="fr-FR" b="0" i="0" dirty="0">
                <a:solidFill>
                  <a:srgbClr val="000000"/>
                </a:solidFill>
                <a:effectLst/>
                <a:latin typeface="Helvetica Neue"/>
              </a:rPr>
              <a:t>: les valeurs propres en pourcentage cumulé de la variance totale</a:t>
            </a: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54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rtl="0"/>
            <a:r>
              <a:rPr lang="fr-FR" sz="3600" b="0" i="0" dirty="0">
                <a:solidFill>
                  <a:srgbClr val="000000"/>
                </a:solidFill>
                <a:effectLst/>
                <a:latin typeface="Times New Roman" panose="02020603050405020304" pitchFamily="18" charset="0"/>
                <a:cs typeface="Times New Roman" panose="02020603050405020304" pitchFamily="18" charset="0"/>
              </a:rPr>
              <a:t>L'attribut afc.eig_</a:t>
            </a:r>
            <a:br>
              <a:rPr lang="fr-FR" sz="1400" b="0" i="0" dirty="0">
                <a:solidFill>
                  <a:srgbClr val="000000"/>
                </a:solidFill>
                <a:effectLst/>
                <a:latin typeface="Helvetica Neue"/>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735EF1A8-3AEE-486B-BDAE-03E412A3D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937" y="2026228"/>
            <a:ext cx="8999172" cy="1548245"/>
          </a:xfrm>
          <a:prstGeom prst="rect">
            <a:avLst/>
          </a:prstGeom>
        </p:spPr>
      </p:pic>
    </p:spTree>
    <p:extLst>
      <p:ext uri="{BB962C8B-B14F-4D97-AF65-F5344CB8AC3E}">
        <p14:creationId xmlns:p14="http://schemas.microsoft.com/office/powerpoint/2010/main" val="2663217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rtl="0"/>
            <a:r>
              <a:rPr lang="fr-FR" sz="3600" b="0" i="0" dirty="0">
                <a:solidFill>
                  <a:srgbClr val="000000"/>
                </a:solidFill>
                <a:effectLst/>
                <a:latin typeface="Times New Roman" panose="02020603050405020304" pitchFamily="18" charset="0"/>
                <a:cs typeface="Times New Roman" panose="02020603050405020304" pitchFamily="18" charset="0"/>
              </a:rPr>
              <a:t>Graphique Valeurs Propres</a:t>
            </a:r>
            <a:br>
              <a:rPr lang="fr-FR" sz="1400" b="0" i="0" dirty="0">
                <a:solidFill>
                  <a:srgbClr val="000000"/>
                </a:solidFill>
                <a:effectLst/>
                <a:latin typeface="Helvetica Neue"/>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091502A7-4FCF-4613-9EBE-0181E6D76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09256"/>
            <a:ext cx="3480784" cy="2680853"/>
          </a:xfrm>
          <a:prstGeom prst="rect">
            <a:avLst/>
          </a:prstGeom>
        </p:spPr>
      </p:pic>
      <p:pic>
        <p:nvPicPr>
          <p:cNvPr id="9" name="Image 8">
            <a:extLst>
              <a:ext uri="{FF2B5EF4-FFF2-40B4-BE49-F238E27FC236}">
                <a16:creationId xmlns:a16="http://schemas.microsoft.com/office/drawing/2014/main" id="{BA5E2952-219C-4ECD-B76D-A38D28DCA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235" y="604616"/>
            <a:ext cx="4232564" cy="3224179"/>
          </a:xfrm>
          <a:prstGeom prst="rect">
            <a:avLst/>
          </a:prstGeom>
        </p:spPr>
      </p:pic>
      <p:pic>
        <p:nvPicPr>
          <p:cNvPr id="11" name="Image 10">
            <a:extLst>
              <a:ext uri="{FF2B5EF4-FFF2-40B4-BE49-F238E27FC236}">
                <a16:creationId xmlns:a16="http://schemas.microsoft.com/office/drawing/2014/main" id="{01800F51-17BD-4B07-BE2B-E5981EC00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283" y="3884485"/>
            <a:ext cx="3736261" cy="2973515"/>
          </a:xfrm>
          <a:prstGeom prst="rect">
            <a:avLst/>
          </a:prstGeom>
        </p:spPr>
      </p:pic>
    </p:spTree>
    <p:extLst>
      <p:ext uri="{BB962C8B-B14F-4D97-AF65-F5344CB8AC3E}">
        <p14:creationId xmlns:p14="http://schemas.microsoft.com/office/powerpoint/2010/main" val="216823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rmAutofit/>
          </a:bodyPr>
          <a:lstStyle/>
          <a:p>
            <a:pPr rtl="0"/>
            <a:r>
              <a:rPr lang="fr-FR" sz="3600" b="0" i="0" dirty="0">
                <a:solidFill>
                  <a:srgbClr val="000000"/>
                </a:solidFill>
                <a:effectLst/>
                <a:latin typeface="Times New Roman" panose="02020603050405020304" pitchFamily="18" charset="0"/>
                <a:cs typeface="Times New Roman" panose="02020603050405020304" pitchFamily="18" charset="0"/>
              </a:rPr>
              <a:t>Interprétation des valeurs propres</a:t>
            </a:r>
            <a:br>
              <a:rPr lang="fr-FR" sz="1400" b="0" i="0" dirty="0">
                <a:solidFill>
                  <a:srgbClr val="000000"/>
                </a:solidFill>
                <a:effectLst/>
                <a:latin typeface="Helvetica Neue"/>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4616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r>
              <a:rPr lang="fr-FR" b="0" i="0" dirty="0">
                <a:solidFill>
                  <a:srgbClr val="000000"/>
                </a:solidFill>
                <a:effectLst/>
                <a:latin typeface="Times New Roman" panose="02020603050405020304" pitchFamily="18" charset="0"/>
                <a:cs typeface="Times New Roman" panose="02020603050405020304" pitchFamily="18" charset="0"/>
              </a:rPr>
              <a:t>Nous voyons que l'axe 1 fournit 60% de l'informatique, alors que l'axe 2 fournit à peu près 22%, l'axe 3 12% et l'axe 6%</a:t>
            </a:r>
            <a:endParaRPr lang="fr-FR"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036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i="0" dirty="0">
                <a:solidFill>
                  <a:srgbClr val="000000"/>
                </a:solidFill>
                <a:effectLst/>
                <a:latin typeface="Times New Roman" panose="02020603050405020304" pitchFamily="18" charset="0"/>
                <a:cs typeface="Times New Roman" panose="02020603050405020304" pitchFamily="18" charset="0"/>
              </a:rPr>
              <a:t>Export de la totalité des données lignes</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r>
              <a:rPr lang="fr-FR" b="0" i="0" dirty="0">
                <a:solidFill>
                  <a:srgbClr val="000000"/>
                </a:solidFill>
                <a:effectLst/>
                <a:latin typeface="Times New Roman" panose="02020603050405020304" pitchFamily="18" charset="0"/>
                <a:cs typeface="Times New Roman" panose="02020603050405020304" pitchFamily="18" charset="0"/>
              </a:rPr>
              <a:t>Nous voyons que l'axe 1 fournit 60% de l'informatique, alors que l'axe 2 fournit à peu près 22%, l'axe 3 12% et l'axe 6%</a:t>
            </a:r>
            <a:endParaRPr lang="fr-FR" dirty="0">
              <a:solidFill>
                <a:srgbClr val="000000"/>
              </a:solidFill>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007C5333-EBF6-4F6E-B28F-2D56027AA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346" y="2470672"/>
            <a:ext cx="9102436" cy="4098404"/>
          </a:xfrm>
          <a:prstGeom prst="rect">
            <a:avLst/>
          </a:prstGeom>
        </p:spPr>
      </p:pic>
    </p:spTree>
    <p:extLst>
      <p:ext uri="{BB962C8B-B14F-4D97-AF65-F5344CB8AC3E}">
        <p14:creationId xmlns:p14="http://schemas.microsoft.com/office/powerpoint/2010/main" val="2466688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i="0" dirty="0">
                <a:solidFill>
                  <a:srgbClr val="000000"/>
                </a:solidFill>
                <a:effectLst/>
                <a:latin typeface="Times New Roman" panose="02020603050405020304" pitchFamily="18" charset="0"/>
                <a:cs typeface="Times New Roman" panose="02020603050405020304" pitchFamily="18" charset="0"/>
              </a:rPr>
              <a:t>Export de la totalité des données lignes</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algn="l"/>
            <a:r>
              <a:rPr lang="fr-FR" b="0" i="0" dirty="0">
                <a:solidFill>
                  <a:srgbClr val="000000"/>
                </a:solidFill>
                <a:effectLst/>
                <a:latin typeface="Times New Roman" panose="02020603050405020304" pitchFamily="18" charset="0"/>
                <a:cs typeface="Times New Roman" panose="02020603050405020304" pitchFamily="18" charset="0"/>
              </a:rPr>
              <a:t>Puis que l'axe 1 représente 60% de l'information, on va se contenter d'</a:t>
            </a:r>
            <a:r>
              <a:rPr lang="fr-FR" b="0" i="0" dirty="0" err="1">
                <a:solidFill>
                  <a:srgbClr val="000000"/>
                </a:solidFill>
                <a:effectLst/>
                <a:latin typeface="Times New Roman" panose="02020603050405020304" pitchFamily="18" charset="0"/>
                <a:cs typeface="Times New Roman" panose="02020603050405020304" pitchFamily="18" charset="0"/>
              </a:rPr>
              <a:t>interpreter</a:t>
            </a:r>
            <a:br>
              <a:rPr lang="fr-FR" b="0" i="0" dirty="0">
                <a:solidFill>
                  <a:srgbClr val="000000"/>
                </a:solidFill>
                <a:effectLst/>
                <a:latin typeface="Times New Roman" panose="02020603050405020304" pitchFamily="18" charset="0"/>
                <a:cs typeface="Times New Roman" panose="02020603050405020304" pitchFamily="18" charset="0"/>
              </a:rPr>
            </a:br>
            <a:r>
              <a:rPr lang="fr-FR" b="0" i="0" dirty="0">
                <a:solidFill>
                  <a:srgbClr val="000000"/>
                </a:solidFill>
                <a:effectLst/>
                <a:latin typeface="Times New Roman" panose="02020603050405020304" pitchFamily="18" charset="0"/>
                <a:cs typeface="Times New Roman" panose="02020603050405020304" pitchFamily="18" charset="0"/>
              </a:rPr>
              <a:t>les résultats sur l'axe 1</a:t>
            </a:r>
            <a:br>
              <a:rPr lang="fr-FR" b="0" i="0" dirty="0">
                <a:solidFill>
                  <a:srgbClr val="000000"/>
                </a:solidFill>
                <a:effectLst/>
                <a:latin typeface="Times New Roman" panose="02020603050405020304" pitchFamily="18" charset="0"/>
                <a:cs typeface="Times New Roman" panose="02020603050405020304" pitchFamily="18" charset="0"/>
              </a:rPr>
            </a:br>
            <a:r>
              <a:rPr lang="fr-FR" b="0" i="0" dirty="0">
                <a:solidFill>
                  <a:srgbClr val="000000"/>
                </a:solidFill>
                <a:effectLst/>
                <a:latin typeface="Times New Roman" panose="02020603050405020304" pitchFamily="18" charset="0"/>
                <a:cs typeface="Times New Roman" panose="02020603050405020304" pitchFamily="18" charset="0"/>
              </a:rPr>
              <a:t>les lignes qui ont le plus contribuer à sa construction sont :</a:t>
            </a:r>
          </a:p>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row7 ( les USA ) avec 0.98</a:t>
            </a:r>
          </a:p>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row4 ( l'Italie ) avec 0.70</a:t>
            </a:r>
          </a:p>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row2 ( la France ) avec 0.66</a:t>
            </a:r>
          </a:p>
          <a:p>
            <a:pPr marL="0" indent="0" algn="l">
              <a:buNone/>
            </a:pPr>
            <a:br>
              <a:rPr lang="fr-FR" b="0" i="0" dirty="0">
                <a:solidFill>
                  <a:srgbClr val="000000"/>
                </a:solidFill>
                <a:effectLst/>
                <a:latin typeface="Times New Roman" panose="02020603050405020304" pitchFamily="18" charset="0"/>
                <a:cs typeface="Times New Roman" panose="02020603050405020304" pitchFamily="18" charset="0"/>
              </a:rPr>
            </a:br>
            <a:r>
              <a:rPr lang="fr-FR" b="0" i="0" dirty="0">
                <a:solidFill>
                  <a:srgbClr val="000000"/>
                </a:solidFill>
                <a:effectLst/>
                <a:latin typeface="Times New Roman" panose="02020603050405020304" pitchFamily="18" charset="0"/>
                <a:cs typeface="Times New Roman" panose="02020603050405020304" pitchFamily="18" charset="0"/>
              </a:rPr>
              <a:t>Nous pouvons dire que pays qui ont contribué à la construction l’axe1 sont les Etats-Unis, la France, l'Italie,</a:t>
            </a:r>
          </a:p>
        </p:txBody>
      </p:sp>
    </p:spTree>
    <p:extLst>
      <p:ext uri="{BB962C8B-B14F-4D97-AF65-F5344CB8AC3E}">
        <p14:creationId xmlns:p14="http://schemas.microsoft.com/office/powerpoint/2010/main" val="2267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i="0" dirty="0">
                <a:solidFill>
                  <a:srgbClr val="000000"/>
                </a:solidFill>
                <a:effectLst/>
                <a:latin typeface="Times New Roman" panose="02020603050405020304" pitchFamily="18" charset="0"/>
                <a:cs typeface="Times New Roman" panose="02020603050405020304" pitchFamily="18" charset="0"/>
              </a:rPr>
              <a:t>Export de la totalité des données colonnes</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E83FD8CE-0850-4911-8792-BE7B355F9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19" y="1229652"/>
            <a:ext cx="9029699" cy="5356094"/>
          </a:xfrm>
          <a:prstGeom prst="rect">
            <a:avLst/>
          </a:prstGeom>
        </p:spPr>
      </p:pic>
    </p:spTree>
    <p:extLst>
      <p:ext uri="{BB962C8B-B14F-4D97-AF65-F5344CB8AC3E}">
        <p14:creationId xmlns:p14="http://schemas.microsoft.com/office/powerpoint/2010/main" val="1507761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i="0" dirty="0">
                <a:solidFill>
                  <a:srgbClr val="000000"/>
                </a:solidFill>
                <a:effectLst/>
                <a:latin typeface="Times New Roman" panose="02020603050405020304" pitchFamily="18" charset="0"/>
                <a:cs typeface="Times New Roman" panose="02020603050405020304" pitchFamily="18" charset="0"/>
              </a:rPr>
              <a:t>Export de la totalité des données colonnes</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B0FC0ACC-BB8F-4250-8CA2-41B2CC9A20C3}"/>
              </a:ext>
            </a:extLst>
          </p:cNvPr>
          <p:cNvSpPr txBox="1">
            <a:spLocks/>
          </p:cNvSpPr>
          <p:nvPr/>
        </p:nvSpPr>
        <p:spPr>
          <a:xfrm>
            <a:off x="876300" y="12122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algn="l"/>
            <a:r>
              <a:rPr lang="fr-FR" b="0" i="0" dirty="0">
                <a:solidFill>
                  <a:srgbClr val="000000"/>
                </a:solidFill>
                <a:effectLst/>
                <a:latin typeface="Times New Roman" panose="02020603050405020304" pitchFamily="18" charset="0"/>
                <a:cs typeface="Times New Roman" panose="02020603050405020304" pitchFamily="18" charset="0"/>
              </a:rPr>
              <a:t>Puis que l'axe 1 représente 60% de l'information, </a:t>
            </a:r>
          </a:p>
          <a:p>
            <a:pPr algn="l"/>
            <a:r>
              <a:rPr lang="fr-FR" b="0" i="0" dirty="0">
                <a:solidFill>
                  <a:srgbClr val="000000"/>
                </a:solidFill>
                <a:effectLst/>
                <a:latin typeface="Times New Roman" panose="02020603050405020304" pitchFamily="18" charset="0"/>
                <a:cs typeface="Times New Roman" panose="02020603050405020304" pitchFamily="18" charset="0"/>
              </a:rPr>
              <a:t>on va se contenter d'</a:t>
            </a:r>
            <a:r>
              <a:rPr lang="fr-FR" b="0" i="0" dirty="0" err="1">
                <a:solidFill>
                  <a:srgbClr val="000000"/>
                </a:solidFill>
                <a:effectLst/>
                <a:latin typeface="Times New Roman" panose="02020603050405020304" pitchFamily="18" charset="0"/>
                <a:cs typeface="Times New Roman" panose="02020603050405020304" pitchFamily="18" charset="0"/>
              </a:rPr>
              <a:t>interpreter</a:t>
            </a:r>
            <a:r>
              <a:rPr lang="fr-FR" b="0" i="0" dirty="0">
                <a:solidFill>
                  <a:srgbClr val="000000"/>
                </a:solidFill>
                <a:effectLst/>
                <a:latin typeface="Times New Roman" panose="02020603050405020304" pitchFamily="18" charset="0"/>
                <a:cs typeface="Times New Roman" panose="02020603050405020304" pitchFamily="18" charset="0"/>
              </a:rPr>
              <a:t> les résultats sur l'axe 1 </a:t>
            </a:r>
          </a:p>
          <a:p>
            <a:pPr algn="l"/>
            <a:r>
              <a:rPr lang="fr-FR" b="0" i="0" dirty="0">
                <a:solidFill>
                  <a:srgbClr val="000000"/>
                </a:solidFill>
                <a:effectLst/>
                <a:latin typeface="Times New Roman" panose="02020603050405020304" pitchFamily="18" charset="0"/>
                <a:cs typeface="Times New Roman" panose="02020603050405020304" pitchFamily="18" charset="0"/>
              </a:rPr>
              <a:t>Les colonnes qui ont le plus contribuer à sa construction sont : col1 ( Littérature ) avec 0.91 col0 ( Economie ) avec 0.74 col2 ( Economie ) avec 34.42</a:t>
            </a:r>
          </a:p>
        </p:txBody>
      </p:sp>
    </p:spTree>
    <p:extLst>
      <p:ext uri="{BB962C8B-B14F-4D97-AF65-F5344CB8AC3E}">
        <p14:creationId xmlns:p14="http://schemas.microsoft.com/office/powerpoint/2010/main" val="376808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ABEFD-657A-43ED-908D-A852E2071D73}"/>
              </a:ext>
            </a:extLst>
          </p:cNvPr>
          <p:cNvSpPr>
            <a:spLocks noGrp="1"/>
          </p:cNvSpPr>
          <p:nvPr>
            <p:ph type="title"/>
          </p:nvPr>
        </p:nvSpPr>
        <p:spPr/>
        <p:txBody>
          <a:bodyPr>
            <a:normAutofit/>
          </a:bodyPr>
          <a:lstStyle/>
          <a:p>
            <a:pPr algn="l"/>
            <a:r>
              <a:rPr lang="fr-FR" sz="3600" i="0" dirty="0">
                <a:solidFill>
                  <a:srgbClr val="000000"/>
                </a:solidFill>
                <a:effectLst/>
                <a:latin typeface="Times New Roman" panose="02020603050405020304" pitchFamily="18" charset="0"/>
                <a:cs typeface="Times New Roman" panose="02020603050405020304" pitchFamily="18" charset="0"/>
              </a:rPr>
              <a:t>Analyse factorielle</a:t>
            </a:r>
          </a:p>
        </p:txBody>
      </p:sp>
      <p:sp>
        <p:nvSpPr>
          <p:cNvPr id="3" name="Espace réservé du contenu 2">
            <a:extLst>
              <a:ext uri="{FF2B5EF4-FFF2-40B4-BE49-F238E27FC236}">
                <a16:creationId xmlns:a16="http://schemas.microsoft.com/office/drawing/2014/main" id="{1897EBF8-8852-430A-AD45-DA5C314D4968}"/>
              </a:ext>
            </a:extLst>
          </p:cNvPr>
          <p:cNvSpPr>
            <a:spLocks noGrp="1"/>
          </p:cNvSpPr>
          <p:nvPr>
            <p:ph idx="1"/>
          </p:nvPr>
        </p:nvSpPr>
        <p:spPr>
          <a:xfrm>
            <a:off x="322118" y="1825625"/>
            <a:ext cx="11031682" cy="4351338"/>
          </a:xfrm>
        </p:spPr>
        <p:txBody>
          <a:bodyPr>
            <a:normAutofit/>
          </a:bodyPr>
          <a:lstStyle/>
          <a:p>
            <a:r>
              <a:rPr lang="fr-FR" b="0" i="0" dirty="0">
                <a:solidFill>
                  <a:srgbClr val="000000"/>
                </a:solidFill>
                <a:effectLst/>
                <a:latin typeface="Helvetica Neue"/>
              </a:rPr>
              <a:t>Le facteur ou la variable latente est associé à de multiples variables observées, qui ont des modèles de réponses communs.</a:t>
            </a:r>
          </a:p>
          <a:p>
            <a:pPr marL="0" indent="0">
              <a:buNone/>
            </a:pPr>
            <a:endParaRPr lang="fr-FR" b="0" i="0" dirty="0">
              <a:solidFill>
                <a:srgbClr val="000000"/>
              </a:solidFill>
              <a:effectLst/>
              <a:latin typeface="Helvetica Neue"/>
            </a:endParaRPr>
          </a:p>
          <a:p>
            <a:r>
              <a:rPr lang="fr-FR" b="0" i="0" dirty="0">
                <a:solidFill>
                  <a:srgbClr val="000000"/>
                </a:solidFill>
                <a:effectLst/>
                <a:latin typeface="Helvetica Neue"/>
              </a:rPr>
              <a:t> Chaque facteur explique une quantité particulière de variance dans les variables observées. </a:t>
            </a:r>
          </a:p>
          <a:p>
            <a:pPr marL="0" indent="0">
              <a:buNone/>
            </a:pPr>
            <a:endParaRPr lang="fr-FR" b="0" i="0" dirty="0">
              <a:solidFill>
                <a:srgbClr val="000000"/>
              </a:solidFill>
              <a:effectLst/>
              <a:latin typeface="Helvetica Neue"/>
            </a:endParaRPr>
          </a:p>
          <a:p>
            <a:r>
              <a:rPr lang="fr-FR" b="0" i="0" dirty="0">
                <a:solidFill>
                  <a:srgbClr val="000000"/>
                </a:solidFill>
                <a:effectLst/>
                <a:latin typeface="Helvetica Neue"/>
              </a:rPr>
              <a:t>Il aide à interpréter les données en réduisant le nombre de variables.</a:t>
            </a:r>
            <a:endParaRPr lang="fr-FR" dirty="0"/>
          </a:p>
        </p:txBody>
      </p:sp>
    </p:spTree>
    <p:extLst>
      <p:ext uri="{BB962C8B-B14F-4D97-AF65-F5344CB8AC3E}">
        <p14:creationId xmlns:p14="http://schemas.microsoft.com/office/powerpoint/2010/main" val="2541583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i="0" dirty="0">
                <a:solidFill>
                  <a:srgbClr val="000000"/>
                </a:solidFill>
                <a:effectLst/>
                <a:latin typeface="Times New Roman" panose="02020603050405020304" pitchFamily="18" charset="0"/>
                <a:cs typeface="Times New Roman" panose="02020603050405020304" pitchFamily="18" charset="0"/>
              </a:rPr>
              <a:t>Interprétation</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B0FC0ACC-BB8F-4250-8CA2-41B2CC9A20C3}"/>
              </a:ext>
            </a:extLst>
          </p:cNvPr>
          <p:cNvSpPr txBox="1">
            <a:spLocks/>
          </p:cNvSpPr>
          <p:nvPr/>
        </p:nvSpPr>
        <p:spPr>
          <a:xfrm>
            <a:off x="876300" y="12122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r>
              <a:rPr lang="fr-FR" b="0" i="0" dirty="0">
                <a:solidFill>
                  <a:srgbClr val="000000"/>
                </a:solidFill>
                <a:effectLst/>
                <a:latin typeface="Times New Roman" panose="02020603050405020304" pitchFamily="18" charset="0"/>
                <a:cs typeface="Times New Roman" panose="02020603050405020304" pitchFamily="18" charset="0"/>
              </a:rPr>
              <a:t>Les Etats-Unis et le Canada ont plus de plus prix Nobels en Médecine et en Economie </a:t>
            </a:r>
          </a:p>
          <a:p>
            <a:r>
              <a:rPr lang="fr-FR" b="0" i="0" dirty="0">
                <a:solidFill>
                  <a:srgbClr val="000000"/>
                </a:solidFill>
                <a:effectLst/>
                <a:latin typeface="Times New Roman" panose="02020603050405020304" pitchFamily="18" charset="0"/>
                <a:cs typeface="Times New Roman" panose="02020603050405020304" pitchFamily="18" charset="0"/>
              </a:rPr>
              <a:t>la Grande bretagne et la France ont plus de prix Nobels en paix</a:t>
            </a:r>
          </a:p>
          <a:p>
            <a:r>
              <a:rPr lang="fr-FR" b="0" i="0" dirty="0">
                <a:solidFill>
                  <a:srgbClr val="000000"/>
                </a:solidFill>
                <a:effectLst/>
                <a:latin typeface="Times New Roman" panose="02020603050405020304" pitchFamily="18" charset="0"/>
                <a:cs typeface="Times New Roman" panose="02020603050405020304" pitchFamily="18" charset="0"/>
              </a:rPr>
              <a:t> la France, l'Italie et la Grande bretagne ont plus de prix nobles littérature</a:t>
            </a:r>
          </a:p>
          <a:p>
            <a:r>
              <a:rPr lang="fr-FR" b="0" i="0" dirty="0">
                <a:solidFill>
                  <a:srgbClr val="000000"/>
                </a:solidFill>
                <a:effectLst/>
                <a:latin typeface="Times New Roman" panose="02020603050405020304" pitchFamily="18" charset="0"/>
                <a:cs typeface="Times New Roman" panose="02020603050405020304" pitchFamily="18" charset="0"/>
              </a:rPr>
              <a:t> L'Allemagne, la Russie et le Japon ont plus de prix Nobels en Physique</a:t>
            </a:r>
            <a:endParaRPr lang="fr-FR" dirty="0">
              <a:solidFill>
                <a:srgbClr val="000000"/>
              </a:solidFill>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439D2808-EBD6-4171-BC64-D56973DC0619}"/>
              </a:ext>
            </a:extLst>
          </p:cNvPr>
          <p:cNvPicPr>
            <a:picLocks noChangeAspect="1"/>
          </p:cNvPicPr>
          <p:nvPr/>
        </p:nvPicPr>
        <p:blipFill rotWithShape="1">
          <a:blip r:embed="rId2">
            <a:extLst>
              <a:ext uri="{28A0092B-C50C-407E-A947-70E740481C1C}">
                <a14:useLocalDpi xmlns:a14="http://schemas.microsoft.com/office/drawing/2010/main" val="0"/>
              </a:ext>
            </a:extLst>
          </a:blip>
          <a:srcRect t="837" b="2158"/>
          <a:stretch/>
        </p:blipFill>
        <p:spPr>
          <a:xfrm>
            <a:off x="3676440" y="626917"/>
            <a:ext cx="4839119" cy="2802083"/>
          </a:xfrm>
          <a:prstGeom prst="rect">
            <a:avLst/>
          </a:prstGeom>
        </p:spPr>
      </p:pic>
    </p:spTree>
    <p:extLst>
      <p:ext uri="{BB962C8B-B14F-4D97-AF65-F5344CB8AC3E}">
        <p14:creationId xmlns:p14="http://schemas.microsoft.com/office/powerpoint/2010/main" val="3847945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i="0" dirty="0">
                <a:solidFill>
                  <a:srgbClr val="000000"/>
                </a:solidFill>
                <a:effectLst/>
                <a:latin typeface="Times New Roman" panose="02020603050405020304" pitchFamily="18" charset="0"/>
                <a:cs typeface="Times New Roman" panose="02020603050405020304" pitchFamily="18" charset="0"/>
              </a:rPr>
              <a:t>Interprétation profile ligne</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B0FC0ACC-BB8F-4250-8CA2-41B2CC9A20C3}"/>
              </a:ext>
            </a:extLst>
          </p:cNvPr>
          <p:cNvSpPr txBox="1">
            <a:spLocks/>
          </p:cNvSpPr>
          <p:nvPr/>
        </p:nvSpPr>
        <p:spPr>
          <a:xfrm>
            <a:off x="876300" y="12122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r>
              <a:rPr lang="fr-FR" b="0" i="0" dirty="0">
                <a:solidFill>
                  <a:srgbClr val="000000"/>
                </a:solidFill>
                <a:effectLst/>
                <a:latin typeface="Times New Roman" panose="02020603050405020304" pitchFamily="18" charset="0"/>
                <a:cs typeface="Times New Roman" panose="02020603050405020304" pitchFamily="18" charset="0"/>
              </a:rPr>
              <a:t>La France, la Grande Bretagne et l'Italie ont assez de ressemblances en prix Nobels dans l'ensemble des matières; </a:t>
            </a:r>
          </a:p>
          <a:p>
            <a:r>
              <a:rPr lang="fr-FR" b="0" i="0" dirty="0">
                <a:solidFill>
                  <a:srgbClr val="000000"/>
                </a:solidFill>
                <a:effectLst/>
                <a:latin typeface="Times New Roman" panose="02020603050405020304" pitchFamily="18" charset="0"/>
                <a:cs typeface="Times New Roman" panose="02020603050405020304" pitchFamily="18" charset="0"/>
              </a:rPr>
              <a:t>Les Etats-Unis et le Canada ont assez de ressemblances en prix Nobels dans l'ensemble des matières; </a:t>
            </a:r>
          </a:p>
          <a:p>
            <a:r>
              <a:rPr lang="fr-FR" b="0" i="0" dirty="0">
                <a:solidFill>
                  <a:srgbClr val="000000"/>
                </a:solidFill>
                <a:effectLst/>
                <a:latin typeface="Times New Roman" panose="02020603050405020304" pitchFamily="18" charset="0"/>
                <a:cs typeface="Times New Roman" panose="02020603050405020304" pitchFamily="18" charset="0"/>
              </a:rPr>
              <a:t>Nous La Russie, le Japon et l'Allemagne ont assez de ressemblances en prix Nobels dans l'ensemble des matières;</a:t>
            </a:r>
            <a:endParaRPr lang="fr-FR" dirty="0">
              <a:solidFill>
                <a:srgbClr val="000000"/>
              </a:solidFill>
              <a:latin typeface="Times New Roman" panose="02020603050405020304" pitchFamily="18" charset="0"/>
              <a:cs typeface="Times New Roman" panose="02020603050405020304" pitchFamily="18" charset="0"/>
            </a:endParaRPr>
          </a:p>
        </p:txBody>
      </p:sp>
      <p:pic>
        <p:nvPicPr>
          <p:cNvPr id="11" name="Image 10">
            <a:extLst>
              <a:ext uri="{FF2B5EF4-FFF2-40B4-BE49-F238E27FC236}">
                <a16:creationId xmlns:a16="http://schemas.microsoft.com/office/drawing/2014/main" id="{594190F4-CBE0-4A81-8B37-809E3837A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669" y="644825"/>
            <a:ext cx="4488569" cy="3086367"/>
          </a:xfrm>
          <a:prstGeom prst="rect">
            <a:avLst/>
          </a:prstGeom>
        </p:spPr>
      </p:pic>
    </p:spTree>
    <p:extLst>
      <p:ext uri="{BB962C8B-B14F-4D97-AF65-F5344CB8AC3E}">
        <p14:creationId xmlns:p14="http://schemas.microsoft.com/office/powerpoint/2010/main" val="2882384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i="0" dirty="0">
                <a:solidFill>
                  <a:srgbClr val="000000"/>
                </a:solidFill>
                <a:effectLst/>
                <a:latin typeface="Times New Roman" panose="02020603050405020304" pitchFamily="18" charset="0"/>
                <a:cs typeface="Times New Roman" panose="02020603050405020304" pitchFamily="18" charset="0"/>
              </a:rPr>
              <a:t>Interprétation profile </a:t>
            </a:r>
            <a:r>
              <a:rPr lang="fr-FR" sz="3600" dirty="0">
                <a:solidFill>
                  <a:srgbClr val="000000"/>
                </a:solidFill>
                <a:latin typeface="Times New Roman" panose="02020603050405020304" pitchFamily="18" charset="0"/>
                <a:cs typeface="Times New Roman" panose="02020603050405020304" pitchFamily="18" charset="0"/>
              </a:rPr>
              <a:t>colonne</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b="0" i="0" dirty="0">
              <a:solidFill>
                <a:srgbClr val="000000"/>
              </a:solidFill>
              <a:effectLst/>
              <a:latin typeface="Helvetica Neue"/>
            </a:endParaRPr>
          </a:p>
          <a:p>
            <a:endParaRPr lang="fr-FR" b="0" i="0" dirty="0">
              <a:solidFill>
                <a:srgbClr val="000000"/>
              </a:solidFill>
              <a:effectLst/>
              <a:latin typeface="Helvetica Neue"/>
            </a:endParaRPr>
          </a:p>
          <a:p>
            <a:r>
              <a:rPr lang="fr-FR" b="0" i="0" dirty="0">
                <a:solidFill>
                  <a:srgbClr val="000000"/>
                </a:solidFill>
                <a:effectLst/>
                <a:latin typeface="Helvetica Neue"/>
              </a:rPr>
              <a:t>Les pays qui ont plus de prix Nobels en Economie et ont également plus de prix Nobels en Médecine</a:t>
            </a:r>
          </a:p>
          <a:p>
            <a:r>
              <a:rPr lang="fr-FR" b="0" i="0" dirty="0">
                <a:solidFill>
                  <a:srgbClr val="000000"/>
                </a:solidFill>
                <a:effectLst/>
                <a:latin typeface="Helvetica Neue"/>
              </a:rPr>
              <a:t> Les pays qui ont plus de prix Nobels en Littérature et ont également plus de prix Nobels en Paix</a:t>
            </a: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B0FC0ACC-BB8F-4250-8CA2-41B2CC9A20C3}"/>
              </a:ext>
            </a:extLst>
          </p:cNvPr>
          <p:cNvSpPr txBox="1">
            <a:spLocks/>
          </p:cNvSpPr>
          <p:nvPr/>
        </p:nvSpPr>
        <p:spPr>
          <a:xfrm>
            <a:off x="876300" y="12122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C14134B2-C63A-482E-8EAA-EB32B7337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901" y="793014"/>
            <a:ext cx="5600299" cy="3643903"/>
          </a:xfrm>
          <a:prstGeom prst="rect">
            <a:avLst/>
          </a:prstGeom>
        </p:spPr>
      </p:pic>
    </p:spTree>
    <p:extLst>
      <p:ext uri="{BB962C8B-B14F-4D97-AF65-F5344CB8AC3E}">
        <p14:creationId xmlns:p14="http://schemas.microsoft.com/office/powerpoint/2010/main" val="3735247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i="0" dirty="0">
                <a:solidFill>
                  <a:srgbClr val="000000"/>
                </a:solidFill>
                <a:effectLst/>
                <a:latin typeface="Times New Roman" panose="02020603050405020304" pitchFamily="18" charset="0"/>
                <a:cs typeface="Times New Roman" panose="02020603050405020304" pitchFamily="18" charset="0"/>
              </a:rPr>
              <a:t>Analyse du 1er axe - Points lignes</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b="0" i="0" dirty="0">
              <a:solidFill>
                <a:srgbClr val="000000"/>
              </a:solidFill>
              <a:effectLst/>
              <a:latin typeface="Helvetica Neue"/>
            </a:endParaRPr>
          </a:p>
          <a:p>
            <a:endParaRPr lang="fr-FR" b="0" i="0" dirty="0">
              <a:solidFill>
                <a:srgbClr val="000000"/>
              </a:solidFill>
              <a:effectLst/>
              <a:latin typeface="Helvetica Neue"/>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B0FC0ACC-BB8F-4250-8CA2-41B2CC9A20C3}"/>
              </a:ext>
            </a:extLst>
          </p:cNvPr>
          <p:cNvSpPr txBox="1">
            <a:spLocks/>
          </p:cNvSpPr>
          <p:nvPr/>
        </p:nvSpPr>
        <p:spPr>
          <a:xfrm>
            <a:off x="876300" y="12122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93588FE9-D94E-4ADA-B1F0-D5E90859785C}"/>
              </a:ext>
            </a:extLst>
          </p:cNvPr>
          <p:cNvPicPr>
            <a:picLocks noChangeAspect="1"/>
          </p:cNvPicPr>
          <p:nvPr/>
        </p:nvPicPr>
        <p:blipFill rotWithShape="1">
          <a:blip r:embed="rId2">
            <a:extLst>
              <a:ext uri="{28A0092B-C50C-407E-A947-70E740481C1C}">
                <a14:useLocalDpi xmlns:a14="http://schemas.microsoft.com/office/drawing/2010/main" val="0"/>
              </a:ext>
            </a:extLst>
          </a:blip>
          <a:srcRect l="607" t="5918" r="9928"/>
          <a:stretch/>
        </p:blipFill>
        <p:spPr>
          <a:xfrm>
            <a:off x="571499" y="1309256"/>
            <a:ext cx="5611092" cy="4524062"/>
          </a:xfrm>
          <a:prstGeom prst="rect">
            <a:avLst/>
          </a:prstGeom>
        </p:spPr>
      </p:pic>
      <p:pic>
        <p:nvPicPr>
          <p:cNvPr id="11" name="Image 10">
            <a:extLst>
              <a:ext uri="{FF2B5EF4-FFF2-40B4-BE49-F238E27FC236}">
                <a16:creationId xmlns:a16="http://schemas.microsoft.com/office/drawing/2014/main" id="{60939BE0-CFC9-4037-B691-43602157C470}"/>
              </a:ext>
            </a:extLst>
          </p:cNvPr>
          <p:cNvPicPr>
            <a:picLocks noChangeAspect="1"/>
          </p:cNvPicPr>
          <p:nvPr/>
        </p:nvPicPr>
        <p:blipFill rotWithShape="1">
          <a:blip r:embed="rId3">
            <a:extLst>
              <a:ext uri="{28A0092B-C50C-407E-A947-70E740481C1C}">
                <a14:useLocalDpi xmlns:a14="http://schemas.microsoft.com/office/drawing/2010/main" val="0"/>
              </a:ext>
            </a:extLst>
          </a:blip>
          <a:srcRect l="693" r="13752"/>
          <a:stretch/>
        </p:blipFill>
        <p:spPr>
          <a:xfrm>
            <a:off x="6182591" y="1306639"/>
            <a:ext cx="5985164" cy="4602879"/>
          </a:xfrm>
          <a:prstGeom prst="rect">
            <a:avLst/>
          </a:prstGeom>
        </p:spPr>
      </p:pic>
    </p:spTree>
    <p:extLst>
      <p:ext uri="{BB962C8B-B14F-4D97-AF65-F5344CB8AC3E}">
        <p14:creationId xmlns:p14="http://schemas.microsoft.com/office/powerpoint/2010/main" val="3092839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i="0" dirty="0">
                <a:solidFill>
                  <a:srgbClr val="000000"/>
                </a:solidFill>
                <a:effectLst/>
                <a:latin typeface="Times New Roman" panose="02020603050405020304" pitchFamily="18" charset="0"/>
                <a:cs typeface="Times New Roman" panose="02020603050405020304" pitchFamily="18" charset="0"/>
              </a:rPr>
              <a:t>Analyse du 1er axe - Points </a:t>
            </a:r>
            <a:r>
              <a:rPr lang="fr-FR" sz="3600" dirty="0">
                <a:solidFill>
                  <a:srgbClr val="000000"/>
                </a:solidFill>
                <a:latin typeface="Times New Roman" panose="02020603050405020304" pitchFamily="18" charset="0"/>
                <a:cs typeface="Times New Roman" panose="02020603050405020304" pitchFamily="18" charset="0"/>
              </a:rPr>
              <a:t>Colonnes</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b="0" i="0" dirty="0">
              <a:solidFill>
                <a:srgbClr val="000000"/>
              </a:solidFill>
              <a:effectLst/>
              <a:latin typeface="Helvetica Neue"/>
            </a:endParaRPr>
          </a:p>
          <a:p>
            <a:endParaRPr lang="fr-FR" b="0" i="0" dirty="0">
              <a:solidFill>
                <a:srgbClr val="000000"/>
              </a:solidFill>
              <a:effectLst/>
              <a:latin typeface="Helvetica Neue"/>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B0FC0ACC-BB8F-4250-8CA2-41B2CC9A20C3}"/>
              </a:ext>
            </a:extLst>
          </p:cNvPr>
          <p:cNvSpPr txBox="1">
            <a:spLocks/>
          </p:cNvSpPr>
          <p:nvPr/>
        </p:nvSpPr>
        <p:spPr>
          <a:xfrm>
            <a:off x="876300" y="12122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a:p>
            <a:endParaRPr lang="fr-FR" dirty="0">
              <a:solidFill>
                <a:srgbClr val="000000"/>
              </a:solidFill>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C3ECC8AA-FD90-4A85-A5C3-6F733D9E4B95}"/>
              </a:ext>
            </a:extLst>
          </p:cNvPr>
          <p:cNvPicPr>
            <a:picLocks noChangeAspect="1"/>
          </p:cNvPicPr>
          <p:nvPr/>
        </p:nvPicPr>
        <p:blipFill rotWithShape="1">
          <a:blip r:embed="rId2">
            <a:extLst>
              <a:ext uri="{28A0092B-C50C-407E-A947-70E740481C1C}">
                <a14:useLocalDpi xmlns:a14="http://schemas.microsoft.com/office/drawing/2010/main" val="0"/>
              </a:ext>
            </a:extLst>
          </a:blip>
          <a:srcRect r="9375"/>
          <a:stretch/>
        </p:blipFill>
        <p:spPr>
          <a:xfrm>
            <a:off x="685800" y="1212273"/>
            <a:ext cx="5683827" cy="4808637"/>
          </a:xfrm>
          <a:prstGeom prst="rect">
            <a:avLst/>
          </a:prstGeom>
        </p:spPr>
      </p:pic>
      <p:pic>
        <p:nvPicPr>
          <p:cNvPr id="12" name="Image 11">
            <a:extLst>
              <a:ext uri="{FF2B5EF4-FFF2-40B4-BE49-F238E27FC236}">
                <a16:creationId xmlns:a16="http://schemas.microsoft.com/office/drawing/2014/main" id="{8BBD663B-382C-43B3-A43F-52F6A50D0605}"/>
              </a:ext>
            </a:extLst>
          </p:cNvPr>
          <p:cNvPicPr>
            <a:picLocks noChangeAspect="1"/>
          </p:cNvPicPr>
          <p:nvPr/>
        </p:nvPicPr>
        <p:blipFill rotWithShape="1">
          <a:blip r:embed="rId3">
            <a:extLst>
              <a:ext uri="{28A0092B-C50C-407E-A947-70E740481C1C}">
                <a14:useLocalDpi xmlns:a14="http://schemas.microsoft.com/office/drawing/2010/main" val="0"/>
              </a:ext>
            </a:extLst>
          </a:blip>
          <a:srcRect l="2016" r="3247"/>
          <a:stretch/>
        </p:blipFill>
        <p:spPr>
          <a:xfrm>
            <a:off x="6407727" y="1212273"/>
            <a:ext cx="5559136" cy="4770533"/>
          </a:xfrm>
          <a:prstGeom prst="rect">
            <a:avLst/>
          </a:prstGeom>
        </p:spPr>
      </p:pic>
    </p:spTree>
    <p:extLst>
      <p:ext uri="{BB962C8B-B14F-4D97-AF65-F5344CB8AC3E}">
        <p14:creationId xmlns:p14="http://schemas.microsoft.com/office/powerpoint/2010/main" val="158693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i="0" dirty="0">
                <a:solidFill>
                  <a:srgbClr val="000000"/>
                </a:solidFill>
                <a:effectLst/>
                <a:latin typeface="Times New Roman" panose="02020603050405020304" pitchFamily="18" charset="0"/>
                <a:cs typeface="Times New Roman" panose="02020603050405020304" pitchFamily="18" charset="0"/>
              </a:rPr>
              <a:t>Conclusion</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457201" y="1309256"/>
            <a:ext cx="10896600"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B0FC0ACC-BB8F-4250-8CA2-41B2CC9A20C3}"/>
              </a:ext>
            </a:extLst>
          </p:cNvPr>
          <p:cNvSpPr txBox="1">
            <a:spLocks/>
          </p:cNvSpPr>
          <p:nvPr/>
        </p:nvSpPr>
        <p:spPr>
          <a:xfrm>
            <a:off x="876300" y="12122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0" i="0" dirty="0">
                <a:solidFill>
                  <a:srgbClr val="000000"/>
                </a:solidFill>
                <a:effectLst/>
                <a:latin typeface="Times New Roman" panose="02020603050405020304" pitchFamily="18" charset="0"/>
                <a:cs typeface="Times New Roman" panose="02020603050405020304" pitchFamily="18" charset="0"/>
              </a:rPr>
              <a:t>A partir d’un petit tableau dont on connaît bien la structure, l’AFC met en évidence les éléments de cette structure de fa</a:t>
            </a:r>
            <a:r>
              <a:rPr lang="fr-FR" dirty="0">
                <a:solidFill>
                  <a:srgbClr val="000000"/>
                </a:solidFill>
                <a:latin typeface="Times New Roman" panose="02020603050405020304" pitchFamily="18" charset="0"/>
                <a:cs typeface="Times New Roman" panose="02020603050405020304" pitchFamily="18" charset="0"/>
              </a:rPr>
              <a:t>çon hiérarchisée</a:t>
            </a:r>
            <a:endParaRPr lang="fr-FR" b="0" i="0" dirty="0">
              <a:solidFill>
                <a:srgbClr val="000000"/>
              </a:solidFill>
              <a:effectLst/>
              <a:latin typeface="Times New Roman" panose="02020603050405020304" pitchFamily="18" charset="0"/>
              <a:cs typeface="Times New Roman" panose="02020603050405020304" pitchFamily="18" charset="0"/>
            </a:endParaRPr>
          </a:p>
          <a:p>
            <a:r>
              <a:rPr lang="fr-FR" b="0" i="0" dirty="0">
                <a:solidFill>
                  <a:srgbClr val="000000"/>
                </a:solidFill>
                <a:effectLst/>
                <a:latin typeface="Times New Roman" panose="02020603050405020304" pitchFamily="18" charset="0"/>
                <a:cs typeface="Times New Roman" panose="02020603050405020304" pitchFamily="18" charset="0"/>
              </a:rPr>
              <a:t>Mais l’AFC est autant précieuse que si le tableau est plus grand</a:t>
            </a:r>
          </a:p>
          <a:p>
            <a:r>
              <a:rPr lang="fr-FR" b="0" i="0" dirty="0">
                <a:solidFill>
                  <a:srgbClr val="000000"/>
                </a:solidFill>
                <a:effectLst/>
                <a:latin typeface="Times New Roman" panose="02020603050405020304" pitchFamily="18" charset="0"/>
                <a:cs typeface="Times New Roman" panose="02020603050405020304" pitchFamily="18" charset="0"/>
              </a:rPr>
              <a:t> Même si le tableau est petit, elle nous a suggéré des piste de réflexion difficile à voir autrement</a:t>
            </a:r>
          </a:p>
          <a:p>
            <a:r>
              <a:rPr lang="fr-FR" b="0" i="0" dirty="0">
                <a:solidFill>
                  <a:srgbClr val="000000"/>
                </a:solidFill>
                <a:effectLst/>
                <a:latin typeface="Times New Roman" panose="02020603050405020304" pitchFamily="18" charset="0"/>
                <a:cs typeface="Times New Roman" panose="02020603050405020304" pitchFamily="18" charset="0"/>
              </a:rPr>
              <a:t> Rôles systématiques joués par les lignes et les colonnes</a:t>
            </a:r>
            <a:endParaRPr lang="fr-FR"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263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6098A-3BA7-4AD8-915A-FA1EB9571394}"/>
              </a:ext>
            </a:extLst>
          </p:cNvPr>
          <p:cNvSpPr>
            <a:spLocks noGrp="1"/>
          </p:cNvSpPr>
          <p:nvPr>
            <p:ph type="title"/>
          </p:nvPr>
        </p:nvSpPr>
        <p:spPr/>
        <p:txBody>
          <a:bodyPr>
            <a:noAutofit/>
          </a:bodyPr>
          <a:lstStyle/>
          <a:p>
            <a:r>
              <a:rPr lang="fr-FR" sz="3600" dirty="0">
                <a:solidFill>
                  <a:srgbClr val="000000"/>
                </a:solidFill>
                <a:latin typeface="Times New Roman" panose="02020603050405020304" pitchFamily="18" charset="0"/>
                <a:cs typeface="Times New Roman" panose="02020603050405020304" pitchFamily="18" charset="0"/>
              </a:rPr>
              <a:t>Ressources</a:t>
            </a:r>
            <a:br>
              <a:rPr lang="fr-FR" sz="3600" i="0" dirty="0">
                <a:solidFill>
                  <a:srgbClr val="000000"/>
                </a:solidFill>
                <a:effectLst/>
                <a:latin typeface="Times New Roman" panose="02020603050405020304" pitchFamily="18" charset="0"/>
                <a:cs typeface="Times New Roman" panose="02020603050405020304" pitchFamily="18" charset="0"/>
              </a:rPr>
            </a:br>
            <a:br>
              <a:rPr lang="fr-FR" sz="3600" i="0" dirty="0">
                <a:solidFill>
                  <a:srgbClr val="000000"/>
                </a:solidFill>
                <a:effectLst/>
                <a:latin typeface="Times New Roman" panose="02020603050405020304" pitchFamily="18" charset="0"/>
                <a:cs typeface="Times New Roman" panose="02020603050405020304" pitchFamily="18" charset="0"/>
              </a:rPr>
            </a:br>
            <a:endParaRPr lang="fr-FR" sz="36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4824007-B154-456D-8016-90AA88BCA518}"/>
              </a:ext>
            </a:extLst>
          </p:cNvPr>
          <p:cNvSpPr>
            <a:spLocks noGrp="1"/>
          </p:cNvSpPr>
          <p:nvPr>
            <p:ph idx="1"/>
          </p:nvPr>
        </p:nvSpPr>
        <p:spPr>
          <a:xfrm>
            <a:off x="184638" y="1309256"/>
            <a:ext cx="11169163" cy="5183620"/>
          </a:xfrm>
        </p:spPr>
        <p:txBody>
          <a:bodyPr>
            <a:normAutofit/>
          </a:bodyPr>
          <a:lstStyle/>
          <a:p>
            <a:endParaRPr lang="fr-FR"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fr-FR"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8" name="Espace réservé du contenu 2">
            <a:extLst>
              <a:ext uri="{FF2B5EF4-FFF2-40B4-BE49-F238E27FC236}">
                <a16:creationId xmlns:a16="http://schemas.microsoft.com/office/drawing/2014/main" id="{92C2BC34-87F4-44CC-8867-68390878EE80}"/>
              </a:ext>
            </a:extLst>
          </p:cNvPr>
          <p:cNvSpPr txBox="1">
            <a:spLocks/>
          </p:cNvSpPr>
          <p:nvPr/>
        </p:nvSpPr>
        <p:spPr>
          <a:xfrm>
            <a:off x="571500" y="1309256"/>
            <a:ext cx="10782300" cy="5183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solidFill>
                <a:srgbClr val="000000"/>
              </a:solidFill>
              <a:latin typeface="Times New Roman" panose="02020603050405020304" pitchFamily="18" charset="0"/>
              <a:cs typeface="Times New Roman" panose="02020603050405020304" pitchFamily="18" charset="0"/>
            </a:endParaRPr>
          </a:p>
        </p:txBody>
      </p:sp>
      <p:sp>
        <p:nvSpPr>
          <p:cNvPr id="9" name="Espace réservé du contenu 2">
            <a:extLst>
              <a:ext uri="{FF2B5EF4-FFF2-40B4-BE49-F238E27FC236}">
                <a16:creationId xmlns:a16="http://schemas.microsoft.com/office/drawing/2014/main" id="{3386AA6A-E796-448F-8698-19C4E932218F}"/>
              </a:ext>
            </a:extLst>
          </p:cNvPr>
          <p:cNvSpPr txBox="1">
            <a:spLocks/>
          </p:cNvSpPr>
          <p:nvPr/>
        </p:nvSpPr>
        <p:spPr>
          <a:xfrm>
            <a:off x="723900" y="10598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FR" b="0" i="0" dirty="0">
              <a:solidFill>
                <a:srgbClr val="000000"/>
              </a:solidFill>
              <a:effectLst/>
              <a:latin typeface="Times New Roman" panose="02020603050405020304" pitchFamily="18" charset="0"/>
              <a:cs typeface="Times New Roman" panose="02020603050405020304" pitchFamily="18" charset="0"/>
            </a:endParaRPr>
          </a:p>
        </p:txBody>
      </p:sp>
      <p:sp>
        <p:nvSpPr>
          <p:cNvPr id="10" name="Espace réservé du contenu 2">
            <a:extLst>
              <a:ext uri="{FF2B5EF4-FFF2-40B4-BE49-F238E27FC236}">
                <a16:creationId xmlns:a16="http://schemas.microsoft.com/office/drawing/2014/main" id="{B0FC0ACC-BB8F-4250-8CA2-41B2CC9A20C3}"/>
              </a:ext>
            </a:extLst>
          </p:cNvPr>
          <p:cNvSpPr txBox="1">
            <a:spLocks/>
          </p:cNvSpPr>
          <p:nvPr/>
        </p:nvSpPr>
        <p:spPr>
          <a:xfrm>
            <a:off x="876300" y="1212273"/>
            <a:ext cx="10782300" cy="5585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0" i="0" dirty="0">
                <a:solidFill>
                  <a:srgbClr val="000000"/>
                </a:solidFill>
                <a:effectLst/>
                <a:latin typeface="Times New Roman" panose="02020603050405020304" pitchFamily="18" charset="0"/>
                <a:cs typeface="Times New Roman" panose="02020603050405020304" pitchFamily="18" charset="0"/>
              </a:rPr>
              <a:t>https://www.quora.com/What-are-the-main-differences-between-a-principal-component-analysis-and-a-factor-analysis</a:t>
            </a:r>
          </a:p>
          <a:p>
            <a:r>
              <a:rPr lang="fr-FR" b="0" i="0" dirty="0">
                <a:solidFill>
                  <a:srgbClr val="000000"/>
                </a:solidFill>
                <a:effectLst/>
                <a:latin typeface="Times New Roman" panose="02020603050405020304" pitchFamily="18" charset="0"/>
                <a:cs typeface="Times New Roman" panose="02020603050405020304" pitchFamily="18" charset="0"/>
              </a:rPr>
              <a:t>2. https://www.datacamp.com/community/tutorials/introduction-factor-analysis</a:t>
            </a:r>
          </a:p>
          <a:p>
            <a:r>
              <a:rPr lang="fr-FR" b="0" i="0" dirty="0">
                <a:solidFill>
                  <a:srgbClr val="000000"/>
                </a:solidFill>
                <a:effectLst/>
                <a:latin typeface="Times New Roman" panose="02020603050405020304" pitchFamily="18" charset="0"/>
                <a:cs typeface="Times New Roman" panose="02020603050405020304" pitchFamily="18" charset="0"/>
              </a:rPr>
              <a:t>3. https://openclassrooms.com/fr/courses/4525281-realisez-une-analyse-exploratoire-de-donnees</a:t>
            </a:r>
            <a:endParaRPr lang="fr-FR"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854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ABEFD-657A-43ED-908D-A852E2071D73}"/>
              </a:ext>
            </a:extLst>
          </p:cNvPr>
          <p:cNvSpPr>
            <a:spLocks noGrp="1"/>
          </p:cNvSpPr>
          <p:nvPr>
            <p:ph type="title"/>
          </p:nvPr>
        </p:nvSpPr>
        <p:spPr/>
        <p:txBody>
          <a:bodyPr>
            <a:normAutofit/>
          </a:bodyPr>
          <a:lstStyle/>
          <a:p>
            <a:pPr algn="l"/>
            <a:r>
              <a:rPr lang="fr-FR" sz="3600" i="0" dirty="0">
                <a:solidFill>
                  <a:srgbClr val="000000"/>
                </a:solidFill>
                <a:effectLst/>
                <a:latin typeface="Times New Roman" panose="02020603050405020304" pitchFamily="18" charset="0"/>
                <a:cs typeface="Times New Roman" panose="02020603050405020304" pitchFamily="18" charset="0"/>
              </a:rPr>
              <a:t>Hypothèses</a:t>
            </a:r>
          </a:p>
        </p:txBody>
      </p:sp>
      <p:sp>
        <p:nvSpPr>
          <p:cNvPr id="3" name="Espace réservé du contenu 2">
            <a:extLst>
              <a:ext uri="{FF2B5EF4-FFF2-40B4-BE49-F238E27FC236}">
                <a16:creationId xmlns:a16="http://schemas.microsoft.com/office/drawing/2014/main" id="{1897EBF8-8852-430A-AD45-DA5C314D4968}"/>
              </a:ext>
            </a:extLst>
          </p:cNvPr>
          <p:cNvSpPr>
            <a:spLocks noGrp="1"/>
          </p:cNvSpPr>
          <p:nvPr>
            <p:ph idx="1"/>
          </p:nvPr>
        </p:nvSpPr>
        <p:spPr>
          <a:xfrm>
            <a:off x="322118" y="1825625"/>
            <a:ext cx="11031682" cy="4351338"/>
          </a:xfrm>
        </p:spPr>
        <p:txBody>
          <a:bodyPr>
            <a:normAutofit/>
          </a:bodyPr>
          <a:lstStyle/>
          <a:p>
            <a:pPr algn="l">
              <a:buFont typeface="+mj-lt"/>
              <a:buAutoNum type="arabicPeriod"/>
            </a:pPr>
            <a:r>
              <a:rPr lang="fr-FR" b="0" i="0" dirty="0">
                <a:solidFill>
                  <a:srgbClr val="000000"/>
                </a:solidFill>
                <a:effectLst/>
                <a:latin typeface="Helvetica Neue"/>
              </a:rPr>
              <a:t> Il n'y a pas de valeurs aberrantes dans les données.</a:t>
            </a:r>
          </a:p>
          <a:p>
            <a:pPr algn="l">
              <a:buFont typeface="+mj-lt"/>
              <a:buAutoNum type="arabicPeriod"/>
            </a:pPr>
            <a:endParaRPr lang="fr-FR" b="0" i="0" dirty="0">
              <a:solidFill>
                <a:srgbClr val="000000"/>
              </a:solidFill>
              <a:effectLst/>
              <a:latin typeface="Helvetica Neue"/>
            </a:endParaRPr>
          </a:p>
          <a:p>
            <a:pPr algn="l">
              <a:buFont typeface="+mj-lt"/>
              <a:buAutoNum type="arabicPeriod"/>
            </a:pPr>
            <a:r>
              <a:rPr lang="fr-FR" b="0" i="0" dirty="0">
                <a:solidFill>
                  <a:srgbClr val="000000"/>
                </a:solidFill>
                <a:effectLst/>
                <a:latin typeface="Helvetica Neue"/>
              </a:rPr>
              <a:t> La taille de l'échantillon doit être supérieure au facteur.</a:t>
            </a:r>
          </a:p>
          <a:p>
            <a:pPr algn="l">
              <a:buFont typeface="+mj-lt"/>
              <a:buAutoNum type="arabicPeriod"/>
            </a:pPr>
            <a:endParaRPr lang="fr-FR" b="0" i="0" dirty="0">
              <a:solidFill>
                <a:srgbClr val="000000"/>
              </a:solidFill>
              <a:effectLst/>
              <a:latin typeface="Helvetica Neue"/>
            </a:endParaRPr>
          </a:p>
          <a:p>
            <a:pPr algn="l">
              <a:buFont typeface="+mj-lt"/>
              <a:buAutoNum type="arabicPeriod"/>
            </a:pPr>
            <a:r>
              <a:rPr lang="fr-FR" b="0" i="0" dirty="0">
                <a:solidFill>
                  <a:srgbClr val="000000"/>
                </a:solidFill>
                <a:effectLst/>
                <a:latin typeface="Helvetica Neue"/>
              </a:rPr>
              <a:t> Il ne devrait pas y avoir de multicolinéarité parfaite.</a:t>
            </a:r>
          </a:p>
          <a:p>
            <a:pPr algn="l">
              <a:buFont typeface="+mj-lt"/>
              <a:buAutoNum type="arabicPeriod"/>
            </a:pPr>
            <a:endParaRPr lang="fr-FR" b="0" i="0" dirty="0">
              <a:solidFill>
                <a:srgbClr val="000000"/>
              </a:solidFill>
              <a:effectLst/>
              <a:latin typeface="Helvetica Neue"/>
            </a:endParaRPr>
          </a:p>
          <a:p>
            <a:pPr algn="l">
              <a:buFont typeface="+mj-lt"/>
              <a:buAutoNum type="arabicPeriod"/>
            </a:pPr>
            <a:r>
              <a:rPr lang="fr-FR" b="0" i="0" dirty="0">
                <a:solidFill>
                  <a:srgbClr val="000000"/>
                </a:solidFill>
                <a:effectLst/>
                <a:latin typeface="Helvetica Neue"/>
              </a:rPr>
              <a:t> Il ne devrait pas y avoir d'homoscédasticité entre les variables.</a:t>
            </a:r>
          </a:p>
        </p:txBody>
      </p:sp>
    </p:spTree>
    <p:extLst>
      <p:ext uri="{BB962C8B-B14F-4D97-AF65-F5344CB8AC3E}">
        <p14:creationId xmlns:p14="http://schemas.microsoft.com/office/powerpoint/2010/main" val="29917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ABEFD-657A-43ED-908D-A852E2071D73}"/>
              </a:ext>
            </a:extLst>
          </p:cNvPr>
          <p:cNvSpPr>
            <a:spLocks noGrp="1"/>
          </p:cNvSpPr>
          <p:nvPr>
            <p:ph type="title"/>
          </p:nvPr>
        </p:nvSpPr>
        <p:spPr/>
        <p:txBody>
          <a:bodyPr>
            <a:normAutofit/>
          </a:bodyPr>
          <a:lstStyle/>
          <a:p>
            <a:pPr algn="l"/>
            <a:r>
              <a:rPr lang="fr-FR" sz="3200" i="0" dirty="0">
                <a:solidFill>
                  <a:srgbClr val="000000"/>
                </a:solidFill>
                <a:effectLst/>
                <a:latin typeface="Times New Roman" panose="02020603050405020304" pitchFamily="18" charset="0"/>
                <a:cs typeface="Times New Roman" panose="02020603050405020304" pitchFamily="18" charset="0"/>
              </a:rPr>
              <a:t>Analyse factorielle Vs. Analyse des composants principaux</a:t>
            </a:r>
          </a:p>
        </p:txBody>
      </p:sp>
      <p:sp>
        <p:nvSpPr>
          <p:cNvPr id="3" name="Espace réservé du contenu 2">
            <a:extLst>
              <a:ext uri="{FF2B5EF4-FFF2-40B4-BE49-F238E27FC236}">
                <a16:creationId xmlns:a16="http://schemas.microsoft.com/office/drawing/2014/main" id="{1897EBF8-8852-430A-AD45-DA5C314D4968}"/>
              </a:ext>
            </a:extLst>
          </p:cNvPr>
          <p:cNvSpPr>
            <a:spLocks noGrp="1"/>
          </p:cNvSpPr>
          <p:nvPr>
            <p:ph idx="1"/>
          </p:nvPr>
        </p:nvSpPr>
        <p:spPr>
          <a:xfrm>
            <a:off x="322118" y="1825625"/>
            <a:ext cx="11031682" cy="4351338"/>
          </a:xfrm>
        </p:spPr>
        <p:txBody>
          <a:bodyPr>
            <a:normAutofit/>
          </a:bodyPr>
          <a:lstStyle/>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Les composantes de l'ACP expliquent la quantité maximale de variance tandis que l'analyse factorielle explique la covariance des données.</a:t>
            </a:r>
          </a:p>
          <a:p>
            <a:pPr algn="l">
              <a:buFont typeface="Arial" panose="020B0604020202020204" pitchFamily="34" charset="0"/>
              <a:buChar char="•"/>
            </a:pPr>
            <a:endParaRPr lang="fr-FR"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Les composantes de l'ACP sont entièrement orthogonales les unes par rapport aux autres, tandis que l'analyse factorielle ne nécessite pas que les facteurs soient orthogonaux</a:t>
            </a:r>
            <a:r>
              <a:rPr lang="fr-FR" b="0" i="0" dirty="0">
                <a:solidFill>
                  <a:srgbClr val="000000"/>
                </a:solidFill>
                <a:effectLst/>
                <a:latin typeface="Helvetica Neue"/>
              </a:rPr>
              <a:t>.</a:t>
            </a:r>
          </a:p>
          <a:p>
            <a:pPr algn="l">
              <a:buFont typeface="+mj-lt"/>
              <a:buAutoNum type="arabicPeriod"/>
            </a:pPr>
            <a:endParaRPr lang="fr-FR" b="0" i="0" dirty="0">
              <a:solidFill>
                <a:srgbClr val="000000"/>
              </a:solidFill>
              <a:effectLst/>
              <a:latin typeface="Helvetica Neue"/>
            </a:endParaRPr>
          </a:p>
        </p:txBody>
      </p:sp>
    </p:spTree>
    <p:extLst>
      <p:ext uri="{BB962C8B-B14F-4D97-AF65-F5344CB8AC3E}">
        <p14:creationId xmlns:p14="http://schemas.microsoft.com/office/powerpoint/2010/main" val="1970127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ABEFD-657A-43ED-908D-A852E2071D73}"/>
              </a:ext>
            </a:extLst>
          </p:cNvPr>
          <p:cNvSpPr>
            <a:spLocks noGrp="1"/>
          </p:cNvSpPr>
          <p:nvPr>
            <p:ph type="title"/>
          </p:nvPr>
        </p:nvSpPr>
        <p:spPr/>
        <p:txBody>
          <a:bodyPr>
            <a:normAutofit/>
          </a:bodyPr>
          <a:lstStyle/>
          <a:p>
            <a:pPr algn="l"/>
            <a:r>
              <a:rPr lang="fr-FR" sz="3200" i="0" dirty="0">
                <a:solidFill>
                  <a:srgbClr val="000000"/>
                </a:solidFill>
                <a:effectLst/>
                <a:latin typeface="Times New Roman" panose="02020603050405020304" pitchFamily="18" charset="0"/>
                <a:cs typeface="Times New Roman" panose="02020603050405020304" pitchFamily="18" charset="0"/>
              </a:rPr>
              <a:t>Analyse factorielle Vs. Analyse des composants principaux</a:t>
            </a:r>
            <a:r>
              <a:rPr lang="fr-FR" sz="3200" i="0" u="none" strike="noStrike" dirty="0">
                <a:solidFill>
                  <a:srgbClr val="1A466C"/>
                </a:solidFill>
                <a:effectLst/>
                <a:latin typeface="Times New Roman" panose="02020603050405020304" pitchFamily="18" charset="0"/>
                <a:cs typeface="Times New Roman" panose="02020603050405020304" pitchFamily="18" charset="0"/>
                <a:hlinkClick r:id="rId2"/>
              </a:rPr>
              <a:t>¶</a:t>
            </a:r>
            <a:endParaRPr lang="fr-FR" sz="3200" i="0" dirty="0">
              <a:solidFill>
                <a:srgbClr val="000000"/>
              </a:solidFill>
              <a:effectLst/>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897EBF8-8852-430A-AD45-DA5C314D4968}"/>
              </a:ext>
            </a:extLst>
          </p:cNvPr>
          <p:cNvSpPr>
            <a:spLocks noGrp="1"/>
          </p:cNvSpPr>
          <p:nvPr>
            <p:ph idx="1"/>
          </p:nvPr>
        </p:nvSpPr>
        <p:spPr>
          <a:xfrm>
            <a:off x="322118" y="1825625"/>
            <a:ext cx="11031682" cy="4351338"/>
          </a:xfrm>
        </p:spPr>
        <p:txBody>
          <a:bodyPr>
            <a:normAutofit/>
          </a:bodyPr>
          <a:lstStyle/>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La composante ACP est une combinaison linéaire de la variable observée alors qu’en AFC, les variables observées sont des combinaisons linéaires de la variable ou du facteur non observé.</a:t>
            </a:r>
          </a:p>
          <a:p>
            <a:pPr algn="l">
              <a:buFont typeface="Arial" panose="020B0604020202020204" pitchFamily="34" charset="0"/>
              <a:buChar char="•"/>
            </a:pPr>
            <a:endParaRPr lang="fr-FR"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Les composants ACP ne sont pas interprétables. En AFC, les facteurs sous-jacents sont </a:t>
            </a:r>
            <a:r>
              <a:rPr lang="fr-FR" b="0" i="0" dirty="0" err="1">
                <a:solidFill>
                  <a:srgbClr val="000000"/>
                </a:solidFill>
                <a:effectLst/>
                <a:latin typeface="Times New Roman" panose="02020603050405020304" pitchFamily="18" charset="0"/>
                <a:cs typeface="Times New Roman" panose="02020603050405020304" pitchFamily="18" charset="0"/>
              </a:rPr>
              <a:t>étiquetables</a:t>
            </a:r>
            <a:r>
              <a:rPr lang="fr-FR" b="0" i="0" dirty="0">
                <a:solidFill>
                  <a:srgbClr val="000000"/>
                </a:solidFill>
                <a:effectLst/>
                <a:latin typeface="Times New Roman" panose="02020603050405020304" pitchFamily="18" charset="0"/>
                <a:cs typeface="Times New Roman" panose="02020603050405020304" pitchFamily="18" charset="0"/>
              </a:rPr>
              <a:t> et interprétables.</a:t>
            </a:r>
          </a:p>
          <a:p>
            <a:pPr algn="l">
              <a:buFont typeface="+mj-lt"/>
              <a:buAutoNum type="arabicPeriod"/>
            </a:pPr>
            <a:endParaRPr lang="fr-FR" b="0" i="0" dirty="0">
              <a:solidFill>
                <a:srgbClr val="000000"/>
              </a:solidFill>
              <a:effectLst/>
              <a:latin typeface="Helvetica Neue"/>
            </a:endParaRPr>
          </a:p>
        </p:txBody>
      </p:sp>
    </p:spTree>
    <p:extLst>
      <p:ext uri="{BB962C8B-B14F-4D97-AF65-F5344CB8AC3E}">
        <p14:creationId xmlns:p14="http://schemas.microsoft.com/office/powerpoint/2010/main" val="226006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ABEFD-657A-43ED-908D-A852E2071D73}"/>
              </a:ext>
            </a:extLst>
          </p:cNvPr>
          <p:cNvSpPr>
            <a:spLocks noGrp="1"/>
          </p:cNvSpPr>
          <p:nvPr>
            <p:ph type="title"/>
          </p:nvPr>
        </p:nvSpPr>
        <p:spPr/>
        <p:txBody>
          <a:bodyPr>
            <a:normAutofit/>
          </a:bodyPr>
          <a:lstStyle/>
          <a:p>
            <a:pPr algn="l"/>
            <a:r>
              <a:rPr lang="fr-FR" sz="3200" i="0" dirty="0">
                <a:solidFill>
                  <a:srgbClr val="000000"/>
                </a:solidFill>
                <a:effectLst/>
                <a:latin typeface="Times New Roman" panose="02020603050405020304" pitchFamily="18" charset="0"/>
                <a:cs typeface="Times New Roman" panose="02020603050405020304" pitchFamily="18" charset="0"/>
              </a:rPr>
              <a:t>Analyse factorielle Vs. Analyse des composants principaux</a:t>
            </a:r>
          </a:p>
        </p:txBody>
      </p:sp>
      <p:sp>
        <p:nvSpPr>
          <p:cNvPr id="3" name="Espace réservé du contenu 2">
            <a:extLst>
              <a:ext uri="{FF2B5EF4-FFF2-40B4-BE49-F238E27FC236}">
                <a16:creationId xmlns:a16="http://schemas.microsoft.com/office/drawing/2014/main" id="{1897EBF8-8852-430A-AD45-DA5C314D4968}"/>
              </a:ext>
            </a:extLst>
          </p:cNvPr>
          <p:cNvSpPr>
            <a:spLocks noGrp="1"/>
          </p:cNvSpPr>
          <p:nvPr>
            <p:ph idx="1"/>
          </p:nvPr>
        </p:nvSpPr>
        <p:spPr>
          <a:xfrm>
            <a:off x="322118" y="1825625"/>
            <a:ext cx="11031682" cy="4351338"/>
          </a:xfrm>
        </p:spPr>
        <p:txBody>
          <a:bodyPr>
            <a:normAutofit/>
          </a:bodyPr>
          <a:lstStyle/>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L'ACP est une sorte de méthode de réduction de dimensionnalité alors que l'analyse factorielle est la méthode des variables latentes.</a:t>
            </a:r>
          </a:p>
          <a:p>
            <a:pPr algn="l">
              <a:buFont typeface="Arial" panose="020B0604020202020204" pitchFamily="34" charset="0"/>
              <a:buChar char="•"/>
            </a:pPr>
            <a:endParaRPr lang="fr-FR"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L'ACP est un type d'analyse factorielle. </a:t>
            </a:r>
          </a:p>
          <a:p>
            <a:pPr algn="l">
              <a:buFont typeface="Arial" panose="020B0604020202020204" pitchFamily="34" charset="0"/>
              <a:buChar char="•"/>
            </a:pPr>
            <a:r>
              <a:rPr lang="fr-FR" b="0" i="0" dirty="0">
                <a:solidFill>
                  <a:srgbClr val="000000"/>
                </a:solidFill>
                <a:effectLst/>
                <a:latin typeface="Times New Roman" panose="02020603050405020304" pitchFamily="18" charset="0"/>
                <a:cs typeface="Times New Roman" panose="02020603050405020304" pitchFamily="18" charset="0"/>
              </a:rPr>
              <a:t>L'ACP est observationnelle alors que l'AF est une technique de modélisation.</a:t>
            </a:r>
          </a:p>
          <a:p>
            <a:pPr algn="l">
              <a:buFont typeface="+mj-lt"/>
              <a:buAutoNum type="arabicPeriod"/>
            </a:pPr>
            <a:endParaRPr lang="fr-FR" b="0" i="0" dirty="0">
              <a:solidFill>
                <a:srgbClr val="000000"/>
              </a:solidFill>
              <a:effectLst/>
              <a:latin typeface="Helvetica Neue"/>
            </a:endParaRPr>
          </a:p>
        </p:txBody>
      </p:sp>
    </p:spTree>
    <p:extLst>
      <p:ext uri="{BB962C8B-B14F-4D97-AF65-F5344CB8AC3E}">
        <p14:creationId xmlns:p14="http://schemas.microsoft.com/office/powerpoint/2010/main" val="235635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ABEFD-657A-43ED-908D-A852E2071D73}"/>
              </a:ext>
            </a:extLst>
          </p:cNvPr>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Type de données</a:t>
            </a:r>
          </a:p>
        </p:txBody>
      </p:sp>
      <p:sp>
        <p:nvSpPr>
          <p:cNvPr id="3" name="Espace réservé du contenu 2">
            <a:extLst>
              <a:ext uri="{FF2B5EF4-FFF2-40B4-BE49-F238E27FC236}">
                <a16:creationId xmlns:a16="http://schemas.microsoft.com/office/drawing/2014/main" id="{1897EBF8-8852-430A-AD45-DA5C314D4968}"/>
              </a:ext>
            </a:extLst>
          </p:cNvPr>
          <p:cNvSpPr>
            <a:spLocks noGrp="1"/>
          </p:cNvSpPr>
          <p:nvPr>
            <p:ph idx="1"/>
          </p:nvPr>
        </p:nvSpPr>
        <p:spPr/>
        <p:txBody>
          <a:bodyPr/>
          <a:lstStyle/>
          <a:p>
            <a:r>
              <a:rPr lang="fr-FR" dirty="0"/>
              <a:t>L’AFC s’applique à un tableau de correspondance sur lequel :</a:t>
            </a:r>
          </a:p>
        </p:txBody>
      </p:sp>
      <p:pic>
        <p:nvPicPr>
          <p:cNvPr id="5" name="Image 4">
            <a:extLst>
              <a:ext uri="{FF2B5EF4-FFF2-40B4-BE49-F238E27FC236}">
                <a16:creationId xmlns:a16="http://schemas.microsoft.com/office/drawing/2014/main" id="{1836E17D-35B7-47C5-BB57-9CAB6AEF0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37" y="2343536"/>
            <a:ext cx="9908092" cy="4224534"/>
          </a:xfrm>
          <a:prstGeom prst="rect">
            <a:avLst/>
          </a:prstGeom>
        </p:spPr>
      </p:pic>
    </p:spTree>
    <p:extLst>
      <p:ext uri="{BB962C8B-B14F-4D97-AF65-F5344CB8AC3E}">
        <p14:creationId xmlns:p14="http://schemas.microsoft.com/office/powerpoint/2010/main" val="292811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ABEFD-657A-43ED-908D-A852E2071D73}"/>
              </a:ext>
            </a:extLst>
          </p:cNvPr>
          <p:cNvSpPr>
            <a:spLocks noGrp="1"/>
          </p:cNvSpPr>
          <p:nvPr>
            <p:ph type="title"/>
          </p:nvPr>
        </p:nvSpPr>
        <p:spPr/>
        <p:txBody>
          <a:bodyPr/>
          <a:lstStyle/>
          <a:p>
            <a:r>
              <a:rPr lang="fr-FR" dirty="0"/>
              <a:t>Exemple d’application de AFC</a:t>
            </a:r>
          </a:p>
        </p:txBody>
      </p:sp>
      <p:pic>
        <p:nvPicPr>
          <p:cNvPr id="10" name="Espace réservé du contenu 9">
            <a:extLst>
              <a:ext uri="{FF2B5EF4-FFF2-40B4-BE49-F238E27FC236}">
                <a16:creationId xmlns:a16="http://schemas.microsoft.com/office/drawing/2014/main" id="{73CF983A-6870-46A4-969F-F084A0EFEA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72" b="1"/>
          <a:stretch/>
        </p:blipFill>
        <p:spPr>
          <a:xfrm>
            <a:off x="122535" y="1828801"/>
            <a:ext cx="11946930" cy="4267198"/>
          </a:xfrm>
        </p:spPr>
      </p:pic>
    </p:spTree>
    <p:extLst>
      <p:ext uri="{BB962C8B-B14F-4D97-AF65-F5344CB8AC3E}">
        <p14:creationId xmlns:p14="http://schemas.microsoft.com/office/powerpoint/2010/main" val="28783738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1373</Words>
  <Application>Microsoft Office PowerPoint</Application>
  <PresentationFormat>Grand écran</PresentationFormat>
  <Paragraphs>215</Paragraphs>
  <Slides>36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36</vt:i4>
      </vt:variant>
    </vt:vector>
  </HeadingPairs>
  <TitlesOfParts>
    <vt:vector size="42" baseType="lpstr">
      <vt:lpstr>Arial</vt:lpstr>
      <vt:lpstr>Calibri</vt:lpstr>
      <vt:lpstr>Calibri Light</vt:lpstr>
      <vt:lpstr>Helvetica Neue</vt:lpstr>
      <vt:lpstr>Times New Roman</vt:lpstr>
      <vt:lpstr>Thème Office</vt:lpstr>
      <vt:lpstr>Analyse des Correspondance(AFC)</vt:lpstr>
      <vt:lpstr>Analyse factorielle</vt:lpstr>
      <vt:lpstr>Analyse factorielle</vt:lpstr>
      <vt:lpstr>Hypothèses</vt:lpstr>
      <vt:lpstr>Analyse factorielle Vs. Analyse des composants principaux</vt:lpstr>
      <vt:lpstr>Analyse factorielle Vs. Analyse des composants principaux¶</vt:lpstr>
      <vt:lpstr>Analyse factorielle Vs. Analyse des composants principaux</vt:lpstr>
      <vt:lpstr>Type de données</vt:lpstr>
      <vt:lpstr>Exemple d’application de AFC</vt:lpstr>
      <vt:lpstr>Cas pratique</vt:lpstr>
      <vt:lpstr>Centrage et Réduction</vt:lpstr>
      <vt:lpstr>Test d'adéquation</vt:lpstr>
      <vt:lpstr>Test de Bartlett</vt:lpstr>
      <vt:lpstr>Test de Bartlett</vt:lpstr>
      <vt:lpstr>Test de Kaiser-Meyer-Olkin (KMO)</vt:lpstr>
      <vt:lpstr>Test de Kaiser-Meyer-Olkin (KMO)</vt:lpstr>
      <vt:lpstr>Test de Kaiser-Meyer-Olkin (KMO)¶</vt:lpstr>
      <vt:lpstr>Choix du nombre de facteurs </vt:lpstr>
      <vt:lpstr>Choix du nombre de facteurs  </vt:lpstr>
      <vt:lpstr>Choix du nombre de facteurs  </vt:lpstr>
      <vt:lpstr>Choix du nombre de facteurs </vt:lpstr>
      <vt:lpstr>L'attribut afc.eig_ </vt:lpstr>
      <vt:lpstr>L'attribut afc.eig_ </vt:lpstr>
      <vt:lpstr>Graphique Valeurs Propres </vt:lpstr>
      <vt:lpstr>Interprétation des valeurs propres </vt:lpstr>
      <vt:lpstr>Export de la totalité des données lignes  </vt:lpstr>
      <vt:lpstr>Export de la totalité des données lignes  </vt:lpstr>
      <vt:lpstr>Export de la totalité des données colonnes  </vt:lpstr>
      <vt:lpstr>Export de la totalité des données colonnes  </vt:lpstr>
      <vt:lpstr>Interprétation  </vt:lpstr>
      <vt:lpstr>Interprétation profile ligne  </vt:lpstr>
      <vt:lpstr>Interprétation profile colonne  </vt:lpstr>
      <vt:lpstr>Analyse du 1er axe - Points lignes  </vt:lpstr>
      <vt:lpstr>Analyse du 1er axe - Points Colonnes  </vt:lpstr>
      <vt:lpstr>Conclusion  </vt:lpstr>
      <vt:lpstr>Ressources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des Correspondance(AFC)</dc:title>
  <dc:creator>Laby Damaro Camara</dc:creator>
  <cp:lastModifiedBy>Laby Damaro Camara</cp:lastModifiedBy>
  <cp:revision>24</cp:revision>
  <dcterms:created xsi:type="dcterms:W3CDTF">2021-05-14T12:27:41Z</dcterms:created>
  <dcterms:modified xsi:type="dcterms:W3CDTF">2021-05-14T20:05:30Z</dcterms:modified>
</cp:coreProperties>
</file>