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413" r:id="rId2"/>
    <p:sldId id="464" r:id="rId3"/>
    <p:sldId id="465" r:id="rId4"/>
    <p:sldId id="466" r:id="rId5"/>
    <p:sldId id="439" r:id="rId6"/>
    <p:sldId id="360" r:id="rId7"/>
    <p:sldId id="467" r:id="rId8"/>
    <p:sldId id="440" r:id="rId9"/>
    <p:sldId id="463" r:id="rId1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66547-5410-4AA9-B4FE-A0730B8260FE}" type="datetimeFigureOut">
              <a:rPr lang="fr-FR" smtClean="0"/>
              <a:pPr/>
              <a:t>07/05/2021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7554E-C919-44DC-8625-03E573BD2E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4DF3E-2457-4206-8FB9-3A37CD03101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79595-AEF5-42B1-83AC-08A54FDFD47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0A558-223D-4E23-B13E-86B6AF5C026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2D0C93-CC10-4678-A5AC-F2BA7AA18E1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5A16B-B4B6-49A4-AB43-A20834A37A8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9A9B2-2DB0-4A32-815F-73407DC352D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2CDC0-3291-433B-9B40-89C0B9C4E0F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3EEA0-16B3-4A40-8114-55F109EF934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C4F8A-E133-41EB-BE4A-A4B10595035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81F77-0231-45DD-8094-2EB6D5BE682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D547D-F518-42E4-B717-70FF33EB175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6CF74-56D8-4129-9E63-4ECD7D8A7DE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6D995-F2E8-4CF9-8925-62A2C6F82A7B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FE0-CCEB-4D63-95BE-7DC23E0A7198}" type="slidenum">
              <a:rPr lang="fr-FR"/>
              <a:pPr/>
              <a:t>1</a:t>
            </a:fld>
            <a:endParaRPr lang="fr-FR"/>
          </a:p>
        </p:txBody>
      </p:sp>
      <p:sp>
        <p:nvSpPr>
          <p:cNvPr id="495730" name="Rectangle 114"/>
          <p:cNvSpPr>
            <a:spLocks noChangeArrowheads="1"/>
          </p:cNvSpPr>
          <p:nvPr/>
        </p:nvSpPr>
        <p:spPr bwMode="auto">
          <a:xfrm>
            <a:off x="657225" y="6143417"/>
            <a:ext cx="8486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fr-FR" sz="1600" b="0" dirty="0">
                <a:cs typeface="Times New Roman" pitchFamily="18" charset="0"/>
              </a:rPr>
              <a:t>.</a:t>
            </a:r>
            <a:endParaRPr lang="fr-FR" b="0" dirty="0"/>
          </a:p>
        </p:txBody>
      </p:sp>
      <p:sp>
        <p:nvSpPr>
          <p:cNvPr id="4" name="ZoneTexte 3"/>
          <p:cNvSpPr txBox="1"/>
          <p:nvPr/>
        </p:nvSpPr>
        <p:spPr>
          <a:xfrm>
            <a:off x="714348" y="2500306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L’ANALYSE DISCRIMINANTE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4A2875-CAB1-411B-BB52-27F56155CA59}"/>
              </a:ext>
            </a:extLst>
          </p:cNvPr>
          <p:cNvSpPr/>
          <p:nvPr/>
        </p:nvSpPr>
        <p:spPr>
          <a:xfrm>
            <a:off x="611560" y="1052736"/>
            <a:ext cx="8208912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L’</a:t>
            </a:r>
            <a:r>
              <a:rPr lang="fr-FR" sz="2800" b="1" dirty="0">
                <a:solidFill>
                  <a:srgbClr val="222222"/>
                </a:solidFill>
                <a:latin typeface="Arial" panose="020B0604020202020204" pitchFamily="34" charset="0"/>
              </a:rPr>
              <a:t>analyse factorielle discriminante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fr-FR" sz="2800" b="1" dirty="0">
                <a:solidFill>
                  <a:srgbClr val="222222"/>
                </a:solidFill>
                <a:latin typeface="Arial" panose="020B0604020202020204" pitchFamily="34" charset="0"/>
              </a:rPr>
              <a:t>AFD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) ou simplement </a:t>
            </a:r>
            <a:r>
              <a:rPr lang="fr-FR" sz="2800" b="1" dirty="0">
                <a:solidFill>
                  <a:srgbClr val="222222"/>
                </a:solidFill>
                <a:latin typeface="Arial" panose="020B0604020202020204" pitchFamily="34" charset="0"/>
              </a:rPr>
              <a:t>analyse discriminante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 est une technique statistique qui vise à décrire, expliquer et prédire l’appartenance à des groupes prédéfinis (classes, modalités de la variable à prédire…) à partir d’une série de variables prédictives (descripteurs, variables exogènes…).</a:t>
            </a:r>
          </a:p>
        </p:txBody>
      </p:sp>
    </p:spTree>
    <p:extLst>
      <p:ext uri="{BB962C8B-B14F-4D97-AF65-F5344CB8AC3E}">
        <p14:creationId xmlns:p14="http://schemas.microsoft.com/office/powerpoint/2010/main" val="163339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4A2875-CAB1-411B-BB52-27F56155CA59}"/>
              </a:ext>
            </a:extLst>
          </p:cNvPr>
          <p:cNvSpPr/>
          <p:nvPr/>
        </p:nvSpPr>
        <p:spPr>
          <a:xfrm>
            <a:off x="251520" y="191094"/>
            <a:ext cx="8568952" cy="647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L’analyse discriminante est utilisée dans de nombreux domaines.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En </a:t>
            </a:r>
            <a:r>
              <a:rPr lang="fr-FR" sz="2800" dirty="0">
                <a:latin typeface="Arial" panose="020B0604020202020204" pitchFamily="34" charset="0"/>
              </a:rPr>
              <a:t>médecine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, par exemple pour détecter les groupes à hauts risques cardiaques à partir de caractéristiques telles que l’alimentation, le fait de fumer ou non, les antécédents familiaux, etc.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Dans le domaine bancaire, lorsque l’on veut évaluer la fiabilité d’un demandeur de crédit à partir de ses revenus, du nombre de personnes à charge, des encours de crédits qu’il détient, etc.</a:t>
            </a:r>
          </a:p>
        </p:txBody>
      </p:sp>
    </p:spTree>
    <p:extLst>
      <p:ext uri="{BB962C8B-B14F-4D97-AF65-F5344CB8AC3E}">
        <p14:creationId xmlns:p14="http://schemas.microsoft.com/office/powerpoint/2010/main" val="25061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4A2875-CAB1-411B-BB52-27F56155CA59}"/>
              </a:ext>
            </a:extLst>
          </p:cNvPr>
          <p:cNvSpPr/>
          <p:nvPr/>
        </p:nvSpPr>
        <p:spPr>
          <a:xfrm>
            <a:off x="395536" y="1052736"/>
            <a:ext cx="8496944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En </a:t>
            </a:r>
            <a:r>
              <a:rPr lang="fr-FR" sz="2800" dirty="0">
                <a:latin typeface="Arial" panose="020B0604020202020204" pitchFamily="34" charset="0"/>
              </a:rPr>
              <a:t>biologie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, lorsque l’on veut affecter un objet à sa famille d’appartenance à partir de ses caractéristiques physiques. Les iris de Ronald Fisher</a:t>
            </a:r>
            <a:r>
              <a:rPr lang="fr-FR" sz="2800" dirty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</a:rPr>
              <a:t>(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qui est à l'origine de cette méthode) en est un exemple, il s’agit de reconnaître le type d’iris (</a:t>
            </a:r>
            <a:r>
              <a:rPr lang="fr-FR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setosa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virginica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, et </a:t>
            </a:r>
            <a:r>
              <a:rPr lang="fr-FR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versicolor</a:t>
            </a:r>
            <a:r>
              <a:rPr lang="fr-FR" sz="2800" dirty="0">
                <a:solidFill>
                  <a:srgbClr val="222222"/>
                </a:solidFill>
                <a:latin typeface="Arial" panose="020B0604020202020204" pitchFamily="34" charset="0"/>
              </a:rPr>
              <a:t>) à partir de la longueur/largeur de ses pétales et sépales.</a:t>
            </a:r>
          </a:p>
        </p:txBody>
      </p:sp>
    </p:spTree>
    <p:extLst>
      <p:ext uri="{BB962C8B-B14F-4D97-AF65-F5344CB8AC3E}">
        <p14:creationId xmlns:p14="http://schemas.microsoft.com/office/powerpoint/2010/main" val="9068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02C-5433-4EF2-968A-B73566E36697}" type="slidenum">
              <a:rPr lang="fr-FR"/>
              <a:pPr/>
              <a:t>5</a:t>
            </a:fld>
            <a:endParaRPr lang="fr-F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fr-FR" sz="3600" dirty="0">
                <a:solidFill>
                  <a:schemeClr val="accent2"/>
                </a:solidFill>
              </a:rPr>
              <a:t>Principe de l’analyse discriminante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95400"/>
            <a:ext cx="8643998" cy="5105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fr-FR" sz="2600" dirty="0"/>
              <a:t>Étude d’un tableau Individus</a:t>
            </a:r>
            <a:r>
              <a:rPr lang="fr-FR" sz="2600" dirty="0">
                <a:sym typeface="Symbol" pitchFamily="18" charset="2"/>
              </a:rPr>
              <a:t>Variables :</a:t>
            </a:r>
            <a:r>
              <a:rPr lang="fr-FR" sz="2800" dirty="0">
                <a:sym typeface="Symbol" pitchFamily="18" charset="2"/>
              </a:rPr>
              <a:t> </a:t>
            </a:r>
            <a:r>
              <a:rPr lang="fr-FR" sz="2400" dirty="0">
                <a:sym typeface="Symbol" pitchFamily="18" charset="2"/>
              </a:rPr>
              <a:t>Les individus sont </a:t>
            </a:r>
            <a:r>
              <a:rPr lang="fr-FR" sz="2400" dirty="0"/>
              <a:t>décrits par p variables X</a:t>
            </a:r>
            <a:r>
              <a:rPr lang="fr-FR" sz="2400" baseline="-25000" dirty="0"/>
              <a:t>1</a:t>
            </a:r>
            <a:r>
              <a:rPr lang="fr-FR" sz="2400" dirty="0"/>
              <a:t>,…, X</a:t>
            </a:r>
            <a:r>
              <a:rPr lang="fr-FR" sz="2400" baseline="-25000" dirty="0"/>
              <a:t>p</a:t>
            </a:r>
            <a:r>
              <a:rPr lang="fr-FR" sz="2400" dirty="0"/>
              <a:t>(quantitatives).</a:t>
            </a:r>
            <a:endParaRPr lang="fr-FR" sz="2800" dirty="0"/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fr-FR" sz="2600" dirty="0"/>
              <a:t>Les individus sont répartis en k classes selon les modalités d’une variable qualitative Y.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fr-FR" sz="2600" dirty="0"/>
              <a:t>Rechercher des variables discriminantes </a:t>
            </a:r>
            <a:r>
              <a:rPr lang="fr-FR" sz="2600" dirty="0" err="1"/>
              <a:t>Z</a:t>
            </a:r>
            <a:r>
              <a:rPr lang="fr-FR" sz="2600" baseline="-25000" dirty="0" err="1"/>
              <a:t>h</a:t>
            </a:r>
            <a:r>
              <a:rPr lang="fr-FR" sz="2600" dirty="0"/>
              <a:t>, combinaisons linéaires des </a:t>
            </a:r>
            <a:r>
              <a:rPr lang="fr-FR" sz="2600" dirty="0" err="1"/>
              <a:t>X</a:t>
            </a:r>
            <a:r>
              <a:rPr lang="fr-FR" sz="2600" baseline="-25000" dirty="0" err="1"/>
              <a:t>j</a:t>
            </a:r>
            <a:r>
              <a:rPr lang="fr-FR" sz="2600" dirty="0"/>
              <a:t>, non corrélées entre elles, et séparant au mieux les k classes (</a:t>
            </a:r>
            <a:r>
              <a:rPr lang="fr-FR" sz="2600" i="1" dirty="0"/>
              <a:t>analyse factorielle discriminante</a:t>
            </a:r>
            <a:r>
              <a:rPr lang="fr-FR" sz="2600" dirty="0"/>
              <a:t>).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fr-FR" sz="2600" dirty="0"/>
              <a:t>Affecter une nouvelle observation à une des classes  en fonction de ses valeurs de X observées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2643182"/>
            <a:ext cx="7772400" cy="1470025"/>
          </a:xfrm>
        </p:spPr>
        <p:txBody>
          <a:bodyPr/>
          <a:lstStyle/>
          <a:p>
            <a:pPr algn="just"/>
            <a:r>
              <a:rPr lang="fr-FR" sz="2400" dirty="0"/>
              <a:t>- Développement d’une fonction discriminante, combinaison linéaire des variables explicatives ou indépendantes, conduisant à la meilleure discrimination entre les classes de la variable dépendante.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La détermination des variables explicatives contribuant à la majeure partie des différences entre les classes.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La classification des individus dans l’une des classes en fonction des valeurs des variables explicatives.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L’évaluation de la qualité de la classification.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L’utilisation de la fonction discriminante pour des fins prédictives d’appartenance d’individus aux classes.</a:t>
            </a: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6F2B5CD-6481-46F2-916D-A1F95B9E5EA3}"/>
              </a:ext>
            </a:extLst>
          </p:cNvPr>
          <p:cNvSpPr txBox="1"/>
          <p:nvPr/>
        </p:nvSpPr>
        <p:spPr>
          <a:xfrm>
            <a:off x="432484" y="188640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La modèle de l’analyse discriminante implique la génération de combinaison linéaires de la forme :</a:t>
            </a:r>
          </a:p>
          <a:p>
            <a:pPr algn="ctr">
              <a:lnSpc>
                <a:spcPct val="150000"/>
              </a:lnSpc>
            </a:pPr>
            <a:r>
              <a:rPr lang="fr-FR" sz="2000" b="1" dirty="0"/>
              <a:t>D = B</a:t>
            </a:r>
            <a:r>
              <a:rPr lang="fr-FR" sz="1600" b="1" dirty="0"/>
              <a:t>0</a:t>
            </a:r>
            <a:r>
              <a:rPr lang="fr-FR" sz="2000" b="1" dirty="0"/>
              <a:t> + B</a:t>
            </a:r>
            <a:r>
              <a:rPr lang="fr-FR" sz="1600" b="1" dirty="0"/>
              <a:t>1</a:t>
            </a:r>
            <a:r>
              <a:rPr lang="fr-FR" sz="2000" b="1" dirty="0"/>
              <a:t>*X</a:t>
            </a:r>
            <a:r>
              <a:rPr lang="fr-FR" sz="1600" b="1" dirty="0"/>
              <a:t>1</a:t>
            </a:r>
            <a:r>
              <a:rPr lang="fr-FR" sz="2000" b="1" dirty="0"/>
              <a:t> + B</a:t>
            </a:r>
            <a:r>
              <a:rPr lang="fr-FR" sz="1600" b="1" dirty="0"/>
              <a:t>2</a:t>
            </a:r>
            <a:r>
              <a:rPr lang="fr-FR" sz="2000" b="1" dirty="0"/>
              <a:t>*X</a:t>
            </a:r>
            <a:r>
              <a:rPr lang="fr-FR" sz="1600" b="1" dirty="0"/>
              <a:t>2</a:t>
            </a:r>
            <a:r>
              <a:rPr lang="fr-FR" sz="2000" b="1" dirty="0"/>
              <a:t> + ……………. + </a:t>
            </a:r>
            <a:r>
              <a:rPr lang="fr-FR" sz="2000" b="1" dirty="0" err="1"/>
              <a:t>B</a:t>
            </a:r>
            <a:r>
              <a:rPr lang="fr-FR" sz="1600" b="1" dirty="0" err="1"/>
              <a:t>k</a:t>
            </a:r>
            <a:r>
              <a:rPr lang="fr-FR" sz="2000" b="1" dirty="0"/>
              <a:t>*X</a:t>
            </a:r>
            <a:r>
              <a:rPr lang="fr-FR" sz="1600" b="1" dirty="0"/>
              <a:t>K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Ou :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D : Score discriminant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Bi : poids ou coefficient discriminant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Xi : Variables indépendantes ou explicative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Les coefficient ou poids Bi sont estimés de telle </a:t>
            </a:r>
            <a:r>
              <a:rPr lang="fr-FR" sz="2000" dirty="0" err="1"/>
              <a:t>facon</a:t>
            </a:r>
            <a:r>
              <a:rPr lang="fr-FR" sz="2000" dirty="0"/>
              <a:t> que les classes d’individus, différent autant que possible sur la valeur de la fonction discriminante. Cela arrive lorsque le rapport (Variance inter classes/ Variance intra classe) est maximal.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43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604367"/>
            <a:ext cx="864396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800" dirty="0"/>
              <a:t>Test de signification globale de la fonction discriminante ( Lambda de </a:t>
            </a:r>
            <a:r>
              <a:rPr lang="fr-FR" sz="2800" dirty="0" err="1"/>
              <a:t>Wilks</a:t>
            </a:r>
            <a:r>
              <a:rPr lang="fr-FR" sz="2800" dirty="0"/>
              <a:t>).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 Examen de la corrélation canonique.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 Analyse de la corrélation entre les variables explicatives et aussi le pouvoir discriminant de chaque variable.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 Examen de la qualité de la discrimination.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Analyse des profils ou caractéristique des groupes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 Utilisation pour des fins de prédiction.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6B9C9A-00B4-4228-8F7C-956A335E90A2}"/>
              </a:ext>
            </a:extLst>
          </p:cNvPr>
          <p:cNvSpPr/>
          <p:nvPr/>
        </p:nvSpPr>
        <p:spPr>
          <a:xfrm>
            <a:off x="181025" y="116632"/>
            <a:ext cx="8967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</a:rPr>
              <a:t>Les étapes d’interprétation d’une analyse discriminante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APPLICATION </a:t>
            </a:r>
            <a:br>
              <a:rPr lang="fr-FR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Analyse discriminante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(voir fichier PDF)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1697</TotalTime>
  <Words>553</Words>
  <Application>Microsoft Office PowerPoint</Application>
  <PresentationFormat>Affichage à l'écran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Principe de l’analyse discriminante</vt:lpstr>
      <vt:lpstr>- Développement d’une fonction discriminante, combinaison linéaire des variables explicatives ou indépendantes, conduisant à la meilleure discrimination entre les classes de la variable dépendante.  - La détermination des variables explicatives contribuant à la majeure partie des différences entre les classes.  - La classification des individus dans l’une des classes en fonction des valeurs des variables explicatives.  - L’évaluation de la qualité de la classification.  - L’utilisation de la fonction discriminante pour des fins prédictives d’appartenance d’individus aux classes.  </vt:lpstr>
      <vt:lpstr>Présentation PowerPoint</vt:lpstr>
      <vt:lpstr>Présentation PowerPoint</vt:lpstr>
      <vt:lpstr>APPLICATION  – Analyse discriminante -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</dc:creator>
  <cp:lastModifiedBy>Laby Damaro Camara</cp:lastModifiedBy>
  <cp:revision>108</cp:revision>
  <dcterms:created xsi:type="dcterms:W3CDTF">2011-06-05T08:31:02Z</dcterms:created>
  <dcterms:modified xsi:type="dcterms:W3CDTF">2021-05-06T23:19:01Z</dcterms:modified>
</cp:coreProperties>
</file>