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81" r:id="rId4"/>
    <p:sldId id="292" r:id="rId5"/>
    <p:sldId id="272" r:id="rId6"/>
    <p:sldId id="273" r:id="rId7"/>
    <p:sldId id="282" r:id="rId8"/>
    <p:sldId id="283" r:id="rId9"/>
    <p:sldId id="284" r:id="rId10"/>
    <p:sldId id="285" r:id="rId11"/>
    <p:sldId id="286" r:id="rId12"/>
    <p:sldId id="287" r:id="rId13"/>
    <p:sldId id="288" r:id="rId14"/>
    <p:sldId id="289" r:id="rId15"/>
    <p:sldId id="294" r:id="rId16"/>
    <p:sldId id="290" r:id="rId17"/>
    <p:sldId id="295" r:id="rId18"/>
    <p:sldId id="298" r:id="rId19"/>
    <p:sldId id="293" r:id="rId20"/>
    <p:sldId id="299" r:id="rId21"/>
    <p:sldId id="296" r:id="rId22"/>
    <p:sldId id="297"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6FBD9F0-B167-4A4E-AFF6-64D9CA1E1085}">
          <p14:sldIdLst>
            <p14:sldId id="256"/>
          </p14:sldIdLst>
        </p14:section>
        <p14:section name="Section sans titre" id="{92208AA7-CB1E-4CE3-AEC5-1D995E5B35C8}">
          <p14:sldIdLst>
            <p14:sldId id="257"/>
            <p14:sldId id="281"/>
          </p14:sldIdLst>
        </p14:section>
        <p14:section name="Section sans titre" id="{2D65C310-EA61-42A1-B0B7-99AC2025CC1D}">
          <p14:sldIdLst>
            <p14:sldId id="292"/>
            <p14:sldId id="272"/>
            <p14:sldId id="273"/>
            <p14:sldId id="282"/>
            <p14:sldId id="283"/>
            <p14:sldId id="284"/>
            <p14:sldId id="285"/>
            <p14:sldId id="286"/>
            <p14:sldId id="287"/>
            <p14:sldId id="288"/>
            <p14:sldId id="289"/>
            <p14:sldId id="294"/>
            <p14:sldId id="290"/>
            <p14:sldId id="295"/>
            <p14:sldId id="298"/>
            <p14:sldId id="293"/>
            <p14:sldId id="299"/>
            <p14:sldId id="296"/>
            <p14:sldId id="297"/>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y Damaro Camara" initials="LDC" lastIdx="1" clrIdx="0">
    <p:extLst>
      <p:ext uri="{19B8F6BF-5375-455C-9EA6-DF929625EA0E}">
        <p15:presenceInfo xmlns:p15="http://schemas.microsoft.com/office/powerpoint/2012/main" userId="b1f96cb8beb017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85401" autoAdjust="0"/>
  </p:normalViewPr>
  <p:slideViewPr>
    <p:cSldViewPr snapToGrid="0">
      <p:cViewPr varScale="1">
        <p:scale>
          <a:sx n="92" d="100"/>
          <a:sy n="92"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D98D5-7E9D-4442-841A-2546417B0482}" type="datetimeFigureOut">
              <a:rPr lang="fr-FR" smtClean="0"/>
              <a:t>31/10/2021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B0A9F-1F53-4892-8B00-88DD805B2D87}" type="slidenum">
              <a:rPr lang="fr-FR" smtClean="0"/>
              <a:t>‹N°›</a:t>
            </a:fld>
            <a:endParaRPr lang="fr-FR"/>
          </a:p>
        </p:txBody>
      </p:sp>
    </p:spTree>
    <p:extLst>
      <p:ext uri="{BB962C8B-B14F-4D97-AF65-F5344CB8AC3E}">
        <p14:creationId xmlns:p14="http://schemas.microsoft.com/office/powerpoint/2010/main" val="327231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b="0" i="0" dirty="0">
                <a:solidFill>
                  <a:srgbClr val="333333"/>
                </a:solidFill>
                <a:effectLst/>
                <a:latin typeface="Verdana" panose="020B0604030504040204" pitchFamily="34" charset="0"/>
              </a:rPr>
              <a:t> Par exemple, on peut avoir un recueil d’analyses médicales et ne pas avoir le diagnostique donné par le médecin (malade ou pas malade). On peut cependant vouloir regrouper les patients qui semblent avoir des analyses «</a:t>
            </a:r>
            <a:r>
              <a:rPr lang="fr-FR" sz="2400" b="1" i="0" dirty="0">
                <a:solidFill>
                  <a:srgbClr val="333333"/>
                </a:solidFill>
                <a:effectLst/>
                <a:latin typeface="Verdana" panose="020B0604030504040204" pitchFamily="34" charset="0"/>
              </a:rPr>
              <a:t>semblables ou similaires</a:t>
            </a:r>
            <a:r>
              <a:rPr lang="fr-FR" sz="2400" b="0" i="0" dirty="0">
                <a:solidFill>
                  <a:srgbClr val="333333"/>
                </a:solidFill>
                <a:effectLst/>
                <a:latin typeface="Verdana" panose="020B0604030504040204" pitchFamily="34" charset="0"/>
              </a:rPr>
              <a:t>».</a:t>
            </a:r>
            <a:endParaRPr lang="fr-FR" sz="2400" dirty="0"/>
          </a:p>
        </p:txBody>
      </p:sp>
      <p:sp>
        <p:nvSpPr>
          <p:cNvPr id="4" name="Espace réservé du numéro de diapositive 3"/>
          <p:cNvSpPr>
            <a:spLocks noGrp="1"/>
          </p:cNvSpPr>
          <p:nvPr>
            <p:ph type="sldNum" sz="quarter" idx="5"/>
          </p:nvPr>
        </p:nvSpPr>
        <p:spPr/>
        <p:txBody>
          <a:bodyPr/>
          <a:lstStyle/>
          <a:p>
            <a:fld id="{8E6B0A9F-1F53-4892-8B00-88DD805B2D87}" type="slidenum">
              <a:rPr lang="fr-FR" smtClean="0"/>
              <a:t>2</a:t>
            </a:fld>
            <a:endParaRPr lang="fr-FR"/>
          </a:p>
        </p:txBody>
      </p:sp>
    </p:spTree>
    <p:extLst>
      <p:ext uri="{BB962C8B-B14F-4D97-AF65-F5344CB8AC3E}">
        <p14:creationId xmlns:p14="http://schemas.microsoft.com/office/powerpoint/2010/main" val="266274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carte </a:t>
            </a:r>
            <a:r>
              <a:rPr lang="fr-FR" dirty="0" err="1"/>
              <a:t>auto-organisée</a:t>
            </a:r>
            <a:r>
              <a:rPr lang="fr-FR" dirty="0"/>
              <a:t> montrant les modèles de vote du Congrès américain. Les données d'entrée étaient un tableau avec une ligne pour chaque membre du Congrès et des colonnes pour certains votes contenant le vote oui/non/abstention de chaque membre. L'algorithme SOM a organisé ces membres dans une grille à deux dimensions en rapprochant les membres similaires. Le premier graphique montre le regroupement lorsque les données sont divisées en deux clusters. Le deuxième graphique montre la distance moyenne aux voisins : les distances plus grandes sont plus sombres. Le troisième graphique prédit l'appartenance à un parti républicain (rouge) ou démocrate (bleu). Les autres graphiques superposent chacun la carte résultante avec des valeurs prédites sur une dimension d'entrée : le rouge signifie un vote « oui » prévu sur ce projet de loi, le bleu signifie un vote « non ». L'intrigue a été créée dans Synapse.</a:t>
            </a:r>
          </a:p>
        </p:txBody>
      </p:sp>
      <p:sp>
        <p:nvSpPr>
          <p:cNvPr id="4" name="Espace réservé du numéro de diapositive 3"/>
          <p:cNvSpPr>
            <a:spLocks noGrp="1"/>
          </p:cNvSpPr>
          <p:nvPr>
            <p:ph type="sldNum" sz="quarter" idx="5"/>
          </p:nvPr>
        </p:nvSpPr>
        <p:spPr/>
        <p:txBody>
          <a:bodyPr/>
          <a:lstStyle/>
          <a:p>
            <a:fld id="{8E6B0A9F-1F53-4892-8B00-88DD805B2D87}" type="slidenum">
              <a:rPr lang="fr-FR" smtClean="0"/>
              <a:t>7</a:t>
            </a:fld>
            <a:endParaRPr lang="fr-FR"/>
          </a:p>
        </p:txBody>
      </p:sp>
    </p:spTree>
    <p:extLst>
      <p:ext uri="{BB962C8B-B14F-4D97-AF65-F5344CB8AC3E}">
        <p14:creationId xmlns:p14="http://schemas.microsoft.com/office/powerpoint/2010/main" val="284282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carte </a:t>
            </a:r>
            <a:r>
              <a:rPr lang="fr-FR" dirty="0" err="1"/>
              <a:t>auto-organisée</a:t>
            </a:r>
            <a:r>
              <a:rPr lang="fr-FR" dirty="0"/>
              <a:t> montrant les modèles de vote du Congrès américain. Les données d'entrée étaient un tableau avec une ligne pour chaque membre du Congrès et des colonnes pour certains votes contenant le vote oui/non/abstention de chaque membre. L'algorithme SOM a organisé ces membres dans une grille à deux dimensions en rapprochant les membres similaires. Le premier graphique montre le regroupement lorsque les données sont divisées en deux clusters. Le deuxième graphique montre la distance moyenne aux voisins : les distances plus grandes sont plus sombres. Le troisième graphique prédit l'appartenance à un parti républicain (rouge) ou démocrate (bleu). Les autres graphiques superposent chacun la carte résultante avec des valeurs prédites sur une dimension d'entrée : le rouge signifie un vote « oui » prévu sur ce projet de loi, le bleu signifie un vote « non ». L'intrigue a été créée dans Synapse.</a:t>
            </a:r>
          </a:p>
        </p:txBody>
      </p:sp>
      <p:sp>
        <p:nvSpPr>
          <p:cNvPr id="4" name="Espace réservé du numéro de diapositive 3"/>
          <p:cNvSpPr>
            <a:spLocks noGrp="1"/>
          </p:cNvSpPr>
          <p:nvPr>
            <p:ph type="sldNum" sz="quarter" idx="5"/>
          </p:nvPr>
        </p:nvSpPr>
        <p:spPr/>
        <p:txBody>
          <a:bodyPr/>
          <a:lstStyle/>
          <a:p>
            <a:fld id="{8E6B0A9F-1F53-4892-8B00-88DD805B2D87}" type="slidenum">
              <a:rPr lang="fr-FR" smtClean="0"/>
              <a:t>8</a:t>
            </a:fld>
            <a:endParaRPr lang="fr-FR"/>
          </a:p>
        </p:txBody>
      </p:sp>
    </p:spTree>
    <p:extLst>
      <p:ext uri="{BB962C8B-B14F-4D97-AF65-F5344CB8AC3E}">
        <p14:creationId xmlns:p14="http://schemas.microsoft.com/office/powerpoint/2010/main" val="393014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elf-organizing_map" TargetMode="External"/><Relationship Id="rId2" Type="http://schemas.openxmlformats.org/officeDocument/2006/relationships/hyperlink" Target="https://cedric.cnam.fr/vertigo/Cours/ml/coursQuantificationVectorielle.html" TargetMode="External"/><Relationship Id="rId1" Type="http://schemas.openxmlformats.org/officeDocument/2006/relationships/slideLayout" Target="../slideLayouts/slideLayout2.xml"/><Relationship Id="rId4" Type="http://schemas.openxmlformats.org/officeDocument/2006/relationships/hyperlink" Target="https://www.superdatascience.com/blogs/the-ultimate-guide-to-self-organizing-maps-som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263084866_An_Introduction_to_Self-Organizing_Maps" TargetMode="External"/><Relationship Id="rId2" Type="http://schemas.openxmlformats.org/officeDocument/2006/relationships/hyperlink" Target="https://towardsdatascience.com/analyzing-climate-patterns-with-self-organizing-maps-soms-8d4ef322705b" TargetMode="External"/><Relationship Id="rId1" Type="http://schemas.openxmlformats.org/officeDocument/2006/relationships/slideLayout" Target="../slideLayouts/slideLayout2.xml"/><Relationship Id="rId4" Type="http://schemas.openxmlformats.org/officeDocument/2006/relationships/hyperlink" Target="https://www.dalicodes.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lf-organizing_ma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elf-organizing_ma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6365-174C-4316-A54D-AFFB73A3F85F}"/>
              </a:ext>
            </a:extLst>
          </p:cNvPr>
          <p:cNvSpPr>
            <a:spLocks noGrp="1"/>
          </p:cNvSpPr>
          <p:nvPr>
            <p:ph type="ctrTitle"/>
          </p:nvPr>
        </p:nvSpPr>
        <p:spPr>
          <a:xfrm>
            <a:off x="668215" y="146690"/>
            <a:ext cx="10322169" cy="1455682"/>
          </a:xfrm>
        </p:spPr>
        <p:txBody>
          <a:bodyPr/>
          <a:lstStyle/>
          <a:p>
            <a:pPr algn="ctr"/>
            <a:r>
              <a:rPr lang="fr-FR" sz="4400" b="1" dirty="0">
                <a:latin typeface="Times New Roman" panose="02020603050405020304" pitchFamily="18" charset="0"/>
                <a:cs typeface="Times New Roman" panose="02020603050405020304" pitchFamily="18" charset="0"/>
              </a:rPr>
              <a:t>           Algorithme de Kohonen</a:t>
            </a:r>
          </a:p>
        </p:txBody>
      </p:sp>
      <p:sp>
        <p:nvSpPr>
          <p:cNvPr id="3" name="Subtitle 2">
            <a:extLst>
              <a:ext uri="{FF2B5EF4-FFF2-40B4-BE49-F238E27FC236}">
                <a16:creationId xmlns:a16="http://schemas.microsoft.com/office/drawing/2014/main" id="{6B0B994A-6E3E-4E89-8FF2-CA4ED051F1BD}"/>
              </a:ext>
            </a:extLst>
          </p:cNvPr>
          <p:cNvSpPr>
            <a:spLocks noGrp="1"/>
          </p:cNvSpPr>
          <p:nvPr>
            <p:ph type="subTitle" idx="1"/>
          </p:nvPr>
        </p:nvSpPr>
        <p:spPr>
          <a:xfrm>
            <a:off x="311728" y="1828800"/>
            <a:ext cx="9746672" cy="4870407"/>
          </a:xfrm>
        </p:spPr>
        <p:txBody>
          <a:bodyPr>
            <a:normAutofit/>
          </a:bodyPr>
          <a:lstStyle/>
          <a:p>
            <a:pPr algn="ctr"/>
            <a:r>
              <a:rPr lang="fr-FR" sz="4800" b="1" dirty="0">
                <a:solidFill>
                  <a:schemeClr val="accent1"/>
                </a:solidFill>
              </a:rPr>
              <a:t>       </a:t>
            </a:r>
            <a:endParaRPr lang="fr-FR" sz="3600" dirty="0">
              <a:solidFill>
                <a:schemeClr val="bg2">
                  <a:lumMod val="25000"/>
                </a:schemeClr>
              </a:solidFill>
            </a:endParaRPr>
          </a:p>
          <a:p>
            <a:pPr algn="l"/>
            <a:r>
              <a:rPr lang="fr-FR" sz="3600" dirty="0">
                <a:solidFill>
                  <a:schemeClr val="bg2">
                    <a:lumMod val="25000"/>
                  </a:schemeClr>
                </a:solidFill>
              </a:rPr>
              <a:t>              Présenté par:</a:t>
            </a:r>
          </a:p>
          <a:p>
            <a:pPr algn="l"/>
            <a:r>
              <a:rPr lang="fr-FR" sz="3600" dirty="0">
                <a:solidFill>
                  <a:schemeClr val="bg2">
                    <a:lumMod val="25000"/>
                  </a:schemeClr>
                </a:solidFill>
              </a:rPr>
              <a:t>					  Malek  </a:t>
            </a:r>
            <a:r>
              <a:rPr lang="fr-FR" sz="3600" dirty="0" err="1">
                <a:solidFill>
                  <a:schemeClr val="bg2">
                    <a:lumMod val="25000"/>
                  </a:schemeClr>
                </a:solidFill>
              </a:rPr>
              <a:t>Rafrafi</a:t>
            </a:r>
            <a:endParaRPr lang="fr-FR" sz="3600" dirty="0">
              <a:solidFill>
                <a:schemeClr val="bg2">
                  <a:lumMod val="25000"/>
                </a:schemeClr>
              </a:solidFill>
            </a:endParaRPr>
          </a:p>
          <a:p>
            <a:pPr algn="ctr"/>
            <a:r>
              <a:rPr lang="fr-FR" sz="3600" dirty="0">
                <a:solidFill>
                  <a:schemeClr val="bg2">
                    <a:lumMod val="25000"/>
                  </a:schemeClr>
                </a:solidFill>
              </a:rPr>
              <a:t>Laby Damaro Camara</a:t>
            </a:r>
          </a:p>
        </p:txBody>
      </p:sp>
    </p:spTree>
    <p:extLst>
      <p:ext uri="{BB962C8B-B14F-4D97-AF65-F5344CB8AC3E}">
        <p14:creationId xmlns:p14="http://schemas.microsoft.com/office/powerpoint/2010/main" val="370650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1677135" cy="653143"/>
          </a:xfrm>
        </p:spPr>
        <p:txBody>
          <a:bodyPr>
            <a:noAutofit/>
          </a:bodyPr>
          <a:lstStyle/>
          <a:p>
            <a:pPr algn="ctr"/>
            <a:r>
              <a:rPr lang="fr-FR" altLang="fr-FR" sz="4000" dirty="0"/>
              <a:t> Processus d’entrainement de SOM</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51414" y="1655805"/>
            <a:ext cx="6754867" cy="4669888"/>
          </a:xfrm>
        </p:spPr>
        <p:txBody>
          <a:bodyPr>
            <a:normAutofit/>
          </a:bodyPr>
          <a:lstStyle/>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Initialiser les poids du réseau de neurones</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Sélectionnez l'entrée au hasard</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Sélectionnez le neurone gagnant en utilisant la distance euclidienne</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Mettre à jour les poids des neurones</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Revenir à 2 jusqu'à la fin de l'entraînement</a:t>
            </a:r>
          </a:p>
        </p:txBody>
      </p:sp>
      <p:pic>
        <p:nvPicPr>
          <p:cNvPr id="6" name="Image 5">
            <a:extLst>
              <a:ext uri="{FF2B5EF4-FFF2-40B4-BE49-F238E27FC236}">
                <a16:creationId xmlns:a16="http://schemas.microsoft.com/office/drawing/2014/main" id="{B96DBFFC-0B7D-483F-8CD3-8B2E28FA17A0}"/>
              </a:ext>
            </a:extLst>
          </p:cNvPr>
          <p:cNvPicPr>
            <a:picLocks noChangeAspect="1"/>
          </p:cNvPicPr>
          <p:nvPr/>
        </p:nvPicPr>
        <p:blipFill>
          <a:blip r:embed="rId2"/>
          <a:stretch>
            <a:fillRect/>
          </a:stretch>
        </p:blipFill>
        <p:spPr>
          <a:xfrm>
            <a:off x="6264876" y="798891"/>
            <a:ext cx="5927124" cy="6059109"/>
          </a:xfrm>
          <a:prstGeom prst="rect">
            <a:avLst/>
          </a:prstGeom>
        </p:spPr>
      </p:pic>
    </p:spTree>
    <p:extLst>
      <p:ext uri="{BB962C8B-B14F-4D97-AF65-F5344CB8AC3E}">
        <p14:creationId xmlns:p14="http://schemas.microsoft.com/office/powerpoint/2010/main" val="159429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Décomposer la formule de mise</a:t>
            </a:r>
            <a:br>
              <a:rPr lang="fr-FR" altLang="fr-FR" sz="4000" dirty="0"/>
            </a:br>
            <a:r>
              <a:rPr lang="fr-FR" altLang="fr-FR" sz="4000" dirty="0"/>
              <a:t> à jour du poids</a:t>
            </a:r>
            <a:br>
              <a:rPr kumimoji="0" lang="fr-FR" altLang="fr-FR" sz="4000" b="0" i="0" u="none" strike="noStrike" cap="none" normalizeH="0" baseline="0" dirty="0">
                <a:ln>
                  <a:noFill/>
                </a:ln>
                <a:solidFill>
                  <a:srgbClr val="202124"/>
                </a:solidFill>
                <a:effectLst/>
                <a:latin typeface="inherit"/>
              </a:rPr>
            </a:br>
            <a:r>
              <a:rPr lang="fr-FR" sz="4000" dirty="0"/>
              <a:t> </a:t>
            </a:r>
          </a:p>
        </p:txBody>
      </p:sp>
      <p:pic>
        <p:nvPicPr>
          <p:cNvPr id="5" name="Espace réservé du contenu 4">
            <a:extLst>
              <a:ext uri="{FF2B5EF4-FFF2-40B4-BE49-F238E27FC236}">
                <a16:creationId xmlns:a16="http://schemas.microsoft.com/office/drawing/2014/main" id="{5243FCD1-60C8-43CF-BE81-D3E85703A8EF}"/>
              </a:ext>
            </a:extLst>
          </p:cNvPr>
          <p:cNvPicPr>
            <a:picLocks noGrp="1" noChangeAspect="1"/>
          </p:cNvPicPr>
          <p:nvPr>
            <p:ph idx="1"/>
          </p:nvPr>
        </p:nvPicPr>
        <p:blipFill>
          <a:blip r:embed="rId2"/>
          <a:stretch>
            <a:fillRect/>
          </a:stretch>
        </p:blipFill>
        <p:spPr>
          <a:xfrm>
            <a:off x="337983" y="1541465"/>
            <a:ext cx="11190871" cy="4981255"/>
          </a:xfrm>
        </p:spPr>
      </p:pic>
    </p:spTree>
    <p:extLst>
      <p:ext uri="{BB962C8B-B14F-4D97-AF65-F5344CB8AC3E}">
        <p14:creationId xmlns:p14="http://schemas.microsoft.com/office/powerpoint/2010/main" val="20577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Comment se produit la réduction de la dimensionnalité</a:t>
            </a:r>
            <a:br>
              <a:rPr kumimoji="0" lang="fr-FR" altLang="fr-FR" sz="4000" b="0" i="0" u="none" strike="noStrike" cap="none" normalizeH="0" baseline="0" dirty="0">
                <a:ln>
                  <a:noFill/>
                </a:ln>
                <a:solidFill>
                  <a:srgbClr val="202124"/>
                </a:solidFill>
                <a:effectLst/>
                <a:latin typeface="inherit"/>
              </a:rPr>
            </a:br>
            <a:r>
              <a:rPr lang="fr-FR" sz="4000" dirty="0"/>
              <a:t> </a:t>
            </a:r>
          </a:p>
        </p:txBody>
      </p:sp>
      <p:pic>
        <p:nvPicPr>
          <p:cNvPr id="7" name="Espace réservé du contenu 6">
            <a:extLst>
              <a:ext uri="{FF2B5EF4-FFF2-40B4-BE49-F238E27FC236}">
                <a16:creationId xmlns:a16="http://schemas.microsoft.com/office/drawing/2014/main" id="{63755607-5B15-461C-9CEF-B8DD14A219B9}"/>
              </a:ext>
            </a:extLst>
          </p:cNvPr>
          <p:cNvPicPr>
            <a:picLocks noGrp="1" noChangeAspect="1"/>
          </p:cNvPicPr>
          <p:nvPr>
            <p:ph idx="1"/>
          </p:nvPr>
        </p:nvPicPr>
        <p:blipFill>
          <a:blip r:embed="rId2"/>
          <a:stretch>
            <a:fillRect/>
          </a:stretch>
        </p:blipFill>
        <p:spPr>
          <a:xfrm>
            <a:off x="505142" y="1858310"/>
            <a:ext cx="10274618" cy="4123170"/>
          </a:xfrm>
        </p:spPr>
      </p:pic>
    </p:spTree>
    <p:extLst>
      <p:ext uri="{BB962C8B-B14F-4D97-AF65-F5344CB8AC3E}">
        <p14:creationId xmlns:p14="http://schemas.microsoft.com/office/powerpoint/2010/main" val="384259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Après l'entrainement</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4" name="Espace réservé du contenu 3">
            <a:extLst>
              <a:ext uri="{FF2B5EF4-FFF2-40B4-BE49-F238E27FC236}">
                <a16:creationId xmlns:a16="http://schemas.microsoft.com/office/drawing/2014/main" id="{7D7E5304-9A35-4A75-8ED9-3A6C8EC65877}"/>
              </a:ext>
            </a:extLst>
          </p:cNvPr>
          <p:cNvSpPr>
            <a:spLocks noGrp="1"/>
          </p:cNvSpPr>
          <p:nvPr>
            <p:ph idx="1"/>
          </p:nvPr>
        </p:nvSpPr>
        <p:spPr/>
        <p:txBody>
          <a:bodyPr/>
          <a:lstStyle/>
          <a:p>
            <a:r>
              <a:rPr lang="fr-FR" dirty="0"/>
              <a:t>Des cartes auto-organisées ont été formées sur des images 3D pour construire un modèle de tête 3D</a:t>
            </a:r>
          </a:p>
          <a:p>
            <a:endParaRPr lang="fr-FR" dirty="0"/>
          </a:p>
          <a:p>
            <a:r>
              <a:rPr lang="fr-FR" dirty="0"/>
              <a:t>Peut être appliqué à la reconnaissance des émotions</a:t>
            </a:r>
          </a:p>
          <a:p>
            <a:endParaRPr lang="fr-FR" dirty="0"/>
          </a:p>
          <a:p>
            <a:r>
              <a:rPr lang="fr-FR" dirty="0"/>
              <a:t>L'image d'entrée est mappée sur des clusters dans l'espace de sortie</a:t>
            </a:r>
          </a:p>
        </p:txBody>
      </p:sp>
    </p:spTree>
    <p:extLst>
      <p:ext uri="{BB962C8B-B14F-4D97-AF65-F5344CB8AC3E}">
        <p14:creationId xmlns:p14="http://schemas.microsoft.com/office/powerpoint/2010/main" val="416138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Après l'entrainement</a:t>
            </a:r>
            <a:br>
              <a:rPr kumimoji="0" lang="fr-FR" altLang="fr-FR" sz="4000" b="0" i="0" u="none" strike="noStrike" cap="none" normalizeH="0" baseline="0" dirty="0">
                <a:ln>
                  <a:noFill/>
                </a:ln>
                <a:solidFill>
                  <a:srgbClr val="202124"/>
                </a:solidFill>
                <a:effectLst/>
                <a:latin typeface="inherit"/>
              </a:rPr>
            </a:br>
            <a:r>
              <a:rPr lang="fr-FR" sz="4000" dirty="0"/>
              <a:t> </a:t>
            </a:r>
          </a:p>
        </p:txBody>
      </p:sp>
      <p:pic>
        <p:nvPicPr>
          <p:cNvPr id="5" name="Espace réservé du contenu 4">
            <a:extLst>
              <a:ext uri="{FF2B5EF4-FFF2-40B4-BE49-F238E27FC236}">
                <a16:creationId xmlns:a16="http://schemas.microsoft.com/office/drawing/2014/main" id="{6FA3A922-3258-4A9D-9D1E-B07D87833487}"/>
              </a:ext>
            </a:extLst>
          </p:cNvPr>
          <p:cNvPicPr>
            <a:picLocks noGrp="1" noChangeAspect="1"/>
          </p:cNvPicPr>
          <p:nvPr>
            <p:ph idx="1"/>
          </p:nvPr>
        </p:nvPicPr>
        <p:blipFill>
          <a:blip r:embed="rId2"/>
          <a:stretch>
            <a:fillRect/>
          </a:stretch>
        </p:blipFill>
        <p:spPr>
          <a:xfrm>
            <a:off x="964245" y="961437"/>
            <a:ext cx="8321995" cy="5790882"/>
          </a:xfrm>
        </p:spPr>
      </p:pic>
    </p:spTree>
    <p:extLst>
      <p:ext uri="{BB962C8B-B14F-4D97-AF65-F5344CB8AC3E}">
        <p14:creationId xmlns:p14="http://schemas.microsoft.com/office/powerpoint/2010/main" val="192579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Kohonen: utilisation et limites</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9" name="Espace réservé du contenu 8">
            <a:extLst>
              <a:ext uri="{FF2B5EF4-FFF2-40B4-BE49-F238E27FC236}">
                <a16:creationId xmlns:a16="http://schemas.microsoft.com/office/drawing/2014/main" id="{43B0A178-14EE-48EB-97CA-5AA3ED96C14E}"/>
              </a:ext>
            </a:extLst>
          </p:cNvPr>
          <p:cNvSpPr>
            <a:spLocks noGrp="1"/>
          </p:cNvSpPr>
          <p:nvPr>
            <p:ph idx="1"/>
          </p:nvPr>
        </p:nvSpPr>
        <p:spPr>
          <a:xfrm>
            <a:off x="677334" y="1371601"/>
            <a:ext cx="8596668" cy="4669762"/>
          </a:xfrm>
        </p:spPr>
        <p:txBody>
          <a:bodyPr>
            <a:noAutofit/>
          </a:bodyPr>
          <a:lstStyle/>
          <a:p>
            <a:pPr>
              <a:buFont typeface="Wingdings" panose="05000000000000000000" pitchFamily="2" charset="2"/>
              <a:buChar char="§"/>
            </a:pPr>
            <a:r>
              <a:rPr lang="fr-FR" sz="2400" dirty="0"/>
              <a:t>Projection d’un espace quelconque dans un espace de</a:t>
            </a:r>
          </a:p>
          <a:p>
            <a:pPr>
              <a:buFont typeface="Wingdings" panose="05000000000000000000" pitchFamily="2" charset="2"/>
              <a:buChar char="§"/>
            </a:pPr>
            <a:r>
              <a:rPr lang="fr-FR" sz="2400" dirty="0"/>
              <a:t>dimension 1 ou 2</a:t>
            </a:r>
          </a:p>
          <a:p>
            <a:pPr>
              <a:buFont typeface="Wingdings" panose="05000000000000000000" pitchFamily="2" charset="2"/>
              <a:buChar char="§"/>
            </a:pPr>
            <a:r>
              <a:rPr lang="fr-FR" sz="2400" dirty="0"/>
              <a:t> Propriété d’organisation, ou respect de la topologie</a:t>
            </a:r>
          </a:p>
          <a:p>
            <a:pPr>
              <a:buFont typeface="Wingdings" panose="05000000000000000000" pitchFamily="2" charset="2"/>
              <a:buChar char="§"/>
            </a:pPr>
            <a:r>
              <a:rPr lang="fr-FR" sz="2400" dirty="0"/>
              <a:t> Réalise en même temps une quantification (avantage ou inconvénient…)</a:t>
            </a:r>
          </a:p>
        </p:txBody>
      </p:sp>
    </p:spTree>
    <p:extLst>
      <p:ext uri="{BB962C8B-B14F-4D97-AF65-F5344CB8AC3E}">
        <p14:creationId xmlns:p14="http://schemas.microsoft.com/office/powerpoint/2010/main" val="394199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Kohonen: utilisation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9" name="Espace réservé du contenu 8">
            <a:extLst>
              <a:ext uri="{FF2B5EF4-FFF2-40B4-BE49-F238E27FC236}">
                <a16:creationId xmlns:a16="http://schemas.microsoft.com/office/drawing/2014/main" id="{43B0A178-14EE-48EB-97CA-5AA3ED96C14E}"/>
              </a:ext>
            </a:extLst>
          </p:cNvPr>
          <p:cNvSpPr>
            <a:spLocks noGrp="1"/>
          </p:cNvSpPr>
          <p:nvPr>
            <p:ph idx="1"/>
          </p:nvPr>
        </p:nvSpPr>
        <p:spPr>
          <a:xfrm>
            <a:off x="677334" y="1223319"/>
            <a:ext cx="8596668" cy="4818043"/>
          </a:xfrm>
        </p:spPr>
        <p:txBody>
          <a:bodyPr>
            <a:noAutofit/>
          </a:bodyPr>
          <a:lstStyle/>
          <a:p>
            <a:r>
              <a:rPr lang="fr-FR" sz="2400" dirty="0"/>
              <a:t>(Très) facile à manipuler par rapport à d’autres méthodes </a:t>
            </a:r>
            <a:r>
              <a:rPr lang="fr-FR" sz="2400" dirty="0" err="1"/>
              <a:t>nonlinéaires</a:t>
            </a:r>
            <a:r>
              <a:rPr lang="fr-FR" sz="2400" dirty="0"/>
              <a:t> de projection</a:t>
            </a:r>
          </a:p>
          <a:p>
            <a:r>
              <a:rPr lang="fr-FR" sz="2400" dirty="0"/>
              <a:t>Effet papillon (et/ou minima locaux)</a:t>
            </a:r>
          </a:p>
          <a:p>
            <a:r>
              <a:rPr lang="fr-FR" sz="2400" dirty="0"/>
              <a:t>Très difficile à étudier mathématiquement</a:t>
            </a:r>
          </a:p>
          <a:p>
            <a:r>
              <a:rPr lang="fr-FR" sz="2400" dirty="0"/>
              <a:t>Si 0 voisins: quantification vectorielle pure (“</a:t>
            </a:r>
            <a:r>
              <a:rPr lang="fr-FR" sz="2400" dirty="0" err="1"/>
              <a:t>competitive</a:t>
            </a:r>
            <a:endParaRPr lang="fr-FR" sz="2400" dirty="0"/>
          </a:p>
          <a:p>
            <a:r>
              <a:rPr lang="fr-FR" sz="2400" dirty="0" err="1"/>
              <a:t>learning</a:t>
            </a:r>
            <a:r>
              <a:rPr lang="fr-FR" sz="2400" dirty="0"/>
              <a:t>”)</a:t>
            </a:r>
          </a:p>
          <a:p>
            <a:r>
              <a:rPr lang="fr-FR" sz="2400" dirty="0"/>
              <a:t> Peut être étendu à de l’apprentissage supervisé</a:t>
            </a:r>
          </a:p>
        </p:txBody>
      </p:sp>
    </p:spTree>
    <p:extLst>
      <p:ext uri="{BB962C8B-B14F-4D97-AF65-F5344CB8AC3E}">
        <p14:creationId xmlns:p14="http://schemas.microsoft.com/office/powerpoint/2010/main" val="138782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Kohonen: limites</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9" name="Espace réservé du contenu 8">
            <a:extLst>
              <a:ext uri="{FF2B5EF4-FFF2-40B4-BE49-F238E27FC236}">
                <a16:creationId xmlns:a16="http://schemas.microsoft.com/office/drawing/2014/main" id="{43B0A178-14EE-48EB-97CA-5AA3ED96C14E}"/>
              </a:ext>
            </a:extLst>
          </p:cNvPr>
          <p:cNvSpPr>
            <a:spLocks noGrp="1"/>
          </p:cNvSpPr>
          <p:nvPr>
            <p:ph idx="1"/>
          </p:nvPr>
        </p:nvSpPr>
        <p:spPr>
          <a:xfrm>
            <a:off x="677334" y="1223319"/>
            <a:ext cx="8596668" cy="4818043"/>
          </a:xfrm>
        </p:spPr>
        <p:txBody>
          <a:bodyPr>
            <a:noAutofit/>
          </a:bodyPr>
          <a:lstStyle/>
          <a:p>
            <a:r>
              <a:rPr lang="fr-FR" sz="2400" dirty="0"/>
              <a:t>(Très) facile à manipuler par rapport à d’autres méthodes </a:t>
            </a:r>
            <a:r>
              <a:rPr lang="fr-FR" sz="2400" dirty="0" err="1"/>
              <a:t>nonlinéaires</a:t>
            </a:r>
            <a:r>
              <a:rPr lang="fr-FR" sz="2400" dirty="0"/>
              <a:t> de projection</a:t>
            </a:r>
          </a:p>
          <a:p>
            <a:r>
              <a:rPr lang="fr-FR" sz="2400" dirty="0"/>
              <a:t>Effet papillon (et/ou minima locaux)</a:t>
            </a:r>
          </a:p>
          <a:p>
            <a:r>
              <a:rPr lang="fr-FR" sz="2400" dirty="0"/>
              <a:t>Très difficile à étudier mathématiquement</a:t>
            </a:r>
          </a:p>
          <a:p>
            <a:r>
              <a:rPr lang="fr-FR" sz="2400" dirty="0"/>
              <a:t>Si 0 voisins: quantification vectorielle pure (“</a:t>
            </a:r>
            <a:r>
              <a:rPr lang="fr-FR" sz="2400" dirty="0" err="1"/>
              <a:t>competitive</a:t>
            </a:r>
            <a:endParaRPr lang="fr-FR" sz="2400" dirty="0"/>
          </a:p>
          <a:p>
            <a:r>
              <a:rPr lang="fr-FR" sz="2400" dirty="0" err="1"/>
              <a:t>learning</a:t>
            </a:r>
            <a:r>
              <a:rPr lang="fr-FR" sz="2400" dirty="0"/>
              <a:t>”)</a:t>
            </a:r>
          </a:p>
          <a:p>
            <a:r>
              <a:rPr lang="fr-FR" sz="2400" dirty="0"/>
              <a:t> Peut être étendu à de l’apprentissage supervisé</a:t>
            </a:r>
          </a:p>
          <a:p>
            <a:pPr marL="0" indent="0">
              <a:buNone/>
            </a:pPr>
            <a:endParaRPr lang="fr-FR" sz="2400" dirty="0"/>
          </a:p>
        </p:txBody>
      </p:sp>
    </p:spTree>
    <p:extLst>
      <p:ext uri="{BB962C8B-B14F-4D97-AF65-F5344CB8AC3E}">
        <p14:creationId xmlns:p14="http://schemas.microsoft.com/office/powerpoint/2010/main" val="1595828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Kohonen: limites</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9" name="Espace réservé du contenu 8">
            <a:extLst>
              <a:ext uri="{FF2B5EF4-FFF2-40B4-BE49-F238E27FC236}">
                <a16:creationId xmlns:a16="http://schemas.microsoft.com/office/drawing/2014/main" id="{43B0A178-14EE-48EB-97CA-5AA3ED96C14E}"/>
              </a:ext>
            </a:extLst>
          </p:cNvPr>
          <p:cNvSpPr>
            <a:spLocks noGrp="1"/>
          </p:cNvSpPr>
          <p:nvPr>
            <p:ph idx="1"/>
          </p:nvPr>
        </p:nvSpPr>
        <p:spPr>
          <a:xfrm>
            <a:off x="677334" y="1223319"/>
            <a:ext cx="8596668" cy="4818043"/>
          </a:xfrm>
        </p:spPr>
        <p:txBody>
          <a:bodyPr>
            <a:noAutofit/>
          </a:bodyPr>
          <a:lstStyle/>
          <a:p>
            <a:r>
              <a:rPr lang="fr-FR" sz="2400" dirty="0"/>
              <a:t>(Très) facile à manipuler par rapport à d’autres méthodes </a:t>
            </a:r>
            <a:r>
              <a:rPr lang="fr-FR" sz="2400" dirty="0" err="1"/>
              <a:t>nonlinéaires</a:t>
            </a:r>
            <a:r>
              <a:rPr lang="fr-FR" sz="2400" dirty="0"/>
              <a:t> de projection</a:t>
            </a:r>
          </a:p>
          <a:p>
            <a:r>
              <a:rPr lang="fr-FR" sz="2400" dirty="0"/>
              <a:t>Effet papillon (et/ou minima locaux)</a:t>
            </a:r>
          </a:p>
          <a:p>
            <a:r>
              <a:rPr lang="fr-FR" sz="2400" dirty="0"/>
              <a:t>Très difficile à étudier mathématiquement</a:t>
            </a:r>
          </a:p>
          <a:p>
            <a:r>
              <a:rPr lang="fr-FR" sz="2400" dirty="0"/>
              <a:t>Si 0 voisins: quantification vectorielle pure (“</a:t>
            </a:r>
            <a:r>
              <a:rPr lang="fr-FR" sz="2400" dirty="0" err="1"/>
              <a:t>competitive</a:t>
            </a:r>
            <a:endParaRPr lang="fr-FR" sz="2400" dirty="0"/>
          </a:p>
          <a:p>
            <a:r>
              <a:rPr lang="fr-FR" sz="2400" dirty="0" err="1"/>
              <a:t>learning</a:t>
            </a:r>
            <a:r>
              <a:rPr lang="fr-FR" sz="2400" dirty="0"/>
              <a:t>”)</a:t>
            </a:r>
          </a:p>
          <a:p>
            <a:r>
              <a:rPr lang="fr-FR" sz="2400" dirty="0"/>
              <a:t> Peut être étendu à de l’apprentissage supervisé</a:t>
            </a:r>
          </a:p>
          <a:p>
            <a:pPr marL="0" indent="0">
              <a:buNone/>
            </a:pPr>
            <a:endParaRPr lang="fr-FR" sz="2400" dirty="0"/>
          </a:p>
        </p:txBody>
      </p:sp>
    </p:spTree>
    <p:extLst>
      <p:ext uri="{BB962C8B-B14F-4D97-AF65-F5344CB8AC3E}">
        <p14:creationId xmlns:p14="http://schemas.microsoft.com/office/powerpoint/2010/main" val="993434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1267691" y="105681"/>
            <a:ext cx="12796545" cy="653143"/>
          </a:xfrm>
        </p:spPr>
        <p:txBody>
          <a:bodyPr>
            <a:noAutofit/>
          </a:bodyPr>
          <a:lstStyle/>
          <a:p>
            <a:pPr algn="ctr"/>
            <a:r>
              <a:rPr lang="fr-FR" altLang="fr-FR" sz="4000" dirty="0"/>
              <a:t>Comparaison entre SOM et réseaux neurones</a:t>
            </a:r>
            <a:br>
              <a:rPr kumimoji="0" lang="fr-FR" altLang="fr-FR" sz="4000" b="0" i="0" u="none" strike="noStrike" cap="none" normalizeH="0" baseline="0" dirty="0">
                <a:ln>
                  <a:noFill/>
                </a:ln>
                <a:solidFill>
                  <a:srgbClr val="202124"/>
                </a:solidFill>
                <a:effectLst/>
                <a:latin typeface="inherit"/>
              </a:rPr>
            </a:br>
            <a:r>
              <a:rPr lang="fr-FR" sz="4000" dirty="0"/>
              <a:t> </a:t>
            </a:r>
          </a:p>
        </p:txBody>
      </p:sp>
      <p:graphicFrame>
        <p:nvGraphicFramePr>
          <p:cNvPr id="5" name="Tableau 5">
            <a:extLst>
              <a:ext uri="{FF2B5EF4-FFF2-40B4-BE49-F238E27FC236}">
                <a16:creationId xmlns:a16="http://schemas.microsoft.com/office/drawing/2014/main" id="{AD971616-6E31-4BA1-8B96-BB2C397E26F2}"/>
              </a:ext>
            </a:extLst>
          </p:cNvPr>
          <p:cNvGraphicFramePr>
            <a:graphicFrameLocks noGrp="1"/>
          </p:cNvGraphicFramePr>
          <p:nvPr>
            <p:ph idx="1"/>
            <p:extLst>
              <p:ext uri="{D42A27DB-BD31-4B8C-83A1-F6EECF244321}">
                <p14:modId xmlns:p14="http://schemas.microsoft.com/office/powerpoint/2010/main" val="4121030097"/>
              </p:ext>
            </p:extLst>
          </p:nvPr>
        </p:nvGraphicFramePr>
        <p:xfrm>
          <a:off x="72736" y="758824"/>
          <a:ext cx="11159837" cy="5925318"/>
        </p:xfrm>
        <a:graphic>
          <a:graphicData uri="http://schemas.openxmlformats.org/drawingml/2006/table">
            <a:tbl>
              <a:tblPr firstRow="1" bandRow="1">
                <a:tableStyleId>{5C22544A-7EE6-4342-B048-85BDC9FD1C3A}</a:tableStyleId>
              </a:tblPr>
              <a:tblGrid>
                <a:gridCol w="5606353">
                  <a:extLst>
                    <a:ext uri="{9D8B030D-6E8A-4147-A177-3AD203B41FA5}">
                      <a16:colId xmlns:a16="http://schemas.microsoft.com/office/drawing/2014/main" val="647366001"/>
                    </a:ext>
                  </a:extLst>
                </a:gridCol>
                <a:gridCol w="5553484">
                  <a:extLst>
                    <a:ext uri="{9D8B030D-6E8A-4147-A177-3AD203B41FA5}">
                      <a16:colId xmlns:a16="http://schemas.microsoft.com/office/drawing/2014/main" val="1287333970"/>
                    </a:ext>
                  </a:extLst>
                </a:gridCol>
              </a:tblGrid>
              <a:tr h="351809">
                <a:tc>
                  <a:txBody>
                    <a:bodyPr/>
                    <a:lstStyle/>
                    <a:p>
                      <a:r>
                        <a:rPr lang="fr-FR" dirty="0"/>
                        <a:t>SOM</a:t>
                      </a:r>
                    </a:p>
                  </a:txBody>
                  <a:tcPr/>
                </a:tc>
                <a:tc>
                  <a:txBody>
                    <a:bodyPr/>
                    <a:lstStyle/>
                    <a:p>
                      <a:r>
                        <a:rPr lang="fr-FR" dirty="0"/>
                        <a:t>Réseaux de neurone</a:t>
                      </a:r>
                    </a:p>
                  </a:txBody>
                  <a:tcPr/>
                </a:tc>
                <a:extLst>
                  <a:ext uri="{0D108BD9-81ED-4DB2-BD59-A6C34878D82A}">
                    <a16:rowId xmlns:a16="http://schemas.microsoft.com/office/drawing/2014/main" val="34551919"/>
                  </a:ext>
                </a:extLst>
              </a:tr>
              <a:tr h="615665">
                <a:tc>
                  <a:txBody>
                    <a:bodyPr/>
                    <a:lstStyle/>
                    <a:p>
                      <a:r>
                        <a:rPr lang="fr-FR" sz="1800" b="0" i="0" kern="1200" dirty="0">
                          <a:solidFill>
                            <a:schemeClr val="dk1"/>
                          </a:solidFill>
                          <a:effectLst/>
                          <a:latin typeface="+mn-lt"/>
                          <a:ea typeface="+mn-ea"/>
                          <a:cs typeface="+mn-cs"/>
                        </a:rPr>
                        <a:t>Neurone de type distance </a:t>
                      </a:r>
                      <a:endParaRPr lang="fr-FR" dirty="0"/>
                    </a:p>
                  </a:txBody>
                  <a:tcPr/>
                </a:tc>
                <a:tc>
                  <a:txBody>
                    <a:bodyPr/>
                    <a:lstStyle/>
                    <a:p>
                      <a:r>
                        <a:rPr lang="fr-FR" sz="1800" b="0" i="0" kern="1200" dirty="0">
                          <a:solidFill>
                            <a:schemeClr val="dk1"/>
                          </a:solidFill>
                          <a:effectLst/>
                          <a:latin typeface="+mn-lt"/>
                          <a:ea typeface="+mn-ea"/>
                          <a:cs typeface="+mn-cs"/>
                        </a:rPr>
                        <a:t>Chaque neurone est relié à tous les nœuds de la couche d’entrée</a:t>
                      </a:r>
                      <a:endParaRPr lang="fr-FR" dirty="0"/>
                    </a:p>
                  </a:txBody>
                  <a:tcPr/>
                </a:tc>
                <a:extLst>
                  <a:ext uri="{0D108BD9-81ED-4DB2-BD59-A6C34878D82A}">
                    <a16:rowId xmlns:a16="http://schemas.microsoft.com/office/drawing/2014/main" val="2012263547"/>
                  </a:ext>
                </a:extLst>
              </a:tr>
              <a:tr h="615665">
                <a:tc>
                  <a:txBody>
                    <a:bodyPr/>
                    <a:lstStyle/>
                    <a:p>
                      <a:r>
                        <a:rPr lang="fr-FR" sz="1800" b="0" i="0" kern="1200" dirty="0">
                          <a:solidFill>
                            <a:schemeClr val="dk1"/>
                          </a:solidFill>
                          <a:effectLst/>
                          <a:latin typeface="+mn-lt"/>
                          <a:ea typeface="+mn-ea"/>
                          <a:cs typeface="+mn-cs"/>
                        </a:rPr>
                        <a:t>Notion de voisinage sur la couche, souvent appelé « carte » </a:t>
                      </a:r>
                      <a:endParaRPr lang="fr-FR" dirty="0"/>
                    </a:p>
                  </a:txBody>
                  <a:tcPr/>
                </a:tc>
                <a:tc>
                  <a:txBody>
                    <a:bodyPr/>
                    <a:lstStyle/>
                    <a:p>
                      <a:r>
                        <a:rPr lang="fr-FR" sz="1800" b="0" i="0" kern="1200" dirty="0">
                          <a:solidFill>
                            <a:schemeClr val="dk1"/>
                          </a:solidFill>
                          <a:effectLst/>
                          <a:latin typeface="+mn-lt"/>
                          <a:ea typeface="+mn-ea"/>
                          <a:cs typeface="+mn-cs"/>
                        </a:rPr>
                        <a:t>Les neurones ne sont pas reliés les uns aux autres</a:t>
                      </a:r>
                      <a:endParaRPr lang="fr-FR" dirty="0"/>
                    </a:p>
                  </a:txBody>
                  <a:tcPr/>
                </a:tc>
                <a:extLst>
                  <a:ext uri="{0D108BD9-81ED-4DB2-BD59-A6C34878D82A}">
                    <a16:rowId xmlns:a16="http://schemas.microsoft.com/office/drawing/2014/main" val="3914339195"/>
                  </a:ext>
                </a:extLst>
              </a:tr>
              <a:tr h="879522">
                <a:tc>
                  <a:txBody>
                    <a:bodyPr/>
                    <a:lstStyle/>
                    <a:p>
                      <a:r>
                        <a:rPr lang="fr-FR" sz="1800" b="0" i="0" kern="1200" dirty="0">
                          <a:solidFill>
                            <a:schemeClr val="dk1"/>
                          </a:solidFill>
                          <a:effectLst/>
                          <a:latin typeface="+mn-lt"/>
                          <a:ea typeface="+mn-ea"/>
                          <a:cs typeface="+mn-cs"/>
                        </a:rPr>
                        <a:t>Chaque neurone peut être vue comme l espace d’entrée Autres </a:t>
                      </a:r>
                      <a:endParaRPr lang="fr-FR"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Chaque neurone peut être vue comme l espace d’entrée Autres </a:t>
                      </a:r>
                      <a:endParaRPr lang="fr-FR" dirty="0"/>
                    </a:p>
                    <a:p>
                      <a:endParaRPr lang="fr-FR" dirty="0"/>
                    </a:p>
                  </a:txBody>
                  <a:tcPr/>
                </a:tc>
                <a:extLst>
                  <a:ext uri="{0D108BD9-81ED-4DB2-BD59-A6C34878D82A}">
                    <a16:rowId xmlns:a16="http://schemas.microsoft.com/office/drawing/2014/main" val="2862233382"/>
                  </a:ext>
                </a:extLst>
              </a:tr>
              <a:tr h="879522">
                <a:tc>
                  <a:txBody>
                    <a:bodyPr/>
                    <a:lstStyle/>
                    <a:p>
                      <a:r>
                        <a:rPr lang="fr-FR" sz="1800" b="0" i="0" kern="1200" dirty="0">
                          <a:solidFill>
                            <a:schemeClr val="dk1"/>
                          </a:solidFill>
                          <a:effectLst/>
                          <a:latin typeface="+mn-lt"/>
                          <a:ea typeface="+mn-ea"/>
                          <a:cs typeface="+mn-cs"/>
                        </a:rPr>
                        <a:t>Une seule couche de neurone que l’on appelle souvent carte</a:t>
                      </a:r>
                      <a:endParaRPr lang="fr-FR"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des synapses, les points de connexion avec les autres neurones, fibres nerveuses ou musculaires</a:t>
                      </a:r>
                      <a:endParaRPr lang="fr-FR" dirty="0"/>
                    </a:p>
                  </a:txBody>
                  <a:tcPr/>
                </a:tc>
                <a:extLst>
                  <a:ext uri="{0D108BD9-81ED-4DB2-BD59-A6C34878D82A}">
                    <a16:rowId xmlns:a16="http://schemas.microsoft.com/office/drawing/2014/main" val="2057449361"/>
                  </a:ext>
                </a:extLst>
              </a:tr>
              <a:tr h="615665">
                <a:tc>
                  <a:txBody>
                    <a:bodyPr/>
                    <a:lstStyle/>
                    <a:p>
                      <a:r>
                        <a:rPr lang="fr-FR" sz="1800" b="0" i="0" kern="1200" dirty="0">
                          <a:solidFill>
                            <a:schemeClr val="dk1"/>
                          </a:solidFill>
                          <a:effectLst/>
                          <a:latin typeface="+mn-lt"/>
                          <a:ea typeface="+mn-ea"/>
                          <a:cs typeface="+mn-cs"/>
                        </a:rPr>
                        <a:t>Chaque neurone est relié à tous les nœuds de la couche d’entrée</a:t>
                      </a:r>
                      <a:endParaRPr lang="fr-FR" dirty="0"/>
                    </a:p>
                  </a:txBody>
                  <a:tcPr/>
                </a:tc>
                <a:tc>
                  <a:txBody>
                    <a:bodyPr/>
                    <a:lstStyle/>
                    <a:p>
                      <a:r>
                        <a:rPr lang="fr-FR" dirty="0"/>
                        <a:t>L’</a:t>
                      </a:r>
                      <a:r>
                        <a:rPr lang="fr-FR" dirty="0" err="1"/>
                        <a:t>existance</a:t>
                      </a:r>
                      <a:r>
                        <a:rPr lang="fr-FR" dirty="0"/>
                        <a:t> des couches </a:t>
                      </a:r>
                      <a:r>
                        <a:rPr lang="fr-FR" dirty="0" err="1"/>
                        <a:t>hiddens</a:t>
                      </a:r>
                      <a:endParaRPr lang="fr-FR" dirty="0"/>
                    </a:p>
                  </a:txBody>
                  <a:tcPr/>
                </a:tc>
                <a:extLst>
                  <a:ext uri="{0D108BD9-81ED-4DB2-BD59-A6C34878D82A}">
                    <a16:rowId xmlns:a16="http://schemas.microsoft.com/office/drawing/2014/main" val="3836150892"/>
                  </a:ext>
                </a:extLst>
              </a:tr>
              <a:tr h="615665">
                <a:tc>
                  <a:txBody>
                    <a:bodyPr/>
                    <a:lstStyle/>
                    <a:p>
                      <a:r>
                        <a:rPr lang="fr-FR" sz="1800" b="0" i="0" kern="1200" dirty="0">
                          <a:solidFill>
                            <a:schemeClr val="dk1"/>
                          </a:solidFill>
                          <a:effectLst/>
                          <a:latin typeface="+mn-lt"/>
                          <a:ea typeface="+mn-ea"/>
                          <a:cs typeface="+mn-cs"/>
                        </a:rPr>
                        <a:t>Les neurones ne sont pas reliés les uns aux autres</a:t>
                      </a:r>
                      <a:endParaRPr lang="fr-FR"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les axones, ou sorties du neurone vers d’autres neurones ou fibres musculaires </a:t>
                      </a:r>
                      <a:endParaRPr lang="fr-FR" dirty="0"/>
                    </a:p>
                  </a:txBody>
                  <a:tcPr/>
                </a:tc>
                <a:extLst>
                  <a:ext uri="{0D108BD9-81ED-4DB2-BD59-A6C34878D82A}">
                    <a16:rowId xmlns:a16="http://schemas.microsoft.com/office/drawing/2014/main" val="266504697"/>
                  </a:ext>
                </a:extLst>
              </a:tr>
              <a:tr h="12053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Les neurones ont autant de valeur de poids qu’il y a de nœuds dans la couche d’entrée. Il y a aussi un biais comme pour tous neurones</a:t>
                      </a:r>
                      <a:endParaRPr lang="fr-FR" dirty="0"/>
                    </a:p>
                    <a:p>
                      <a:endParaRPr lang="fr-FR" dirty="0"/>
                    </a:p>
                  </a:txBody>
                  <a:tcPr/>
                </a:tc>
                <a:tc>
                  <a:txBody>
                    <a:bodyPr/>
                    <a:lstStyle/>
                    <a:p>
                      <a:r>
                        <a:rPr lang="fr-FR" sz="1800" b="0" i="0" kern="1200" dirty="0">
                          <a:solidFill>
                            <a:schemeClr val="dk1"/>
                          </a:solidFill>
                          <a:effectLst/>
                          <a:latin typeface="+mn-lt"/>
                          <a:ea typeface="+mn-ea"/>
                          <a:cs typeface="+mn-cs"/>
                        </a:rPr>
                        <a:t>le noyau qui active les sorties en fonction des stimulations en entrée</a:t>
                      </a:r>
                      <a:endParaRPr lang="fr-FR" dirty="0"/>
                    </a:p>
                  </a:txBody>
                  <a:tcPr/>
                </a:tc>
                <a:extLst>
                  <a:ext uri="{0D108BD9-81ED-4DB2-BD59-A6C34878D82A}">
                    <a16:rowId xmlns:a16="http://schemas.microsoft.com/office/drawing/2014/main" val="989333587"/>
                  </a:ext>
                </a:extLst>
              </a:tr>
            </a:tbl>
          </a:graphicData>
        </a:graphic>
      </p:graphicFrame>
    </p:spTree>
    <p:extLst>
      <p:ext uri="{BB962C8B-B14F-4D97-AF65-F5344CB8AC3E}">
        <p14:creationId xmlns:p14="http://schemas.microsoft.com/office/powerpoint/2010/main" val="84714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Introduction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63771" y="1635371"/>
            <a:ext cx="9732284" cy="4591468"/>
          </a:xfrm>
        </p:spPr>
        <p:txBody>
          <a:bodyPr>
            <a:normAutofit/>
          </a:bodyPr>
          <a:lstStyle/>
          <a:p>
            <a:pPr defTabSz="914400" eaLnBrk="0" fontAlgn="base" hangingPunct="0">
              <a:spcBef>
                <a:spcPct val="0"/>
              </a:spcBef>
              <a:spcAft>
                <a:spcPct val="0"/>
              </a:spcAft>
              <a:buClrTx/>
              <a:buSzTx/>
              <a:buFont typeface="Wingdings" panose="05000000000000000000" pitchFamily="2" charset="2"/>
              <a:buChar char="§"/>
            </a:pPr>
            <a:r>
              <a:rPr kumimoji="0" lang="fr-FR" altLang="fr-FR" sz="2400" b="0" i="0" u="none" strike="noStrike" cap="none" normalizeH="0" baseline="0" dirty="0">
                <a:ln>
                  <a:noFill/>
                </a:ln>
                <a:solidFill>
                  <a:srgbClr val="202124"/>
                </a:solidFill>
                <a:effectLst/>
                <a:latin typeface="inherit"/>
              </a:rPr>
              <a:t>Les cartes topologiques ou auto-organisatrices font partie de la famille des modèles dits à «apprentissage non supervisé»</a:t>
            </a:r>
          </a:p>
          <a:p>
            <a:pPr defTabSz="914400" eaLnBrk="0" fontAlgn="base" hangingPunct="0">
              <a:spcBef>
                <a:spcPct val="0"/>
              </a:spcBef>
              <a:spcAft>
                <a:spcPct val="0"/>
              </a:spcAft>
              <a:buClrTx/>
              <a:buSzTx/>
              <a:buFont typeface="Wingdings" panose="05000000000000000000" pitchFamily="2" charset="2"/>
              <a:buChar char="§"/>
            </a:pPr>
            <a:endParaRPr lang="fr-FR" altLang="fr-FR" sz="2400" dirty="0">
              <a:solidFill>
                <a:srgbClr val="202124"/>
              </a:solidFill>
              <a:latin typeface="inherit"/>
            </a:endParaRPr>
          </a:p>
          <a:p>
            <a:pPr defTabSz="914400" eaLnBrk="0" fontAlgn="base" hangingPunct="0">
              <a:spcBef>
                <a:spcPct val="0"/>
              </a:spcBef>
              <a:spcAft>
                <a:spcPct val="0"/>
              </a:spcAft>
              <a:buClrTx/>
              <a:buSzTx/>
              <a:buFont typeface="Wingdings" panose="05000000000000000000" pitchFamily="2" charset="2"/>
              <a:buChar char="§"/>
            </a:pPr>
            <a:r>
              <a:rPr lang="fr-FR" altLang="fr-FR" sz="2400" dirty="0">
                <a:solidFill>
                  <a:srgbClr val="202124"/>
                </a:solidFill>
                <a:latin typeface="inherit"/>
              </a:rPr>
              <a:t>c’est-à-dire qui s’appliquent sur des données dont on connaît le domaine sur lequel porte le recueil statistique,</a:t>
            </a:r>
          </a:p>
          <a:p>
            <a:pPr defTabSz="914400" eaLnBrk="0" fontAlgn="base" hangingPunct="0">
              <a:spcBef>
                <a:spcPct val="0"/>
              </a:spcBef>
              <a:spcAft>
                <a:spcPct val="0"/>
              </a:spcAft>
              <a:buClrTx/>
              <a:buSzTx/>
              <a:buFont typeface="Wingdings" panose="05000000000000000000" pitchFamily="2" charset="2"/>
              <a:buChar char="§"/>
            </a:pPr>
            <a:endParaRPr lang="fr-FR" altLang="fr-FR" sz="2400" dirty="0">
              <a:solidFill>
                <a:srgbClr val="202124"/>
              </a:solidFill>
              <a:latin typeface="inherit"/>
            </a:endParaRPr>
          </a:p>
          <a:p>
            <a:pPr defTabSz="914400" eaLnBrk="0" fontAlgn="base" hangingPunct="0">
              <a:spcBef>
                <a:spcPct val="0"/>
              </a:spcBef>
              <a:spcAft>
                <a:spcPct val="0"/>
              </a:spcAft>
              <a:buClrTx/>
              <a:buSzTx/>
              <a:buFont typeface="Wingdings" panose="05000000000000000000" pitchFamily="2" charset="2"/>
              <a:buChar char="§"/>
            </a:pPr>
            <a:r>
              <a:rPr lang="fr-FR" altLang="fr-FR" sz="2400" dirty="0">
                <a:solidFill>
                  <a:srgbClr val="202124"/>
                </a:solidFill>
                <a:latin typeface="inherit"/>
              </a:rPr>
              <a:t>mais pour lesquelles les connaissances à priori ne sont pas totalement organisées.</a:t>
            </a:r>
          </a:p>
        </p:txBody>
      </p:sp>
    </p:spTree>
    <p:extLst>
      <p:ext uri="{BB962C8B-B14F-4D97-AF65-F5344CB8AC3E}">
        <p14:creationId xmlns:p14="http://schemas.microsoft.com/office/powerpoint/2010/main" val="128927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Résumé de SOM</a:t>
            </a:r>
            <a:br>
              <a:rPr kumimoji="0" lang="fr-FR" altLang="fr-FR" sz="4000" b="0" i="0" u="none" strike="noStrike" cap="none" normalizeH="0" baseline="0" dirty="0">
                <a:ln>
                  <a:noFill/>
                </a:ln>
                <a:solidFill>
                  <a:srgbClr val="202124"/>
                </a:solidFill>
                <a:effectLst/>
                <a:latin typeface="inherit"/>
              </a:rPr>
            </a:br>
            <a:r>
              <a:rPr lang="fr-FR" sz="4000" dirty="0"/>
              <a:t> </a:t>
            </a:r>
          </a:p>
        </p:txBody>
      </p:sp>
      <p:pic>
        <p:nvPicPr>
          <p:cNvPr id="7" name="Espace réservé du contenu 6">
            <a:extLst>
              <a:ext uri="{FF2B5EF4-FFF2-40B4-BE49-F238E27FC236}">
                <a16:creationId xmlns:a16="http://schemas.microsoft.com/office/drawing/2014/main" id="{325F96F1-3AAC-4ACE-8AD6-F528CCAF7BB9}"/>
              </a:ext>
            </a:extLst>
          </p:cNvPr>
          <p:cNvPicPr>
            <a:picLocks noGrp="1" noChangeAspect="1"/>
          </p:cNvPicPr>
          <p:nvPr>
            <p:ph idx="1"/>
          </p:nvPr>
        </p:nvPicPr>
        <p:blipFill>
          <a:blip r:embed="rId2"/>
          <a:stretch>
            <a:fillRect/>
          </a:stretch>
        </p:blipFill>
        <p:spPr>
          <a:xfrm>
            <a:off x="677862" y="1554481"/>
            <a:ext cx="10366058" cy="4474540"/>
          </a:xfrm>
        </p:spPr>
      </p:pic>
    </p:spTree>
    <p:extLst>
      <p:ext uri="{BB962C8B-B14F-4D97-AF65-F5344CB8AC3E}">
        <p14:creationId xmlns:p14="http://schemas.microsoft.com/office/powerpoint/2010/main" val="197110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Ressources</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4" name="Espace réservé du contenu 3">
            <a:extLst>
              <a:ext uri="{FF2B5EF4-FFF2-40B4-BE49-F238E27FC236}">
                <a16:creationId xmlns:a16="http://schemas.microsoft.com/office/drawing/2014/main" id="{3690C6BF-899B-4638-A868-D26279B6D725}"/>
              </a:ext>
            </a:extLst>
          </p:cNvPr>
          <p:cNvSpPr>
            <a:spLocks noGrp="1"/>
          </p:cNvSpPr>
          <p:nvPr>
            <p:ph idx="1"/>
          </p:nvPr>
        </p:nvSpPr>
        <p:spPr>
          <a:xfrm>
            <a:off x="209974" y="1346887"/>
            <a:ext cx="9482666" cy="5140410"/>
          </a:xfrm>
        </p:spPr>
        <p:txBody>
          <a:bodyPr>
            <a:normAutofit/>
          </a:bodyPr>
          <a:lstStyle/>
          <a:p>
            <a:pPr marL="457200" indent="-457200">
              <a:buFont typeface="+mj-lt"/>
              <a:buAutoNum type="arabicPeriod"/>
            </a:pPr>
            <a:r>
              <a:rPr lang="fr-FR" sz="2400" dirty="0">
                <a:solidFill>
                  <a:schemeClr val="tx1"/>
                </a:solidFill>
                <a:hlinkClick r:id="rId2">
                  <a:extLst>
                    <a:ext uri="{A12FA001-AC4F-418D-AE19-62706E023703}">
                      <ahyp:hlinkClr xmlns:ahyp="http://schemas.microsoft.com/office/drawing/2018/hyperlinkcolor" val="tx"/>
                    </a:ext>
                  </a:extLst>
                </a:hlinkClick>
              </a:rPr>
              <a:t>https://cedric.cnam.fr/vertigo/Cours/ml/coursQuantificationVectorielle.html</a:t>
            </a:r>
            <a:endParaRPr lang="fr-FR" sz="2400" dirty="0">
              <a:solidFill>
                <a:schemeClr val="tx1"/>
              </a:solidFill>
            </a:endParaRPr>
          </a:p>
          <a:p>
            <a:pPr marL="457200" indent="-457200">
              <a:buFont typeface="+mj-lt"/>
              <a:buAutoNum type="arabicPeriod"/>
            </a:pPr>
            <a:r>
              <a:rPr lang="fr-FR" sz="2400" dirty="0">
                <a:solidFill>
                  <a:schemeClr val="tx1"/>
                </a:solidFill>
                <a:hlinkClick r:id="rId3">
                  <a:extLst>
                    <a:ext uri="{A12FA001-AC4F-418D-AE19-62706E023703}">
                      <ahyp:hlinkClr xmlns:ahyp="http://schemas.microsoft.com/office/drawing/2018/hyperlinkcolor" val="tx"/>
                    </a:ext>
                  </a:extLst>
                </a:hlinkClick>
              </a:rPr>
              <a:t>https://en.wikipedia.org/wiki/Self-organizing_map</a:t>
            </a:r>
            <a:endParaRPr lang="fr-FR" sz="2400" dirty="0">
              <a:solidFill>
                <a:schemeClr val="tx1"/>
              </a:solidFill>
            </a:endParaRPr>
          </a:p>
          <a:p>
            <a:pPr marL="457200" indent="-457200">
              <a:buFont typeface="+mj-lt"/>
              <a:buAutoNum type="arabicPeriod"/>
            </a:pPr>
            <a:r>
              <a:rPr lang="fr-FR" sz="2400" dirty="0">
                <a:solidFill>
                  <a:schemeClr val="tx1"/>
                </a:solidFill>
                <a:hlinkClick r:id="rId4">
                  <a:extLst>
                    <a:ext uri="{A12FA001-AC4F-418D-AE19-62706E023703}">
                      <ahyp:hlinkClr xmlns:ahyp="http://schemas.microsoft.com/office/drawing/2018/hyperlinkcolor" val="tx"/>
                    </a:ext>
                  </a:extLst>
                </a:hlinkClick>
              </a:rPr>
              <a:t>https://www.superdatascience.com/blogs/the-ultimate-guide-to-self-organizing-maps-soms</a:t>
            </a:r>
            <a:endParaRPr lang="fr-FR" sz="2400" dirty="0">
              <a:solidFill>
                <a:schemeClr val="tx1"/>
              </a:solidFill>
            </a:endParaRPr>
          </a:p>
        </p:txBody>
      </p:sp>
    </p:spTree>
    <p:extLst>
      <p:ext uri="{BB962C8B-B14F-4D97-AF65-F5344CB8AC3E}">
        <p14:creationId xmlns:p14="http://schemas.microsoft.com/office/powerpoint/2010/main" val="342099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2121978" cy="653143"/>
          </a:xfrm>
        </p:spPr>
        <p:txBody>
          <a:bodyPr>
            <a:noAutofit/>
          </a:bodyPr>
          <a:lstStyle/>
          <a:p>
            <a:pPr algn="ctr"/>
            <a:r>
              <a:rPr lang="fr-FR" altLang="fr-FR" sz="4000" dirty="0"/>
              <a:t> Ressources</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4" name="Espace réservé du contenu 3">
            <a:extLst>
              <a:ext uri="{FF2B5EF4-FFF2-40B4-BE49-F238E27FC236}">
                <a16:creationId xmlns:a16="http://schemas.microsoft.com/office/drawing/2014/main" id="{3690C6BF-899B-4638-A868-D26279B6D725}"/>
              </a:ext>
            </a:extLst>
          </p:cNvPr>
          <p:cNvSpPr>
            <a:spLocks noGrp="1"/>
          </p:cNvSpPr>
          <p:nvPr>
            <p:ph idx="1"/>
          </p:nvPr>
        </p:nvSpPr>
        <p:spPr>
          <a:xfrm>
            <a:off x="209974" y="1346887"/>
            <a:ext cx="9482666" cy="5140410"/>
          </a:xfrm>
        </p:spPr>
        <p:txBody>
          <a:bodyPr>
            <a:normAutofit/>
          </a:bodyPr>
          <a:lstStyle/>
          <a:p>
            <a:pPr marL="457200" indent="-457200">
              <a:buFont typeface="+mj-lt"/>
              <a:buAutoNum type="arabicPeriod"/>
            </a:pPr>
            <a:r>
              <a:rPr lang="fr-FR" sz="2400" dirty="0">
                <a:solidFill>
                  <a:schemeClr val="tx1"/>
                </a:solidFill>
                <a:hlinkClick r:id="rId2">
                  <a:extLst>
                    <a:ext uri="{A12FA001-AC4F-418D-AE19-62706E023703}">
                      <ahyp:hlinkClr xmlns:ahyp="http://schemas.microsoft.com/office/drawing/2018/hyperlinkcolor" val="tx"/>
                    </a:ext>
                  </a:extLst>
                </a:hlinkClick>
              </a:rPr>
              <a:t>https://towardsdatascience.com/analyzing-climate-patterns-with-self-organizing-maps-soms-8d4ef322705b</a:t>
            </a:r>
            <a:endParaRPr lang="fr-FR" sz="2400" dirty="0">
              <a:solidFill>
                <a:schemeClr val="tx1"/>
              </a:solidFill>
            </a:endParaRPr>
          </a:p>
          <a:p>
            <a:pPr marL="457200" indent="-457200">
              <a:buFont typeface="+mj-lt"/>
              <a:buAutoNum type="arabicPeriod"/>
            </a:pPr>
            <a:r>
              <a:rPr lang="fr-FR" sz="2400" dirty="0">
                <a:solidFill>
                  <a:schemeClr val="tx1"/>
                </a:solidFill>
                <a:hlinkClick r:id="rId3">
                  <a:extLst>
                    <a:ext uri="{A12FA001-AC4F-418D-AE19-62706E023703}">
                      <ahyp:hlinkClr xmlns:ahyp="http://schemas.microsoft.com/office/drawing/2018/hyperlinkcolor" val="tx"/>
                    </a:ext>
                  </a:extLst>
                </a:hlinkClick>
              </a:rPr>
              <a:t>https://www.researchgate.net/publication/263084866_An_Introduction_to_Self-Organizing_Maps</a:t>
            </a:r>
            <a:endParaRPr lang="fr-FR" sz="2400" dirty="0">
              <a:solidFill>
                <a:schemeClr val="tx1"/>
              </a:solidFill>
            </a:endParaRPr>
          </a:p>
          <a:p>
            <a:pPr marL="457200" indent="-457200">
              <a:buFont typeface="+mj-lt"/>
              <a:buAutoNum type="arabicPeriod"/>
            </a:pPr>
            <a:r>
              <a:rPr lang="fr-FR" sz="2400" dirty="0">
                <a:solidFill>
                  <a:schemeClr val="tx1"/>
                </a:solidFill>
                <a:hlinkClick r:id="rId4">
                  <a:extLst>
                    <a:ext uri="{A12FA001-AC4F-418D-AE19-62706E023703}">
                      <ahyp:hlinkClr xmlns:ahyp="http://schemas.microsoft.com/office/drawing/2018/hyperlinkcolor" val="tx"/>
                    </a:ext>
                  </a:extLst>
                </a:hlinkClick>
              </a:rPr>
              <a:t>https://www.dalicodes.com/</a:t>
            </a:r>
            <a:endParaRPr lang="fr-FR" sz="2400" dirty="0">
              <a:solidFill>
                <a:schemeClr val="tx1"/>
              </a:solidFill>
            </a:endParaRPr>
          </a:p>
        </p:txBody>
      </p:sp>
    </p:spTree>
    <p:extLst>
      <p:ext uri="{BB962C8B-B14F-4D97-AF65-F5344CB8AC3E}">
        <p14:creationId xmlns:p14="http://schemas.microsoft.com/office/powerpoint/2010/main" val="201449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BEAF-1927-4DD6-970C-AAE01A10F1EB}"/>
              </a:ext>
            </a:extLst>
          </p:cNvPr>
          <p:cNvSpPr>
            <a:spLocks noGrp="1"/>
          </p:cNvSpPr>
          <p:nvPr>
            <p:ph type="title"/>
          </p:nvPr>
        </p:nvSpPr>
        <p:spPr>
          <a:xfrm>
            <a:off x="677334" y="229866"/>
            <a:ext cx="8596668" cy="586772"/>
          </a:xfrm>
        </p:spPr>
        <p:txBody>
          <a:bodyPr>
            <a:normAutofit fontScale="90000"/>
          </a:bodyPr>
          <a:lstStyle/>
          <a:p>
            <a:pPr algn="ctr"/>
            <a:r>
              <a:rPr lang="fr-FR" sz="7200" dirty="0"/>
              <a:t> </a:t>
            </a:r>
          </a:p>
        </p:txBody>
      </p:sp>
      <p:sp>
        <p:nvSpPr>
          <p:cNvPr id="3" name="Content Placeholder 2">
            <a:extLst>
              <a:ext uri="{FF2B5EF4-FFF2-40B4-BE49-F238E27FC236}">
                <a16:creationId xmlns:a16="http://schemas.microsoft.com/office/drawing/2014/main" id="{F79ED4F4-E1AA-41DB-B799-509E00B5FF7B}"/>
              </a:ext>
            </a:extLst>
          </p:cNvPr>
          <p:cNvSpPr>
            <a:spLocks noGrp="1"/>
          </p:cNvSpPr>
          <p:nvPr>
            <p:ph idx="1"/>
          </p:nvPr>
        </p:nvSpPr>
        <p:spPr>
          <a:xfrm>
            <a:off x="677334" y="1163782"/>
            <a:ext cx="8596668" cy="4877580"/>
          </a:xfrm>
        </p:spPr>
        <p:txBody>
          <a:bodyPr>
            <a:normAutofit/>
          </a:bodyPr>
          <a:lstStyle/>
          <a:p>
            <a:pPr marL="0" indent="0" algn="ctr">
              <a:buNone/>
            </a:pPr>
            <a:endParaRPr lang="fr-FR" sz="5400" dirty="0">
              <a:solidFill>
                <a:schemeClr val="accent1"/>
              </a:solidFill>
            </a:endParaRPr>
          </a:p>
          <a:p>
            <a:pPr marL="0" indent="0" algn="ctr">
              <a:buNone/>
            </a:pPr>
            <a:endParaRPr lang="fr-FR" sz="5400" dirty="0">
              <a:solidFill>
                <a:schemeClr val="accent1"/>
              </a:solidFill>
            </a:endParaRPr>
          </a:p>
          <a:p>
            <a:pPr marL="0" indent="0" algn="ctr">
              <a:buNone/>
            </a:pPr>
            <a:r>
              <a:rPr lang="fr-FR" sz="5400" dirty="0">
                <a:solidFill>
                  <a:schemeClr val="accent1"/>
                </a:solidFill>
              </a:rPr>
              <a:t>Merci pour votre attention</a:t>
            </a:r>
          </a:p>
        </p:txBody>
      </p:sp>
    </p:spTree>
    <p:extLst>
      <p:ext uri="{BB962C8B-B14F-4D97-AF65-F5344CB8AC3E}">
        <p14:creationId xmlns:p14="http://schemas.microsoft.com/office/powerpoint/2010/main" val="72325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Introduction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63771" y="1635371"/>
            <a:ext cx="9732284" cy="4591468"/>
          </a:xfrm>
        </p:spPr>
        <p:txBody>
          <a:bodyPr>
            <a:normAutofit/>
          </a:bodyPr>
          <a:lstStyle/>
          <a:p>
            <a:pPr defTabSz="914400" eaLnBrk="0" fontAlgn="base" hangingPunct="0">
              <a:spcBef>
                <a:spcPct val="0"/>
              </a:spcBef>
              <a:spcAft>
                <a:spcPct val="0"/>
              </a:spcAft>
              <a:buClrTx/>
              <a:buSzTx/>
              <a:buFont typeface="Wingdings" panose="05000000000000000000" pitchFamily="2" charset="2"/>
              <a:buChar char="§"/>
            </a:pPr>
            <a:r>
              <a:rPr kumimoji="0" lang="fr-FR" altLang="fr-FR" sz="2400" b="0" i="0" u="none" strike="noStrike" cap="none" normalizeH="0" baseline="0" dirty="0">
                <a:ln>
                  <a:noFill/>
                </a:ln>
                <a:solidFill>
                  <a:srgbClr val="202124"/>
                </a:solidFill>
                <a:effectLst/>
                <a:latin typeface="inherit"/>
              </a:rPr>
              <a:t>les données en groupements «similaires» dont la structure de voisinage peut être matérialisée et visualisable par un espace discret de faible dimension (1, 2 ou 3D) appelé «</a:t>
            </a:r>
            <a:r>
              <a:rPr kumimoji="0" lang="fr-FR" altLang="fr-FR" sz="2400" b="1" i="0" u="none" strike="noStrike" cap="none" normalizeH="0" baseline="0" dirty="0">
                <a:ln>
                  <a:noFill/>
                </a:ln>
                <a:solidFill>
                  <a:srgbClr val="202124"/>
                </a:solidFill>
                <a:effectLst/>
                <a:latin typeface="inherit"/>
              </a:rPr>
              <a:t>carte topologique</a:t>
            </a:r>
            <a:r>
              <a:rPr kumimoji="0" lang="fr-FR" altLang="fr-FR" sz="2400" b="0" i="0" u="none" strike="noStrike" cap="none" normalizeH="0" baseline="0" dirty="0">
                <a:ln>
                  <a:noFill/>
                </a:ln>
                <a:solidFill>
                  <a:srgbClr val="202124"/>
                </a:solidFill>
                <a:effectLst/>
                <a:latin typeface="inherit"/>
              </a:rPr>
              <a:t>»</a:t>
            </a:r>
          </a:p>
          <a:p>
            <a:pPr defTabSz="914400" eaLnBrk="0" fontAlgn="base" hangingPunct="0">
              <a:spcBef>
                <a:spcPct val="0"/>
              </a:spcBef>
              <a:spcAft>
                <a:spcPct val="0"/>
              </a:spcAft>
              <a:buClrTx/>
              <a:buSzTx/>
              <a:buFont typeface="Wingdings" panose="05000000000000000000" pitchFamily="2" charset="2"/>
              <a:buChar char="§"/>
            </a:pPr>
            <a:endParaRPr lang="fr-FR" altLang="fr-FR" sz="2400" dirty="0">
              <a:solidFill>
                <a:srgbClr val="202124"/>
              </a:solidFill>
              <a:latin typeface="inherit"/>
            </a:endParaRPr>
          </a:p>
          <a:p>
            <a:pPr defTabSz="914400" eaLnBrk="0" fontAlgn="base" hangingPunct="0">
              <a:spcBef>
                <a:spcPct val="0"/>
              </a:spcBef>
              <a:spcAft>
                <a:spcPct val="0"/>
              </a:spcAft>
              <a:buClrTx/>
              <a:buSzTx/>
              <a:buFont typeface="Wingdings" panose="05000000000000000000" pitchFamily="2" charset="2"/>
              <a:buChar char="§"/>
            </a:pPr>
            <a:r>
              <a:rPr lang="fr-FR" altLang="fr-FR" sz="2400" dirty="0">
                <a:solidFill>
                  <a:srgbClr val="202124"/>
                </a:solidFill>
                <a:latin typeface="inherit"/>
              </a:rPr>
              <a:t>ordre topologique est un apport supplémentaire permis par les réseaux de neurones à apprentissage non supervisé : les distances entre observations sont directement visibles sur a carte.</a:t>
            </a:r>
          </a:p>
        </p:txBody>
      </p:sp>
    </p:spTree>
    <p:extLst>
      <p:ext uri="{BB962C8B-B14F-4D97-AF65-F5344CB8AC3E}">
        <p14:creationId xmlns:p14="http://schemas.microsoft.com/office/powerpoint/2010/main" val="141256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Définition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63771" y="1635371"/>
            <a:ext cx="9732284" cy="4591468"/>
          </a:xfrm>
        </p:spPr>
        <p:txBody>
          <a:bodyPr>
            <a:normAutofit/>
          </a:bodyPr>
          <a:lstStyle/>
          <a:p>
            <a:pPr marL="0" indent="0" defTabSz="914400" eaLnBrk="0" fontAlgn="base" hangingPunct="0">
              <a:spcBef>
                <a:spcPct val="0"/>
              </a:spcBef>
              <a:spcAft>
                <a:spcPct val="0"/>
              </a:spcAft>
              <a:buClrTx/>
              <a:buSzTx/>
              <a:buNone/>
            </a:pPr>
            <a:r>
              <a:rPr kumimoji="0" lang="fr-FR" altLang="fr-FR" sz="2400" b="0" i="0" u="none" strike="noStrike" cap="none" normalizeH="0" baseline="0" dirty="0">
                <a:ln>
                  <a:noFill/>
                </a:ln>
                <a:solidFill>
                  <a:srgbClr val="202124"/>
                </a:solidFill>
                <a:effectLst/>
                <a:latin typeface="inherit"/>
              </a:rPr>
              <a:t>Kohonen propose de projeter l’espace des données D sur un espace de faible dimension; en général 1, 2 ou 3D. Cet espace appelé Carte, que nous notons C, est constitué d’un ensemble de neurones interconnectés selon une structure de graphe non orienté</a:t>
            </a:r>
            <a:endParaRPr lang="fr-FR" altLang="fr-FR" sz="2400" dirty="0">
              <a:solidFill>
                <a:srgbClr val="202124"/>
              </a:solidFill>
              <a:latin typeface="inherit"/>
            </a:endParaRPr>
          </a:p>
        </p:txBody>
      </p:sp>
      <p:pic>
        <p:nvPicPr>
          <p:cNvPr id="5" name="Image 4">
            <a:extLst>
              <a:ext uri="{FF2B5EF4-FFF2-40B4-BE49-F238E27FC236}">
                <a16:creationId xmlns:a16="http://schemas.microsoft.com/office/drawing/2014/main" id="{26DE4B82-A2E5-4ECA-A71D-53432D8D6B8C}"/>
              </a:ext>
            </a:extLst>
          </p:cNvPr>
          <p:cNvPicPr>
            <a:picLocks noChangeAspect="1"/>
          </p:cNvPicPr>
          <p:nvPr/>
        </p:nvPicPr>
        <p:blipFill>
          <a:blip r:embed="rId2"/>
          <a:stretch>
            <a:fillRect/>
          </a:stretch>
        </p:blipFill>
        <p:spPr>
          <a:xfrm>
            <a:off x="3059533" y="3429000"/>
            <a:ext cx="4226560" cy="3394712"/>
          </a:xfrm>
          <a:prstGeom prst="rect">
            <a:avLst/>
          </a:prstGeom>
        </p:spPr>
      </p:pic>
    </p:spTree>
    <p:extLst>
      <p:ext uri="{BB962C8B-B14F-4D97-AF65-F5344CB8AC3E}">
        <p14:creationId xmlns:p14="http://schemas.microsoft.com/office/powerpoint/2010/main" val="12945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Architecture de SOM</a:t>
            </a:r>
            <a:br>
              <a:rPr kumimoji="0" lang="fr-FR" altLang="fr-FR" sz="4000" b="0" i="0" u="none" strike="noStrike" cap="none" normalizeH="0" baseline="0" dirty="0">
                <a:ln>
                  <a:noFill/>
                </a:ln>
                <a:solidFill>
                  <a:srgbClr val="202124"/>
                </a:solidFill>
                <a:effectLst/>
                <a:latin typeface="inherit"/>
              </a:rPr>
            </a:br>
            <a:r>
              <a:rPr lang="fr-FR" sz="4000" dirty="0"/>
              <a:t> </a:t>
            </a:r>
          </a:p>
        </p:txBody>
      </p:sp>
      <p:pic>
        <p:nvPicPr>
          <p:cNvPr id="7" name="Espace réservé du contenu 6">
            <a:extLst>
              <a:ext uri="{FF2B5EF4-FFF2-40B4-BE49-F238E27FC236}">
                <a16:creationId xmlns:a16="http://schemas.microsoft.com/office/drawing/2014/main" id="{732AD9BC-93A8-458C-8BE9-D5F2516BE976}"/>
              </a:ext>
            </a:extLst>
          </p:cNvPr>
          <p:cNvPicPr>
            <a:picLocks noGrp="1" noChangeAspect="1"/>
          </p:cNvPicPr>
          <p:nvPr>
            <p:ph idx="1"/>
          </p:nvPr>
        </p:nvPicPr>
        <p:blipFill>
          <a:blip r:embed="rId2"/>
          <a:stretch>
            <a:fillRect/>
          </a:stretch>
        </p:blipFill>
        <p:spPr>
          <a:xfrm>
            <a:off x="470045" y="1693718"/>
            <a:ext cx="8596312" cy="4086910"/>
          </a:xfrm>
        </p:spPr>
      </p:pic>
    </p:spTree>
    <p:extLst>
      <p:ext uri="{BB962C8B-B14F-4D97-AF65-F5344CB8AC3E}">
        <p14:creationId xmlns:p14="http://schemas.microsoft.com/office/powerpoint/2010/main" val="294232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1677135" cy="653143"/>
          </a:xfrm>
        </p:spPr>
        <p:txBody>
          <a:bodyPr>
            <a:noAutofit/>
          </a:bodyPr>
          <a:lstStyle/>
          <a:p>
            <a:pPr algn="ctr"/>
            <a:r>
              <a:rPr lang="fr-FR" altLang="fr-FR" sz="4000" dirty="0"/>
              <a:t> Pourquoi utiliser des cartes </a:t>
            </a:r>
            <a:br>
              <a:rPr lang="fr-FR" altLang="fr-FR" sz="4000" dirty="0"/>
            </a:br>
            <a:r>
              <a:rPr lang="fr-FR" altLang="fr-FR" sz="4000" dirty="0"/>
              <a:t>auto-organisées(SOM)</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51414" y="1655805"/>
            <a:ext cx="10295792" cy="4669888"/>
          </a:xfrm>
        </p:spPr>
        <p:txBody>
          <a:bodyPr>
            <a:normAutofit/>
          </a:bodyPr>
          <a:lstStyle/>
          <a:p>
            <a:pPr defTabSz="914400" eaLnBrk="0" fontAlgn="base" hangingPunct="0">
              <a:spcBef>
                <a:spcPct val="0"/>
              </a:spcBef>
              <a:spcAft>
                <a:spcPct val="0"/>
              </a:spcAft>
              <a:buClrTx/>
              <a:buSzTx/>
              <a:buFont typeface="Wingdings" panose="05000000000000000000" pitchFamily="2" charset="2"/>
              <a:buChar char="§"/>
            </a:pPr>
            <a:endParaRPr kumimoji="0" lang="fr-FR" altLang="fr-FR" sz="2800" b="0" i="0" u="none" strike="noStrike" cap="none" normalizeH="0" baseline="0" dirty="0">
              <a:ln>
                <a:noFill/>
              </a:ln>
              <a:solidFill>
                <a:srgbClr val="202124"/>
              </a:solidFill>
              <a:effectLst/>
              <a:latin typeface="inherit"/>
            </a:endParaRPr>
          </a:p>
          <a:p>
            <a:pPr defTabSz="914400" eaLnBrk="0" fontAlgn="base" hangingPunct="0">
              <a:spcBef>
                <a:spcPct val="0"/>
              </a:spcBef>
              <a:spcAft>
                <a:spcPct val="0"/>
              </a:spcAft>
              <a:buClrTx/>
              <a:buSzTx/>
              <a:buFont typeface="Wingdings" panose="05000000000000000000" pitchFamily="2" charset="2"/>
              <a:buChar char="§"/>
            </a:pPr>
            <a:r>
              <a:rPr lang="fr-FR" sz="2800" dirty="0"/>
              <a:t>Trouver des clusters dans de grandes quantités de données (réduction de la dimensionnalité)</a:t>
            </a:r>
          </a:p>
          <a:p>
            <a:pPr defTabSz="914400" eaLnBrk="0" fontAlgn="base" hangingPunct="0">
              <a:spcBef>
                <a:spcPct val="0"/>
              </a:spcBef>
              <a:spcAft>
                <a:spcPct val="0"/>
              </a:spcAft>
              <a:buClrTx/>
              <a:buSzTx/>
              <a:buFont typeface="Wingdings" panose="05000000000000000000" pitchFamily="2" charset="2"/>
              <a:buChar char="§"/>
            </a:pPr>
            <a:endParaRPr kumimoji="0" lang="fr-FR" altLang="fr-FR" sz="2800" b="0" i="0" u="none" strike="noStrike" cap="none" normalizeH="0" baseline="0" dirty="0">
              <a:ln>
                <a:noFill/>
              </a:ln>
              <a:solidFill>
                <a:schemeClr val="tx1"/>
              </a:solidFill>
              <a:effectLst/>
              <a:latin typeface="inherit"/>
            </a:endParaRPr>
          </a:p>
          <a:p>
            <a:pPr defTabSz="914400" eaLnBrk="0" fontAlgn="base" hangingPunct="0">
              <a:spcBef>
                <a:spcPct val="0"/>
              </a:spcBef>
              <a:spcAft>
                <a:spcPct val="0"/>
              </a:spcAft>
              <a:buClrTx/>
              <a:buSzTx/>
              <a:buFont typeface="Wingdings" panose="05000000000000000000" pitchFamily="2" charset="2"/>
              <a:buChar char="§"/>
            </a:pPr>
            <a:r>
              <a:rPr kumimoji="0" lang="fr-FR" altLang="fr-FR" sz="2800" b="0" i="0" u="none" strike="noStrike" cap="none" normalizeH="0" baseline="0" dirty="0">
                <a:ln>
                  <a:noFill/>
                </a:ln>
                <a:solidFill>
                  <a:schemeClr val="tx1"/>
                </a:solidFill>
                <a:effectLst/>
                <a:latin typeface="inherit"/>
              </a:rPr>
              <a:t>Combinez divers ensembles de données pour trouver des modèles</a:t>
            </a:r>
            <a:endParaRPr lang="fr-FR" altLang="fr-FR" sz="2800" dirty="0">
              <a:solidFill>
                <a:schemeClr val="tx1"/>
              </a:solidFill>
              <a:latin typeface="inherit"/>
            </a:endParaRPr>
          </a:p>
          <a:p>
            <a:pPr defTabSz="914400" eaLnBrk="0" fontAlgn="base" hangingPunct="0">
              <a:spcBef>
                <a:spcPct val="0"/>
              </a:spcBef>
              <a:spcAft>
                <a:spcPct val="0"/>
              </a:spcAft>
              <a:buClrTx/>
              <a:buSzTx/>
              <a:buFont typeface="Wingdings" panose="05000000000000000000" pitchFamily="2" charset="2"/>
              <a:buChar char="§"/>
            </a:pPr>
            <a:endParaRPr kumimoji="0" lang="fr-FR" altLang="fr-FR" sz="2800" b="0" i="0" u="none" strike="noStrike" cap="none" normalizeH="0" baseline="0" dirty="0">
              <a:ln>
                <a:noFill/>
              </a:ln>
              <a:solidFill>
                <a:schemeClr val="tx1"/>
              </a:solidFill>
              <a:effectLst/>
              <a:latin typeface="inherit"/>
            </a:endParaRPr>
          </a:p>
          <a:p>
            <a:pPr defTabSz="914400" eaLnBrk="0" fontAlgn="base" hangingPunct="0">
              <a:spcBef>
                <a:spcPct val="0"/>
              </a:spcBef>
              <a:spcAft>
                <a:spcPct val="0"/>
              </a:spcAft>
              <a:buClrTx/>
              <a:buSzTx/>
              <a:buFont typeface="Wingdings" panose="05000000000000000000" pitchFamily="2" charset="2"/>
              <a:buChar char="§"/>
            </a:pPr>
            <a:r>
              <a:rPr kumimoji="0" lang="fr-FR" altLang="fr-FR" sz="2800" b="0" i="0" u="none" strike="noStrike" cap="none" normalizeH="0" baseline="0" dirty="0">
                <a:ln>
                  <a:noFill/>
                </a:ln>
                <a:solidFill>
                  <a:schemeClr val="tx1"/>
                </a:solidFill>
                <a:effectLst/>
                <a:latin typeface="inherit"/>
              </a:rPr>
              <a:t>Visualisations puissantes</a:t>
            </a:r>
          </a:p>
          <a:p>
            <a:pPr defTabSz="914400" eaLnBrk="0" fontAlgn="base" hangingPunct="0">
              <a:spcBef>
                <a:spcPct val="0"/>
              </a:spcBef>
              <a:spcAft>
                <a:spcPct val="0"/>
              </a:spcAft>
              <a:buClrTx/>
              <a:buSzTx/>
              <a:buFont typeface="Wingdings" panose="05000000000000000000" pitchFamily="2" charset="2"/>
              <a:buChar char="§"/>
            </a:pPr>
            <a:endParaRPr lang="fr-FR" altLang="fr-FR" sz="2800" dirty="0">
              <a:solidFill>
                <a:schemeClr val="tx1"/>
              </a:solidFill>
              <a:latin typeface="inherit"/>
            </a:endParaRPr>
          </a:p>
          <a:p>
            <a:pPr defTabSz="914400" eaLnBrk="0" fontAlgn="base" hangingPunct="0">
              <a:spcBef>
                <a:spcPct val="0"/>
              </a:spcBef>
              <a:spcAft>
                <a:spcPct val="0"/>
              </a:spcAft>
              <a:buClrTx/>
              <a:buSzTx/>
              <a:buFont typeface="Wingdings" panose="05000000000000000000" pitchFamily="2" charset="2"/>
              <a:buChar char="§"/>
            </a:pPr>
            <a:r>
              <a:rPr kumimoji="0" lang="fr-FR" altLang="fr-FR" sz="2800" b="0" i="0" u="none" strike="noStrike" cap="none" normalizeH="0" baseline="0" dirty="0">
                <a:ln>
                  <a:noFill/>
                </a:ln>
                <a:solidFill>
                  <a:schemeClr val="tx1"/>
                </a:solidFill>
                <a:effectLst/>
                <a:latin typeface="inherit"/>
              </a:rPr>
              <a:t>Application dans n'importe quel domaine</a:t>
            </a:r>
          </a:p>
        </p:txBody>
      </p:sp>
    </p:spTree>
    <p:extLst>
      <p:ext uri="{BB962C8B-B14F-4D97-AF65-F5344CB8AC3E}">
        <p14:creationId xmlns:p14="http://schemas.microsoft.com/office/powerpoint/2010/main" val="6821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Application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11" name="ZoneTexte 10">
            <a:hlinkClick r:id="rId3"/>
            <a:extLst>
              <a:ext uri="{FF2B5EF4-FFF2-40B4-BE49-F238E27FC236}">
                <a16:creationId xmlns:a16="http://schemas.microsoft.com/office/drawing/2014/main" id="{9FBEAF87-D4BE-4E36-80DC-64090ADCA230}"/>
              </a:ext>
            </a:extLst>
          </p:cNvPr>
          <p:cNvSpPr txBox="1"/>
          <p:nvPr/>
        </p:nvSpPr>
        <p:spPr>
          <a:xfrm>
            <a:off x="982014" y="6241603"/>
            <a:ext cx="7717142" cy="461665"/>
          </a:xfrm>
          <a:prstGeom prst="rect">
            <a:avLst/>
          </a:prstGeom>
          <a:noFill/>
        </p:spPr>
        <p:txBody>
          <a:bodyPr wrap="square">
            <a:spAutoFit/>
          </a:bodyPr>
          <a:lstStyle/>
          <a:p>
            <a:r>
              <a:rPr lang="fr-FR" sz="2400" dirty="0">
                <a:hlinkClick r:id="rId3"/>
              </a:rPr>
              <a:t>https://en.wikipedia.org/wiki/Self-organizing_map</a:t>
            </a:r>
            <a:endParaRPr lang="fr-FR" sz="2400" dirty="0"/>
          </a:p>
        </p:txBody>
      </p:sp>
      <p:pic>
        <p:nvPicPr>
          <p:cNvPr id="15" name="Espace réservé du contenu 14">
            <a:extLst>
              <a:ext uri="{FF2B5EF4-FFF2-40B4-BE49-F238E27FC236}">
                <a16:creationId xmlns:a16="http://schemas.microsoft.com/office/drawing/2014/main" id="{62FD9C25-7D39-45F5-9D2E-0553B9EA8D39}"/>
              </a:ext>
            </a:extLst>
          </p:cNvPr>
          <p:cNvPicPr>
            <a:picLocks noGrp="1" noChangeAspect="1"/>
          </p:cNvPicPr>
          <p:nvPr>
            <p:ph idx="1"/>
          </p:nvPr>
        </p:nvPicPr>
        <p:blipFill>
          <a:blip r:embed="rId4"/>
          <a:stretch>
            <a:fillRect/>
          </a:stretch>
        </p:blipFill>
        <p:spPr>
          <a:xfrm>
            <a:off x="2755557" y="925634"/>
            <a:ext cx="5775786" cy="5425739"/>
          </a:xfrm>
        </p:spPr>
      </p:pic>
    </p:spTree>
    <p:extLst>
      <p:ext uri="{BB962C8B-B14F-4D97-AF65-F5344CB8AC3E}">
        <p14:creationId xmlns:p14="http://schemas.microsoft.com/office/powerpoint/2010/main" val="11897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8955" y="278675"/>
            <a:ext cx="9147717" cy="653143"/>
          </a:xfrm>
        </p:spPr>
        <p:txBody>
          <a:bodyPr>
            <a:noAutofit/>
          </a:bodyPr>
          <a:lstStyle/>
          <a:p>
            <a:pPr algn="ctr"/>
            <a:r>
              <a:rPr lang="fr-FR" altLang="fr-FR" sz="4000" dirty="0"/>
              <a:t>    Application</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11" name="ZoneTexte 10">
            <a:hlinkClick r:id="rId3"/>
            <a:extLst>
              <a:ext uri="{FF2B5EF4-FFF2-40B4-BE49-F238E27FC236}">
                <a16:creationId xmlns:a16="http://schemas.microsoft.com/office/drawing/2014/main" id="{9FBEAF87-D4BE-4E36-80DC-64090ADCA230}"/>
              </a:ext>
            </a:extLst>
          </p:cNvPr>
          <p:cNvSpPr txBox="1"/>
          <p:nvPr/>
        </p:nvSpPr>
        <p:spPr>
          <a:xfrm>
            <a:off x="982014" y="6241603"/>
            <a:ext cx="7717142" cy="461665"/>
          </a:xfrm>
          <a:prstGeom prst="rect">
            <a:avLst/>
          </a:prstGeom>
          <a:noFill/>
        </p:spPr>
        <p:txBody>
          <a:bodyPr wrap="square">
            <a:spAutoFit/>
          </a:bodyPr>
          <a:lstStyle/>
          <a:p>
            <a:r>
              <a:rPr lang="fr-FR" sz="2400" dirty="0">
                <a:hlinkClick r:id="rId3"/>
              </a:rPr>
              <a:t>https://en.wikipedia.org/wiki/Self-organizing_map</a:t>
            </a:r>
            <a:endParaRPr lang="fr-FR" sz="2400" dirty="0"/>
          </a:p>
        </p:txBody>
      </p:sp>
      <p:pic>
        <p:nvPicPr>
          <p:cNvPr id="6" name="Espace réservé du contenu 5">
            <a:extLst>
              <a:ext uri="{FF2B5EF4-FFF2-40B4-BE49-F238E27FC236}">
                <a16:creationId xmlns:a16="http://schemas.microsoft.com/office/drawing/2014/main" id="{CF24573A-BD93-4AD6-BB2A-80A530D90201}"/>
              </a:ext>
            </a:extLst>
          </p:cNvPr>
          <p:cNvPicPr>
            <a:picLocks noGrp="1" noChangeAspect="1"/>
          </p:cNvPicPr>
          <p:nvPr>
            <p:ph idx="1"/>
          </p:nvPr>
        </p:nvPicPr>
        <p:blipFill>
          <a:blip r:embed="rId4"/>
          <a:stretch>
            <a:fillRect/>
          </a:stretch>
        </p:blipFill>
        <p:spPr>
          <a:xfrm>
            <a:off x="512457" y="1354779"/>
            <a:ext cx="10911262" cy="4440541"/>
          </a:xfrm>
        </p:spPr>
      </p:pic>
    </p:spTree>
    <p:extLst>
      <p:ext uri="{BB962C8B-B14F-4D97-AF65-F5344CB8AC3E}">
        <p14:creationId xmlns:p14="http://schemas.microsoft.com/office/powerpoint/2010/main" val="79410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96DD-EDDE-4FCD-A404-6780628CC7FE}"/>
              </a:ext>
            </a:extLst>
          </p:cNvPr>
          <p:cNvSpPr>
            <a:spLocks noGrp="1"/>
          </p:cNvSpPr>
          <p:nvPr>
            <p:ph type="title"/>
          </p:nvPr>
        </p:nvSpPr>
        <p:spPr>
          <a:xfrm>
            <a:off x="-593124" y="105681"/>
            <a:ext cx="11677135" cy="653143"/>
          </a:xfrm>
        </p:spPr>
        <p:txBody>
          <a:bodyPr>
            <a:noAutofit/>
          </a:bodyPr>
          <a:lstStyle/>
          <a:p>
            <a:pPr algn="ctr"/>
            <a:r>
              <a:rPr lang="fr-FR" altLang="fr-FR" sz="4000" dirty="0"/>
              <a:t> Processus d’entrainement de SOM</a:t>
            </a:r>
            <a:br>
              <a:rPr kumimoji="0" lang="fr-FR" altLang="fr-FR" sz="4000" b="0" i="0" u="none" strike="noStrike" cap="none" normalizeH="0" baseline="0" dirty="0">
                <a:ln>
                  <a:noFill/>
                </a:ln>
                <a:solidFill>
                  <a:srgbClr val="202124"/>
                </a:solidFill>
                <a:effectLst/>
                <a:latin typeface="inherit"/>
              </a:rPr>
            </a:br>
            <a:r>
              <a:rPr lang="fr-FR" sz="4000" dirty="0"/>
              <a:t> </a:t>
            </a:r>
          </a:p>
        </p:txBody>
      </p:sp>
      <p:sp>
        <p:nvSpPr>
          <p:cNvPr id="3" name="Content Placeholder 2">
            <a:extLst>
              <a:ext uri="{FF2B5EF4-FFF2-40B4-BE49-F238E27FC236}">
                <a16:creationId xmlns:a16="http://schemas.microsoft.com/office/drawing/2014/main" id="{04481831-B3C0-4DC1-B0D7-CC3BD60EA9B4}"/>
              </a:ext>
            </a:extLst>
          </p:cNvPr>
          <p:cNvSpPr>
            <a:spLocks noGrp="1"/>
          </p:cNvSpPr>
          <p:nvPr>
            <p:ph idx="1"/>
          </p:nvPr>
        </p:nvSpPr>
        <p:spPr>
          <a:xfrm>
            <a:off x="251414" y="1655805"/>
            <a:ext cx="6754867" cy="4669888"/>
          </a:xfrm>
        </p:spPr>
        <p:txBody>
          <a:bodyPr>
            <a:normAutofit/>
          </a:bodyPr>
          <a:lstStyle/>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Initialiser les poids du réseau de neurones</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Sélectionnez l'entrée au hasard</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Sélectionnez le neurone gagnant en utilisant la distance euclidienne</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Mettre à jour les poids des neurones</a:t>
            </a:r>
          </a:p>
          <a:p>
            <a:pPr marL="514350" indent="-514350" defTabSz="914400" eaLnBrk="0" fontAlgn="base" hangingPunct="0">
              <a:spcBef>
                <a:spcPct val="0"/>
              </a:spcBef>
              <a:spcAft>
                <a:spcPct val="0"/>
              </a:spcAft>
              <a:buClrTx/>
              <a:buSzTx/>
              <a:buFont typeface="+mj-lt"/>
              <a:buAutoNum type="arabicPeriod"/>
            </a:pPr>
            <a:r>
              <a:rPr kumimoji="0" lang="fr-FR" altLang="fr-FR" sz="2800" b="0" i="0" u="none" strike="noStrike" cap="none" normalizeH="0" baseline="0" dirty="0">
                <a:ln>
                  <a:noFill/>
                </a:ln>
                <a:solidFill>
                  <a:srgbClr val="202124"/>
                </a:solidFill>
                <a:effectLst/>
                <a:latin typeface="inherit"/>
              </a:rPr>
              <a:t>Revenir à 2 jusqu'à la fin de l'entraînement</a:t>
            </a:r>
          </a:p>
        </p:txBody>
      </p:sp>
      <p:pic>
        <p:nvPicPr>
          <p:cNvPr id="5" name="Image 4">
            <a:extLst>
              <a:ext uri="{FF2B5EF4-FFF2-40B4-BE49-F238E27FC236}">
                <a16:creationId xmlns:a16="http://schemas.microsoft.com/office/drawing/2014/main" id="{200C0F63-6C77-48F3-8504-42AFF5D0014E}"/>
              </a:ext>
            </a:extLst>
          </p:cNvPr>
          <p:cNvPicPr>
            <a:picLocks noChangeAspect="1"/>
          </p:cNvPicPr>
          <p:nvPr/>
        </p:nvPicPr>
        <p:blipFill>
          <a:blip r:embed="rId2"/>
          <a:stretch>
            <a:fillRect/>
          </a:stretch>
        </p:blipFill>
        <p:spPr>
          <a:xfrm>
            <a:off x="6285310" y="1002079"/>
            <a:ext cx="5741773" cy="5750240"/>
          </a:xfrm>
          <a:prstGeom prst="rect">
            <a:avLst/>
          </a:prstGeom>
        </p:spPr>
      </p:pic>
    </p:spTree>
    <p:extLst>
      <p:ext uri="{BB962C8B-B14F-4D97-AF65-F5344CB8AC3E}">
        <p14:creationId xmlns:p14="http://schemas.microsoft.com/office/powerpoint/2010/main" val="7153129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1242</TotalTime>
  <Words>1267</Words>
  <Application>Microsoft Office PowerPoint</Application>
  <PresentationFormat>Grand écran</PresentationFormat>
  <Paragraphs>114</Paragraphs>
  <Slides>23</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Calibri</vt:lpstr>
      <vt:lpstr>inherit</vt:lpstr>
      <vt:lpstr>Times New Roman</vt:lpstr>
      <vt:lpstr>Trebuchet MS</vt:lpstr>
      <vt:lpstr>Verdana</vt:lpstr>
      <vt:lpstr>Wingdings</vt:lpstr>
      <vt:lpstr>Wingdings 3</vt:lpstr>
      <vt:lpstr>Facet</vt:lpstr>
      <vt:lpstr>           Algorithme de Kohonen</vt:lpstr>
      <vt:lpstr>        Introduction  </vt:lpstr>
      <vt:lpstr>        Introduction  </vt:lpstr>
      <vt:lpstr>        Définition  </vt:lpstr>
      <vt:lpstr>    Architecture de SOM  </vt:lpstr>
      <vt:lpstr> Pourquoi utiliser des cartes  auto-organisées(SOM)  </vt:lpstr>
      <vt:lpstr>    Application  </vt:lpstr>
      <vt:lpstr>    Application  </vt:lpstr>
      <vt:lpstr> Processus d’entrainement de SOM  </vt:lpstr>
      <vt:lpstr> Processus d’entrainement de SOM  </vt:lpstr>
      <vt:lpstr> Décomposer la formule de mise  à jour du poids  </vt:lpstr>
      <vt:lpstr> Comment se produit la réduction de la dimensionnalité  </vt:lpstr>
      <vt:lpstr> Après l'entrainement  </vt:lpstr>
      <vt:lpstr> Après l'entrainement  </vt:lpstr>
      <vt:lpstr> Kohonen: utilisation et limites  </vt:lpstr>
      <vt:lpstr> Kohonen: utilisation  </vt:lpstr>
      <vt:lpstr> Kohonen: limites  </vt:lpstr>
      <vt:lpstr> Kohonen: limites  </vt:lpstr>
      <vt:lpstr>Comparaison entre SOM et réseaux neurones  </vt:lpstr>
      <vt:lpstr> Résumé de SOM  </vt:lpstr>
      <vt:lpstr> Ressources  </vt:lpstr>
      <vt:lpstr> Ressources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MINISTERE DE L’ENSEIGNEMENT SUPERIEUR ET DE LA RECHERCHE SCIENTIFIQUE DIRECTION GENERALE DES ETUDES TECHNOLOGIQUES INSTITUT SUPERIEUR DES ETUDES TECHNOLOGIQUES DE DJERBA DEPARTEMENT: TECHNOLOGIES DE L’INFORMATIQUE</dc:title>
  <dc:creator>Conde</dc:creator>
  <cp:lastModifiedBy>Laby Damaro Camara</cp:lastModifiedBy>
  <cp:revision>94</cp:revision>
  <dcterms:created xsi:type="dcterms:W3CDTF">2018-03-03T23:09:30Z</dcterms:created>
  <dcterms:modified xsi:type="dcterms:W3CDTF">2021-10-31T15:32:57Z</dcterms:modified>
</cp:coreProperties>
</file>