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3" r:id="rId2"/>
    <p:sldId id="306" r:id="rId3"/>
    <p:sldId id="258" r:id="rId4"/>
    <p:sldId id="259" r:id="rId5"/>
    <p:sldId id="260" r:id="rId6"/>
    <p:sldId id="307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256" r:id="rId39"/>
    <p:sldId id="257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BD726-E755-4A42-86E6-2E00AC6D9F2E}" type="datetimeFigureOut">
              <a:rPr lang="fr-FR" smtClean="0"/>
              <a:pPr/>
              <a:t>24/01/2019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399F-A587-477F-B0E7-63869479C9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774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1AAF3-9454-48C3-85C2-F0ADA0543887}" type="slidenum">
              <a:rPr lang="fr-FR"/>
              <a:pPr/>
              <a:t>2</a:t>
            </a:fld>
            <a:endParaRPr lang="fr-F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1827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02369-E81D-4967-8187-DB93C1E18979}" type="slidenum">
              <a:rPr lang="fr-FR"/>
              <a:pPr/>
              <a:t>11</a:t>
            </a:fld>
            <a:endParaRPr lang="fr-FR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5665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1AAF3-9454-48C3-85C2-F0ADA0543887}" type="slidenum">
              <a:rPr lang="fr-FR"/>
              <a:pPr/>
              <a:t>12</a:t>
            </a:fld>
            <a:endParaRPr lang="fr-F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1827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6370E-520C-4007-B7CA-08F135C08070}" type="slidenum">
              <a:rPr lang="fr-FR"/>
              <a:pPr/>
              <a:t>27</a:t>
            </a:fld>
            <a:endParaRPr lang="fr-FR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9817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3648F-D772-408A-B979-0E949E0A9315}" type="slidenum">
              <a:rPr lang="fr-FR"/>
              <a:pPr/>
              <a:t>28</a:t>
            </a:fld>
            <a:endParaRPr lang="fr-FR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441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456B9-0E1C-4EA6-8DBF-F738853BBCAE}" type="slidenum">
              <a:rPr lang="fr-FR"/>
              <a:pPr/>
              <a:t>29</a:t>
            </a:fld>
            <a:endParaRPr lang="fr-F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53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0FCA9-D212-4B64-AA87-4BC3524F3B92}" type="slidenum">
              <a:rPr lang="fr-FR"/>
              <a:pPr/>
              <a:t>30</a:t>
            </a:fld>
            <a:endParaRPr lang="fr-FR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4046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1E25C-5E9E-46F8-BFD3-94B2B960AFC0}" type="slidenum">
              <a:rPr lang="fr-FR"/>
              <a:pPr/>
              <a:t>31</a:t>
            </a:fld>
            <a:endParaRPr lang="fr-FR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4242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49E40-D48A-4668-B002-5CAB5FC1F82B}" type="slidenum">
              <a:rPr lang="fr-FR"/>
              <a:pPr/>
              <a:t>32</a:t>
            </a:fld>
            <a:endParaRPr lang="fr-FR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157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E9D81-CF2B-4E8A-8983-86BDBE7A5555}" type="slidenum">
              <a:rPr lang="fr-FR"/>
              <a:pPr/>
              <a:t>33</a:t>
            </a:fld>
            <a:endParaRPr lang="fr-FR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863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99881-25A7-440D-8B50-77AD7B5D7B92}" type="slidenum">
              <a:rPr lang="fr-FR"/>
              <a:pPr/>
              <a:t>34</a:t>
            </a:fld>
            <a:endParaRPr lang="fr-FR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41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1534F-0003-4C1F-B1A3-E58282E102C4}" type="slidenum">
              <a:rPr lang="fr-FR"/>
              <a:pPr/>
              <a:t>3</a:t>
            </a:fld>
            <a:endParaRPr lang="fr-FR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5732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5E9AA-FBD2-4E8A-8A61-894E0FA06501}" type="slidenum">
              <a:rPr lang="fr-FR"/>
              <a:pPr/>
              <a:t>35</a:t>
            </a:fld>
            <a:endParaRPr lang="fr-FR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2723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6DE30-860C-46AB-9582-EDC01615598F}" type="slidenum">
              <a:rPr lang="fr-FR"/>
              <a:pPr/>
              <a:t>36</a:t>
            </a:fld>
            <a:endParaRPr lang="fr-FR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3328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FC21D-FDB5-4343-99AF-B1E73F4B96AC}" type="slidenum">
              <a:rPr lang="fr-FR"/>
              <a:pPr/>
              <a:t>37</a:t>
            </a:fld>
            <a:endParaRPr lang="fr-FR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372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0388C-E7FA-42DB-A4A4-3B8AF8D80F2E}" type="slidenum">
              <a:rPr lang="fr-FR"/>
              <a:pPr/>
              <a:t>4</a:t>
            </a:fld>
            <a:endParaRPr lang="fr-FR"/>
          </a:p>
        </p:txBody>
      </p:sp>
      <p:sp>
        <p:nvSpPr>
          <p:cNvPr id="246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479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4BBFF-3B9B-4B29-AECC-D1988D6BEBEF}" type="slidenum">
              <a:rPr lang="fr-FR"/>
              <a:pPr/>
              <a:t>5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450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1AAF3-9454-48C3-85C2-F0ADA0543887}" type="slidenum">
              <a:rPr lang="fr-FR"/>
              <a:pPr/>
              <a:t>6</a:t>
            </a:fld>
            <a:endParaRPr lang="fr-F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182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8EE83-24A5-4C46-9E76-0453AC8D8B34}" type="slidenum">
              <a:rPr lang="fr-FR"/>
              <a:pPr/>
              <a:t>7</a:t>
            </a:fld>
            <a:endParaRPr lang="fr-FR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751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9F374-D917-4980-8B9C-AFDD4B7C8A9F}" type="slidenum">
              <a:rPr lang="fr-FR"/>
              <a:pPr/>
              <a:t>8</a:t>
            </a:fld>
            <a:endParaRPr lang="fr-FR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420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1EC00-20CB-4EDD-B506-DC4D9E02DB99}" type="slidenum">
              <a:rPr lang="fr-FR"/>
              <a:pPr/>
              <a:t>9</a:t>
            </a:fld>
            <a:endParaRPr lang="fr-F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947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96B32-E901-44D1-9B29-953894AB3B28}" type="slidenum">
              <a:rPr lang="fr-FR"/>
              <a:pPr/>
              <a:t>10</a:t>
            </a:fld>
            <a:endParaRPr lang="fr-F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624" tIns="44312" rIns="88624" bIns="44312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613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loter.org/techno/CRM/CRM.htm" TargetMode="External"/><Relationship Id="rId7" Type="http://schemas.openxmlformats.org/officeDocument/2006/relationships/hyperlink" Target="http://www.piloter.org/gouvernance-entreprise/index.htm" TargetMode="External"/><Relationship Id="rId2" Type="http://schemas.openxmlformats.org/officeDocument/2006/relationships/hyperlink" Target="http://www.piloter.org/techno/ERP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iloter.org/gouvernance/index.htm" TargetMode="External"/><Relationship Id="rId5" Type="http://schemas.openxmlformats.org/officeDocument/2006/relationships/hyperlink" Target="http://www.piloter.org/projet/" TargetMode="External"/><Relationship Id="rId4" Type="http://schemas.openxmlformats.org/officeDocument/2006/relationships/hyperlink" Target="http://www.piloter.org/techno/SCM/index.ht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loter.org/business-intelligence/business-intelligence.htm" TargetMode="External"/><Relationship Id="rId7" Type="http://schemas.openxmlformats.org/officeDocument/2006/relationships/hyperlink" Target="http://www.piloter.org/business-intelligence/olap.htm" TargetMode="External"/><Relationship Id="rId2" Type="http://schemas.openxmlformats.org/officeDocument/2006/relationships/hyperlink" Target="http://www.piloter.org/business-intelligence/reportin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iloter.org/business-intelligence/aide_a_la_decision.htm" TargetMode="External"/><Relationship Id="rId5" Type="http://schemas.openxmlformats.org/officeDocument/2006/relationships/hyperlink" Target="http://www.piloter.org/business-intelligence/datawarehouse.htm" TargetMode="External"/><Relationship Id="rId4" Type="http://schemas.openxmlformats.org/officeDocument/2006/relationships/hyperlink" Target="http://www.piloter.org/business-intelligence/ETL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Systèmes d’information et contrôle de gestion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2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FDD7-51A3-45C3-93F4-F961D4FCBE36}" type="slidenum">
              <a:rPr lang="fr-FR"/>
              <a:pPr/>
              <a:t>10</a:t>
            </a:fld>
            <a:endParaRPr lang="fr-FR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3489325" y="62849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279525" y="898525"/>
            <a:ext cx="748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système comptable et de gestion</a:t>
            </a:r>
          </a:p>
        </p:txBody>
      </p:sp>
      <p:graphicFrame>
        <p:nvGraphicFramePr>
          <p:cNvPr id="215045" name="Group 5"/>
          <p:cNvGraphicFramePr>
            <a:graphicFrameLocks noGrp="1"/>
          </p:cNvGraphicFramePr>
          <p:nvPr/>
        </p:nvGraphicFramePr>
        <p:xfrm>
          <a:off x="2835275" y="3124200"/>
          <a:ext cx="4267200" cy="3224530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Les domaines d’application et modules fonctionnels concernés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comptabilité fournisseurs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comptabilité clients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comptabilité générale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comptabilité budgétaire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comptabilité analytique et de gestion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immobilisations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5" name="Rectangle 25"/>
          <p:cNvSpPr>
            <a:spLocks noChangeArrowheads="1"/>
          </p:cNvSpPr>
          <p:nvPr/>
        </p:nvSpPr>
        <p:spPr bwMode="auto">
          <a:xfrm>
            <a:off x="990600" y="16764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7325" indent="-187325" eaLnBrk="0" hangingPunct="0">
              <a:buFont typeface="Wingdings" pitchFamily="2" charset="2"/>
              <a:buNone/>
            </a:pPr>
            <a:r>
              <a:rPr lang="fr-FR" sz="1800" b="1" u="sng">
                <a:solidFill>
                  <a:srgbClr val="CC3300"/>
                </a:solidFill>
                <a:latin typeface="Verdana" pitchFamily="34" charset="0"/>
              </a:rPr>
              <a:t>Finalités</a:t>
            </a:r>
            <a:r>
              <a:rPr lang="fr-FR" sz="1800" b="1">
                <a:solidFill>
                  <a:srgbClr val="0033CC"/>
                </a:solidFill>
                <a:latin typeface="Verdana" pitchFamily="34" charset="0"/>
              </a:rPr>
              <a:t> :</a:t>
            </a:r>
          </a:p>
          <a:p>
            <a:pPr marL="187325" indent="-187325" eaLnBrk="0" hangingPunct="0">
              <a:buFont typeface="Wingdings" pitchFamily="2" charset="2"/>
              <a:buChar char="§"/>
            </a:pPr>
            <a:r>
              <a:rPr lang="fr-FR" sz="1800" b="1">
                <a:solidFill>
                  <a:srgbClr val="0033CC"/>
                </a:solidFill>
                <a:latin typeface="Verdana" pitchFamily="34" charset="0"/>
              </a:rPr>
              <a:t>à la fois appartient à la catégorie des systèmes opérants, mais également est considéré comme un outil de pilotage</a:t>
            </a:r>
            <a:r>
              <a:rPr lang="fr-FR" b="1">
                <a:solidFill>
                  <a:srgbClr val="000099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15066" name="Rectangle 26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utoUpdateAnimBg="0"/>
      <p:bldP spid="21506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43B-DF66-47AB-9BD8-DD1BB4652A8F}" type="slidenum">
              <a:rPr lang="fr-FR"/>
              <a:pPr/>
              <a:t>11</a:t>
            </a:fld>
            <a:endParaRPr lang="fr-FR"/>
          </a:p>
        </p:txBody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3489325" y="62849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>
              <a:solidFill>
                <a:srgbClr val="777777"/>
              </a:solidFill>
              <a:latin typeface="Verdana" pitchFamily="34" charset="0"/>
            </a:endParaRP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1981200" y="2590800"/>
          <a:ext cx="5638800" cy="310896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Architecture technique et fonctionnalités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187325" marR="0" lvl="0" indent="-187325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Bases de données relationnelles dotées de fonctions de requêtes, de calcul et de simulation multi-critères</a:t>
                      </a:r>
                    </a:p>
                    <a:p>
                      <a:pPr marL="187325" marR="0" lvl="0" indent="-187325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o"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  <a:p>
                      <a:pPr marL="187325" marR="0" lvl="0" indent="-187325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Articulées avec l’ensemble des systèmes d’information de l’entreprise</a:t>
                      </a:r>
                    </a:p>
                    <a:p>
                      <a:pPr marL="187325" marR="0" lvl="0" indent="-187325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o"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  <a:p>
                      <a:pPr marL="187325" marR="0" lvl="0" indent="-187325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Dotées de fonctions puissantes de restitutions d’information : tableaux de bord électroniques, navigation multi-critères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609600" y="1752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7325" indent="-187325" eaLnBrk="0" hangingPunct="0">
              <a:buFont typeface="Wingdings" pitchFamily="2" charset="2"/>
              <a:buNone/>
            </a:pPr>
            <a:r>
              <a:rPr lang="fr-FR" sz="1600" b="1" u="sng">
                <a:solidFill>
                  <a:srgbClr val="CC3300"/>
                </a:solidFill>
                <a:latin typeface="Verdana" pitchFamily="34" charset="0"/>
              </a:rPr>
              <a:t>Finalités</a:t>
            </a:r>
            <a:r>
              <a:rPr lang="fr-FR" sz="1600" b="1">
                <a:solidFill>
                  <a:srgbClr val="0033CC"/>
                </a:solidFill>
                <a:latin typeface="Verdana" pitchFamily="34" charset="0"/>
              </a:rPr>
              <a:t> :</a:t>
            </a:r>
          </a:p>
          <a:p>
            <a:pPr marL="187325" indent="-187325" eaLnBrk="0" hangingPunct="0">
              <a:buFont typeface="Wingdings" pitchFamily="2" charset="2"/>
              <a:buChar char="§"/>
            </a:pPr>
            <a:r>
              <a:rPr lang="fr-FR" sz="1600" b="1">
                <a:solidFill>
                  <a:srgbClr val="0033CC"/>
                </a:solidFill>
                <a:latin typeface="Verdana" pitchFamily="34" charset="0"/>
              </a:rPr>
              <a:t>Produire de l’information décisionnelle pour piloter les activités</a:t>
            </a:r>
          </a:p>
          <a:p>
            <a:pPr lvl="2" eaLnBrk="0" hangingPunct="0">
              <a:buFont typeface="Wingdings" pitchFamily="2" charset="2"/>
              <a:buChar char="§"/>
            </a:pPr>
            <a:endParaRPr lang="fr-FR" sz="1600" b="1">
              <a:solidFill>
                <a:srgbClr val="0033CC"/>
              </a:solidFill>
              <a:latin typeface="Verdana" pitchFamily="34" charset="0"/>
            </a:endParaRP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1219200" y="898525"/>
            <a:ext cx="748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systèmes d’aide à la décision</a:t>
            </a:r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1" grpId="0" autoUpdateAnimBg="0"/>
      <p:bldP spid="2171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Plan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696200" cy="4038600"/>
          </a:xfrm>
        </p:spPr>
        <p:txBody>
          <a:bodyPr/>
          <a:lstStyle/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Système d’Information : Généralités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dirty="0" smtClean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Typologie </a:t>
            </a:r>
            <a:r>
              <a:rPr lang="fr-FR" altLang="fr-FR" sz="2400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 Systèmes</a:t>
            </a:r>
            <a:r>
              <a:rPr lang="fr-FR" altLang="fr-F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2400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d’Information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ERP : Progiciel de Gestion </a:t>
            </a:r>
            <a:r>
              <a:rPr lang="fr-FR" altLang="fr-FR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Intégré</a:t>
            </a:r>
            <a:endParaRPr lang="fr-FR" altLang="fr-FR" sz="2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A293-C2C7-4695-AF3E-95E619FD4AE0}" type="slidenum">
              <a:rPr lang="fr-FR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46125"/>
            <a:ext cx="7793037" cy="396875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Niveaux de besoins des entreprises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848600" cy="4953000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accent2"/>
              </a:buClr>
            </a:pPr>
            <a:r>
              <a:rPr lang="fr-FR" sz="2400">
                <a:cs typeface="Times New Roman" pitchFamily="18" charset="0"/>
              </a:rPr>
              <a:t>Toutes les entreprises collectent, génèrent et accumulent de grandes quantités de données.  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</a:pPr>
            <a:r>
              <a:rPr lang="fr-FR" sz="2400">
                <a:cs typeface="Times New Roman" pitchFamily="18" charset="0"/>
              </a:rPr>
              <a:t>En général les données ne sont pas stockées en un seul endroit : </a:t>
            </a:r>
          </a:p>
          <a:p>
            <a:pPr lvl="1" algn="just">
              <a:lnSpc>
                <a:spcPct val="120000"/>
              </a:lnSpc>
            </a:pPr>
            <a:r>
              <a:rPr lang="fr-FR" sz="2000">
                <a:cs typeface="Times New Roman" pitchFamily="18" charset="0"/>
              </a:rPr>
              <a:t>l’information est dispersée sur des dizaines, voire des centaines de systèmes informatiques disjoints, </a:t>
            </a:r>
          </a:p>
          <a:p>
            <a:pPr lvl="1" algn="just">
              <a:lnSpc>
                <a:spcPct val="120000"/>
              </a:lnSpc>
            </a:pPr>
            <a:r>
              <a:rPr lang="fr-FR" sz="2000">
                <a:cs typeface="Times New Roman" pitchFamily="18" charset="0"/>
              </a:rPr>
              <a:t>Chaque sous-système est hébergé par une fonction, un département, une région, un site ou un bureau de l’entreprise.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1FB6-BB4B-4B06-AA28-2ED6D80706CD}" type="slidenum">
              <a:rPr lang="fr-FR"/>
              <a:pPr/>
              <a:t>13</a:t>
            </a:fld>
            <a:endParaRPr lang="fr-FR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2638425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22325"/>
            <a:ext cx="7793037" cy="396875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Niveaux de besoins des entreprises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47813"/>
            <a:ext cx="8421688" cy="3176587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chemeClr val="accent2"/>
              </a:buClr>
            </a:pPr>
            <a:r>
              <a:rPr lang="fr-FR" sz="2400">
                <a:cs typeface="Times New Roman" pitchFamily="18" charset="0"/>
              </a:rPr>
              <a:t>Chaque système hérité peut apporter un support parfait pour une activité donnée. </a:t>
            </a:r>
          </a:p>
          <a:p>
            <a:pPr algn="just">
              <a:lnSpc>
                <a:spcPct val="110000"/>
              </a:lnSpc>
              <a:buClr>
                <a:schemeClr val="accent2"/>
              </a:buClr>
            </a:pPr>
            <a:r>
              <a:rPr lang="fr-FR" sz="2400">
                <a:cs typeface="Times New Roman" pitchFamily="18" charset="0"/>
              </a:rPr>
              <a:t>Mais le puzzle complexe qu’ils forment est un poids mort pour la productivité et la performance globales de l’entreprise.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2742-A0CA-4E43-8E8B-DD2F88EAB7F3}" type="slidenum">
              <a:rPr lang="fr-FR"/>
              <a:pPr/>
              <a:t>14</a:t>
            </a:fld>
            <a:endParaRPr lang="fr-FR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2638425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733800"/>
            <a:ext cx="4924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Niveaux de besoins des entreprises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4038600"/>
          </a:xfrm>
        </p:spPr>
        <p:txBody>
          <a:bodyPr/>
          <a:lstStyle/>
          <a:p>
            <a:pPr algn="ctr">
              <a:lnSpc>
                <a:spcPct val="140000"/>
              </a:lnSpc>
              <a:buFont typeface="Wingdings" pitchFamily="2" charset="2"/>
              <a:buNone/>
            </a:pPr>
            <a:endParaRPr lang="fr-FR" sz="2400" b="1">
              <a:solidFill>
                <a:srgbClr val="CC33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140000"/>
              </a:lnSpc>
              <a:buFont typeface="Wingdings" pitchFamily="2" charset="2"/>
              <a:buNone/>
            </a:pPr>
            <a:r>
              <a:rPr lang="fr-FR" sz="2400" b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L’ERP </a:t>
            </a:r>
            <a:r>
              <a:rPr lang="fr-FR" sz="2000" b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fr-FR" sz="2400" b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Enterprise Ressource Planning) propose l’intégration de tous les systèmes disjoints composant le Système d’Information et de toutes leurs fonctionnalités, en un seul progiciel.</a:t>
            </a:r>
          </a:p>
          <a:p>
            <a:pPr algn="ctr">
              <a:lnSpc>
                <a:spcPct val="140000"/>
              </a:lnSpc>
              <a:buFont typeface="Wingdings" pitchFamily="2" charset="2"/>
              <a:buNone/>
            </a:pPr>
            <a:endParaRPr lang="fr-FR" sz="2400" b="1">
              <a:solidFill>
                <a:srgbClr val="CC33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130000"/>
              </a:lnSpc>
              <a:buFont typeface="Wingdings" pitchFamily="2" charset="2"/>
              <a:buNone/>
            </a:pPr>
            <a:r>
              <a:rPr lang="fr-FR" sz="1800" b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ERP : ENSEMBLE DE MODULES PARAMÉTRABLES COUVRANT LES GRANDES FONCTIONS DE GESTION D ’UNE ENTREPRISE</a:t>
            </a:r>
          </a:p>
          <a:p>
            <a:pPr algn="ctr">
              <a:lnSpc>
                <a:spcPct val="140000"/>
              </a:lnSpc>
              <a:buFont typeface="Wingdings" pitchFamily="2" charset="2"/>
              <a:buNone/>
            </a:pPr>
            <a:endParaRPr lang="fr-FR" sz="2400" b="1">
              <a:solidFill>
                <a:srgbClr val="CC33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81F9-2A18-43A6-A550-9B5FEE325C71}" type="slidenum">
              <a:rPr lang="fr-FR"/>
              <a:pPr/>
              <a:t>15</a:t>
            </a:fld>
            <a:endParaRPr lang="fr-FR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2638425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nimBg="1" autoUpdateAnimBg="0"/>
      <p:bldP spid="22323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Définition de la notion d’ERP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21688" cy="1905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fr-FR" sz="2400">
                <a:ea typeface="Arial Unicode MS" pitchFamily="34" charset="-128"/>
                <a:cs typeface="Arial Unicode MS" pitchFamily="34" charset="-128"/>
              </a:rPr>
              <a:t>ERP signifie</a:t>
            </a:r>
            <a:r>
              <a:rPr lang="fr-FR" sz="24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400" b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Enterprise Ressource Planning</a:t>
            </a:r>
            <a:r>
              <a:rPr lang="fr-FR" sz="2400">
                <a:ea typeface="Arial Unicode MS" pitchFamily="34" charset="-128"/>
                <a:cs typeface="Arial Unicode MS" pitchFamily="34" charset="-128"/>
              </a:rPr>
              <a:t>, ou PGI</a:t>
            </a:r>
            <a:r>
              <a:rPr lang="fr-FR" sz="24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400">
                <a:ea typeface="Arial Unicode MS" pitchFamily="34" charset="-128"/>
                <a:cs typeface="Arial Unicode MS" pitchFamily="34" charset="-128"/>
              </a:rPr>
              <a:t>pour</a:t>
            </a:r>
            <a:r>
              <a:rPr lang="fr-FR" sz="24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400" b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Progiciel de Gestion Intégré</a:t>
            </a:r>
            <a:r>
              <a:rPr lang="fr-FR" sz="24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400">
                <a:ea typeface="Arial Unicode MS" pitchFamily="34" charset="-128"/>
                <a:cs typeface="Arial Unicode MS" pitchFamily="34" charset="-128"/>
              </a:rPr>
              <a:t>: Ensemble de modules paramétrables couvrant les grandes fonctions de gestion d’une entreprise.</a:t>
            </a:r>
          </a:p>
          <a:p>
            <a:pPr>
              <a:lnSpc>
                <a:spcPct val="140000"/>
              </a:lnSpc>
            </a:pPr>
            <a:r>
              <a:rPr lang="fr-FR" sz="2400">
                <a:ea typeface="Arial Unicode MS" pitchFamily="34" charset="-128"/>
                <a:cs typeface="Arial Unicode MS" pitchFamily="34" charset="-128"/>
              </a:rPr>
              <a:t>Les fonctions de l'entreprise sont reliées entre elles par l'utilisation d'un système d'information centralisé sur la base d'une configuration client/serveur.</a:t>
            </a:r>
            <a:endParaRPr lang="fr-FR" sz="240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0FD-3B54-46F5-85CD-14654280D362}" type="slidenum">
              <a:rPr lang="fr-FR"/>
              <a:pPr/>
              <a:t>16</a:t>
            </a:fld>
            <a:endParaRPr lang="fr-FR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Définition de la notion d’ERP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839200" cy="3176588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fr-FR" sz="2400" b="1" i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Progiciel :</a:t>
            </a:r>
            <a:endParaRPr lang="fr-FR" sz="2400">
              <a:solidFill>
                <a:srgbClr val="2F4F88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13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Application développée par un éditeur et suffisamment générale pour répondre aux besoins de plusieurs clients. </a:t>
            </a:r>
          </a:p>
          <a:p>
            <a:pPr lvl="1" algn="just">
              <a:lnSpc>
                <a:spcPct val="13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Il ne s’agit donc pas d’un logiciel spécifique maison développé par une entreprise. </a:t>
            </a:r>
          </a:p>
          <a:p>
            <a:pPr lvl="1" algn="just">
              <a:lnSpc>
                <a:spcPct val="13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Il comprend en fait une base standard et une partie personnalisable à travers un paramétrage</a:t>
            </a:r>
            <a:r>
              <a:rPr lang="fr-FR" sz="2000">
                <a:solidFill>
                  <a:srgbClr val="2F4F88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588E-9707-4C24-9489-34735E1034B2}" type="slidenum">
              <a:rPr lang="fr-FR"/>
              <a:pPr/>
              <a:t>17</a:t>
            </a:fld>
            <a:endParaRPr lang="fr-FR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Définition de la notion d’ERP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085138" cy="307181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fr-FR" sz="2400" b="1" i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De gestion :</a:t>
            </a:r>
          </a:p>
          <a:p>
            <a:pPr lvl="1" algn="just">
              <a:lnSpc>
                <a:spcPct val="12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Application dont le but premier est d’automatiser les transactions administratives de l’entreprise :</a:t>
            </a:r>
          </a:p>
          <a:p>
            <a:pPr lvl="2" algn="just">
              <a:lnSpc>
                <a:spcPct val="120000"/>
              </a:lnSpc>
            </a:pPr>
            <a:r>
              <a:rPr lang="fr-FR" sz="1800">
                <a:ea typeface="Arial Unicode MS" pitchFamily="34" charset="-128"/>
                <a:cs typeface="Arial Unicode MS" pitchFamily="34" charset="-128"/>
              </a:rPr>
              <a:t> comptabilité, </a:t>
            </a:r>
          </a:p>
          <a:p>
            <a:pPr lvl="2" algn="just">
              <a:lnSpc>
                <a:spcPct val="120000"/>
              </a:lnSpc>
            </a:pPr>
            <a:r>
              <a:rPr lang="fr-FR" sz="1800">
                <a:ea typeface="Arial Unicode MS" pitchFamily="34" charset="-128"/>
                <a:cs typeface="Arial Unicode MS" pitchFamily="34" charset="-128"/>
              </a:rPr>
              <a:t>gestion des stocks, </a:t>
            </a:r>
          </a:p>
          <a:p>
            <a:pPr lvl="2" algn="just">
              <a:lnSpc>
                <a:spcPct val="120000"/>
              </a:lnSpc>
            </a:pPr>
            <a:r>
              <a:rPr lang="fr-FR" sz="1800">
                <a:ea typeface="Arial Unicode MS" pitchFamily="34" charset="-128"/>
                <a:cs typeface="Arial Unicode MS" pitchFamily="34" charset="-128"/>
              </a:rPr>
              <a:t>suivi des commandes et du programme de production,</a:t>
            </a:r>
          </a:p>
          <a:p>
            <a:pPr lvl="2" algn="just">
              <a:lnSpc>
                <a:spcPct val="120000"/>
              </a:lnSpc>
            </a:pPr>
            <a:r>
              <a:rPr lang="fr-FR" sz="1800">
                <a:ea typeface="Arial Unicode MS" pitchFamily="34" charset="-128"/>
                <a:cs typeface="Arial Unicode MS" pitchFamily="34" charset="-128"/>
              </a:rPr>
              <a:t>… </a:t>
            </a:r>
          </a:p>
          <a:p>
            <a:pPr lvl="1" algn="just">
              <a:lnSpc>
                <a:spcPct val="12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Un ERP permet de saisir les transactions et propage l’information recueillie vers les niveaux pertinents. </a:t>
            </a:r>
          </a:p>
          <a:p>
            <a:pPr lvl="1" algn="just">
              <a:lnSpc>
                <a:spcPct val="12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Toutefois, l’ERP ne contient pas de programme d’optimisation ou de décision automatique.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D5A6-F55E-490D-A271-A1BB3E24CCC3}" type="slidenum">
              <a:rPr lang="fr-FR"/>
              <a:pPr/>
              <a:t>18</a:t>
            </a:fld>
            <a:endParaRPr lang="fr-FR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Définition de la notion d’ERP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15240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fr-FR" sz="2400">
                <a:solidFill>
                  <a:srgbClr val="2F4F88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400" b="1" i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Intégré :</a:t>
            </a:r>
            <a:endParaRPr lang="fr-FR" sz="2400">
              <a:solidFill>
                <a:srgbClr val="2F4F88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11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Il prend en compte l’ensemble des fonctions processus de l’entreprise de manière intégrée et automatisée. 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500F-1A63-4C78-88F5-54F1DF8C2019}" type="slidenum">
              <a:rPr lang="fr-FR"/>
              <a:pPr/>
              <a:t>19</a:t>
            </a:fld>
            <a:endParaRPr lang="fr-FR"/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1371600" y="3562350"/>
            <a:ext cx="175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Gestion Comptable et Financière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36725" y="5543550"/>
            <a:ext cx="1616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Gestion de Production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5562600" y="3257550"/>
            <a:ext cx="2057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Gestion des </a:t>
            </a:r>
          </a:p>
          <a:p>
            <a:pPr algn="ctr">
              <a:lnSpc>
                <a:spcPct val="90000"/>
              </a:lnSpc>
            </a:pPr>
            <a:r>
              <a:rPr lang="fr-FR" sz="1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Ressources Humaines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5791200" y="584835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Gestion des Achats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2667000" y="6400800"/>
            <a:ext cx="3733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Gestion de la Logistique et de la Distribution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2590800" y="2971800"/>
            <a:ext cx="3733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Gestion et Administration des Ventes</a:t>
            </a:r>
          </a:p>
        </p:txBody>
      </p:sp>
      <p:pic>
        <p:nvPicPr>
          <p:cNvPr id="2273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0988" y="3352800"/>
            <a:ext cx="3351212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utoUpdateAnimBg="0"/>
      <p:bldP spid="227334" grpId="0" autoUpdateAnimBg="0"/>
      <p:bldP spid="227335" grpId="0" autoUpdateAnimBg="0"/>
      <p:bldP spid="227336" grpId="0" autoUpdateAnimBg="0"/>
      <p:bldP spid="227337" grpId="0" autoUpdateAnimBg="0"/>
      <p:bldP spid="2273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Plan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696200" cy="4038600"/>
          </a:xfrm>
        </p:spPr>
        <p:txBody>
          <a:bodyPr/>
          <a:lstStyle/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Système d’Information : Généralités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dirty="0" smtClean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Typologie </a:t>
            </a:r>
            <a:r>
              <a:rPr lang="fr-FR" altLang="fr-FR" sz="2400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 Systèmes</a:t>
            </a:r>
            <a:r>
              <a:rPr lang="fr-FR" altLang="fr-F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2400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d’Information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ERP : Progiciel de Gestion </a:t>
            </a:r>
            <a:r>
              <a:rPr lang="fr-FR" altLang="fr-FR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Intégré</a:t>
            </a:r>
            <a:endParaRPr lang="fr-FR" altLang="fr-FR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A293-C2C7-4695-AF3E-95E619FD4AE0}" type="slidenum">
              <a:rPr lang="fr-FR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Définition de la notion d’ERP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285908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fr-FR" sz="2400" b="1" i="1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Intégré (suite) :</a:t>
            </a:r>
            <a:endParaRPr lang="fr-FR" sz="2400">
              <a:solidFill>
                <a:srgbClr val="2F4F88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13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Il est architecturé de sorte à assurer une gestion unique, cohérente et sécurisée des données en temps réel</a:t>
            </a:r>
          </a:p>
          <a:p>
            <a:pPr lvl="1" algn="just">
              <a:lnSpc>
                <a:spcPct val="13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Il garantit à tout instant une intégrité et une cohérence parfaite des données pour tous les utilisateurs. </a:t>
            </a:r>
          </a:p>
          <a:p>
            <a:pPr lvl="1" algn="just">
              <a:lnSpc>
                <a:spcPct val="13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Il a donc comme objectif de mettre fin aux problèmes d’interfaçage, de synchronisation et de doubles saisies.</a:t>
            </a:r>
            <a:endParaRPr lang="fr-FR" sz="2000"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fr-FR" sz="2000">
                <a:ea typeface="Arial Unicode MS" pitchFamily="34" charset="-128"/>
                <a:cs typeface="Arial Unicode MS" pitchFamily="34" charset="-128"/>
              </a:rPr>
              <a:t>Cette intégration signifie que les données utiles sont stockées en un seul endroit, garantissant l'absence d'incohérences et supprimant les saisies redondantes 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76-8D26-49C9-8F5F-863F0B4C5511}" type="slidenum">
              <a:rPr lang="fr-FR"/>
              <a:pPr/>
              <a:t>20</a:t>
            </a:fld>
            <a:endParaRPr lang="fr-FR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733675" y="221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Couverture de l’ERP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24000"/>
            <a:ext cx="4419600" cy="2057400"/>
          </a:xfrm>
          <a:noFill/>
          <a:ln/>
        </p:spPr>
        <p:txBody>
          <a:bodyPr/>
          <a:lstStyle/>
          <a:p>
            <a:pPr algn="just"/>
            <a:r>
              <a:rPr lang="fr-FR" sz="1800">
                <a:cs typeface="Times New Roman" pitchFamily="18" charset="0"/>
              </a:rPr>
              <a:t>L’ERP s’applique à toutes les composantes du système d’information de gestion :</a:t>
            </a:r>
          </a:p>
          <a:p>
            <a:pPr lvl="1" algn="just"/>
            <a:r>
              <a:rPr lang="fr-FR" sz="1600">
                <a:cs typeface="Times New Roman" pitchFamily="18" charset="0"/>
              </a:rPr>
              <a:t>la totalité du système comptable et de gestion</a:t>
            </a:r>
          </a:p>
          <a:p>
            <a:pPr lvl="1" algn="just"/>
            <a:r>
              <a:rPr lang="fr-FR" sz="1600">
                <a:cs typeface="Times New Roman" pitchFamily="18" charset="0"/>
              </a:rPr>
              <a:t> à tout ou partie des systèmes opérants</a:t>
            </a:r>
          </a:p>
          <a:p>
            <a:pPr algn="just"/>
            <a:endParaRPr lang="fr-FR" sz="1800">
              <a:cs typeface="Times New Roman" pitchFamily="18" charset="0"/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116-594F-4024-A15C-47084EA6A7B0}" type="slidenum">
              <a:rPr lang="fr-FR"/>
              <a:pPr/>
              <a:t>21</a:t>
            </a:fld>
            <a:endParaRPr lang="fr-FR"/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4583113" y="4724400"/>
            <a:ext cx="441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1800">
                <a:latin typeface="Verdana" pitchFamily="34" charset="0"/>
                <a:cs typeface="Times New Roman" pitchFamily="18" charset="0"/>
              </a:rPr>
              <a:t>L’ERP a tendance à s’étendre vers les systèmes opérants et à offrir des solutions en terme de décisionnel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572000" y="3581400"/>
            <a:ext cx="441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1800">
                <a:latin typeface="Verdana" pitchFamily="34" charset="0"/>
                <a:cs typeface="Times New Roman" pitchFamily="18" charset="0"/>
              </a:rPr>
              <a:t>L’ERP peut être partiellement installé autour, en général, du noyau comptable et de gestion</a:t>
            </a:r>
          </a:p>
        </p:txBody>
      </p:sp>
      <p:pic>
        <p:nvPicPr>
          <p:cNvPr id="2293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3095625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 autoUpdateAnimBg="0"/>
      <p:bldP spid="229379" grpId="0" build="p" bldLvl="2" autoUpdateAnimBg="0"/>
      <p:bldP spid="229381" grpId="0" autoUpdateAnimBg="0"/>
      <p:bldP spid="2293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Historique des ERP</a:t>
            </a:r>
          </a:p>
        </p:txBody>
      </p:sp>
      <p:sp>
        <p:nvSpPr>
          <p:cNvPr id="234513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fr-FR" sz="2400" b="1">
                <a:solidFill>
                  <a:srgbClr val="993300"/>
                </a:solidFill>
                <a:cs typeface="Times New Roman" pitchFamily="18" charset="0"/>
              </a:rPr>
              <a:t>Marchés satellites du marché des ERP</a:t>
            </a:r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2442-7C28-4F50-B0A2-6596B82EDB41}" type="slidenum">
              <a:rPr lang="fr-FR"/>
              <a:pPr/>
              <a:t>22</a:t>
            </a:fld>
            <a:endParaRPr lang="fr-FR"/>
          </a:p>
        </p:txBody>
      </p:sp>
      <p:sp>
        <p:nvSpPr>
          <p:cNvPr id="234499" name="AutoShape 3"/>
          <p:cNvSpPr>
            <a:spLocks noChangeArrowheads="1"/>
          </p:cNvSpPr>
          <p:nvPr/>
        </p:nvSpPr>
        <p:spPr bwMode="auto">
          <a:xfrm>
            <a:off x="3048000" y="3524250"/>
            <a:ext cx="2667000" cy="1431925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algn="ctr"/>
            <a:r>
              <a:rPr lang="fr-FR" sz="4400" b="1">
                <a:solidFill>
                  <a:schemeClr val="bg1"/>
                </a:solidFill>
                <a:latin typeface="Garamond" pitchFamily="18" charset="0"/>
              </a:rPr>
              <a:t>ERP</a:t>
            </a:r>
          </a:p>
        </p:txBody>
      </p:sp>
      <p:sp>
        <p:nvSpPr>
          <p:cNvPr id="234500" name="Oval 4"/>
          <p:cNvSpPr>
            <a:spLocks noChangeArrowheads="1"/>
          </p:cNvSpPr>
          <p:nvPr/>
        </p:nvSpPr>
        <p:spPr bwMode="auto">
          <a:xfrm>
            <a:off x="5638800" y="2609850"/>
            <a:ext cx="1471613" cy="438150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Formation</a:t>
            </a:r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4114800" y="5734050"/>
            <a:ext cx="708025" cy="438150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SSII</a:t>
            </a:r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6781800" y="3219450"/>
            <a:ext cx="1371600" cy="438150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Freelance</a:t>
            </a:r>
          </a:p>
        </p:txBody>
      </p:sp>
      <p:sp>
        <p:nvSpPr>
          <p:cNvPr id="234503" name="Oval 7"/>
          <p:cNvSpPr>
            <a:spLocks noChangeArrowheads="1"/>
          </p:cNvSpPr>
          <p:nvPr/>
        </p:nvSpPr>
        <p:spPr bwMode="auto">
          <a:xfrm>
            <a:off x="1682750" y="4516438"/>
            <a:ext cx="1090613" cy="784225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Client-</a:t>
            </a:r>
          </a:p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Serveur</a:t>
            </a:r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1263650" y="2762250"/>
            <a:ext cx="1174750" cy="784225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Conseil,</a:t>
            </a:r>
          </a:p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audit</a:t>
            </a:r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2239963" y="2535238"/>
            <a:ext cx="960437" cy="438150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SGBD</a:t>
            </a:r>
          </a:p>
        </p:txBody>
      </p:sp>
      <p:sp>
        <p:nvSpPr>
          <p:cNvPr id="234506" name="Oval 10"/>
          <p:cNvSpPr>
            <a:spLocks noChangeArrowheads="1"/>
          </p:cNvSpPr>
          <p:nvPr/>
        </p:nvSpPr>
        <p:spPr bwMode="auto">
          <a:xfrm>
            <a:off x="4876800" y="5200650"/>
            <a:ext cx="2216150" cy="784225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WorkFlow,</a:t>
            </a:r>
          </a:p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DataWareHouse</a:t>
            </a:r>
          </a:p>
        </p:txBody>
      </p:sp>
      <p:sp>
        <p:nvSpPr>
          <p:cNvPr id="234507" name="Oval 11"/>
          <p:cNvSpPr>
            <a:spLocks noChangeArrowheads="1"/>
          </p:cNvSpPr>
          <p:nvPr/>
        </p:nvSpPr>
        <p:spPr bwMode="auto">
          <a:xfrm>
            <a:off x="6178550" y="4364038"/>
            <a:ext cx="1360488" cy="784225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Réseaux, </a:t>
            </a:r>
          </a:p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Internet</a:t>
            </a:r>
          </a:p>
        </p:txBody>
      </p:sp>
      <p:sp>
        <p:nvSpPr>
          <p:cNvPr id="234508" name="Oval 12"/>
          <p:cNvSpPr>
            <a:spLocks noChangeArrowheads="1"/>
          </p:cNvSpPr>
          <p:nvPr/>
        </p:nvSpPr>
        <p:spPr bwMode="auto">
          <a:xfrm>
            <a:off x="3733800" y="2228850"/>
            <a:ext cx="1633538" cy="784225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EDI, e-com</a:t>
            </a:r>
          </a:p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GED</a:t>
            </a:r>
          </a:p>
        </p:txBody>
      </p:sp>
      <p:sp>
        <p:nvSpPr>
          <p:cNvPr id="234509" name="Oval 13"/>
          <p:cNvSpPr>
            <a:spLocks noChangeArrowheads="1"/>
          </p:cNvSpPr>
          <p:nvPr/>
        </p:nvSpPr>
        <p:spPr bwMode="auto">
          <a:xfrm>
            <a:off x="1111250" y="3905250"/>
            <a:ext cx="1555750" cy="438150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Intégration</a:t>
            </a:r>
          </a:p>
        </p:txBody>
      </p:sp>
      <p:sp>
        <p:nvSpPr>
          <p:cNvPr id="234510" name="Oval 14"/>
          <p:cNvSpPr>
            <a:spLocks noChangeArrowheads="1"/>
          </p:cNvSpPr>
          <p:nvPr/>
        </p:nvSpPr>
        <p:spPr bwMode="auto">
          <a:xfrm>
            <a:off x="6705600" y="3905250"/>
            <a:ext cx="1631950" cy="438150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Middleware</a:t>
            </a:r>
          </a:p>
        </p:txBody>
      </p:sp>
      <p:sp>
        <p:nvSpPr>
          <p:cNvPr id="234511" name="Oval 15"/>
          <p:cNvSpPr>
            <a:spLocks noChangeArrowheads="1"/>
          </p:cNvSpPr>
          <p:nvPr/>
        </p:nvSpPr>
        <p:spPr bwMode="auto">
          <a:xfrm>
            <a:off x="2327275" y="5172075"/>
            <a:ext cx="1868488" cy="784225"/>
          </a:xfrm>
          <a:prstGeom prst="ellips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Système</a:t>
            </a:r>
          </a:p>
          <a:p>
            <a:pPr algn="ctr"/>
            <a:r>
              <a:rPr lang="fr-FR" sz="1600" b="1">
                <a:solidFill>
                  <a:schemeClr val="bg1"/>
                </a:solidFill>
                <a:latin typeface="Garamond" pitchFamily="18" charset="0"/>
              </a:rPr>
              <a:t>d’exploitation</a:t>
            </a:r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nimBg="1" autoUpdateAnimBg="0"/>
      <p:bldP spid="234513" grpId="0" build="p" bldLvl="2" autoUpdateAnimBg="0"/>
      <p:bldP spid="234499" grpId="0" animBg="1" autoUpdateAnimBg="0"/>
      <p:bldP spid="234500" grpId="0" animBg="1" autoUpdateAnimBg="0"/>
      <p:bldP spid="234501" grpId="0" animBg="1" autoUpdateAnimBg="0"/>
      <p:bldP spid="234502" grpId="0" animBg="1" autoUpdateAnimBg="0"/>
      <p:bldP spid="234503" grpId="0" animBg="1" autoUpdateAnimBg="0"/>
      <p:bldP spid="234504" grpId="0" animBg="1" autoUpdateAnimBg="0"/>
      <p:bldP spid="234505" grpId="0" animBg="1" autoUpdateAnimBg="0"/>
      <p:bldP spid="234506" grpId="0" animBg="1" autoUpdateAnimBg="0"/>
      <p:bldP spid="234507" grpId="0" animBg="1" autoUpdateAnimBg="0"/>
      <p:bldP spid="234508" grpId="0" animBg="1" autoUpdateAnimBg="0"/>
      <p:bldP spid="234509" grpId="0" animBg="1" autoUpdateAnimBg="0"/>
      <p:bldP spid="234510" grpId="0" animBg="1" autoUpdateAnimBg="0"/>
      <p:bldP spid="23451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Caractéristiques générales d’un ERP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5720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spcBef>
                <a:spcPct val="35000"/>
              </a:spcBef>
              <a:buClr>
                <a:schemeClr val="accent2"/>
              </a:buClr>
              <a:buSzTx/>
            </a:pPr>
            <a:r>
              <a:rPr lang="fr-FR" sz="2000">
                <a:cs typeface="Arial" charset="0"/>
              </a:rPr>
              <a:t>Gestion effective de plusieurs domaines de l’entreprise par des modules intégrés ou des progiciels susceptibles d’assurer une collaboration des processus </a:t>
            </a:r>
          </a:p>
          <a:p>
            <a:pPr>
              <a:lnSpc>
                <a:spcPct val="140000"/>
              </a:lnSpc>
              <a:spcBef>
                <a:spcPct val="35000"/>
              </a:spcBef>
              <a:buClr>
                <a:schemeClr val="accent2"/>
              </a:buClr>
              <a:buSzTx/>
            </a:pPr>
            <a:r>
              <a:rPr lang="fr-FR" sz="2000">
                <a:cs typeface="Arial" charset="0"/>
              </a:rPr>
              <a:t>Adaptations rapides aux règles de fonctionnement (professionnelles, légales ou liées à l’organisation interne de l’entreprise) </a:t>
            </a:r>
          </a:p>
          <a:p>
            <a:pPr>
              <a:lnSpc>
                <a:spcPct val="140000"/>
              </a:lnSpc>
              <a:spcBef>
                <a:spcPct val="35000"/>
              </a:spcBef>
              <a:buClr>
                <a:schemeClr val="accent2"/>
              </a:buClr>
              <a:buSzTx/>
            </a:pPr>
            <a:r>
              <a:rPr lang="fr-FR" sz="2000">
                <a:cs typeface="Arial" charset="0"/>
              </a:rPr>
              <a:t>Existence d’un référentiel unique de données : ensemble des références des données ainsi que des indications nécessaires pour retrouver les données elles mêmes sur une base de données 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8E0-B792-41FC-A76C-305F77802360}" type="slidenum">
              <a:rPr lang="fr-FR"/>
              <a:pPr/>
              <a:t>23</a:t>
            </a:fld>
            <a:endParaRPr lang="fr-FR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Caractéristiques générales d’un ERP</a:t>
            </a:r>
          </a:p>
        </p:txBody>
      </p:sp>
      <p:sp>
        <p:nvSpPr>
          <p:cNvPr id="236547" name="Rectangle 1027"/>
          <p:cNvSpPr>
            <a:spLocks noGrp="1" noChangeArrowheads="1"/>
          </p:cNvSpPr>
          <p:nvPr>
            <p:ph idx="1"/>
          </p:nvPr>
        </p:nvSpPr>
        <p:spPr>
          <a:xfrm>
            <a:off x="758825" y="1773238"/>
            <a:ext cx="7970838" cy="4249737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spcBef>
                <a:spcPct val="35000"/>
              </a:spcBef>
              <a:buClr>
                <a:schemeClr val="accent2"/>
              </a:buClr>
              <a:buSzTx/>
            </a:pPr>
            <a:r>
              <a:rPr lang="fr-FR" sz="2000">
                <a:cs typeface="Arial" charset="0"/>
              </a:rPr>
              <a:t>Adaptations à de nombreuses langues </a:t>
            </a:r>
          </a:p>
          <a:p>
            <a:pPr>
              <a:lnSpc>
                <a:spcPct val="140000"/>
              </a:lnSpc>
              <a:spcBef>
                <a:spcPct val="35000"/>
              </a:spcBef>
              <a:buClr>
                <a:schemeClr val="accent2"/>
              </a:buClr>
              <a:buSzTx/>
            </a:pPr>
            <a:r>
              <a:rPr lang="fr-FR" sz="2000">
                <a:cs typeface="Arial" charset="0"/>
              </a:rPr>
              <a:t>Unicité d’administration du sous-système applicatif (les applications) </a:t>
            </a:r>
          </a:p>
          <a:p>
            <a:pPr>
              <a:lnSpc>
                <a:spcPct val="140000"/>
              </a:lnSpc>
              <a:spcBef>
                <a:spcPct val="35000"/>
              </a:spcBef>
              <a:buClr>
                <a:schemeClr val="accent2"/>
              </a:buClr>
              <a:buSzTx/>
            </a:pPr>
            <a:r>
              <a:rPr lang="fr-FR" sz="2000">
                <a:cs typeface="Arial" charset="0"/>
              </a:rPr>
              <a:t>Uniformisation des interfaces homme-machine (mêmes écrans, mêmes boutons, même famille de barres de menu, même touches de fonctions et de raccourcis, etc.)</a:t>
            </a:r>
          </a:p>
          <a:p>
            <a:pPr>
              <a:lnSpc>
                <a:spcPct val="140000"/>
              </a:lnSpc>
              <a:spcBef>
                <a:spcPct val="35000"/>
              </a:spcBef>
              <a:buClr>
                <a:schemeClr val="accent2"/>
              </a:buClr>
              <a:buSzTx/>
            </a:pPr>
            <a:r>
              <a:rPr lang="fr-FR" sz="2000">
                <a:cs typeface="Arial" charset="0"/>
              </a:rPr>
              <a:t>Existence d’outils de développement ou de personnalisation de compléments applicatifs.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FFD6-A769-46D3-9101-19C6408D9463}" type="slidenum">
              <a:rPr lang="fr-FR"/>
              <a:pPr/>
              <a:t>24</a:t>
            </a:fld>
            <a:endParaRPr lang="fr-FR"/>
          </a:p>
        </p:txBody>
      </p:sp>
      <p:sp>
        <p:nvSpPr>
          <p:cNvPr id="236549" name="Rectangle 1029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Caractéristiques générales d’un ERP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3176588"/>
          </a:xfrm>
          <a:noFill/>
          <a:ln/>
        </p:spPr>
        <p:txBody>
          <a:bodyPr>
            <a:normAutofit fontScale="85000" lnSpcReduction="20000"/>
          </a:bodyPr>
          <a:lstStyle/>
          <a:p>
            <a:pPr algn="just"/>
            <a:r>
              <a:rPr lang="fr-FR" sz="1800" b="1">
                <a:solidFill>
                  <a:srgbClr val="CC3300"/>
                </a:solidFill>
                <a:cs typeface="Arial" charset="0"/>
              </a:rPr>
              <a:t>Apports sur le plan technique</a:t>
            </a:r>
          </a:p>
          <a:p>
            <a:pPr lvl="1" algn="just"/>
            <a:r>
              <a:rPr lang="fr-FR" sz="1600">
                <a:cs typeface="Arial" charset="0"/>
              </a:rPr>
              <a:t>Une couverture fonctionnelle de presque toutes les fonctions de l’entreprise à partir d’un même progiciel/éditeur</a:t>
            </a:r>
          </a:p>
          <a:p>
            <a:pPr lvl="1" algn="just"/>
            <a:r>
              <a:rPr lang="fr-FR" sz="1600">
                <a:cs typeface="Arial" charset="0"/>
              </a:rPr>
              <a:t>une manière de simplifier l’architecture du système d’information de gestion</a:t>
            </a:r>
          </a:p>
          <a:p>
            <a:pPr algn="just"/>
            <a:r>
              <a:rPr lang="fr-FR" sz="1800" b="1">
                <a:solidFill>
                  <a:srgbClr val="CC3300"/>
                </a:solidFill>
                <a:cs typeface="Arial" charset="0"/>
              </a:rPr>
              <a:t>Apports sur le plan d’organisation des processus</a:t>
            </a:r>
          </a:p>
          <a:p>
            <a:pPr lvl="1" algn="just"/>
            <a:r>
              <a:rPr lang="fr-FR" sz="1600">
                <a:cs typeface="Arial" charset="0"/>
              </a:rPr>
              <a:t>saisie unique de l’information</a:t>
            </a:r>
          </a:p>
          <a:p>
            <a:pPr lvl="1" algn="just"/>
            <a:r>
              <a:rPr lang="fr-FR" sz="1600">
                <a:cs typeface="Arial" charset="0"/>
              </a:rPr>
              <a:t>simplification/banalisation des processus grâce à une bibliothèque de processus standards</a:t>
            </a:r>
          </a:p>
          <a:p>
            <a:pPr lvl="1" algn="just"/>
            <a:r>
              <a:rPr lang="fr-FR" sz="1600">
                <a:cs typeface="Arial" charset="0"/>
              </a:rPr>
              <a:t>work-flow intégré</a:t>
            </a:r>
          </a:p>
          <a:p>
            <a:pPr lvl="1" algn="just"/>
            <a:r>
              <a:rPr lang="fr-FR" sz="1600">
                <a:cs typeface="Arial" charset="0"/>
              </a:rPr>
              <a:t>partage des tâches et fonctions entre plusieurs utilisateurs</a:t>
            </a:r>
          </a:p>
          <a:p>
            <a:pPr lvl="1" algn="just"/>
            <a:r>
              <a:rPr lang="fr-FR" sz="1600">
                <a:cs typeface="Arial" charset="0"/>
              </a:rPr>
              <a:t>une vision transversale des processus reliant les différents métiers d’une entité</a:t>
            </a:r>
          </a:p>
          <a:p>
            <a:pPr algn="just"/>
            <a:r>
              <a:rPr lang="fr-FR" sz="1800" b="1">
                <a:solidFill>
                  <a:srgbClr val="CC3300"/>
                </a:solidFill>
                <a:cs typeface="Arial" charset="0"/>
              </a:rPr>
              <a:t>Apports sur les plans de pilotage et de gestion</a:t>
            </a:r>
          </a:p>
          <a:p>
            <a:pPr lvl="1" algn="just"/>
            <a:r>
              <a:rPr lang="fr-FR" sz="1600">
                <a:cs typeface="Arial" charset="0"/>
              </a:rPr>
              <a:t>langage de gestion commun et partagé</a:t>
            </a:r>
          </a:p>
          <a:p>
            <a:pPr lvl="1" algn="just"/>
            <a:r>
              <a:rPr lang="fr-FR" sz="1600">
                <a:cs typeface="Arial" charset="0"/>
              </a:rPr>
              <a:t>cohérence des données</a:t>
            </a:r>
          </a:p>
          <a:p>
            <a:pPr lvl="1" algn="just"/>
            <a:r>
              <a:rPr lang="fr-FR" sz="1600">
                <a:cs typeface="Arial" charset="0"/>
              </a:rPr>
              <a:t>partage et circulation des informations décisionnelles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2F7-E6B6-4DE2-9F95-AC315F08C222}" type="slidenum">
              <a:rPr lang="fr-FR"/>
              <a:pPr/>
              <a:t>25</a:t>
            </a:fld>
            <a:endParaRPr lang="fr-FR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Caractéristiques générales d’un ERP</a:t>
            </a:r>
          </a:p>
        </p:txBody>
      </p:sp>
      <p:sp>
        <p:nvSpPr>
          <p:cNvPr id="23859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153400" cy="7366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fr-FR" sz="2800"/>
              <a:t>Le Système d’Information de l’Entreprise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62B9-F267-4584-9A96-EEF18F17601D}" type="slidenum">
              <a:rPr lang="fr-FR"/>
              <a:pPr/>
              <a:t>26</a:t>
            </a:fld>
            <a:endParaRPr lang="fr-FR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733675" y="221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1524000" y="2438400"/>
            <a:ext cx="178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 u="sng">
                <a:latin typeface="Garamond" pitchFamily="18" charset="0"/>
              </a:rPr>
              <a:t>Avant l’ERP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6477000" y="2514600"/>
            <a:ext cx="177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 u="sng">
                <a:latin typeface="Garamond" pitchFamily="18" charset="0"/>
              </a:rPr>
              <a:t>Après l’ERP</a:t>
            </a:r>
          </a:p>
        </p:txBody>
      </p:sp>
      <p:pic>
        <p:nvPicPr>
          <p:cNvPr id="2386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895600"/>
            <a:ext cx="3657600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601" name="AutoShape 9"/>
          <p:cNvSpPr>
            <a:spLocks noChangeArrowheads="1"/>
          </p:cNvSpPr>
          <p:nvPr/>
        </p:nvSpPr>
        <p:spPr bwMode="auto">
          <a:xfrm>
            <a:off x="4800600" y="4267200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386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124200"/>
            <a:ext cx="44958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1295400" y="6019800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fr-FR" sz="2000" i="1">
                <a:solidFill>
                  <a:srgbClr val="CC3300"/>
                </a:solidFill>
                <a:latin typeface="Garamond" pitchFamily="18" charset="0"/>
              </a:rPr>
              <a:t>Lecture</a:t>
            </a:r>
            <a:r>
              <a:rPr lang="fr-FR" sz="2000" i="1">
                <a:latin typeface="Garamond" pitchFamily="18" charset="0"/>
              </a:rPr>
              <a:t> : « </a:t>
            </a:r>
            <a:r>
              <a:rPr lang="fr-FR" sz="2000" b="1" i="1">
                <a:latin typeface="Garamond" pitchFamily="18" charset="0"/>
                <a:cs typeface="Times New Roman" pitchFamily="18" charset="0"/>
              </a:rPr>
              <a:t>Les Progiciels de Gestion Intégrée</a:t>
            </a:r>
            <a:r>
              <a:rPr lang="fr-FR" sz="2000" i="1">
                <a:latin typeface="Garamond" pitchFamily="18" charset="0"/>
                <a:cs typeface="Times New Roman" pitchFamily="18" charset="0"/>
              </a:rPr>
              <a:t> », </a:t>
            </a:r>
            <a:r>
              <a:rPr lang="fr-FR" sz="2000" i="1">
                <a:latin typeface="Garamond" pitchFamily="18" charset="0"/>
              </a:rPr>
              <a:t>Compilation, page 3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838200" y="0"/>
            <a:ext cx="255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solidFill>
                  <a:schemeClr val="tx2"/>
                </a:solidFill>
                <a:latin typeface="Verdana" pitchFamily="34" charset="0"/>
              </a:rPr>
              <a:t>ERP, Progiciel de Gestion Intégré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 autoUpdateAnimBg="0"/>
      <p:bldP spid="238597" grpId="0" build="p" bldLvl="2" autoUpdateAnimBg="0"/>
      <p:bldP spid="238598" grpId="0" autoUpdateAnimBg="0"/>
      <p:bldP spid="238599" grpId="0" autoUpdateAnimBg="0"/>
      <p:bldP spid="238601" grpId="0" animBg="1"/>
      <p:bldP spid="23860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</a:t>
            </a:r>
            <a:r>
              <a:rPr lang="fr-FR" sz="2800" dirty="0" smtClean="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apports </a:t>
            </a:r>
            <a:r>
              <a:rPr lang="fr-FR" sz="2800" dirty="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des systèmes d’information </a:t>
            </a:r>
            <a:r>
              <a:rPr lang="fr-FR" sz="2800" dirty="0" smtClean="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au contrôle de </a:t>
            </a:r>
            <a:r>
              <a:rPr lang="fr-FR" sz="2800" dirty="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gestion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696200" cy="5029200"/>
          </a:xfrm>
        </p:spPr>
        <p:txBody>
          <a:bodyPr/>
          <a:lstStyle/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Le pilotage des activités : prévisions, anticipation, mesure des résultats, aide à la décision</a:t>
            </a:r>
          </a:p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La maîtrise des coûts</a:t>
            </a:r>
          </a:p>
          <a:p>
            <a:pPr defTabSz="762000">
              <a:lnSpc>
                <a:spcPct val="60000"/>
              </a:lnSpc>
              <a:spcBef>
                <a:spcPct val="0"/>
              </a:spcBef>
              <a:buClr>
                <a:schemeClr val="accent2"/>
              </a:buClr>
              <a:buSzTx/>
            </a:pPr>
            <a:endParaRPr lang="fr-FR" altLang="fr-FR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L’amélioration des performances</a:t>
            </a:r>
          </a:p>
          <a:p>
            <a:pPr defTabSz="762000">
              <a:lnSpc>
                <a:spcPct val="80000"/>
              </a:lnSpc>
              <a:spcBef>
                <a:spcPct val="0"/>
              </a:spcBef>
              <a:buClr>
                <a:schemeClr val="accent2"/>
              </a:buClr>
              <a:buSzTx/>
            </a:pPr>
            <a:endParaRPr lang="fr-FR" altLang="fr-FR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La productivité administrative et l’optimisation technique</a:t>
            </a:r>
          </a:p>
          <a:p>
            <a:pPr defTabSz="762000">
              <a:lnSpc>
                <a:spcPct val="80000"/>
              </a:lnSpc>
              <a:spcBef>
                <a:spcPct val="0"/>
              </a:spcBef>
              <a:buClr>
                <a:schemeClr val="accent2"/>
              </a:buClr>
              <a:buSzTx/>
            </a:pPr>
            <a:endParaRPr lang="fr-FR" altLang="fr-FR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L’enrichissement des tâches</a:t>
            </a:r>
          </a:p>
          <a:p>
            <a:pPr defTabSz="762000">
              <a:lnSpc>
                <a:spcPct val="80000"/>
              </a:lnSpc>
              <a:spcBef>
                <a:spcPct val="0"/>
              </a:spcBef>
              <a:buClr>
                <a:schemeClr val="accent2"/>
              </a:buClr>
              <a:buSzTx/>
            </a:pPr>
            <a:endParaRPr lang="fr-FR" altLang="fr-FR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La transparence de la gestion et la communication entre les acteurs</a:t>
            </a:r>
            <a:endParaRPr lang="fr-FR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119-B868-4CC6-99D3-B77737776B42}" type="slidenum">
              <a:rPr lang="fr-FR"/>
              <a:pPr/>
              <a:t>27</a:t>
            </a:fld>
            <a:endParaRPr lang="fr-FR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13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pilotage des activités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D38-9518-4328-B2FF-9F11CF1C9BFD}" type="slidenum">
              <a:rPr lang="fr-FR"/>
              <a:pPr/>
              <a:t>28</a:t>
            </a:fld>
            <a:endParaRPr lang="fr-FR"/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304800" y="3657600"/>
            <a:ext cx="3595688" cy="1474788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anchor="ctr">
            <a:spAutoFit/>
            <a:flatTx/>
          </a:bodyPr>
          <a:lstStyle/>
          <a:p>
            <a:pPr marL="282575" indent="-282575"/>
            <a:r>
              <a:rPr lang="fr-FR" sz="1800" b="1" u="sng">
                <a:solidFill>
                  <a:schemeClr val="bg1"/>
                </a:solidFill>
                <a:latin typeface="Verdana" pitchFamily="34" charset="0"/>
              </a:rPr>
              <a:t>Grâce à des fonctions de :</a:t>
            </a: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 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Modélisation,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Calcul,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Simulation,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Extrapolation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4572000" y="1905000"/>
            <a:ext cx="4038600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buFontTx/>
              <a:buChar char="•"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 volume d’activités : </a:t>
            </a: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quantités vendues par régions, par vendeurs, par lignes de produits</a:t>
            </a:r>
          </a:p>
          <a:p>
            <a:pPr marL="282575" indent="-282575">
              <a:buFontTx/>
              <a:buChar char="•"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 chiffre d’affaires</a:t>
            </a:r>
          </a:p>
          <a:p>
            <a:pPr marL="282575" indent="-282575">
              <a:buFontTx/>
              <a:buChar char="•"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 volumes de productions : </a:t>
            </a: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matières, produits finis</a:t>
            </a:r>
          </a:p>
          <a:p>
            <a:pPr marL="282575" indent="-282575">
              <a:buFontTx/>
              <a:buChar char="•"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 résultats économiques</a:t>
            </a:r>
          </a:p>
        </p:txBody>
      </p:sp>
      <p:sp>
        <p:nvSpPr>
          <p:cNvPr id="188420" name="AutoShape 4"/>
          <p:cNvSpPr>
            <a:spLocks noChangeArrowheads="1"/>
          </p:cNvSpPr>
          <p:nvPr/>
        </p:nvSpPr>
        <p:spPr bwMode="auto">
          <a:xfrm>
            <a:off x="3124200" y="5638800"/>
            <a:ext cx="17526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4800600" y="4495800"/>
            <a:ext cx="3441700" cy="139700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spAutoFit/>
            <a:flatTx/>
          </a:bodyPr>
          <a:lstStyle/>
          <a:p>
            <a:pPr marL="282575" indent="-282575">
              <a:lnSpc>
                <a:spcPct val="120000"/>
              </a:lnSpc>
              <a:buFontTx/>
              <a:buChar char="•"/>
            </a:pPr>
            <a:r>
              <a:rPr lang="fr-F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Fiabilité et rapidité du « rolling forecast »</a:t>
            </a:r>
          </a:p>
          <a:p>
            <a:pPr marL="282575" indent="-282575">
              <a:lnSpc>
                <a:spcPct val="120000"/>
              </a:lnSpc>
              <a:buFontTx/>
              <a:buChar char="•"/>
            </a:pPr>
            <a:r>
              <a:rPr lang="fr-F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Anticipation</a:t>
            </a:r>
          </a:p>
          <a:p>
            <a:pPr marL="282575" indent="-282575">
              <a:lnSpc>
                <a:spcPct val="120000"/>
              </a:lnSpc>
              <a:buFontTx/>
              <a:buChar char="•"/>
            </a:pPr>
            <a:endParaRPr lang="fr-FR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>
            <a:off x="566738" y="2166938"/>
            <a:ext cx="3257550" cy="590550"/>
          </a:xfrm>
          <a:prstGeom prst="rightArrow">
            <a:avLst>
              <a:gd name="adj1" fmla="val 50000"/>
              <a:gd name="adj2" fmla="val 137903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spAutoFit/>
            <a:flatTx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Élaborer des prévisions</a:t>
            </a:r>
          </a:p>
        </p:txBody>
      </p:sp>
      <p:sp>
        <p:nvSpPr>
          <p:cNvPr id="188424" name="AutoShape 8"/>
          <p:cNvSpPr>
            <a:spLocks noChangeArrowheads="1"/>
          </p:cNvSpPr>
          <p:nvPr/>
        </p:nvSpPr>
        <p:spPr bwMode="auto">
          <a:xfrm>
            <a:off x="5257800" y="3505200"/>
            <a:ext cx="1828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8080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anchor="ctr">
            <a:spAutoFit/>
            <a:flatTx/>
          </a:bodyPr>
          <a:lstStyle/>
          <a:p>
            <a:endParaRPr lang="fr-FR"/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8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84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84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build="p" animBg="1" autoUpdateAnimBg="0"/>
      <p:bldP spid="188419" grpId="0" build="p" animBg="1" autoUpdateAnimBg="0"/>
      <p:bldP spid="188421" grpId="0" build="p" animBg="1" autoUpdateAnimBg="0"/>
      <p:bldP spid="188422" grpId="0" animBg="1" autoUpdateAnimBg="0"/>
      <p:bldP spid="1884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pilotage des activités</a:t>
            </a:r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C8B-3633-4237-92FB-2D1215A1B3A2}" type="slidenum">
              <a:rPr lang="fr-FR"/>
              <a:pPr/>
              <a:t>29</a:t>
            </a:fld>
            <a:endParaRPr lang="fr-FR"/>
          </a:p>
        </p:txBody>
      </p:sp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04800" y="3581400"/>
            <a:ext cx="4648200" cy="1749425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anchor="ctr">
            <a:spAutoFit/>
            <a:flatTx/>
          </a:bodyPr>
          <a:lstStyle/>
          <a:p>
            <a:pPr marL="282575" indent="-282575"/>
            <a:r>
              <a:rPr lang="fr-FR" sz="1800" b="1" u="sng">
                <a:solidFill>
                  <a:schemeClr val="bg1"/>
                </a:solidFill>
                <a:latin typeface="Verdana" pitchFamily="34" charset="0"/>
              </a:rPr>
              <a:t>Grâce à des fonctions de : 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Reporting et consolidation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Gestion de bases de données type « cubes »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Accès à des informations externes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876800" y="1897063"/>
            <a:ext cx="4038600" cy="1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Dégradation du chiffre d’affaires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Insuffisance de la qualité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Réduction des marges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Apparition de concurrents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OPA sauvage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Risque social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Satisfaction des clients</a:t>
            </a:r>
          </a:p>
        </p:txBody>
      </p:sp>
      <p:sp>
        <p:nvSpPr>
          <p:cNvPr id="190469" name="AutoShape 5"/>
          <p:cNvSpPr>
            <a:spLocks noChangeArrowheads="1"/>
          </p:cNvSpPr>
          <p:nvPr/>
        </p:nvSpPr>
        <p:spPr bwMode="auto">
          <a:xfrm>
            <a:off x="3124200" y="5638800"/>
            <a:ext cx="17526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5715000" y="4468813"/>
            <a:ext cx="3111500" cy="1071562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spAutoFit/>
            <a:flatTx/>
          </a:bodyPr>
          <a:lstStyle/>
          <a:p>
            <a:pPr marL="282575" indent="-282575">
              <a:lnSpc>
                <a:spcPct val="120000"/>
              </a:lnSpc>
              <a:buFontTx/>
              <a:buChar char="•"/>
            </a:pPr>
            <a:r>
              <a:rPr lang="fr-F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Réactivité</a:t>
            </a:r>
          </a:p>
          <a:p>
            <a:pPr marL="282575" indent="-282575">
              <a:lnSpc>
                <a:spcPct val="120000"/>
              </a:lnSpc>
              <a:buFontTx/>
              <a:buChar char="•"/>
            </a:pPr>
            <a:r>
              <a:rPr lang="fr-F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Qualité de la prise de décision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660400" y="2076450"/>
            <a:ext cx="3521075" cy="590550"/>
          </a:xfrm>
          <a:prstGeom prst="rightArrow">
            <a:avLst>
              <a:gd name="adj1" fmla="val 50000"/>
              <a:gd name="adj2" fmla="val 149059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spAutoFit/>
            <a:flatTx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Être alerté en temps utile</a:t>
            </a:r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6019800" y="3505200"/>
            <a:ext cx="22860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8080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anchor="ctr">
            <a:spAutoFit/>
            <a:flatTx/>
          </a:bodyPr>
          <a:lstStyle/>
          <a:p>
            <a:endParaRPr lang="fr-FR"/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5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04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04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046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046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nimBg="1" autoUpdateAnimBg="0"/>
      <p:bldP spid="190468" grpId="0" build="p" animBg="1" autoUpdateAnimBg="0"/>
      <p:bldP spid="190470" grpId="0" build="p" animBg="1" autoUpdateAnimBg="0"/>
      <p:bldP spid="190471" grpId="0" animBg="1" autoUpdateAnimBg="0"/>
      <p:bldP spid="1904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Fonctionnalités d’un SI</a:t>
            </a:r>
            <a:r>
              <a:rPr lang="fr-FR" altLang="fr-FR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(1)</a:t>
            </a:r>
            <a:endParaRPr lang="fr-FR" sz="320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47814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696200" cy="3505200"/>
          </a:xfrm>
        </p:spPr>
        <p:txBody>
          <a:bodyPr>
            <a:normAutofit/>
          </a:bodyPr>
          <a:lstStyle/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Système ?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?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Système d’Information ?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4 fonctionnalités majeures :</a:t>
            </a:r>
          </a:p>
          <a:p>
            <a:pPr lvl="1" defTabSz="7620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Tx/>
              <a:buFont typeface="Symbol" pitchFamily="18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Collecter l’information</a:t>
            </a:r>
          </a:p>
          <a:p>
            <a:pPr lvl="1" defTabSz="7620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Tx/>
              <a:buFont typeface="Symbol" pitchFamily="18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Stocker l’information</a:t>
            </a:r>
          </a:p>
          <a:p>
            <a:pPr lvl="1" defTabSz="7620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Tx/>
              <a:buFont typeface="Symbol" pitchFamily="18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Traiter l’information</a:t>
            </a:r>
          </a:p>
          <a:p>
            <a:pPr lvl="1" defTabSz="7620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Tx/>
              <a:buFont typeface="Symbol" pitchFamily="18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Gérer l’information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BE95-A1E6-4151-94E4-D532C0A33E9B}" type="slidenum">
              <a:rPr lang="fr-FR"/>
              <a:pPr/>
              <a:t>3</a:t>
            </a:fld>
            <a:endParaRPr lang="fr-FR"/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990600" y="25400"/>
            <a:ext cx="2776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Système d’Information : Généralités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pilotage des activités</a:t>
            </a:r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B35-B18E-4A8C-BF86-92C948CEDCFF}" type="slidenum">
              <a:rPr lang="fr-FR"/>
              <a:pPr/>
              <a:t>30</a:t>
            </a:fld>
            <a:endParaRPr lang="fr-FR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81000" y="3429000"/>
            <a:ext cx="4267200" cy="2573338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anchor="ctr">
            <a:spAutoFit/>
            <a:flatTx/>
          </a:bodyPr>
          <a:lstStyle/>
          <a:p>
            <a:pPr marL="282575" indent="-282575"/>
            <a:r>
              <a:rPr lang="fr-FR" sz="1800" b="1" u="sng">
                <a:solidFill>
                  <a:schemeClr val="bg1"/>
                </a:solidFill>
                <a:latin typeface="Verdana" pitchFamily="34" charset="0"/>
              </a:rPr>
              <a:t>Grâce à des fonctions de : 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Enregistrement et traitement des informations et indicateurs de pilotage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Restitution selon les axes d’analyses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Présentation électronique des informations</a:t>
            </a:r>
          </a:p>
          <a:p>
            <a:pPr marL="282575" indent="-282575">
              <a:buFontTx/>
              <a:buChar char="•"/>
            </a:pPr>
            <a:r>
              <a:rPr lang="fr-FR" sz="1800" b="1">
                <a:solidFill>
                  <a:schemeClr val="bg1"/>
                </a:solidFill>
                <a:latin typeface="Verdana" pitchFamily="34" charset="0"/>
              </a:rPr>
              <a:t>Tableaux de bord : BSC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4800600" y="1905000"/>
            <a:ext cx="40386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Performance économique : retour sur investissements, dividendes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Atteinte des objectifs de ventes, de coût unitaire</a:t>
            </a:r>
          </a:p>
          <a:p>
            <a:pPr marL="282575" indent="-282575">
              <a:buFontTx/>
              <a:buChar char="•"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Performance individuelle</a:t>
            </a:r>
          </a:p>
        </p:txBody>
      </p:sp>
      <p:sp>
        <p:nvSpPr>
          <p:cNvPr id="192517" name="AutoShape 5"/>
          <p:cNvSpPr>
            <a:spLocks noChangeArrowheads="1"/>
          </p:cNvSpPr>
          <p:nvPr/>
        </p:nvSpPr>
        <p:spPr bwMode="auto">
          <a:xfrm>
            <a:off x="3124200" y="5638800"/>
            <a:ext cx="17526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92518" name="AutoShape 6"/>
          <p:cNvSpPr>
            <a:spLocks noChangeArrowheads="1"/>
          </p:cNvSpPr>
          <p:nvPr/>
        </p:nvSpPr>
        <p:spPr bwMode="auto">
          <a:xfrm>
            <a:off x="5029200" y="4397375"/>
            <a:ext cx="3657600" cy="139700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spAutoFit/>
            <a:flatTx/>
          </a:bodyPr>
          <a:lstStyle/>
          <a:p>
            <a:pPr marL="282575" indent="-282575">
              <a:lnSpc>
                <a:spcPct val="120000"/>
              </a:lnSpc>
              <a:buFontTx/>
              <a:buChar char="•"/>
            </a:pPr>
            <a:r>
              <a:rPr lang="fr-F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Affinement des choix de gestion</a:t>
            </a:r>
          </a:p>
          <a:p>
            <a:pPr marL="282575" indent="-282575">
              <a:lnSpc>
                <a:spcPct val="120000"/>
              </a:lnSpc>
              <a:buFontTx/>
              <a:buChar char="•"/>
            </a:pPr>
            <a:r>
              <a:rPr lang="fr-F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Maîtrise du résultat économique</a:t>
            </a:r>
          </a:p>
        </p:txBody>
      </p:sp>
      <p:sp>
        <p:nvSpPr>
          <p:cNvPr id="192519" name="AutoShape 7"/>
          <p:cNvSpPr>
            <a:spLocks noChangeArrowheads="1"/>
          </p:cNvSpPr>
          <p:nvPr/>
        </p:nvSpPr>
        <p:spPr bwMode="auto">
          <a:xfrm>
            <a:off x="906463" y="2228850"/>
            <a:ext cx="2946400" cy="590550"/>
          </a:xfrm>
          <a:prstGeom prst="rightArrow">
            <a:avLst>
              <a:gd name="adj1" fmla="val 50000"/>
              <a:gd name="adj2" fmla="val 124731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spAutoFit/>
            <a:flatTx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Mesurer les résultats</a:t>
            </a:r>
          </a:p>
        </p:txBody>
      </p:sp>
      <p:sp>
        <p:nvSpPr>
          <p:cNvPr id="192521" name="AutoShape 9"/>
          <p:cNvSpPr>
            <a:spLocks noChangeArrowheads="1"/>
          </p:cNvSpPr>
          <p:nvPr/>
        </p:nvSpPr>
        <p:spPr bwMode="auto">
          <a:xfrm>
            <a:off x="5867400" y="3352800"/>
            <a:ext cx="1905000" cy="838200"/>
          </a:xfrm>
          <a:prstGeom prst="downArrow">
            <a:avLst>
              <a:gd name="adj1" fmla="val 40972"/>
              <a:gd name="adj2" fmla="val 19509"/>
            </a:avLst>
          </a:prstGeom>
          <a:solidFill>
            <a:srgbClr val="008080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anchor="ctr">
            <a:spAutoFit/>
            <a:flatTx/>
          </a:bodyPr>
          <a:lstStyle/>
          <a:p>
            <a:endParaRPr lang="fr-FR"/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25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25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25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25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nimBg="1" autoUpdateAnimBg="0"/>
      <p:bldP spid="192516" grpId="0" build="p" animBg="1" autoUpdateAnimBg="0"/>
      <p:bldP spid="192518" grpId="0" build="p" animBg="1" autoUpdateAnimBg="0"/>
      <p:bldP spid="192519" grpId="0" animBg="1" autoUpdateAnimBg="0"/>
      <p:bldP spid="1925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 maîtrise des coûts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Construire le budget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Par centres de ressources/centres de frais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Par natures de charges et de produits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Par entité juridique, économique 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Par période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En cohérence avec les objectifs stratégiques de l’entreprise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En s’appuyant sur les éléments de base de la prévision d’activités</a:t>
            </a:r>
          </a:p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Suivre le déroulement budgétaire et assurer le contrôle budgétaire</a:t>
            </a:r>
            <a:endParaRPr lang="fr-FR" altLang="fr-FR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En comparant les réalisations au budget : masse salariale, engagements de dépenses, 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En maîtrisant la dépense à l’origine : contrôle des engagements, circuit de validation des dépenses</a:t>
            </a:r>
          </a:p>
          <a:p>
            <a:pPr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Calculer les coûts unitaires et coûts complets</a:t>
            </a:r>
            <a:endParaRPr lang="fr-FR" altLang="fr-FR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En s’appuyant sur les taux d’unités d’œuvre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Par centre de coûts et de profits</a:t>
            </a:r>
          </a:p>
          <a:p>
            <a:pPr lvl="1" defTabSz="76200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fr-FR" altLang="fr-F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Par lignes de produits</a:t>
            </a:r>
          </a:p>
          <a:p>
            <a:pPr defTabSz="762000">
              <a:lnSpc>
                <a:spcPct val="90000"/>
              </a:lnSpc>
              <a:buFont typeface="Wingdings" pitchFamily="2" charset="2"/>
              <a:buNone/>
            </a:pPr>
            <a:endParaRPr lang="fr-FR" sz="180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C75-F458-4A34-BD65-AE1B67004BE7}" type="slidenum">
              <a:rPr lang="fr-FR"/>
              <a:pPr/>
              <a:t>31</a:t>
            </a:fld>
            <a:endParaRPr lang="fr-FR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032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L’amélioration des performances</a:t>
            </a:r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47-8179-443B-B98F-6CB65BC07848}" type="slidenum">
              <a:rPr lang="fr-FR"/>
              <a:pPr/>
              <a:t>32</a:t>
            </a:fld>
            <a:endParaRPr lang="fr-FR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04800" y="2819400"/>
            <a:ext cx="2362200" cy="1295400"/>
          </a:xfrm>
          <a:prstGeom prst="rect">
            <a:avLst/>
          </a:prstGeom>
          <a:solidFill>
            <a:srgbClr val="CC3300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7325" indent="-187325" algn="ctr"/>
            <a:r>
              <a:rPr lang="fr-FR" sz="1400" b="1">
                <a:solidFill>
                  <a:schemeClr val="bg1"/>
                </a:solidFill>
                <a:latin typeface="Verdana" pitchFamily="34" charset="0"/>
              </a:rPr>
              <a:t>Coût du processus</a:t>
            </a:r>
          </a:p>
          <a:p>
            <a:pPr marL="187325" indent="-187325" algn="ctr"/>
            <a:endParaRPr lang="fr-FR" sz="1400" b="1">
              <a:solidFill>
                <a:schemeClr val="bg1"/>
              </a:solidFill>
              <a:latin typeface="Verdana" pitchFamily="34" charset="0"/>
            </a:endParaRPr>
          </a:p>
          <a:p>
            <a:pPr marL="187325" indent="-187325"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par contributeurs</a:t>
            </a:r>
          </a:p>
          <a:p>
            <a:pPr marL="187325" indent="-187325"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par période</a:t>
            </a:r>
          </a:p>
          <a:p>
            <a:pPr marL="187325" indent="-187325"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par contribution aux lignes de produit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819400" y="3886200"/>
            <a:ext cx="3124200" cy="1219200"/>
          </a:xfrm>
          <a:prstGeom prst="rect">
            <a:avLst/>
          </a:prstGeom>
          <a:solidFill>
            <a:srgbClr val="CC3300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fr-FR" sz="1400" b="1">
                <a:solidFill>
                  <a:schemeClr val="bg1"/>
                </a:solidFill>
                <a:latin typeface="Verdana" pitchFamily="34" charset="0"/>
              </a:rPr>
              <a:t>Indicateurs de performance</a:t>
            </a:r>
            <a:r>
              <a:rPr lang="fr-FR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</a:p>
          <a:p>
            <a:pPr algn="ctr"/>
            <a:endParaRPr lang="fr-FR" sz="1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par types d’opérations</a:t>
            </a:r>
          </a:p>
          <a:p>
            <a:pPr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par contributeurs</a:t>
            </a:r>
          </a:p>
          <a:p>
            <a:pPr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par période</a:t>
            </a:r>
          </a:p>
          <a:p>
            <a:pPr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qualité, volumes, satisfaction, …</a:t>
            </a:r>
            <a:endParaRPr lang="fr-FR" sz="16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6019800" y="4953000"/>
            <a:ext cx="2819400" cy="1524000"/>
          </a:xfrm>
          <a:prstGeom prst="rect">
            <a:avLst/>
          </a:prstGeom>
          <a:solidFill>
            <a:srgbClr val="CC3300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7325" indent="-187325" algn="ctr"/>
            <a:r>
              <a:rPr lang="fr-FR" sz="1400" b="1">
                <a:solidFill>
                  <a:schemeClr val="bg1"/>
                </a:solidFill>
                <a:latin typeface="Verdana" pitchFamily="34" charset="0"/>
              </a:rPr>
              <a:t>Leviers d’action</a:t>
            </a:r>
            <a:r>
              <a:rPr lang="fr-FR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</a:p>
          <a:p>
            <a:pPr marL="187325" indent="-187325" algn="ctr"/>
            <a:endParaRPr lang="fr-FR" sz="1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marL="187325" indent="-187325"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réorganiser les tâches et opérations</a:t>
            </a:r>
          </a:p>
          <a:p>
            <a:pPr marL="187325" indent="-187325"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diminuer les temps morts</a:t>
            </a:r>
          </a:p>
          <a:p>
            <a:pPr marL="187325" indent="-187325"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sous-traiter</a:t>
            </a:r>
          </a:p>
          <a:p>
            <a:pPr marL="187325" indent="-187325">
              <a:buFontTx/>
              <a:buChar char="•"/>
            </a:pPr>
            <a:r>
              <a:rPr lang="fr-F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modifier les délais d’appro.</a:t>
            </a:r>
          </a:p>
        </p:txBody>
      </p:sp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2667000" y="1600200"/>
            <a:ext cx="4572000" cy="1019175"/>
          </a:xfrm>
          <a:prstGeom prst="downArrowCallout">
            <a:avLst>
              <a:gd name="adj1" fmla="val 61433"/>
              <a:gd name="adj2" fmla="val 112150"/>
              <a:gd name="adj3" fmla="val 11583"/>
              <a:gd name="adj4" fmla="val 66667"/>
            </a:avLst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Verdana" pitchFamily="34" charset="0"/>
              </a:rPr>
              <a:t>Optimiser le fonctionnement des processus</a:t>
            </a: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4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nimBg="1" autoUpdateAnimBg="0"/>
      <p:bldP spid="196612" grpId="0" animBg="1" autoUpdateAnimBg="0"/>
      <p:bldP spid="196613" grpId="0" animBg="1" autoUpdateAnimBg="0"/>
      <p:bldP spid="19661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86" name="Rectangle 30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1143000"/>
          </a:xfrm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 productivité administrative et l’optimisation technique</a:t>
            </a:r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3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C079-38AC-4B18-BF24-C376EFCE868A}" type="slidenum">
              <a:rPr lang="fr-FR"/>
              <a:pPr/>
              <a:t>33</a:t>
            </a:fld>
            <a:endParaRPr lang="fr-FR"/>
          </a:p>
        </p:txBody>
      </p:sp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98659" name="AutoShape 3"/>
          <p:cNvSpPr>
            <a:spLocks noChangeArrowheads="1"/>
          </p:cNvSpPr>
          <p:nvPr/>
        </p:nvSpPr>
        <p:spPr bwMode="auto">
          <a:xfrm>
            <a:off x="1600200" y="1516063"/>
            <a:ext cx="6148388" cy="561975"/>
          </a:xfrm>
          <a:prstGeom prst="downArrowCallout">
            <a:avLst>
              <a:gd name="adj1" fmla="val 273517"/>
              <a:gd name="adj2" fmla="val 273517"/>
              <a:gd name="adj3" fmla="val 16667"/>
              <a:gd name="adj4" fmla="val 66667"/>
            </a:avLst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Verdana" pitchFamily="34" charset="0"/>
              </a:rPr>
              <a:t>Dégager de la productivité administrative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760413" y="2400300"/>
          <a:ext cx="7572692" cy="3462528"/>
        </p:xfrm>
        <a:graphic>
          <a:graphicData uri="http://schemas.openxmlformats.org/drawingml/2006/table">
            <a:tbl>
              <a:tblPr/>
              <a:tblGrid>
                <a:gridCol w="2405062"/>
                <a:gridCol w="4959350"/>
                <a:gridCol w="20828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Domaines concernés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Fonctions concernées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Achats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circuit des commandes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choix des fournisseurs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appels d’offre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circuit de validation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Ventes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suivi des clients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élaboration de la facturation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Comptabilité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traitement des factures fournisseurs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Enregistrements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suivi des tiers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687" name="Rectangle 31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0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3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 productivité administrative et l’optimisation technique</a:t>
            </a:r>
          </a:p>
        </p:txBody>
      </p:sp>
      <p:sp>
        <p:nvSpPr>
          <p:cNvPr id="3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662-B4C5-430A-92A5-5511B553CCA6}" type="slidenum">
              <a:rPr lang="fr-FR"/>
              <a:pPr/>
              <a:t>34</a:t>
            </a:fld>
            <a:endParaRPr lang="fr-FR"/>
          </a:p>
        </p:txBody>
      </p:sp>
      <p:sp>
        <p:nvSpPr>
          <p:cNvPr id="200706" name="AutoShape 2"/>
          <p:cNvSpPr>
            <a:spLocks noChangeArrowheads="1"/>
          </p:cNvSpPr>
          <p:nvPr/>
        </p:nvSpPr>
        <p:spPr bwMode="auto">
          <a:xfrm>
            <a:off x="1600200" y="1524000"/>
            <a:ext cx="6148388" cy="561975"/>
          </a:xfrm>
          <a:prstGeom prst="downArrowCallout">
            <a:avLst>
              <a:gd name="adj1" fmla="val 273517"/>
              <a:gd name="adj2" fmla="val 273517"/>
              <a:gd name="adj3" fmla="val 16667"/>
              <a:gd name="adj4" fmla="val 66667"/>
            </a:avLst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Verdana" pitchFamily="34" charset="0"/>
              </a:rPr>
              <a:t>Dégager de la productivité administrative</a:t>
            </a:r>
          </a:p>
        </p:txBody>
      </p:sp>
      <p:graphicFrame>
        <p:nvGraphicFramePr>
          <p:cNvPr id="200707" name="Group 3"/>
          <p:cNvGraphicFramePr>
            <a:graphicFrameLocks noGrp="1"/>
          </p:cNvGraphicFramePr>
          <p:nvPr/>
        </p:nvGraphicFramePr>
        <p:xfrm>
          <a:off x="762000" y="2286000"/>
          <a:ext cx="7315200" cy="4056888"/>
        </p:xfrm>
        <a:graphic>
          <a:graphicData uri="http://schemas.openxmlformats.org/drawingml/2006/table">
            <a:tbl>
              <a:tblPr/>
              <a:tblGrid>
                <a:gridCol w="2438400"/>
                <a:gridCol w="4657725"/>
                <a:gridCol w="2190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Domaines concernés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Fonctions concernées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Gestion/Budget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construction du budget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calcul des coûts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reporting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Production/stocks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planification de la production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suivi des travaux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suivi des stocks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Suivi des projets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affectation des ressources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suivi du point à fin d’affaires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portefeuilles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RH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paye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carrières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formation/recrutement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48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 productivité administrative et l’optimisation technique</a:t>
            </a:r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2513-5E07-474C-AAC6-8BB1C3451BE3}" type="slidenum">
              <a:rPr lang="fr-FR"/>
              <a:pPr/>
              <a:t>35</a:t>
            </a:fld>
            <a:endParaRPr lang="fr-FR"/>
          </a:p>
        </p:txBody>
      </p:sp>
      <p:sp>
        <p:nvSpPr>
          <p:cNvPr id="202755" name="AutoShape 3"/>
          <p:cNvSpPr>
            <a:spLocks noChangeArrowheads="1"/>
          </p:cNvSpPr>
          <p:nvPr/>
        </p:nvSpPr>
        <p:spPr bwMode="auto">
          <a:xfrm>
            <a:off x="2473325" y="1676400"/>
            <a:ext cx="4845050" cy="561975"/>
          </a:xfrm>
          <a:prstGeom prst="downArrowCallout">
            <a:avLst>
              <a:gd name="adj1" fmla="val 215537"/>
              <a:gd name="adj2" fmla="val 215537"/>
              <a:gd name="adj3" fmla="val 16667"/>
              <a:gd name="adj4" fmla="val 66667"/>
            </a:avLst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Verdana" pitchFamily="34" charset="0"/>
              </a:rPr>
              <a:t>Assurer l’optimisation technique</a:t>
            </a:r>
          </a:p>
        </p:txBody>
      </p:sp>
      <p:graphicFrame>
        <p:nvGraphicFramePr>
          <p:cNvPr id="202756" name="Group 4"/>
          <p:cNvGraphicFramePr>
            <a:graphicFrameLocks noGrp="1"/>
          </p:cNvGraphicFramePr>
          <p:nvPr/>
        </p:nvGraphicFramePr>
        <p:xfrm>
          <a:off x="838200" y="2590800"/>
          <a:ext cx="7848600" cy="2719705"/>
        </p:xfrm>
        <a:graphic>
          <a:graphicData uri="http://schemas.openxmlformats.org/drawingml/2006/table">
            <a:tbl>
              <a:tblPr/>
              <a:tblGrid>
                <a:gridCol w="7620000"/>
                <a:gridCol w="2286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Domaines concernés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simplification de l’architecture technique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simplification de l’architecture applicative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limitation des développements informatiques spécifiques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maintenance des applications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allégement des configurations clients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opportunités d’out-sourcing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L’enrichissement des tâches</a:t>
            </a:r>
          </a:p>
        </p:txBody>
      </p:sp>
      <p:sp>
        <p:nvSpPr>
          <p:cNvPr id="3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3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FCBA-801C-41C6-8FC3-4C68B74D6199}" type="slidenum">
              <a:rPr lang="fr-FR"/>
              <a:pPr/>
              <a:t>36</a:t>
            </a:fld>
            <a:endParaRPr lang="fr-FR"/>
          </a:p>
        </p:txBody>
      </p:sp>
      <p:graphicFrame>
        <p:nvGraphicFramePr>
          <p:cNvPr id="204803" name="Group 3"/>
          <p:cNvGraphicFramePr>
            <a:graphicFrameLocks noGrp="1"/>
          </p:cNvGraphicFramePr>
          <p:nvPr/>
        </p:nvGraphicFramePr>
        <p:xfrm>
          <a:off x="457200" y="2233613"/>
          <a:ext cx="8229600" cy="3981768"/>
        </p:xfrm>
        <a:graphic>
          <a:graphicData uri="http://schemas.openxmlformats.org/drawingml/2006/table">
            <a:tbl>
              <a:tblPr/>
              <a:tblGrid>
                <a:gridCol w="4562475"/>
                <a:gridCol w="3667125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Opérations concernées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Exemples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élimination des tâches de saisie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facturation fournisseurs et clients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élimination des tâches de contrôle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la saisie de la facture est rapprochée du bon de commande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amélioration des tâches de contrôle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navigation électronique au cours de la saisie d’une pièce comptable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accès à des informations de meilleure qualité : </a:t>
                      </a:r>
                    </a:p>
                    <a:p>
                      <a:pPr marL="457200" marR="0" lvl="1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plus riches et plus nombreuses, </a:t>
                      </a:r>
                    </a:p>
                    <a:p>
                      <a:pPr marL="457200" marR="0" lvl="1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relevant de domaines nouveaux</a:t>
                      </a:r>
                    </a:p>
                    <a:p>
                      <a:pPr marL="457200" marR="0" lvl="1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grâce à des fonctions de recherche améliorées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  <a:p>
                      <a:pPr marL="101600" marR="0" lvl="0" indent="-1016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consultation du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datawarehouse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  <a:p>
                      <a:pPr marL="101600" marR="0" lvl="0" indent="-1016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navigation par l’intranet</a:t>
                      </a:r>
                    </a:p>
                    <a:p>
                      <a:pPr marL="101600" marR="0" lvl="0" indent="-1016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accès au Web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capacités d’analyse accrues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simulation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croisement de données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01600" marR="0" lvl="0" indent="-1016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conditions de restitution des informations renforcées et améliorées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consultation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outils de présentation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832" name="AutoShape 32"/>
          <p:cNvSpPr>
            <a:spLocks noChangeArrowheads="1"/>
          </p:cNvSpPr>
          <p:nvPr/>
        </p:nvSpPr>
        <p:spPr bwMode="auto">
          <a:xfrm>
            <a:off x="2068513" y="1447800"/>
            <a:ext cx="4484687" cy="561975"/>
          </a:xfrm>
          <a:prstGeom prst="downArrowCallout">
            <a:avLst>
              <a:gd name="adj1" fmla="val 199506"/>
              <a:gd name="adj2" fmla="val 199506"/>
              <a:gd name="adj3" fmla="val 16667"/>
              <a:gd name="adj4" fmla="val 66667"/>
            </a:avLst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Verdana" pitchFamily="34" charset="0"/>
              </a:rPr>
              <a:t>Des fonctionnalités nouvelles </a:t>
            </a:r>
          </a:p>
        </p:txBody>
      </p:sp>
      <p:sp>
        <p:nvSpPr>
          <p:cNvPr id="204833" name="Rectangle 33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3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82" name="Rectangle 3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 transparence de la gestion et la communication entre les acteurs</a:t>
            </a:r>
          </a:p>
        </p:txBody>
      </p:sp>
      <p:sp>
        <p:nvSpPr>
          <p:cNvPr id="3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3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D599-8559-4BA6-B748-7CBC6EB2E405}" type="slidenum">
              <a:rPr lang="fr-FR"/>
              <a:pPr/>
              <a:t>37</a:t>
            </a:fld>
            <a:endParaRPr lang="fr-FR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06851" name="AutoShape 3"/>
          <p:cNvSpPr>
            <a:spLocks noChangeArrowheads="1"/>
          </p:cNvSpPr>
          <p:nvPr/>
        </p:nvSpPr>
        <p:spPr bwMode="auto">
          <a:xfrm>
            <a:off x="3124200" y="5638800"/>
            <a:ext cx="17526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6852" name="AutoShape 4"/>
          <p:cNvSpPr>
            <a:spLocks noChangeArrowheads="1"/>
          </p:cNvSpPr>
          <p:nvPr/>
        </p:nvSpPr>
        <p:spPr bwMode="auto">
          <a:xfrm>
            <a:off x="2286000" y="1524000"/>
            <a:ext cx="5167313" cy="561975"/>
          </a:xfrm>
          <a:prstGeom prst="downArrowCallout">
            <a:avLst>
              <a:gd name="adj1" fmla="val 229873"/>
              <a:gd name="adj2" fmla="val 229873"/>
              <a:gd name="adj3" fmla="val 16667"/>
              <a:gd name="adj4" fmla="val 66667"/>
            </a:avLst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Verdana" pitchFamily="34" charset="0"/>
              </a:rPr>
              <a:t>Des capacités de dialogue accrues </a:t>
            </a:r>
          </a:p>
        </p:txBody>
      </p:sp>
      <p:graphicFrame>
        <p:nvGraphicFramePr>
          <p:cNvPr id="206853" name="Group 5"/>
          <p:cNvGraphicFramePr>
            <a:graphicFrameLocks noGrp="1"/>
          </p:cNvGraphicFramePr>
          <p:nvPr/>
        </p:nvGraphicFramePr>
        <p:xfrm>
          <a:off x="533400" y="2362200"/>
          <a:ext cx="8305800" cy="3814763"/>
        </p:xfrm>
        <a:graphic>
          <a:graphicData uri="http://schemas.openxmlformats.org/drawingml/2006/table">
            <a:tbl>
              <a:tblPr/>
              <a:tblGrid>
                <a:gridCol w="5105400"/>
                <a:gridCol w="32004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Situations concernées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Exemples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une base de données communautaire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cas de l’utilisation d’un ERP ou d’un datawarehouse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un référentiel de gestion unique et partagée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nécessité de disposer de règles de gestion homogènes et conçues de manière communautaire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des outils de communication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construction unique du reporting et circulation plus facile des informations entre les acteurs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un contrôle de gestion partagé grâce à l’intranet de l’entreprise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mise à disposition des analyses de gestion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des possibilités d’échanges rapides et instantanés : messagerie, forum,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réunions électroniques et virtuelles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web-conférences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un accès généralisé à l’information externe grâce à l’internet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se documenter sur les concurrents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883" name="Rectangle 35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4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/>
              <a:t>Logique collaborative et développement du  Système d'Information d'entreprise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Autofit/>
          </a:bodyPr>
          <a:lstStyle/>
          <a:p>
            <a:r>
              <a:rPr lang="fr-FR" sz="2000" dirty="0" smtClean="0"/>
              <a:t>L'ensemble des modules du système d'information sont d'égale importance. Si </a:t>
            </a:r>
            <a:r>
              <a:rPr lang="fr-FR" sz="2000" dirty="0" smtClean="0">
                <a:hlinkClick r:id="rId2"/>
              </a:rPr>
              <a:t>l'ERP Enterprise Ressources Program </a:t>
            </a:r>
            <a:r>
              <a:rPr lang="fr-FR" sz="2000" dirty="0" smtClean="0"/>
              <a:t>reste encore le progiciel privilégié, il n'est plus suffisant. Les processus ne sont pas  confinés entre les murs de l'entreprise.</a:t>
            </a:r>
          </a:p>
          <a:p>
            <a:r>
              <a:rPr lang="fr-FR" sz="2000" dirty="0" smtClean="0"/>
              <a:t>Le </a:t>
            </a:r>
            <a:r>
              <a:rPr lang="fr-FR" sz="2000" dirty="0" smtClean="0">
                <a:hlinkClick r:id="rId3"/>
              </a:rPr>
              <a:t>CRM Customer </a:t>
            </a:r>
            <a:r>
              <a:rPr lang="fr-FR" sz="2000" dirty="0" err="1" smtClean="0">
                <a:hlinkClick r:id="rId3"/>
              </a:rPr>
              <a:t>RelationShip</a:t>
            </a:r>
            <a:r>
              <a:rPr lang="fr-FR" sz="2000" dirty="0" smtClean="0">
                <a:hlinkClick r:id="rId3"/>
              </a:rPr>
              <a:t> Management</a:t>
            </a:r>
            <a:r>
              <a:rPr lang="fr-FR" sz="2000" dirty="0" smtClean="0"/>
              <a:t> et le </a:t>
            </a:r>
            <a:r>
              <a:rPr lang="fr-FR" sz="2000" dirty="0" smtClean="0">
                <a:hlinkClick r:id="rId4"/>
              </a:rPr>
              <a:t>SCM </a:t>
            </a:r>
            <a:r>
              <a:rPr lang="fr-FR" sz="2000" dirty="0" err="1" smtClean="0">
                <a:hlinkClick r:id="rId4"/>
              </a:rPr>
              <a:t>Supply</a:t>
            </a:r>
            <a:r>
              <a:rPr lang="fr-FR" sz="2000" dirty="0" smtClean="0">
                <a:hlinkClick r:id="rId4"/>
              </a:rPr>
              <a:t> Chain Management</a:t>
            </a:r>
            <a:r>
              <a:rPr lang="fr-FR" sz="2000" dirty="0" smtClean="0"/>
              <a:t> sont tout aussi essentiels dans la chaîne informationnelle et décisionnelle. </a:t>
            </a:r>
          </a:p>
          <a:p>
            <a:r>
              <a:rPr lang="fr-FR" sz="2000" dirty="0" smtClean="0"/>
              <a:t>À juste titre, l'information décisionnelle et non plus seulement de production prend de plus en plus d'importance. Le contrôle de gestion a réellement une contribution active à apporter au pilotage du système d'information voire au lancement des </a:t>
            </a:r>
            <a:r>
              <a:rPr lang="fr-FR" sz="2000" dirty="0" smtClean="0">
                <a:hlinkClick r:id="rId5"/>
              </a:rPr>
              <a:t>nouveaux projets</a:t>
            </a:r>
            <a:r>
              <a:rPr lang="fr-FR" sz="2000" dirty="0" smtClean="0"/>
              <a:t>. </a:t>
            </a:r>
          </a:p>
          <a:p>
            <a:r>
              <a:rPr lang="fr-FR" sz="2000" dirty="0" smtClean="0"/>
              <a:t>Il a notamment sa place au sein de la </a:t>
            </a:r>
            <a:r>
              <a:rPr lang="fr-FR" sz="2000" dirty="0" smtClean="0">
                <a:hlinkClick r:id="rId6"/>
              </a:rPr>
              <a:t>gouvernance du système d'information</a:t>
            </a:r>
            <a:r>
              <a:rPr lang="fr-FR" sz="2000" dirty="0" smtClean="0"/>
              <a:t>, un concept calqué sur le schéma de la </a:t>
            </a:r>
            <a:r>
              <a:rPr lang="fr-FR" sz="2000" dirty="0" err="1" smtClean="0">
                <a:hlinkClick r:id="rId7"/>
              </a:rPr>
              <a:t>Corporate</a:t>
            </a:r>
            <a:r>
              <a:rPr lang="fr-FR" sz="2000" dirty="0" smtClean="0">
                <a:hlinkClick r:id="rId7"/>
              </a:rPr>
              <a:t> </a:t>
            </a:r>
            <a:r>
              <a:rPr lang="fr-FR" sz="2000" dirty="0" err="1" smtClean="0">
                <a:hlinkClick r:id="rId7"/>
              </a:rPr>
              <a:t>Governance</a:t>
            </a:r>
            <a:r>
              <a:rPr lang="fr-FR" sz="2000" dirty="0" smtClean="0"/>
              <a:t>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Contrôle de gestion et Business Intelligence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	La Business Intelligence ne se résume pas au seul </a:t>
            </a:r>
            <a:r>
              <a:rPr lang="fr-FR" dirty="0" smtClean="0">
                <a:hlinkClick r:id="rId2"/>
              </a:rPr>
              <a:t>outils de </a:t>
            </a:r>
            <a:r>
              <a:rPr lang="fr-FR" dirty="0" err="1" smtClean="0">
                <a:hlinkClick r:id="rId2"/>
              </a:rPr>
              <a:t>reporting</a:t>
            </a:r>
            <a:r>
              <a:rPr lang="fr-FR" dirty="0" smtClean="0"/>
              <a:t>. 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gestion de l'information décisionnelle est un vrai système à part entière. Il se compose de </a:t>
            </a:r>
            <a:r>
              <a:rPr lang="fr-FR" dirty="0" smtClean="0">
                <a:hlinkClick r:id="rId3"/>
              </a:rPr>
              <a:t>briques progiciels</a:t>
            </a:r>
            <a:r>
              <a:rPr lang="fr-FR" dirty="0" smtClean="0"/>
              <a:t> structurées afin d'assurer une information de qualité pour une aide à la décision digne de ce nom.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Pour faciliter la compréhension, on présente habituellement le système de Business Intelligence selon 4 niveaux fonctionnels, chacun caractérisé par un verbe d'action : </a:t>
            </a:r>
            <a:r>
              <a:rPr lang="fr-FR" dirty="0" smtClean="0">
                <a:hlinkClick r:id="rId4"/>
              </a:rPr>
              <a:t>Collecter</a:t>
            </a:r>
            <a:r>
              <a:rPr lang="fr-FR" dirty="0" smtClean="0"/>
              <a:t>, </a:t>
            </a:r>
            <a:r>
              <a:rPr lang="fr-FR" dirty="0" smtClean="0">
                <a:hlinkClick r:id="rId5"/>
              </a:rPr>
              <a:t>stocker</a:t>
            </a:r>
            <a:r>
              <a:rPr lang="fr-FR" dirty="0" smtClean="0"/>
              <a:t>, </a:t>
            </a:r>
            <a:r>
              <a:rPr lang="fr-FR" dirty="0" smtClean="0">
                <a:hlinkClick r:id="rId6"/>
              </a:rPr>
              <a:t>distribuer</a:t>
            </a:r>
            <a:r>
              <a:rPr lang="fr-FR" dirty="0" smtClean="0"/>
              <a:t>, </a:t>
            </a:r>
            <a:r>
              <a:rPr lang="fr-FR" dirty="0" smtClean="0">
                <a:hlinkClick r:id="rId7"/>
              </a:rPr>
              <a:t>exploiter</a:t>
            </a:r>
            <a:r>
              <a:rPr lang="fr-FR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Fonctionnalités d’un SI </a:t>
            </a:r>
            <a:r>
              <a:rPr lang="fr-FR" altLang="fr-FR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(2) </a:t>
            </a:r>
            <a:endParaRPr lang="fr-FR" sz="320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696200" cy="2286000"/>
          </a:xfrm>
        </p:spPr>
        <p:txBody>
          <a:bodyPr/>
          <a:lstStyle/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Positionnement du SI dans l’Entreprise</a:t>
            </a:r>
            <a:endParaRPr lang="fr-FR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E641-89C7-459C-ACE3-65A71C40A97A}" type="slidenum">
              <a:rPr lang="fr-FR"/>
              <a:pPr/>
              <a:t>4</a:t>
            </a:fld>
            <a:endParaRPr lang="fr-FR"/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990600" y="25400"/>
            <a:ext cx="2776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Système d’Information : Généralités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489325" y="2395538"/>
            <a:ext cx="2282825" cy="822325"/>
          </a:xfrm>
          <a:prstGeom prst="ellips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600" b="1">
                <a:solidFill>
                  <a:schemeClr val="tx2"/>
                </a:solidFill>
              </a:rPr>
              <a:t>Système de Pilotage</a:t>
            </a:r>
          </a:p>
        </p:txBody>
      </p:sp>
      <p:sp>
        <p:nvSpPr>
          <p:cNvPr id="245773" name="Oval 13"/>
          <p:cNvSpPr>
            <a:spLocks noChangeArrowheads="1"/>
          </p:cNvSpPr>
          <p:nvPr/>
        </p:nvSpPr>
        <p:spPr bwMode="auto">
          <a:xfrm>
            <a:off x="3489325" y="3702050"/>
            <a:ext cx="2279650" cy="822325"/>
          </a:xfrm>
          <a:prstGeom prst="ellips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600" b="1">
                <a:solidFill>
                  <a:schemeClr val="tx2"/>
                </a:solidFill>
              </a:rPr>
              <a:t>Système d’Information</a:t>
            </a:r>
          </a:p>
        </p:txBody>
      </p:sp>
      <p:sp>
        <p:nvSpPr>
          <p:cNvPr id="245774" name="Oval 14"/>
          <p:cNvSpPr>
            <a:spLocks noChangeArrowheads="1"/>
          </p:cNvSpPr>
          <p:nvPr/>
        </p:nvSpPr>
        <p:spPr bwMode="auto">
          <a:xfrm>
            <a:off x="3486150" y="5133975"/>
            <a:ext cx="2286000" cy="822325"/>
          </a:xfrm>
          <a:prstGeom prst="ellips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600" b="1">
                <a:solidFill>
                  <a:schemeClr val="tx2"/>
                </a:solidFill>
              </a:rPr>
              <a:t>Système de Production</a:t>
            </a:r>
          </a:p>
        </p:txBody>
      </p:sp>
      <p:sp>
        <p:nvSpPr>
          <p:cNvPr id="245781" name="Oval 21"/>
          <p:cNvSpPr>
            <a:spLocks noChangeArrowheads="1"/>
          </p:cNvSpPr>
          <p:nvPr/>
        </p:nvSpPr>
        <p:spPr bwMode="auto">
          <a:xfrm>
            <a:off x="2819400" y="2057400"/>
            <a:ext cx="3657600" cy="42672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45789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800" y="3001963"/>
            <a:ext cx="2005013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0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213" y="5156200"/>
            <a:ext cx="85359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1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9500" y="4316413"/>
            <a:ext cx="2006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2" name="Picture 3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3513" y="6169025"/>
            <a:ext cx="64150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7" name="Picture 3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3871913"/>
            <a:ext cx="2300288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8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2600" y="3505200"/>
            <a:ext cx="230028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1" grpId="0" animBg="1" autoUpdateAnimBg="0"/>
      <p:bldP spid="245773" grpId="0" animBg="1" autoUpdateAnimBg="0"/>
      <p:bldP spid="245774" grpId="0" animBg="1" autoUpdateAnimBg="0"/>
      <p:bldP spid="2457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Fonctionnalités d’un SI</a:t>
            </a:r>
            <a:r>
              <a:rPr lang="fr-FR" altLang="fr-FR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(3)</a:t>
            </a:r>
            <a:endParaRPr lang="fr-FR" sz="320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7033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696200" cy="2286000"/>
          </a:xfrm>
        </p:spPr>
        <p:txBody>
          <a:bodyPr/>
          <a:lstStyle/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Positionnement du SI dans l’Entreprise</a:t>
            </a:r>
            <a:endParaRPr lang="fr-FR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0259-1877-4E27-924F-8FC48264E982}" type="slidenum">
              <a:rPr lang="fr-FR"/>
              <a:pPr/>
              <a:t>5</a:t>
            </a:fld>
            <a:endParaRPr lang="fr-FR"/>
          </a:p>
        </p:txBody>
      </p:sp>
      <p:sp>
        <p:nvSpPr>
          <p:cNvPr id="270340" name="Rectangle 1028"/>
          <p:cNvSpPr>
            <a:spLocks noChangeArrowheads="1"/>
          </p:cNvSpPr>
          <p:nvPr/>
        </p:nvSpPr>
        <p:spPr bwMode="auto">
          <a:xfrm>
            <a:off x="990600" y="25400"/>
            <a:ext cx="2776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Système d’Information : Généralités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  <p:graphicFrame>
        <p:nvGraphicFramePr>
          <p:cNvPr id="270341" name="Object 1029"/>
          <p:cNvGraphicFramePr>
            <a:graphicFrameLocks noChangeAspect="1"/>
          </p:cNvGraphicFramePr>
          <p:nvPr/>
        </p:nvGraphicFramePr>
        <p:xfrm>
          <a:off x="1219200" y="1981200"/>
          <a:ext cx="6858000" cy="4440238"/>
        </p:xfrm>
        <a:graphic>
          <a:graphicData uri="http://schemas.openxmlformats.org/presentationml/2006/ole">
            <p:oleObj spid="_x0000_s1032" name="Photo Editor Photo" r:id="rId4" imgW="7621064" imgH="493333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Plan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696200" cy="4038600"/>
          </a:xfrm>
        </p:spPr>
        <p:txBody>
          <a:bodyPr/>
          <a:lstStyle/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Système d’Information : Généralités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Typologie </a:t>
            </a:r>
            <a:r>
              <a:rPr lang="fr-FR" alt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 Systèmes d’Information</a:t>
            </a:r>
          </a:p>
          <a:p>
            <a:pPr defTabSz="762000">
              <a:lnSpc>
                <a:spcPct val="170000"/>
              </a:lnSpc>
              <a:spcBef>
                <a:spcPct val="0"/>
              </a:spcBef>
              <a:buClr>
                <a:schemeClr val="accent2"/>
              </a:buClr>
              <a:buSzTx/>
            </a:pPr>
            <a:r>
              <a:rPr lang="fr-FR" altLang="fr-FR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ERP : Progiciel de Gestion </a:t>
            </a:r>
            <a:r>
              <a:rPr lang="fr-FR" altLang="fr-FR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Intégré</a:t>
            </a:r>
            <a:endParaRPr lang="fr-FR" altLang="fr-FR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A293-C2C7-4695-AF3E-95E619FD4AE0}" type="slidenum">
              <a:rPr lang="fr-FR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F3F-206C-42C9-9227-45FED1513676}" type="slidenum">
              <a:rPr lang="fr-FR"/>
              <a:pPr/>
              <a:t>7</a:t>
            </a:fld>
            <a:endParaRPr lang="fr-FR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457200" y="1812925"/>
            <a:ext cx="8001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marL="284163" indent="-284163" defTabSz="923925"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q"/>
            </a:pPr>
            <a:endParaRPr lang="fr-FR" altLang="fr-FR" sz="20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284163" indent="-284163" defTabSz="923925"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altLang="fr-F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fr-FR" altLang="fr-F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différentes catégories de systèmes d’information de gestion :</a:t>
            </a:r>
          </a:p>
          <a:p>
            <a:pPr marL="1111250" lvl="2" indent="-346075" defTabSz="923925">
              <a:lnSpc>
                <a:spcPct val="130000"/>
              </a:lnSpc>
              <a:buClr>
                <a:schemeClr val="accent2"/>
              </a:buClr>
              <a:buFontTx/>
              <a:buChar char="•"/>
            </a:pPr>
            <a:r>
              <a:rPr lang="fr-FR" altLang="fr-F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systèmes opérants </a:t>
            </a:r>
          </a:p>
          <a:p>
            <a:pPr marL="1111250" lvl="2" indent="-346075" defTabSz="923925">
              <a:lnSpc>
                <a:spcPct val="130000"/>
              </a:lnSpc>
              <a:buClr>
                <a:schemeClr val="accent2"/>
              </a:buClr>
              <a:buFontTx/>
              <a:buChar char="•"/>
            </a:pPr>
            <a:r>
              <a:rPr lang="fr-FR" altLang="fr-F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système comptable et de gestion</a:t>
            </a:r>
          </a:p>
          <a:p>
            <a:pPr marL="1111250" lvl="2" indent="-346075" defTabSz="923925">
              <a:lnSpc>
                <a:spcPct val="130000"/>
              </a:lnSpc>
              <a:buClr>
                <a:schemeClr val="accent2"/>
              </a:buClr>
              <a:buFontTx/>
              <a:buChar char="•"/>
            </a:pPr>
            <a:r>
              <a:rPr lang="fr-FR" altLang="fr-F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systèmes d’aide à la décision</a:t>
            </a:r>
          </a:p>
          <a:p>
            <a:pPr marL="1111250" lvl="2" indent="-346075" defTabSz="923925">
              <a:lnSpc>
                <a:spcPct val="130000"/>
              </a:lnSpc>
              <a:buClr>
                <a:schemeClr val="accent2"/>
              </a:buClr>
              <a:buFontTx/>
              <a:buChar char="•"/>
            </a:pPr>
            <a:r>
              <a:rPr lang="fr-FR" altLang="fr-F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 couverture fonctionnelle d’un ERP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447800" y="4572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fr-FR" alt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typologies de systèmes d’information de gestion</a:t>
            </a:r>
            <a:endParaRPr lang="fr-FR" sz="2800">
              <a:solidFill>
                <a:srgbClr val="77777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2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2ADA-0751-473F-86C1-AF4437AE2DD1}" type="slidenum">
              <a:rPr lang="fr-FR"/>
              <a:pPr/>
              <a:t>8</a:t>
            </a:fld>
            <a:endParaRPr lang="fr-FR"/>
          </a:p>
        </p:txBody>
      </p:sp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127125" y="914400"/>
            <a:ext cx="748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systèmes opérants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2362200" y="3521075"/>
          <a:ext cx="5029200" cy="2880043"/>
        </p:xfrm>
        <a:graphic>
          <a:graphicData uri="http://schemas.openxmlformats.org/drawingml/2006/table">
            <a:tbl>
              <a:tblPr/>
              <a:tblGrid>
                <a:gridCol w="5029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Les domaines d’application et modules fonctionnels concernés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commerciale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 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achats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stocks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projets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Gestion des ressources humaines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68" name="Rectangle 24"/>
          <p:cNvSpPr>
            <a:spLocks noChangeArrowheads="1"/>
          </p:cNvSpPr>
          <p:nvPr/>
        </p:nvSpPr>
        <p:spPr bwMode="auto">
          <a:xfrm>
            <a:off x="685800" y="16764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8925" indent="-288925" eaLnBrk="0" hangingPunct="0">
              <a:buFont typeface="Wingdings" pitchFamily="2" charset="2"/>
              <a:buNone/>
            </a:pPr>
            <a:r>
              <a:rPr lang="fr-FR" sz="1800" b="1" u="sng">
                <a:solidFill>
                  <a:srgbClr val="CC3300"/>
                </a:solidFill>
                <a:latin typeface="Verdana" pitchFamily="34" charset="0"/>
              </a:rPr>
              <a:t>Finalités</a:t>
            </a:r>
            <a:r>
              <a:rPr lang="fr-FR" sz="1800" b="1">
                <a:solidFill>
                  <a:srgbClr val="000099"/>
                </a:solidFill>
                <a:latin typeface="Verdana" pitchFamily="34" charset="0"/>
              </a:rPr>
              <a:t> :</a:t>
            </a:r>
          </a:p>
          <a:p>
            <a:pPr marL="288925" indent="-288925" eaLnBrk="0" hangingPunct="0">
              <a:buFont typeface="Wingdings" pitchFamily="2" charset="2"/>
              <a:buChar char="§"/>
            </a:pPr>
            <a:r>
              <a:rPr lang="fr-FR" sz="1800" b="1">
                <a:solidFill>
                  <a:srgbClr val="000099"/>
                </a:solidFill>
                <a:latin typeface="Verdana" pitchFamily="34" charset="0"/>
              </a:rPr>
              <a:t>traiter un besoin de gestion administrative et/ou technique opérationnelle pour une fonction donnée de l’entreprise</a:t>
            </a:r>
          </a:p>
          <a:p>
            <a:pPr marL="288925" indent="-288925" eaLnBrk="0" hangingPunct="0">
              <a:buFont typeface="Wingdings" pitchFamily="2" charset="2"/>
              <a:buChar char="§"/>
            </a:pPr>
            <a:r>
              <a:rPr lang="fr-FR" sz="1800" b="1">
                <a:solidFill>
                  <a:srgbClr val="000099"/>
                </a:solidFill>
                <a:latin typeface="Verdana" pitchFamily="34" charset="0"/>
              </a:rPr>
              <a:t>apporter des informations de pilotage local</a:t>
            </a:r>
            <a:endParaRPr lang="fr-FR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210969" name="Rectangle 25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 d’Information</a:t>
            </a: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C8E4-E4EC-4FA5-B999-90E3B781029E}" type="slidenum">
              <a:rPr lang="fr-FR"/>
              <a:pPr/>
              <a:t>9</a:t>
            </a:fld>
            <a:endParaRPr lang="fr-FR"/>
          </a:p>
        </p:txBody>
      </p:sp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6988" rIns="63500" bIns="26988"/>
          <a:lstStyle/>
          <a:p>
            <a:pPr defTabSz="923925" eaLnBrk="0" hangingPunct="0">
              <a:lnSpc>
                <a:spcPct val="90000"/>
              </a:lnSpc>
            </a:pPr>
            <a:endParaRPr lang="fr-FR" altLang="fr-FR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974725" y="746125"/>
            <a:ext cx="748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fr-FR" sz="28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systèmes opérants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3489325" y="62849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>
              <a:solidFill>
                <a:srgbClr val="777777"/>
              </a:solidFill>
              <a:latin typeface="Verdana" pitchFamily="34" charset="0"/>
            </a:endParaRPr>
          </a:p>
        </p:txBody>
      </p:sp>
      <p:graphicFrame>
        <p:nvGraphicFramePr>
          <p:cNvPr id="212997" name="Group 5"/>
          <p:cNvGraphicFramePr>
            <a:graphicFrameLocks noGrp="1"/>
          </p:cNvGraphicFramePr>
          <p:nvPr/>
        </p:nvGraphicFramePr>
        <p:xfrm>
          <a:off x="2590800" y="2209800"/>
          <a:ext cx="4267200" cy="4358640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statistiques clients 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délais de fabrication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volumes de production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taux de rebuts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insuffisance de ressources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statistiques fournisseurs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statistiques achats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statistiques sur les équipements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consommations de ressources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absentéisme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accidents de travail</a:t>
                      </a: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o"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1219200" y="1600200"/>
            <a:ext cx="655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 eaLnBrk="0" hangingPunct="0">
              <a:buFont typeface="Wingdings" pitchFamily="2" charset="2"/>
              <a:buNone/>
            </a:pPr>
            <a:r>
              <a:rPr lang="fr-FR" sz="1800" b="1">
                <a:solidFill>
                  <a:srgbClr val="000099"/>
                </a:solidFill>
                <a:latin typeface="Verdana" pitchFamily="34" charset="0"/>
              </a:rPr>
              <a:t>La production d’indicateurs de pilotage</a:t>
            </a:r>
            <a:endParaRPr lang="fr-FR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990600" y="25400"/>
            <a:ext cx="1370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altLang="fr-FR" sz="1000" b="1">
                <a:solidFill>
                  <a:schemeClr val="tx2"/>
                </a:solidFill>
                <a:latin typeface="Verdana" pitchFamily="34" charset="0"/>
              </a:rPr>
              <a:t>Typologie des SI</a:t>
            </a:r>
            <a:endParaRPr lang="fr-FR" sz="1000" b="1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3" grpId="0" autoUpdateAnimBg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2403</Words>
  <Application>Microsoft Office PowerPoint</Application>
  <PresentationFormat>Affichage à l'écran (4:3)</PresentationFormat>
  <Paragraphs>489</Paragraphs>
  <Slides>39</Slides>
  <Notes>22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1" baseType="lpstr">
      <vt:lpstr>Thème Office</vt:lpstr>
      <vt:lpstr>Photo Editor Photo</vt:lpstr>
      <vt:lpstr>Systèmes d’information et contrôle de gestion</vt:lpstr>
      <vt:lpstr>Plan</vt:lpstr>
      <vt:lpstr>Fonctionnalités d’un SI (1)</vt:lpstr>
      <vt:lpstr>Fonctionnalités d’un SI (2) </vt:lpstr>
      <vt:lpstr>Fonctionnalités d’un SI (3)</vt:lpstr>
      <vt:lpstr>Plan</vt:lpstr>
      <vt:lpstr>Diapositive 7</vt:lpstr>
      <vt:lpstr>Diapositive 8</vt:lpstr>
      <vt:lpstr>Diapositive 9</vt:lpstr>
      <vt:lpstr>Diapositive 10</vt:lpstr>
      <vt:lpstr>Diapositive 11</vt:lpstr>
      <vt:lpstr>Plan</vt:lpstr>
      <vt:lpstr>Niveaux de besoins des entreprises</vt:lpstr>
      <vt:lpstr>Niveaux de besoins des entreprises</vt:lpstr>
      <vt:lpstr>Niveaux de besoins des entreprises</vt:lpstr>
      <vt:lpstr>Définition de la notion d’ERP</vt:lpstr>
      <vt:lpstr>Définition de la notion d’ERP</vt:lpstr>
      <vt:lpstr>Définition de la notion d’ERP</vt:lpstr>
      <vt:lpstr>Définition de la notion d’ERP</vt:lpstr>
      <vt:lpstr>Définition de la notion d’ERP</vt:lpstr>
      <vt:lpstr>Couverture de l’ERP</vt:lpstr>
      <vt:lpstr>Historique des ERP</vt:lpstr>
      <vt:lpstr>Caractéristiques générales d’un ERP</vt:lpstr>
      <vt:lpstr>Caractéristiques générales d’un ERP</vt:lpstr>
      <vt:lpstr>Caractéristiques générales d’un ERP</vt:lpstr>
      <vt:lpstr>Caractéristiques générales d’un ERP</vt:lpstr>
      <vt:lpstr>Les apports des systèmes d’information au contrôle de gestion</vt:lpstr>
      <vt:lpstr>Le pilotage des activités</vt:lpstr>
      <vt:lpstr>Le pilotage des activités</vt:lpstr>
      <vt:lpstr>Le pilotage des activités</vt:lpstr>
      <vt:lpstr>La maîtrise des coûts</vt:lpstr>
      <vt:lpstr>L’amélioration des performances</vt:lpstr>
      <vt:lpstr>La productivité administrative et l’optimisation technique</vt:lpstr>
      <vt:lpstr>La productivité administrative et l’optimisation technique</vt:lpstr>
      <vt:lpstr>La productivité administrative et l’optimisation technique</vt:lpstr>
      <vt:lpstr>L’enrichissement des tâches</vt:lpstr>
      <vt:lpstr>La transparence de la gestion et la communication entre les acteurs</vt:lpstr>
      <vt:lpstr>Logique collaborative et développement du  Système d'Information d'entreprise</vt:lpstr>
      <vt:lpstr>Contrôle de gestion et Business Intelligence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d’information et contrôle de gestion</dc:title>
  <dc:creator>Adel</dc:creator>
  <cp:lastModifiedBy>Adel</cp:lastModifiedBy>
  <cp:revision>11</cp:revision>
  <dcterms:created xsi:type="dcterms:W3CDTF">2016-02-23T05:56:11Z</dcterms:created>
  <dcterms:modified xsi:type="dcterms:W3CDTF">2019-01-24T10:29:58Z</dcterms:modified>
</cp:coreProperties>
</file>