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749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C197-F763-4663-A562-19636CFECCF5}" type="datetimeFigureOut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5797-C72C-44B9-A112-104D672A7F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Bonjour à 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 smtClean="0">
                <a:ea typeface="ＭＳ Ｐゴシック" panose="020B0600070205080204" pitchFamily="34" charset="-128"/>
              </a:rPr>
              <a:t>Autres exemples</a:t>
            </a:r>
          </a:p>
        </p:txBody>
      </p:sp>
    </p:spTree>
    <p:extLst>
      <p:ext uri="{BB962C8B-B14F-4D97-AF65-F5344CB8AC3E}">
        <p14:creationId xmlns:p14="http://schemas.microsoft.com/office/powerpoint/2010/main" xmlns="" val="352393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3CDF2D-668C-40D9-8169-A257B1852AD3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ouvertes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environnement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certes à des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degrés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divers,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aucune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à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sans confronter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objectifs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moyens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aux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opportunités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aux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contraintes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partenaires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entreprise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soumise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la concurrence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fixer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mettre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œuvre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décisions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qu’en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forces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contradictoires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s’exercent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environnement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économique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social.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Exemples:</a:t>
            </a:r>
          </a:p>
          <a:p>
            <a:r>
              <a:rPr lang="fr-FR" dirty="0" smtClean="0"/>
              <a:t>- Leader dans les systèmes d’exploitation pour ordinateur personnel(Windows)et dans les suites bureautiques(Office), Microsoft décide d’intégrer un navigateur (Internet  Explorer)à son offre compte tenu du développement d’internet à partir du milieu des années 90.</a:t>
            </a:r>
          </a:p>
          <a:p>
            <a:r>
              <a:rPr lang="fr-FR" dirty="0" smtClean="0"/>
              <a:t>- Compte tenu du vieillissement du parc des avions gros porteurs et de l’engorgement du ciel , Airbus décide de lancer la fabrication d’un nouvel avion très gros porteur(plus de 600 places),l’A3XX, qui deviendra officiellement fin 2000 l’A380.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crée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société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service de location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voitures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d’occasion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des prix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divisés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rapport aux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entreprises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existantes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marché;le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 prix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moindre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bénéfice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l’entreprise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Exemples:</a:t>
            </a:r>
          </a:p>
          <a:p>
            <a:pPr marL="742950" marR="717550" lvl="1" indent="-285750" rtl="0">
              <a:lnSpc>
                <a:spcPct val="103000"/>
              </a:lnSpc>
              <a:spcBef>
                <a:spcPts val="365"/>
              </a:spcBef>
              <a:spcAft>
                <a:spcPts val="0"/>
              </a:spcAft>
              <a:buClr>
                <a:srgbClr val="7433AD"/>
              </a:buClr>
              <a:buSzPts val="850"/>
              <a:buFont typeface="Arial"/>
              <a:buChar char="•"/>
              <a:tabLst>
                <a:tab pos="1588135" algn="l"/>
              </a:tabLst>
            </a:pP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Lustucru</a:t>
            </a:r>
            <a:r>
              <a:rPr lang="en-US" sz="1200" baseline="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a un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avantage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concurrentiel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sur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Barilla pour son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produit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«spaghetti»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car,pour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la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même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qualité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de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semoule,le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prix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est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plus bas.</a:t>
            </a:r>
            <a:endParaRPr lang="fr-FR" sz="1600" dirty="0" smtClean="0">
              <a:latin typeface="Times New Roman"/>
              <a:ea typeface="Arial"/>
            </a:endParaRPr>
          </a:p>
          <a:p>
            <a:pPr marL="742950" marR="718185" lvl="1" indent="-285750">
              <a:lnSpc>
                <a:spcPct val="103000"/>
              </a:lnSpc>
              <a:spcBef>
                <a:spcPts val="210"/>
              </a:spcBef>
              <a:spcAft>
                <a:spcPts val="0"/>
              </a:spcAft>
              <a:buClr>
                <a:srgbClr val="7433AD"/>
              </a:buClr>
              <a:buSzPts val="850"/>
              <a:buFont typeface="Arial"/>
              <a:buChar char="•"/>
              <a:tabLst>
                <a:tab pos="1588135" algn="l"/>
              </a:tabLst>
            </a:pP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L’entreprise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de maintenance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Comatec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a un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avantage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concurrentiel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surPropexcar,pour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le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même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prix ,les services de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nettoyage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sont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plus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complets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 et plus </a:t>
            </a:r>
            <a:r>
              <a:rPr lang="en-US" sz="1200" dirty="0" err="1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rapides</a:t>
            </a:r>
            <a:r>
              <a:rPr lang="en-US" sz="1200" dirty="0" smtClean="0">
                <a:solidFill>
                  <a:srgbClr val="121313"/>
                </a:solidFill>
                <a:latin typeface="Arial"/>
                <a:ea typeface="Arial"/>
                <a:cs typeface="Times New Roman"/>
              </a:rPr>
              <a:t>.</a:t>
            </a:r>
            <a:endParaRPr lang="fr-FR" sz="1600" dirty="0" smtClean="0">
              <a:latin typeface="Times New Roman"/>
              <a:ea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Exemple:</a:t>
            </a:r>
          </a:p>
          <a:p>
            <a:pPr>
              <a:buFontTx/>
              <a:buChar char="-"/>
            </a:pPr>
            <a:r>
              <a:rPr lang="fr-FR" dirty="0" smtClean="0"/>
              <a:t>Après avoir atteint une certaine saturation dans le secteur de</a:t>
            </a:r>
            <a:r>
              <a:rPr lang="fr-FR" baseline="0" dirty="0" smtClean="0"/>
              <a:t> l’agro-alimentaire et la distribution, le Groupe Poulina s’est lancé dans le tourisme et l’industrie du divertissement (Carthage Land)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BTP,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Bouygues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développer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étendant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champ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d’activité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la communication,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achetant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réseau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téléphonie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Exemple:</a:t>
            </a:r>
          </a:p>
          <a:p>
            <a:r>
              <a:rPr lang="fr-FR" dirty="0" smtClean="0"/>
              <a:t>- Le groupe </a:t>
            </a:r>
            <a:r>
              <a:rPr lang="fr-FR" dirty="0" err="1" smtClean="0"/>
              <a:t>Slama</a:t>
            </a:r>
            <a:r>
              <a:rPr lang="fr-FR" dirty="0" smtClean="0"/>
              <a:t> décide de lancer la chaine de Hard discount AZIZA</a:t>
            </a:r>
            <a:r>
              <a:rPr lang="fr-FR" baseline="0" dirty="0" smtClean="0"/>
              <a:t> pour améliorer la distribution des ses propres produits agro-alimentaires et profiter d’un secteur rentable, la grande et moyenne distribution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Section 0: Se situer</a:t>
            </a:r>
            <a:r>
              <a:rPr lang="fr-FR" baseline="0" dirty="0" smtClean="0"/>
              <a:t> dans l’enchainement stratégique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Ces trois composantes seront traitées après ce chapitre introductifs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7566D7-27B8-4662-9E32-038F322B3538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Ebauche de définition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Différentes définitions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L’approche de Michael Porter</a:t>
            </a:r>
          </a:p>
          <a:p>
            <a:r>
              <a:rPr lang="fr-FR" dirty="0" smtClean="0"/>
              <a:t>«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r>
              <a:rPr lang="fr-FR" dirty="0" smtClean="0"/>
              <a:t>, Harvard Business </a:t>
            </a:r>
            <a:r>
              <a:rPr lang="fr-FR" dirty="0" err="1" smtClean="0"/>
              <a:t>Review</a:t>
            </a:r>
            <a:r>
              <a:rPr lang="fr-FR" dirty="0" smtClean="0"/>
              <a:t>, 1996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définition</a:t>
            </a:r>
            <a:r>
              <a:rPr lang="fr-FR" baseline="0" dirty="0" smtClean="0"/>
              <a:t> pragmatique valorisant 5 axes de H. </a:t>
            </a:r>
            <a:r>
              <a:rPr lang="fr-FR" baseline="0" dirty="0" err="1" smtClean="0"/>
              <a:t>Mintzberg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approche française de synthèse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617E80-29EE-41B2-A8BB-C23A6584DCC9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En1982,la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société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IBM se fixe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d’entrer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micro-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d’être leader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orientation de diversification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investissant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millions de dollars.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Chapitre 2..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FE4E8-5765-40F7-A947-6F2568D120D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Chapitre 3..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9C24B1-BF39-4898-8A3A-0D8C9EDC9B8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Chapitre 4..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EA921-3597-4374-9023-E0F79738237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Section 1: comprendre</a:t>
            </a:r>
            <a:r>
              <a:rPr lang="fr-FR" baseline="0" dirty="0" smtClean="0"/>
              <a:t> le vocabulaire de la stratégie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1DB6FB-1892-4695-AED6-C65A8DA8541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la base, le projet d’entreprise..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mission</a:t>
            </a:r>
            <a:r>
              <a:rPr lang="fr-FR" baseline="0" dirty="0" smtClean="0"/>
              <a:t> ensuite..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DD69-6777-4A26-8D85-0C4CAAFF6D6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 dirty="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fr-B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schemeClr val="hlink"/>
                </a:solidFill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schemeClr val="hlink"/>
                </a:solidFill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schemeClr val="hlink"/>
                </a:solidFill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AA309A6D-C09C-4548-B29A-6CF363A7E532}" type="datetimeFigureOut">
              <a:rPr lang="fr-FR" smtClean="0"/>
              <a:pPr/>
              <a:t>02/03/2021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rme 2"/>
          <p:cNvSpPr>
            <a:spLocks noGrp="1"/>
          </p:cNvSpPr>
          <p:nvPr>
            <p:ph type="subTitle" idx="1"/>
          </p:nvPr>
        </p:nvSpPr>
        <p:spPr>
          <a:xfrm>
            <a:off x="755650" y="4572008"/>
            <a:ext cx="8208963" cy="1790692"/>
          </a:xfrm>
        </p:spPr>
        <p:txBody>
          <a:bodyPr/>
          <a:lstStyle/>
          <a:p>
            <a:pPr algn="ctr" defTabSz="914400" eaLnBrk="1" hangingPunct="1">
              <a:lnSpc>
                <a:spcPct val="90000"/>
              </a:lnSpc>
            </a:pPr>
            <a:r>
              <a:rPr lang="fr-FR" altLang="fr-FR" sz="2100" dirty="0" smtClean="0"/>
              <a:t>Introduction: Les éléments du Management Stratégique</a:t>
            </a:r>
          </a:p>
          <a:p>
            <a:pPr algn="ctr" defTabSz="914400" eaLnBrk="1" hangingPunct="1">
              <a:lnSpc>
                <a:spcPct val="90000"/>
              </a:lnSpc>
            </a:pPr>
            <a:r>
              <a:rPr lang="fr-FR" altLang="fr-FR" sz="2100" dirty="0" smtClean="0"/>
              <a:t>Section1: Vocabulaire de la stratégie</a:t>
            </a:r>
          </a:p>
          <a:p>
            <a:pPr algn="ctr" defTabSz="914400" eaLnBrk="1" hangingPunct="1">
              <a:lnSpc>
                <a:spcPct val="90000"/>
              </a:lnSpc>
            </a:pPr>
            <a:r>
              <a:rPr lang="fr-FR" altLang="fr-FR" sz="2100" dirty="0" smtClean="0"/>
              <a:t>Section 2: Pourquoi une stratégie</a:t>
            </a:r>
          </a:p>
          <a:p>
            <a:pPr algn="ctr" defTabSz="914400" eaLnBrk="1" hangingPunct="1">
              <a:lnSpc>
                <a:spcPct val="90000"/>
              </a:lnSpc>
            </a:pPr>
            <a:r>
              <a:rPr lang="fr-FR" altLang="fr-FR" sz="2100" dirty="0" smtClean="0"/>
              <a:t>Section 3: Qu’est ce qu’une stratégie</a:t>
            </a:r>
          </a:p>
          <a:p>
            <a:pPr algn="ctr" defTabSz="914400" eaLnBrk="1" hangingPunct="1">
              <a:lnSpc>
                <a:spcPct val="90000"/>
              </a:lnSpc>
            </a:pPr>
            <a:endParaRPr lang="fr-FR" altLang="fr-FR" sz="2100" dirty="0" smtClean="0"/>
          </a:p>
          <a:p>
            <a:pPr algn="ctr" defTabSz="914400" eaLnBrk="1" hangingPunct="1">
              <a:lnSpc>
                <a:spcPct val="90000"/>
              </a:lnSpc>
            </a:pPr>
            <a:endParaRPr lang="fr-FR" altLang="fr-FR" sz="2100" dirty="0" smtClean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 smtClean="0"/>
              <a:t>Chapitre 1: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stratégie </a:t>
            </a:r>
            <a:endParaRPr lang="fr-F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d’entreprise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projet d’entreprise de </a:t>
            </a:r>
            <a:r>
              <a:rPr lang="fr-FR" b="1" dirty="0"/>
              <a:t>Microsoft</a:t>
            </a:r>
            <a:r>
              <a:rPr lang="fr-FR" dirty="0"/>
              <a:t> est :</a:t>
            </a:r>
          </a:p>
          <a:p>
            <a:pPr marL="0" indent="0">
              <a:buNone/>
            </a:pPr>
            <a:r>
              <a:rPr lang="fr-FR" dirty="0" smtClean="0"/>
              <a:t>« </a:t>
            </a:r>
            <a:r>
              <a:rPr lang="fr-FR" i="1" dirty="0"/>
              <a:t>Permettre aux individus et aux organisations, dans le monde entier, d’exploiter pleinement leur potentiel »</a:t>
            </a:r>
            <a:endParaRPr lang="fr-FR" dirty="0"/>
          </a:p>
          <a:p>
            <a:r>
              <a:rPr lang="fr-FR" dirty="0" smtClean="0"/>
              <a:t>Pour </a:t>
            </a:r>
            <a:r>
              <a:rPr lang="fr-FR" b="1" dirty="0"/>
              <a:t>Google</a:t>
            </a:r>
            <a:r>
              <a:rPr lang="fr-FR" dirty="0"/>
              <a:t>, c’est :</a:t>
            </a:r>
          </a:p>
          <a:p>
            <a:pPr marL="0" indent="0">
              <a:buNone/>
            </a:pPr>
            <a:r>
              <a:rPr lang="fr-FR" dirty="0" smtClean="0"/>
              <a:t>« </a:t>
            </a:r>
            <a:r>
              <a:rPr lang="fr-FR" i="1" dirty="0"/>
              <a:t>Organiser l’information mondiale et la rendre accessible et utile à tous »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380702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endParaRPr lang="fr-FR" dirty="0"/>
          </a:p>
          <a:p>
            <a:r>
              <a:rPr lang="fr-FR" dirty="0" smtClean="0"/>
              <a:t>C’est </a:t>
            </a:r>
            <a:r>
              <a:rPr lang="fr-FR" dirty="0"/>
              <a:t>l’occasion pour l’entreprise de définir sa vision stratégique à long terme: son avenir, ses domaines d’activités stratégiques ,ses valeurs et son positionnement, sa vocation</a:t>
            </a:r>
          </a:p>
          <a:p>
            <a:r>
              <a:rPr lang="fr-FR" dirty="0" smtClean="0"/>
              <a:t>C’est </a:t>
            </a:r>
            <a:r>
              <a:rPr lang="fr-FR" dirty="0"/>
              <a:t>en quelque sorte une charte qui permet de véhiculer en interne la culture de l’entreprise</a:t>
            </a:r>
          </a:p>
          <a:p>
            <a:r>
              <a:rPr lang="fr-FR" dirty="0" smtClean="0"/>
              <a:t>Définir </a:t>
            </a:r>
            <a:r>
              <a:rPr lang="fr-FR" dirty="0"/>
              <a:t>une mission, c’est répondre aux questions suivantes : </a:t>
            </a:r>
            <a:r>
              <a:rPr lang="fr-FR" i="1" dirty="0"/>
              <a:t>quel est notre métier ? Quels sont nos clients ? Que leur apportons-nous ? Que deviendra notre métier ? Que devrait-il être 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5896690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Ainsi </a:t>
            </a:r>
            <a:r>
              <a:rPr lang="fr-FR" dirty="0"/>
              <a:t>Amazon a-t-elle changé de mission en passant de « </a:t>
            </a:r>
            <a:r>
              <a:rPr lang="fr-FR" i="1" dirty="0"/>
              <a:t>la plus grande librairie en ligne au monde » à </a:t>
            </a:r>
            <a:r>
              <a:rPr lang="fr-FR" dirty="0"/>
              <a:t>« </a:t>
            </a:r>
            <a:r>
              <a:rPr lang="fr-FR" i="1" dirty="0"/>
              <a:t>la plus grande boutique en ligne au monde » ; d’où la vente sur ses </a:t>
            </a:r>
            <a:r>
              <a:rPr lang="fr-FR" dirty="0"/>
              <a:t>sites de produits ménagers, d’outils, </a:t>
            </a:r>
            <a:r>
              <a:rPr lang="fr-FR" dirty="0" err="1"/>
              <a:t>etc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site Internet de ventes aux enchères eBay a pour mission : « </a:t>
            </a:r>
            <a:r>
              <a:rPr lang="fr-FR" i="1" dirty="0"/>
              <a:t>Nous aidons les gens à vendre pratiquement tout ce qui existe. Nous continuons à améliorer les expériences de vente et d’achat en ligne de chacun : collectionneurs, agents commerciaux, PME, chercheurs d’un article précis, chasseurs de bonnes affaires, vendeurs ponctuels et surfeurs sur Internet sans but précis. »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0308735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54307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Le vocabulaire de la stratégie :</a:t>
            </a:r>
            <a:br>
              <a:rPr lang="fr-FR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fr-FR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exemple de missions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24400" y="1752600"/>
            <a:ext cx="4068763" cy="2509838"/>
            <a:chOff x="2936" y="1299"/>
            <a:chExt cx="2563" cy="1581"/>
          </a:xfrm>
        </p:grpSpPr>
        <p:pic>
          <p:nvPicPr>
            <p:cNvPr id="27663" name="Picture 18" descr="logo_dano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299"/>
              <a:ext cx="1633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Text Box 5"/>
            <p:cNvSpPr txBox="1">
              <a:spLocks noChangeArrowheads="1"/>
            </p:cNvSpPr>
            <p:nvPr/>
          </p:nvSpPr>
          <p:spPr bwMode="auto">
            <a:xfrm>
              <a:off x="2936" y="2512"/>
              <a:ext cx="25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fr-FR" sz="1600" i="1"/>
                <a:t>’’Apporter la santé par l'alimentation</a:t>
              </a:r>
            </a:p>
            <a:p>
              <a:pPr algn="ctr" eaLnBrk="1" hangingPunct="1"/>
              <a:r>
                <a:rPr lang="fr-FR" sz="1600" i="1"/>
                <a:t> au plus grand nombre.’’</a:t>
              </a:r>
              <a:r>
                <a:rPr lang="fr-FR" sz="1600"/>
                <a:t> </a:t>
              </a:r>
              <a:endParaRPr lang="en-GB" sz="16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84750" y="4419600"/>
            <a:ext cx="3427413" cy="1409700"/>
            <a:chOff x="2880" y="1389"/>
            <a:chExt cx="2159" cy="888"/>
          </a:xfrm>
        </p:grpSpPr>
        <p:sp>
          <p:nvSpPr>
            <p:cNvPr id="27661" name="Text Box 7"/>
            <p:cNvSpPr txBox="1">
              <a:spLocks noChangeArrowheads="1"/>
            </p:cNvSpPr>
            <p:nvPr/>
          </p:nvSpPr>
          <p:spPr bwMode="auto">
            <a:xfrm>
              <a:off x="2880" y="2044"/>
              <a:ext cx="2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fr-FR" sz="1800" i="1"/>
                <a:t>’’Rendre les gens heureux.’’</a:t>
              </a:r>
              <a:r>
                <a:rPr lang="fr-FR" sz="1800"/>
                <a:t> </a:t>
              </a:r>
              <a:endParaRPr lang="en-GB" sz="1800"/>
            </a:p>
          </p:txBody>
        </p:sp>
        <p:pic>
          <p:nvPicPr>
            <p:cNvPr id="27662" name="Picture 9" descr="Disney-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389"/>
              <a:ext cx="1446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" y="3962400"/>
            <a:ext cx="3787775" cy="1716088"/>
            <a:chOff x="-27" y="2704"/>
            <a:chExt cx="2386" cy="1081"/>
          </a:xfrm>
        </p:grpSpPr>
        <p:sp>
          <p:nvSpPr>
            <p:cNvPr id="27659" name="Text Box 6"/>
            <p:cNvSpPr txBox="1">
              <a:spLocks noChangeArrowheads="1"/>
            </p:cNvSpPr>
            <p:nvPr/>
          </p:nvSpPr>
          <p:spPr bwMode="auto">
            <a:xfrm>
              <a:off x="-27" y="3203"/>
              <a:ext cx="238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fr-FR" sz="1800" i="1"/>
                <a:t>’’Rendre accessible au </a:t>
              </a:r>
            </a:p>
            <a:p>
              <a:pPr algn="ctr" eaLnBrk="1" hangingPunct="1"/>
              <a:r>
                <a:rPr lang="fr-FR" sz="1800" i="1"/>
                <a:t>plus grand nombre la </a:t>
              </a:r>
            </a:p>
            <a:p>
              <a:pPr algn="ctr" eaLnBrk="1" hangingPunct="1"/>
              <a:r>
                <a:rPr lang="fr-FR" sz="1800" i="1"/>
                <a:t>pratique et le plaisir du sport.’’</a:t>
              </a:r>
              <a:r>
                <a:rPr lang="fr-FR" sz="1800"/>
                <a:t> </a:t>
              </a:r>
              <a:endParaRPr lang="en-GB" sz="1800"/>
            </a:p>
          </p:txBody>
        </p:sp>
        <p:pic>
          <p:nvPicPr>
            <p:cNvPr id="27660" name="Picture 12" descr="Logo-Decathl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704"/>
              <a:ext cx="1724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41288" y="1641475"/>
            <a:ext cx="4887912" cy="1958975"/>
            <a:chOff x="-89" y="890"/>
            <a:chExt cx="3026" cy="1234"/>
          </a:xfrm>
        </p:grpSpPr>
        <p:sp>
          <p:nvSpPr>
            <p:cNvPr id="27657" name="Text Box 4"/>
            <p:cNvSpPr txBox="1">
              <a:spLocks noChangeArrowheads="1"/>
            </p:cNvSpPr>
            <p:nvPr/>
          </p:nvSpPr>
          <p:spPr bwMode="auto">
            <a:xfrm>
              <a:off x="-89" y="1756"/>
              <a:ext cx="302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fr-FR" sz="1600" i="1"/>
                <a:t>’’Offrir aux gens ordinaires la possibilité </a:t>
              </a:r>
            </a:p>
            <a:p>
              <a:pPr algn="ctr" eaLnBrk="1" hangingPunct="1"/>
              <a:r>
                <a:rPr lang="fr-FR" sz="1600" i="1"/>
                <a:t>d'acheter la même chose que les riches.’’</a:t>
              </a:r>
              <a:r>
                <a:rPr lang="fr-FR" sz="1600"/>
                <a:t> </a:t>
              </a:r>
              <a:endParaRPr lang="en-GB" sz="1600"/>
            </a:p>
          </p:txBody>
        </p:sp>
        <p:pic>
          <p:nvPicPr>
            <p:cNvPr id="27658" name="Picture 15" descr="logo-walm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890"/>
              <a:ext cx="1968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1192500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Domaine d’activité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domaine d’activité de l’entreprise:</a:t>
            </a:r>
          </a:p>
          <a:p>
            <a:r>
              <a:rPr lang="fr-FR" dirty="0"/>
              <a:t>sur quel marché ou secteur est actuellement l’entreprise?</a:t>
            </a:r>
          </a:p>
          <a:p>
            <a:r>
              <a:rPr lang="fr-FR" dirty="0"/>
              <a:t>quel marché ou secteur souhaite-t-on pour l’entreprise?</a:t>
            </a:r>
          </a:p>
          <a:p>
            <a:r>
              <a:rPr lang="fr-FR" dirty="0"/>
              <a:t>quel marché ou secteur ne veut-on pas pour l’entreprise?</a:t>
            </a:r>
          </a:p>
        </p:txBody>
      </p:sp>
    </p:spTree>
    <p:extLst>
      <p:ext uri="{BB962C8B-B14F-4D97-AF65-F5344CB8AC3E}">
        <p14:creationId xmlns:p14="http://schemas.microsoft.com/office/powerpoint/2010/main" xmlns="" val="241819266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/>
              <a:t>Les niveaux de la stratégie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714488"/>
            <a:ext cx="8678893" cy="4511686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dirty="0"/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dirty="0">
                <a:solidFill>
                  <a:schemeClr val="accent6"/>
                </a:solidFill>
              </a:rPr>
              <a:t>Niveau Corporate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/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accent6"/>
                </a:solidFill>
              </a:rPr>
              <a:t>Niveau </a:t>
            </a:r>
            <a:r>
              <a:rPr lang="fr-FR" dirty="0">
                <a:solidFill>
                  <a:schemeClr val="accent6"/>
                </a:solidFill>
              </a:rPr>
              <a:t>Business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286250" y="1928813"/>
            <a:ext cx="4071938" cy="1500187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latin typeface="Arial" charset="0"/>
              </a:rPr>
              <a:t>Stratégie de l’entreprise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71938" y="3573463"/>
            <a:ext cx="4429125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dirty="0">
                <a:latin typeface="Arial" charset="0"/>
              </a:rPr>
              <a:t>Stratégie par Domaine d’activité</a:t>
            </a:r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3929063" y="4941888"/>
            <a:ext cx="4714875" cy="115093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>
                <a:latin typeface="Arial" charset="0"/>
              </a:rPr>
              <a:t>Décisions opérationnelles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11268" grpId="0" build="allAtOnce" animBg="1"/>
      <p:bldP spid="11269" grpId="0" build="allAtOnce" animBg="1"/>
      <p:bldP spid="11270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55563" y="642918"/>
            <a:ext cx="8607425" cy="820757"/>
          </a:xfrm>
          <a:solidFill>
            <a:schemeClr val="accent2"/>
          </a:solidFill>
        </p:spPr>
      </p:pic>
      <p:sp>
        <p:nvSpPr>
          <p:cNvPr id="24579" name="Forme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2281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Qui :</a:t>
            </a:r>
            <a:r>
              <a:rPr lang="fr-FR" altLang="fr-FR" sz="2800" dirty="0" smtClean="0">
                <a:solidFill>
                  <a:srgbClr val="FF953E"/>
                </a:solidFill>
              </a:rPr>
              <a:t> </a:t>
            </a:r>
            <a:r>
              <a:rPr lang="fr-FR" altLang="fr-FR" sz="2800" dirty="0" smtClean="0"/>
              <a:t>qui sommes-nous?</a:t>
            </a:r>
          </a:p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Quoi :</a:t>
            </a:r>
            <a:r>
              <a:rPr lang="fr-FR" altLang="fr-FR" sz="2800" dirty="0" smtClean="0">
                <a:solidFill>
                  <a:srgbClr val="FF953E"/>
                </a:solidFill>
              </a:rPr>
              <a:t> </a:t>
            </a:r>
            <a:r>
              <a:rPr lang="fr-FR" altLang="fr-FR" sz="2800" dirty="0" smtClean="0"/>
              <a:t>quelle est notre activité?</a:t>
            </a:r>
          </a:p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Pour qui : </a:t>
            </a:r>
            <a:r>
              <a:rPr lang="fr-FR" altLang="fr-FR" sz="2800" dirty="0" smtClean="0"/>
              <a:t>quel est notre public?</a:t>
            </a:r>
          </a:p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Quel besoin : </a:t>
            </a:r>
            <a:r>
              <a:rPr lang="fr-FR" altLang="fr-FR" sz="2800" dirty="0" smtClean="0"/>
              <a:t>quelles sont les exigences spécifiques de nos clients?</a:t>
            </a:r>
          </a:p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Contre qui : </a:t>
            </a:r>
            <a:r>
              <a:rPr lang="fr-FR" altLang="fr-FR" sz="2800" dirty="0" smtClean="0"/>
              <a:t>avec qui sommes-nous en concurrence?</a:t>
            </a:r>
          </a:p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En quoi sommes-nous différents: </a:t>
            </a:r>
            <a:r>
              <a:rPr lang="fr-FR" altLang="fr-FR" sz="2800" dirty="0" smtClean="0"/>
              <a:t>qu'est-ce qui nous différencie de ces concurrents?</a:t>
            </a:r>
          </a:p>
          <a:p>
            <a:pPr marL="319088" indent="-319088" defTabSz="914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800" dirty="0" smtClean="0">
                <a:solidFill>
                  <a:schemeClr val="tx2"/>
                </a:solidFill>
              </a:rPr>
              <a:t>Donc :</a:t>
            </a:r>
            <a:r>
              <a:rPr lang="fr-FR" altLang="fr-FR" sz="2800" dirty="0" smtClean="0">
                <a:solidFill>
                  <a:srgbClr val="FF953E"/>
                </a:solidFill>
              </a:rPr>
              <a:t> </a:t>
            </a:r>
            <a:r>
              <a:rPr lang="fr-FR" altLang="fr-FR" sz="2800" dirty="0" smtClean="0"/>
              <a:t>quel est le bénéfice? Quel bénéfice unique apporte-t-on au client?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3716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fr-FR" dirty="0" smtClean="0"/>
              <a:t>Section 2:</a:t>
            </a:r>
            <a:br>
              <a:rPr lang="fr-FR" dirty="0" smtClean="0"/>
            </a:br>
            <a:r>
              <a:rPr lang="fr-FR" dirty="0" smtClean="0"/>
              <a:t> Pourquoi une stratégie</a:t>
            </a:r>
            <a:endParaRPr lang="fr-F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1.2. Pourquoi une stratégie?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Toute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>, </a:t>
            </a:r>
            <a:r>
              <a:rPr lang="en-US" sz="2400" dirty="0" err="1" smtClean="0"/>
              <a:t>quel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soit</a:t>
            </a:r>
            <a:r>
              <a:rPr lang="en-US" sz="2400" dirty="0" smtClean="0"/>
              <a:t> son </a:t>
            </a:r>
            <a:r>
              <a:rPr lang="en-US" sz="2400" dirty="0" err="1" smtClean="0"/>
              <a:t>secteur</a:t>
            </a:r>
            <a:r>
              <a:rPr lang="en-US" sz="2400" dirty="0" smtClean="0"/>
              <a:t> et </a:t>
            </a:r>
            <a:r>
              <a:rPr lang="en-US" sz="2400" dirty="0" err="1" smtClean="0"/>
              <a:t>quelle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soit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taille</a:t>
            </a:r>
            <a:r>
              <a:rPr lang="en-US" sz="2400" dirty="0" smtClean="0"/>
              <a:t>, </a:t>
            </a:r>
            <a:r>
              <a:rPr lang="en-US" sz="2400" dirty="0" err="1" smtClean="0"/>
              <a:t>doit</a:t>
            </a:r>
            <a:r>
              <a:rPr lang="en-US" sz="2400" dirty="0" smtClean="0"/>
              <a:t> </a:t>
            </a:r>
            <a:r>
              <a:rPr lang="en-US" sz="2400" dirty="0" err="1" smtClean="0"/>
              <a:t>tenir</a:t>
            </a:r>
            <a:r>
              <a:rPr lang="en-US" sz="2400" dirty="0" smtClean="0"/>
              <a:t> </a:t>
            </a:r>
            <a:r>
              <a:rPr lang="en-US" sz="2400" dirty="0" err="1" smtClean="0"/>
              <a:t>compte</a:t>
            </a:r>
            <a:r>
              <a:rPr lang="en-US" sz="2400" dirty="0" smtClean="0"/>
              <a:t> des </a:t>
            </a:r>
            <a:r>
              <a:rPr lang="en-US" sz="2400" dirty="0" err="1" smtClean="0"/>
              <a:t>acteurs</a:t>
            </a:r>
            <a:r>
              <a:rPr lang="en-US" sz="2400" dirty="0" smtClean="0"/>
              <a:t> directs et </a:t>
            </a:r>
            <a:r>
              <a:rPr lang="en-US" sz="2400" dirty="0" err="1" smtClean="0"/>
              <a:t>indirects</a:t>
            </a:r>
            <a:r>
              <a:rPr lang="en-US" sz="2400" dirty="0" smtClean="0"/>
              <a:t> de son </a:t>
            </a:r>
            <a:r>
              <a:rPr lang="en-US" sz="2400" dirty="0" err="1" smtClean="0"/>
              <a:t>environnement</a:t>
            </a:r>
            <a:r>
              <a:rPr lang="en-US" sz="2400" dirty="0" smtClean="0"/>
              <a:t>.</a:t>
            </a:r>
            <a:endParaRPr lang="fr-FR" sz="2400" dirty="0" smtClean="0"/>
          </a:p>
          <a:p>
            <a:r>
              <a:rPr lang="en-US" sz="2400" dirty="0" err="1" smtClean="0"/>
              <a:t>Tous</a:t>
            </a:r>
            <a:r>
              <a:rPr lang="en-US" sz="2400" dirty="0" smtClean="0"/>
              <a:t> les </a:t>
            </a:r>
            <a:r>
              <a:rPr lang="en-US" sz="2400" dirty="0" err="1" smtClean="0"/>
              <a:t>problèmes</a:t>
            </a:r>
            <a:r>
              <a:rPr lang="en-US" sz="2400" dirty="0" smtClean="0"/>
              <a:t> de </a:t>
            </a:r>
            <a:r>
              <a:rPr lang="en-US" sz="2400" dirty="0" err="1" smtClean="0"/>
              <a:t>gestion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> </a:t>
            </a:r>
            <a:r>
              <a:rPr lang="en-US" sz="2400" dirty="0" err="1" smtClean="0"/>
              <a:t>doivent</a:t>
            </a:r>
            <a:r>
              <a:rPr lang="en-US" sz="2400" dirty="0" smtClean="0"/>
              <a:t> </a:t>
            </a:r>
            <a:r>
              <a:rPr lang="en-US" sz="2400" dirty="0" err="1" smtClean="0"/>
              <a:t>donc</a:t>
            </a:r>
            <a:r>
              <a:rPr lang="en-US" sz="2400" dirty="0" smtClean="0"/>
              <a:t> </a:t>
            </a:r>
            <a:r>
              <a:rPr lang="en-US" sz="2400" dirty="0" err="1" smtClean="0"/>
              <a:t>être</a:t>
            </a:r>
            <a:r>
              <a:rPr lang="en-US" sz="2400" dirty="0" smtClean="0"/>
              <a:t> </a:t>
            </a:r>
            <a:r>
              <a:rPr lang="en-US" sz="2400" dirty="0" err="1" smtClean="0"/>
              <a:t>appréhendés</a:t>
            </a:r>
            <a:r>
              <a:rPr lang="en-US" sz="2400" dirty="0" smtClean="0"/>
              <a:t> en </a:t>
            </a:r>
            <a:r>
              <a:rPr lang="en-US" sz="2400" dirty="0" err="1" smtClean="0"/>
              <a:t>connaissant</a:t>
            </a:r>
            <a:r>
              <a:rPr lang="en-US" sz="2400" dirty="0" smtClean="0"/>
              <a:t> </a:t>
            </a:r>
            <a:r>
              <a:rPr lang="en-US" sz="2400" dirty="0" err="1" smtClean="0"/>
              <a:t>ses</a:t>
            </a:r>
            <a:r>
              <a:rPr lang="en-US" sz="2400" dirty="0" smtClean="0"/>
              <a:t> forces et </a:t>
            </a:r>
            <a:r>
              <a:rPr lang="en-US" sz="2400" dirty="0" err="1" smtClean="0"/>
              <a:t>ses</a:t>
            </a:r>
            <a:r>
              <a:rPr lang="en-US" sz="2400" dirty="0" smtClean="0"/>
              <a:t> </a:t>
            </a:r>
            <a:r>
              <a:rPr lang="en-US" sz="2400" dirty="0" err="1" smtClean="0"/>
              <a:t>faiblesses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aussi</a:t>
            </a:r>
            <a:r>
              <a:rPr lang="en-US" sz="2400" dirty="0" smtClean="0"/>
              <a:t> </a:t>
            </a:r>
            <a:r>
              <a:rPr lang="en-US" sz="2400" dirty="0" err="1" smtClean="0"/>
              <a:t>celles</a:t>
            </a:r>
            <a:r>
              <a:rPr lang="en-US" sz="2400" dirty="0" smtClean="0"/>
              <a:t> de son </a:t>
            </a:r>
            <a:r>
              <a:rPr lang="en-US" sz="2400" dirty="0" err="1" smtClean="0"/>
              <a:t>environnement</a:t>
            </a:r>
            <a:r>
              <a:rPr lang="en-US" sz="2400" dirty="0" smtClean="0"/>
              <a:t>.</a:t>
            </a:r>
            <a:endParaRPr lang="fr-FR" sz="2400" dirty="0" smtClean="0"/>
          </a:p>
          <a:p>
            <a:r>
              <a:rPr lang="en-US" sz="2400" dirty="0" err="1" smtClean="0"/>
              <a:t>Toute</a:t>
            </a:r>
            <a:r>
              <a:rPr lang="en-US" sz="2400" dirty="0" smtClean="0"/>
              <a:t> la </a:t>
            </a:r>
            <a:r>
              <a:rPr lang="en-US" sz="2400" dirty="0" err="1" smtClean="0"/>
              <a:t>problématique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stratégie</a:t>
            </a:r>
            <a:r>
              <a:rPr lang="en-US" sz="2400" dirty="0" smtClean="0"/>
              <a:t> repose </a:t>
            </a:r>
            <a:r>
              <a:rPr lang="en-US" sz="2400" dirty="0" err="1" smtClean="0"/>
              <a:t>sur</a:t>
            </a:r>
            <a:r>
              <a:rPr lang="en-US" sz="2400" dirty="0" smtClean="0"/>
              <a:t> </a:t>
            </a:r>
            <a:r>
              <a:rPr lang="en-US" sz="2400" dirty="0" err="1" smtClean="0"/>
              <a:t>l’appréhension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l’environnement</a:t>
            </a:r>
            <a:r>
              <a:rPr lang="en-US" sz="2400" dirty="0" smtClean="0"/>
              <a:t>. </a:t>
            </a:r>
            <a:r>
              <a:rPr lang="en-US" sz="2400" dirty="0" err="1" smtClean="0"/>
              <a:t>Celui-ci</a:t>
            </a:r>
            <a:r>
              <a:rPr lang="en-US" sz="2400" dirty="0" smtClean="0"/>
              <a:t> </a:t>
            </a:r>
            <a:r>
              <a:rPr lang="en-US" sz="2400" dirty="0" err="1" smtClean="0"/>
              <a:t>étant</a:t>
            </a:r>
            <a:r>
              <a:rPr lang="en-US" sz="2400" dirty="0" smtClean="0"/>
              <a:t> en </a:t>
            </a:r>
            <a:r>
              <a:rPr lang="en-US" sz="2400" dirty="0" err="1" smtClean="0"/>
              <a:t>constante</a:t>
            </a:r>
            <a:r>
              <a:rPr lang="en-US" sz="2400" dirty="0" smtClean="0"/>
              <a:t> </a:t>
            </a:r>
            <a:r>
              <a:rPr lang="en-US" sz="2400" dirty="0" err="1" smtClean="0"/>
              <a:t>évolution</a:t>
            </a:r>
            <a:r>
              <a:rPr lang="en-US" sz="2400" dirty="0" smtClean="0"/>
              <a:t>, la </a:t>
            </a:r>
            <a:r>
              <a:rPr lang="en-US" sz="2400" dirty="0" err="1" smtClean="0"/>
              <a:t>pensée</a:t>
            </a:r>
            <a:r>
              <a:rPr lang="en-US" sz="2400" dirty="0" smtClean="0"/>
              <a:t> </a:t>
            </a:r>
            <a:r>
              <a:rPr lang="en-US" sz="2400" dirty="0" err="1" smtClean="0"/>
              <a:t>stratégique</a:t>
            </a:r>
            <a:r>
              <a:rPr lang="en-US" sz="2400" dirty="0" smtClean="0"/>
              <a:t> a beaucoup </a:t>
            </a:r>
            <a:r>
              <a:rPr lang="en-US" sz="2400" dirty="0" err="1" smtClean="0"/>
              <a:t>évolué</a:t>
            </a:r>
            <a:r>
              <a:rPr lang="en-US" sz="2400" dirty="0" smtClean="0"/>
              <a:t> de </a:t>
            </a:r>
            <a:r>
              <a:rPr lang="en-US" sz="2400" dirty="0" err="1" smtClean="0"/>
              <a:t>même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les </a:t>
            </a:r>
            <a:r>
              <a:rPr lang="en-US" sz="2400" dirty="0" err="1" smtClean="0"/>
              <a:t>tendances</a:t>
            </a:r>
            <a:r>
              <a:rPr lang="en-US" sz="2400" dirty="0" smtClean="0"/>
              <a:t> </a:t>
            </a:r>
            <a:r>
              <a:rPr lang="en-US" sz="2400" dirty="0" err="1" smtClean="0"/>
              <a:t>stratégiques</a:t>
            </a:r>
            <a:r>
              <a:rPr lang="en-US" sz="2400" dirty="0" smtClean="0"/>
              <a:t>.</a:t>
            </a:r>
            <a:endParaRPr lang="fr-FR" sz="2400" dirty="0" smtClean="0"/>
          </a:p>
          <a:p>
            <a:endParaRPr lang="fr-FR" sz="2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3200" dirty="0" smtClean="0"/>
              <a:t>A-Pour réagir aux évolutions de l’environnement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lang="en-US" sz="2800" dirty="0" err="1" smtClean="0"/>
              <a:t>L’entreprise</a:t>
            </a:r>
            <a:r>
              <a:rPr lang="en-US" sz="2800" dirty="0" smtClean="0"/>
              <a:t> </a:t>
            </a:r>
            <a:r>
              <a:rPr lang="en-US" sz="2800" dirty="0" err="1" smtClean="0"/>
              <a:t>doit</a:t>
            </a:r>
            <a:r>
              <a:rPr lang="en-US" sz="2800" dirty="0" smtClean="0"/>
              <a:t> </a:t>
            </a:r>
            <a:r>
              <a:rPr lang="en-US" sz="2800" dirty="0" err="1" smtClean="0"/>
              <a:t>réfléchir</a:t>
            </a:r>
            <a:r>
              <a:rPr lang="en-US" sz="2800" dirty="0" smtClean="0"/>
              <a:t> à </a:t>
            </a:r>
            <a:r>
              <a:rPr lang="en-US" sz="2800" dirty="0" err="1" smtClean="0"/>
              <a:t>l’orientation</a:t>
            </a:r>
            <a:r>
              <a:rPr lang="en-US" sz="2800" dirty="0" smtClean="0"/>
              <a:t> des actions, des  </a:t>
            </a:r>
            <a:r>
              <a:rPr lang="en-US" sz="2800" dirty="0" err="1" smtClean="0"/>
              <a:t>activités,des</a:t>
            </a:r>
            <a:r>
              <a:rPr lang="en-US" sz="2800" dirty="0" smtClean="0"/>
              <a:t> </a:t>
            </a:r>
            <a:r>
              <a:rPr lang="en-US" sz="2800" dirty="0" err="1" smtClean="0"/>
              <a:t>objectifs</a:t>
            </a:r>
            <a:r>
              <a:rPr lang="en-US" sz="2800" dirty="0" smtClean="0"/>
              <a:t> et des </a:t>
            </a:r>
            <a:r>
              <a:rPr lang="en-US" sz="2800" dirty="0" err="1" smtClean="0"/>
              <a:t>moyens</a:t>
            </a:r>
            <a:r>
              <a:rPr lang="en-US" sz="2800" dirty="0" smtClean="0"/>
              <a:t> en </a:t>
            </a:r>
            <a:r>
              <a:rPr lang="en-US" sz="2800" dirty="0" err="1" smtClean="0"/>
              <a:t>fonction</a:t>
            </a:r>
            <a:r>
              <a:rPr lang="en-US" sz="2800" dirty="0" smtClean="0"/>
              <a:t> des forces et des </a:t>
            </a:r>
            <a:r>
              <a:rPr lang="en-US" sz="2800" dirty="0" err="1" smtClean="0"/>
              <a:t>contraintes</a:t>
            </a:r>
            <a:r>
              <a:rPr lang="en-US" sz="2800" dirty="0" smtClean="0"/>
              <a:t> de </a:t>
            </a:r>
            <a:r>
              <a:rPr lang="en-US" sz="2800" dirty="0" err="1" smtClean="0"/>
              <a:t>l’environnement</a:t>
            </a:r>
            <a:r>
              <a:rPr lang="en-US" sz="2800" dirty="0" smtClean="0"/>
              <a:t> </a:t>
            </a:r>
            <a:r>
              <a:rPr lang="en-US" sz="2800" dirty="0" err="1" smtClean="0"/>
              <a:t>économique</a:t>
            </a:r>
            <a:r>
              <a:rPr lang="en-US" sz="2800" dirty="0" smtClean="0"/>
              <a:t>, </a:t>
            </a:r>
            <a:r>
              <a:rPr lang="en-US" sz="2800" dirty="0" err="1" smtClean="0"/>
              <a:t>technologique</a:t>
            </a:r>
            <a:r>
              <a:rPr lang="en-US" sz="2800" dirty="0" smtClean="0"/>
              <a:t>, </a:t>
            </a:r>
            <a:r>
              <a:rPr lang="en-US" sz="2800" dirty="0" err="1" smtClean="0"/>
              <a:t>politique</a:t>
            </a:r>
            <a:r>
              <a:rPr lang="en-US" sz="2800" dirty="0" smtClean="0"/>
              <a:t> et social. </a:t>
            </a:r>
            <a:r>
              <a:rPr lang="en-US" sz="2800" dirty="0" err="1" smtClean="0"/>
              <a:t>Confrontée</a:t>
            </a:r>
            <a:r>
              <a:rPr lang="en-US" sz="2800" dirty="0" smtClean="0"/>
              <a:t> à un </a:t>
            </a:r>
            <a:r>
              <a:rPr lang="en-US" sz="2800" dirty="0" err="1" smtClean="0"/>
              <a:t>contexte</a:t>
            </a:r>
            <a:r>
              <a:rPr lang="en-US" sz="2800" dirty="0" smtClean="0"/>
              <a:t> turbulent et </a:t>
            </a:r>
            <a:r>
              <a:rPr lang="en-US" sz="2800" dirty="0" err="1" smtClean="0"/>
              <a:t>incertain</a:t>
            </a:r>
            <a:r>
              <a:rPr lang="en-US" sz="2800" dirty="0" smtClean="0"/>
              <a:t>, </a:t>
            </a:r>
            <a:r>
              <a:rPr lang="en-US" sz="2800" dirty="0" err="1" smtClean="0"/>
              <a:t>elle</a:t>
            </a:r>
            <a:r>
              <a:rPr lang="en-US" sz="2800" dirty="0" smtClean="0"/>
              <a:t> </a:t>
            </a:r>
            <a:r>
              <a:rPr lang="en-US" sz="2800" dirty="0" err="1" smtClean="0"/>
              <a:t>doit</a:t>
            </a:r>
            <a:r>
              <a:rPr lang="en-US" sz="2800" dirty="0" smtClean="0"/>
              <a:t> </a:t>
            </a:r>
            <a:r>
              <a:rPr lang="en-US" sz="2800" dirty="0" err="1" smtClean="0"/>
              <a:t>réagir</a:t>
            </a:r>
            <a:r>
              <a:rPr lang="en-US" sz="2800" dirty="0" smtClean="0"/>
              <a:t> en </a:t>
            </a:r>
            <a:r>
              <a:rPr lang="en-US" sz="2800" dirty="0" err="1" smtClean="0"/>
              <a:t>adaptant</a:t>
            </a:r>
            <a:r>
              <a:rPr lang="en-US" sz="2800" dirty="0" smtClean="0"/>
              <a:t>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décisions</a:t>
            </a:r>
            <a:r>
              <a:rPr lang="en-US" sz="2800" dirty="0" smtClean="0"/>
              <a:t>.</a:t>
            </a:r>
            <a:endParaRPr lang="fr-FR" sz="2800" dirty="0" smtClean="0"/>
          </a:p>
          <a:p>
            <a:r>
              <a:rPr lang="en-US" sz="2800" dirty="0" smtClean="0"/>
              <a:t>Le </a:t>
            </a:r>
            <a:r>
              <a:rPr lang="en-US" sz="2800" dirty="0" err="1" smtClean="0"/>
              <a:t>stratège</a:t>
            </a:r>
            <a:r>
              <a:rPr lang="en-US" sz="2800" dirty="0" smtClean="0"/>
              <a:t> </a:t>
            </a:r>
            <a:r>
              <a:rPr lang="en-US" sz="2800" dirty="0" err="1" smtClean="0"/>
              <a:t>doit</a:t>
            </a:r>
            <a:r>
              <a:rPr lang="en-US" sz="2800" dirty="0" smtClean="0"/>
              <a:t> </a:t>
            </a:r>
            <a:r>
              <a:rPr lang="en-US" sz="2800" dirty="0" err="1" smtClean="0"/>
              <a:t>piloter</a:t>
            </a:r>
            <a:r>
              <a:rPr lang="en-US" sz="2800" dirty="0" smtClean="0"/>
              <a:t> </a:t>
            </a:r>
            <a:r>
              <a:rPr lang="en-US" sz="2800" dirty="0" err="1" smtClean="0"/>
              <a:t>l’organisation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dans</a:t>
            </a:r>
            <a:r>
              <a:rPr lang="en-US" sz="2800" dirty="0" smtClean="0"/>
              <a:t> </a:t>
            </a:r>
            <a:r>
              <a:rPr lang="en-US" sz="2800" dirty="0" err="1" smtClean="0"/>
              <a:t>cette</a:t>
            </a:r>
            <a:r>
              <a:rPr lang="en-US" sz="2800" dirty="0" smtClean="0"/>
              <a:t> </a:t>
            </a:r>
            <a:r>
              <a:rPr lang="en-US" sz="2800" dirty="0" err="1" smtClean="0"/>
              <a:t>complexité</a:t>
            </a:r>
            <a:r>
              <a:rPr lang="en-US" sz="2800" dirty="0" smtClean="0"/>
              <a:t> et </a:t>
            </a:r>
            <a:r>
              <a:rPr lang="en-US" sz="2800" dirty="0" err="1" smtClean="0"/>
              <a:t>rechercher</a:t>
            </a:r>
            <a:r>
              <a:rPr lang="en-US" sz="2800" dirty="0" smtClean="0"/>
              <a:t> des orientations </a:t>
            </a:r>
            <a:r>
              <a:rPr lang="en-US" sz="2800" dirty="0" err="1" smtClean="0"/>
              <a:t>d’action</a:t>
            </a:r>
            <a:r>
              <a:rPr lang="en-US" sz="2800" dirty="0" smtClean="0"/>
              <a:t> en se fondant </a:t>
            </a:r>
            <a:r>
              <a:rPr lang="en-US" sz="2800" dirty="0" err="1" smtClean="0"/>
              <a:t>sur</a:t>
            </a:r>
            <a:r>
              <a:rPr lang="en-US" sz="2800" dirty="0" smtClean="0"/>
              <a:t>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atouts</a:t>
            </a:r>
            <a:r>
              <a:rPr lang="en-US" sz="2800" dirty="0" smtClean="0"/>
              <a:t> et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spécificités</a:t>
            </a:r>
            <a:r>
              <a:rPr lang="en-US" sz="2800" dirty="0" smtClean="0"/>
              <a:t>.</a:t>
            </a:r>
            <a:endParaRPr lang="fr-FR" sz="2800" dirty="0" smtClean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Pourquoi une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928826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fr-FR" dirty="0" smtClean="0"/>
              <a:t>Introduction:</a:t>
            </a:r>
            <a:br>
              <a:rPr lang="fr-FR" dirty="0" smtClean="0"/>
            </a:br>
            <a:r>
              <a:rPr lang="fr-FR" dirty="0" smtClean="0"/>
              <a:t> Le composantes du Management stratégique</a:t>
            </a:r>
            <a:endParaRPr lang="fr-F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 dirty="0" smtClean="0"/>
              <a:t>B- Pour rechercher une compétitivité coût et hors-coût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approche</a:t>
            </a:r>
            <a:r>
              <a:rPr lang="en-US" sz="2400" dirty="0" smtClean="0"/>
              <a:t> </a:t>
            </a:r>
            <a:r>
              <a:rPr lang="en-US" sz="2400" dirty="0" err="1" smtClean="0"/>
              <a:t>classique</a:t>
            </a:r>
            <a:r>
              <a:rPr lang="en-US" sz="2400" dirty="0" smtClean="0"/>
              <a:t> en </a:t>
            </a:r>
            <a:r>
              <a:rPr lang="en-US" sz="2400" dirty="0" err="1" smtClean="0"/>
              <a:t>termes</a:t>
            </a:r>
            <a:r>
              <a:rPr lang="en-US" sz="2400" dirty="0" smtClean="0"/>
              <a:t> de prix, la </a:t>
            </a:r>
            <a:r>
              <a:rPr lang="en-US" sz="2400" dirty="0" err="1" smtClean="0"/>
              <a:t>compétitivité</a:t>
            </a:r>
            <a:r>
              <a:rPr lang="en-US" sz="2400" dirty="0" smtClean="0"/>
              <a:t> correspond à la </a:t>
            </a:r>
            <a:r>
              <a:rPr lang="en-US" sz="2400" dirty="0" err="1" smtClean="0"/>
              <a:t>capacité</a:t>
            </a:r>
            <a:r>
              <a:rPr lang="en-US" sz="2400" dirty="0" smtClean="0"/>
              <a:t> de </a:t>
            </a:r>
            <a:r>
              <a:rPr lang="en-US" sz="2400" dirty="0" err="1" smtClean="0"/>
              <a:t>vendre</a:t>
            </a:r>
            <a:r>
              <a:rPr lang="en-US" sz="2400" dirty="0" smtClean="0"/>
              <a:t> </a:t>
            </a:r>
            <a:r>
              <a:rPr lang="en-US" sz="2400" dirty="0" err="1" smtClean="0"/>
              <a:t>durablement</a:t>
            </a:r>
            <a:r>
              <a:rPr lang="en-US" sz="2400" dirty="0" smtClean="0"/>
              <a:t> et avec profit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l’entreprise</a:t>
            </a:r>
            <a:r>
              <a:rPr lang="en-US" sz="2400" dirty="0" smtClean="0"/>
              <a:t> </a:t>
            </a:r>
            <a:r>
              <a:rPr lang="en-US" sz="2400" dirty="0" err="1" smtClean="0"/>
              <a:t>produit</a:t>
            </a:r>
            <a:r>
              <a:rPr lang="en-US" sz="2400" dirty="0" smtClean="0"/>
              <a:t> (</a:t>
            </a:r>
            <a:r>
              <a:rPr lang="en-US" sz="2400" b="1" dirty="0" smtClean="0"/>
              <a:t>Martinet</a:t>
            </a:r>
            <a:r>
              <a:rPr lang="en-US" sz="2400" dirty="0" smtClean="0"/>
              <a:t>).</a:t>
            </a:r>
            <a:endParaRPr lang="fr-FR" sz="2400" dirty="0" smtClean="0"/>
          </a:p>
          <a:p>
            <a:r>
              <a:rPr lang="en-US" sz="2400" dirty="0" err="1" smtClean="0"/>
              <a:t>Mais</a:t>
            </a:r>
            <a:r>
              <a:rPr lang="en-US" sz="2400" dirty="0" smtClean="0"/>
              <a:t>, </a:t>
            </a:r>
            <a:r>
              <a:rPr lang="en-US" sz="2400" dirty="0" err="1" smtClean="0"/>
              <a:t>aujourd’hui</a:t>
            </a:r>
            <a:r>
              <a:rPr lang="en-US" sz="2400" dirty="0" smtClean="0"/>
              <a:t>, les clients </a:t>
            </a:r>
            <a:r>
              <a:rPr lang="en-US" sz="2400" dirty="0" err="1" smtClean="0"/>
              <a:t>attendent</a:t>
            </a:r>
            <a:r>
              <a:rPr lang="en-US" sz="2400" dirty="0" smtClean="0"/>
              <a:t> </a:t>
            </a:r>
            <a:r>
              <a:rPr lang="en-US" sz="2400" dirty="0" err="1" smtClean="0"/>
              <a:t>aussi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qualité</a:t>
            </a:r>
            <a:r>
              <a:rPr lang="en-US" sz="2400" dirty="0" smtClean="0"/>
              <a:t> et des services attachés au </a:t>
            </a:r>
            <a:r>
              <a:rPr lang="en-US" sz="2400" dirty="0" err="1" smtClean="0"/>
              <a:t>produit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qui </a:t>
            </a:r>
            <a:r>
              <a:rPr lang="en-US" sz="2400" dirty="0" err="1" smtClean="0"/>
              <a:t>pousse</a:t>
            </a:r>
            <a:r>
              <a:rPr lang="en-US" sz="2400" dirty="0" smtClean="0"/>
              <a:t> </a:t>
            </a:r>
            <a:r>
              <a:rPr lang="en-US" sz="2400" dirty="0" err="1" smtClean="0"/>
              <a:t>l’entreprise</a:t>
            </a:r>
            <a:r>
              <a:rPr lang="en-US" sz="2400" dirty="0" smtClean="0"/>
              <a:t> à </a:t>
            </a:r>
            <a:r>
              <a:rPr lang="en-US" sz="2400" dirty="0" err="1" smtClean="0"/>
              <a:t>rechercher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compétitivité</a:t>
            </a:r>
            <a:r>
              <a:rPr lang="en-US" sz="2400" dirty="0" smtClean="0"/>
              <a:t> hors </a:t>
            </a:r>
            <a:r>
              <a:rPr lang="en-US" sz="2400" dirty="0" err="1" smtClean="0"/>
              <a:t>coût</a:t>
            </a:r>
            <a:r>
              <a:rPr lang="en-US" sz="2400" dirty="0" smtClean="0"/>
              <a:t> ; les </a:t>
            </a:r>
            <a:r>
              <a:rPr lang="en-US" sz="2400" dirty="0" err="1" smtClean="0"/>
              <a:t>choix</a:t>
            </a:r>
            <a:r>
              <a:rPr lang="en-US" sz="2400" dirty="0" smtClean="0"/>
              <a:t> </a:t>
            </a:r>
            <a:r>
              <a:rPr lang="en-US" sz="2400" dirty="0" err="1" smtClean="0"/>
              <a:t>stratégiques</a:t>
            </a:r>
            <a:r>
              <a:rPr lang="en-US" sz="2400" dirty="0" smtClean="0"/>
              <a:t> </a:t>
            </a:r>
            <a:r>
              <a:rPr lang="en-US" sz="2400" dirty="0" err="1" smtClean="0"/>
              <a:t>doivent</a:t>
            </a:r>
            <a:r>
              <a:rPr lang="en-US" sz="2400" dirty="0" smtClean="0"/>
              <a:t> </a:t>
            </a:r>
            <a:r>
              <a:rPr lang="en-US" sz="2400" dirty="0" err="1" smtClean="0"/>
              <a:t>donc</a:t>
            </a:r>
            <a:r>
              <a:rPr lang="en-US" sz="2400" dirty="0" smtClean="0"/>
              <a:t>  </a:t>
            </a:r>
            <a:r>
              <a:rPr lang="en-US" sz="2400" dirty="0" err="1" smtClean="0"/>
              <a:t>aussi</a:t>
            </a:r>
            <a:r>
              <a:rPr lang="en-US" sz="2400" dirty="0" smtClean="0"/>
              <a:t> </a:t>
            </a:r>
            <a:r>
              <a:rPr lang="en-US" sz="2400" dirty="0" err="1" smtClean="0"/>
              <a:t>intégrer</a:t>
            </a:r>
            <a:r>
              <a:rPr lang="en-US" sz="2400" dirty="0" smtClean="0"/>
              <a:t> les </a:t>
            </a:r>
            <a:r>
              <a:rPr lang="en-US" sz="2400" dirty="0" err="1" smtClean="0"/>
              <a:t>facteurs</a:t>
            </a:r>
            <a:r>
              <a:rPr lang="en-US" sz="2400" dirty="0" smtClean="0"/>
              <a:t> de </a:t>
            </a:r>
            <a:r>
              <a:rPr lang="en-US" sz="2400" dirty="0" err="1" smtClean="0"/>
              <a:t>qualité,d’innovation</a:t>
            </a:r>
            <a:r>
              <a:rPr lang="en-US" sz="2400" dirty="0" smtClean="0"/>
              <a:t> ,de </a:t>
            </a:r>
            <a:r>
              <a:rPr lang="en-US" sz="2400" dirty="0" err="1" smtClean="0"/>
              <a:t>flexibilité,de</a:t>
            </a:r>
            <a:r>
              <a:rPr lang="en-US" sz="2400" dirty="0" smtClean="0"/>
              <a:t> services…</a:t>
            </a:r>
            <a:endParaRPr lang="fr-FR" sz="2400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Pourquoi une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 dirty="0" smtClean="0"/>
              <a:t>C-</a:t>
            </a:r>
            <a:r>
              <a:rPr lang="en-US" sz="3200" dirty="0" smtClean="0"/>
              <a:t>Pour </a:t>
            </a:r>
            <a:r>
              <a:rPr lang="en-US" sz="3200" dirty="0" err="1" smtClean="0"/>
              <a:t>rechercher</a:t>
            </a:r>
            <a:r>
              <a:rPr lang="en-US" sz="3200" dirty="0" smtClean="0"/>
              <a:t> à se </a:t>
            </a:r>
            <a:r>
              <a:rPr lang="en-US" sz="3200" dirty="0" err="1" smtClean="0"/>
              <a:t>différencier</a:t>
            </a:r>
            <a:r>
              <a:rPr lang="en-US" sz="3200" dirty="0" smtClean="0"/>
              <a:t> des </a:t>
            </a:r>
            <a:r>
              <a:rPr lang="en-US" sz="3200" dirty="0" err="1" smtClean="0"/>
              <a:t>autres</a:t>
            </a:r>
            <a:r>
              <a:rPr lang="en-US" sz="3200" dirty="0" smtClean="0"/>
              <a:t> </a:t>
            </a:r>
            <a:r>
              <a:rPr lang="en-US" sz="3200" dirty="0" err="1" smtClean="0"/>
              <a:t>acteurs</a:t>
            </a:r>
            <a:r>
              <a:rPr lang="en-US" sz="3200" dirty="0" smtClean="0"/>
              <a:t> du </a:t>
            </a:r>
            <a:r>
              <a:rPr lang="en-US" sz="3200" dirty="0" err="1" smtClean="0"/>
              <a:t>marché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34"/>
          </a:xfrm>
        </p:spPr>
        <p:txBody>
          <a:bodyPr/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stratégie</a:t>
            </a:r>
            <a:r>
              <a:rPr lang="en-US" sz="2800" dirty="0" smtClean="0"/>
              <a:t> </a:t>
            </a:r>
            <a:r>
              <a:rPr lang="en-US" sz="2800" dirty="0" err="1" smtClean="0"/>
              <a:t>doit</a:t>
            </a:r>
            <a:r>
              <a:rPr lang="en-US" sz="2800" dirty="0" smtClean="0"/>
              <a:t> </a:t>
            </a:r>
            <a:r>
              <a:rPr lang="en-US" sz="2800" dirty="0" err="1" smtClean="0"/>
              <a:t>permettre</a:t>
            </a:r>
            <a:r>
              <a:rPr lang="en-US" sz="2800" dirty="0" smtClean="0"/>
              <a:t> à </a:t>
            </a:r>
            <a:r>
              <a:rPr lang="en-US" sz="2800" dirty="0" err="1" smtClean="0"/>
              <a:t>l’entreprise</a:t>
            </a:r>
            <a:r>
              <a:rPr lang="en-US" sz="2800" dirty="0" smtClean="0"/>
              <a:t> de se </a:t>
            </a:r>
            <a:r>
              <a:rPr lang="en-US" sz="2800" dirty="0" err="1" smtClean="0"/>
              <a:t>positionner</a:t>
            </a:r>
            <a:r>
              <a:rPr lang="en-US" sz="2800" dirty="0" smtClean="0"/>
              <a:t> </a:t>
            </a:r>
            <a:r>
              <a:rPr lang="en-US" sz="2800" dirty="0" err="1" smtClean="0"/>
              <a:t>sur</a:t>
            </a:r>
            <a:r>
              <a:rPr lang="en-US" sz="2800" dirty="0" smtClean="0"/>
              <a:t>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différents</a:t>
            </a:r>
            <a:r>
              <a:rPr lang="en-US" sz="2800" dirty="0" smtClean="0"/>
              <a:t> </a:t>
            </a:r>
            <a:r>
              <a:rPr lang="en-US" sz="2800" dirty="0" err="1" smtClean="0"/>
              <a:t>marchés</a:t>
            </a:r>
            <a:r>
              <a:rPr lang="en-US" sz="2800" dirty="0" smtClean="0"/>
              <a:t> par rapport à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concurrents</a:t>
            </a:r>
            <a:r>
              <a:rPr lang="en-US" sz="2800" dirty="0" smtClean="0"/>
              <a:t> ; par </a:t>
            </a:r>
            <a:r>
              <a:rPr lang="en-US" sz="2800" dirty="0" err="1" smtClean="0"/>
              <a:t>ses</a:t>
            </a:r>
            <a:r>
              <a:rPr lang="en-US" sz="2800" dirty="0" smtClean="0"/>
              <a:t> orientations </a:t>
            </a:r>
            <a:r>
              <a:rPr lang="en-US" sz="2800" dirty="0" err="1" smtClean="0"/>
              <a:t>stratégiques</a:t>
            </a:r>
            <a:r>
              <a:rPr lang="en-US" sz="2800" dirty="0" smtClean="0"/>
              <a:t>, </a:t>
            </a:r>
            <a:r>
              <a:rPr lang="en-US" sz="2800" dirty="0" err="1" smtClean="0"/>
              <a:t>l’entreprise</a:t>
            </a:r>
            <a:r>
              <a:rPr lang="en-US" sz="2800" dirty="0" smtClean="0"/>
              <a:t> </a:t>
            </a:r>
            <a:r>
              <a:rPr lang="en-US" sz="2800" dirty="0" err="1" smtClean="0"/>
              <a:t>recherche</a:t>
            </a:r>
            <a:r>
              <a:rPr lang="en-US" sz="2800" dirty="0" smtClean="0"/>
              <a:t> des </a:t>
            </a:r>
            <a:r>
              <a:rPr lang="en-US" sz="2800" dirty="0" err="1" smtClean="0"/>
              <a:t>avantages</a:t>
            </a:r>
            <a:r>
              <a:rPr lang="en-US" sz="2800" dirty="0" smtClean="0"/>
              <a:t> </a:t>
            </a:r>
            <a:r>
              <a:rPr lang="en-US" sz="2800" dirty="0" err="1" smtClean="0"/>
              <a:t>concurrentiels</a:t>
            </a:r>
            <a:r>
              <a:rPr lang="en-US" sz="2800" dirty="0" smtClean="0"/>
              <a:t> </a:t>
            </a:r>
            <a:r>
              <a:rPr lang="en-US" sz="2800" dirty="0" err="1" smtClean="0"/>
              <a:t>c’est</a:t>
            </a:r>
            <a:r>
              <a:rPr lang="en-US" sz="2800" dirty="0" smtClean="0"/>
              <a:t>-à-dire des </a:t>
            </a:r>
            <a:r>
              <a:rPr lang="en-US" sz="2800" dirty="0" err="1" smtClean="0"/>
              <a:t>différences</a:t>
            </a:r>
            <a:r>
              <a:rPr lang="en-US" sz="2800" dirty="0" smtClean="0"/>
              <a:t> avec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principaux</a:t>
            </a:r>
            <a:r>
              <a:rPr lang="en-US" sz="2800" dirty="0" smtClean="0"/>
              <a:t> </a:t>
            </a:r>
            <a:r>
              <a:rPr lang="en-US" sz="2800" dirty="0" err="1" smtClean="0"/>
              <a:t>concurrents</a:t>
            </a:r>
            <a:r>
              <a:rPr lang="en-US" sz="2800" dirty="0" smtClean="0"/>
              <a:t> qui </a:t>
            </a:r>
            <a:r>
              <a:rPr lang="en-US" sz="2800" dirty="0" err="1" smtClean="0"/>
              <a:t>vont</a:t>
            </a:r>
            <a:r>
              <a:rPr lang="en-US" sz="2800" dirty="0" smtClean="0"/>
              <a:t> </a:t>
            </a:r>
            <a:r>
              <a:rPr lang="en-US" sz="2800" dirty="0" err="1" smtClean="0"/>
              <a:t>lui</a:t>
            </a:r>
            <a:r>
              <a:rPr lang="en-US" sz="2800" dirty="0" smtClean="0"/>
              <a:t> </a:t>
            </a:r>
            <a:r>
              <a:rPr lang="en-US" sz="2800" dirty="0" err="1" smtClean="0"/>
              <a:t>permettre</a:t>
            </a:r>
            <a:r>
              <a:rPr lang="en-US" sz="2800" dirty="0" smtClean="0"/>
              <a:t> d’être </a:t>
            </a:r>
            <a:r>
              <a:rPr lang="en-US" sz="2800" dirty="0" err="1" smtClean="0"/>
              <a:t>préférée</a:t>
            </a:r>
            <a:r>
              <a:rPr lang="en-US" sz="2800" dirty="0" smtClean="0"/>
              <a:t> par les clients.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Pourquoi une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D- Pour se développer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orientations </a:t>
            </a:r>
            <a:r>
              <a:rPr lang="en-US" dirty="0" err="1" smtClean="0"/>
              <a:t>stratégiques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permettre</a:t>
            </a:r>
            <a:r>
              <a:rPr lang="en-US" dirty="0" smtClean="0"/>
              <a:t> </a:t>
            </a:r>
            <a:r>
              <a:rPr lang="en-US" dirty="0" err="1" smtClean="0"/>
              <a:t>d’assurer</a:t>
            </a:r>
            <a:r>
              <a:rPr lang="en-US" dirty="0" smtClean="0"/>
              <a:t> à </a:t>
            </a:r>
            <a:r>
              <a:rPr lang="en-US" dirty="0" err="1" smtClean="0"/>
              <a:t>l’entreprise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survie</a:t>
            </a:r>
            <a:r>
              <a:rPr lang="en-US" dirty="0" smtClean="0"/>
              <a:t>, </a:t>
            </a:r>
            <a:r>
              <a:rPr lang="en-US" dirty="0" err="1" smtClean="0"/>
              <a:t>voire</a:t>
            </a:r>
            <a:r>
              <a:rPr lang="en-US" dirty="0" smtClean="0"/>
              <a:t> son extension,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croissance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 multiples directions, en </a:t>
            </a:r>
            <a:r>
              <a:rPr lang="en-US" dirty="0" err="1" smtClean="0"/>
              <a:t>produits</a:t>
            </a:r>
            <a:r>
              <a:rPr lang="en-US" dirty="0" smtClean="0"/>
              <a:t>, en </a:t>
            </a:r>
            <a:r>
              <a:rPr lang="en-US" dirty="0" err="1" smtClean="0"/>
              <a:t>marchés</a:t>
            </a:r>
            <a:r>
              <a:rPr lang="en-US" dirty="0" smtClean="0"/>
              <a:t>, à </a:t>
            </a:r>
            <a:r>
              <a:rPr lang="en-US" dirty="0" err="1" smtClean="0"/>
              <a:t>l’étranger</a:t>
            </a:r>
            <a:r>
              <a:rPr lang="en-US" dirty="0" smtClean="0"/>
              <a:t>.</a:t>
            </a:r>
            <a:endParaRPr lang="fr-FR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stratégie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permettre</a:t>
            </a:r>
            <a:r>
              <a:rPr lang="en-US" dirty="0" smtClean="0"/>
              <a:t> </a:t>
            </a:r>
            <a:r>
              <a:rPr lang="en-US" dirty="0" err="1" smtClean="0"/>
              <a:t>d’assurer</a:t>
            </a:r>
            <a:r>
              <a:rPr lang="en-US" dirty="0" smtClean="0"/>
              <a:t> </a:t>
            </a:r>
            <a:r>
              <a:rPr lang="en-US" dirty="0" err="1" smtClean="0"/>
              <a:t>l’avenir</a:t>
            </a:r>
            <a:r>
              <a:rPr lang="en-US" dirty="0" smtClean="0"/>
              <a:t> de </a:t>
            </a:r>
            <a:r>
              <a:rPr lang="en-US" dirty="0" err="1" smtClean="0"/>
              <a:t>l’entreprise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Pourquoi une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E- </a:t>
            </a:r>
            <a:r>
              <a:rPr lang="en-US" dirty="0" smtClean="0"/>
              <a:t>Pour </a:t>
            </a:r>
            <a:r>
              <a:rPr lang="en-US" dirty="0" err="1" smtClean="0"/>
              <a:t>accroître</a:t>
            </a:r>
            <a:r>
              <a:rPr lang="en-US" dirty="0" smtClean="0"/>
              <a:t> la performance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La stratégie doit aider l’entreprise à mieux atteindre ses objectifs (efficacité) au moindre coût (efficience), en cela elle améliore sa performance.</a:t>
            </a:r>
          </a:p>
          <a:p>
            <a:r>
              <a:rPr lang="en-US" sz="2400" dirty="0" err="1" smtClean="0"/>
              <a:t>Toutefois</a:t>
            </a:r>
            <a:r>
              <a:rPr lang="en-US" sz="2400" dirty="0" smtClean="0"/>
              <a:t>, </a:t>
            </a:r>
            <a:r>
              <a:rPr lang="en-US" sz="2400" dirty="0" err="1" smtClean="0"/>
              <a:t>si</a:t>
            </a:r>
            <a:r>
              <a:rPr lang="en-US" sz="2400" dirty="0" smtClean="0"/>
              <a:t> les </a:t>
            </a:r>
            <a:r>
              <a:rPr lang="en-US" sz="2400" dirty="0" err="1" smtClean="0"/>
              <a:t>choix</a:t>
            </a:r>
            <a:r>
              <a:rPr lang="en-US" sz="2400" dirty="0" smtClean="0"/>
              <a:t> </a:t>
            </a:r>
            <a:r>
              <a:rPr lang="en-US" sz="2400" dirty="0" err="1" smtClean="0"/>
              <a:t>stratégiques</a:t>
            </a:r>
            <a:r>
              <a:rPr lang="en-US" sz="2400" dirty="0" smtClean="0"/>
              <a:t> </a:t>
            </a:r>
            <a:r>
              <a:rPr lang="en-US" sz="2400" dirty="0" err="1" smtClean="0"/>
              <a:t>peuvent</a:t>
            </a:r>
            <a:r>
              <a:rPr lang="en-US" sz="2400" dirty="0" smtClean="0"/>
              <a:t> </a:t>
            </a:r>
            <a:r>
              <a:rPr lang="en-US" sz="2400" dirty="0" err="1" smtClean="0"/>
              <a:t>conditionner</a:t>
            </a:r>
            <a:r>
              <a:rPr lang="en-US" sz="2400" dirty="0" smtClean="0"/>
              <a:t> </a:t>
            </a:r>
            <a:r>
              <a:rPr lang="en-US" sz="2400" dirty="0" err="1" smtClean="0"/>
              <a:t>l’obtention</a:t>
            </a:r>
            <a:r>
              <a:rPr lang="en-US" sz="2400" dirty="0" smtClean="0"/>
              <a:t> de la performance, </a:t>
            </a:r>
            <a:r>
              <a:rPr lang="en-US" sz="2400" dirty="0" err="1" smtClean="0"/>
              <a:t>ils</a:t>
            </a:r>
            <a:r>
              <a:rPr lang="en-US" sz="2400" dirty="0" smtClean="0"/>
              <a:t> ne </a:t>
            </a:r>
            <a:r>
              <a:rPr lang="en-US" sz="2400" dirty="0" err="1" smtClean="0"/>
              <a:t>sont</a:t>
            </a:r>
            <a:r>
              <a:rPr lang="en-US" sz="2400" dirty="0" smtClean="0"/>
              <a:t> pas à </a:t>
            </a:r>
            <a:r>
              <a:rPr lang="en-US" sz="2400" dirty="0" err="1" smtClean="0"/>
              <a:t>eux</a:t>
            </a:r>
            <a:r>
              <a:rPr lang="en-US" sz="2400" dirty="0" smtClean="0"/>
              <a:t> </a:t>
            </a:r>
            <a:r>
              <a:rPr lang="en-US" sz="2400" dirty="0" err="1" smtClean="0"/>
              <a:t>seuls</a:t>
            </a:r>
            <a:r>
              <a:rPr lang="en-US" sz="2400" dirty="0" smtClean="0"/>
              <a:t> le gage de la </a:t>
            </a:r>
            <a:r>
              <a:rPr lang="en-US" sz="2400" dirty="0" err="1" smtClean="0"/>
              <a:t>réussite</a:t>
            </a:r>
            <a:r>
              <a:rPr lang="en-US" sz="2400" dirty="0" smtClean="0"/>
              <a:t>; </a:t>
            </a:r>
            <a:r>
              <a:rPr lang="en-US" sz="2400" dirty="0" err="1" smtClean="0"/>
              <a:t>ils</a:t>
            </a:r>
            <a:r>
              <a:rPr lang="en-US" sz="2400" dirty="0" smtClean="0"/>
              <a:t> ne </a:t>
            </a:r>
            <a:r>
              <a:rPr lang="en-US" sz="2400" dirty="0" err="1" smtClean="0"/>
              <a:t>sont</a:t>
            </a:r>
            <a:r>
              <a:rPr lang="en-US" sz="2400" dirty="0" smtClean="0"/>
              <a:t> certes pas </a:t>
            </a:r>
            <a:r>
              <a:rPr lang="en-US" sz="2400" dirty="0" err="1" smtClean="0"/>
              <a:t>suffisants</a:t>
            </a:r>
            <a:r>
              <a:rPr lang="en-US" sz="2400" dirty="0" smtClean="0"/>
              <a:t> car </a:t>
            </a:r>
            <a:r>
              <a:rPr lang="en-US" sz="2400" dirty="0" err="1" smtClean="0"/>
              <a:t>ils</a:t>
            </a:r>
            <a:r>
              <a:rPr lang="en-US" sz="2400" dirty="0" smtClean="0"/>
              <a:t> </a:t>
            </a:r>
            <a:r>
              <a:rPr lang="en-US" sz="2400" dirty="0" err="1" smtClean="0"/>
              <a:t>doivent</a:t>
            </a:r>
            <a:r>
              <a:rPr lang="en-US" sz="2400" dirty="0" smtClean="0"/>
              <a:t> </a:t>
            </a:r>
            <a:r>
              <a:rPr lang="en-US" sz="2400" dirty="0" err="1" smtClean="0"/>
              <a:t>être</a:t>
            </a:r>
            <a:r>
              <a:rPr lang="en-US" sz="2400" dirty="0" smtClean="0"/>
              <a:t> </a:t>
            </a:r>
            <a:r>
              <a:rPr lang="en-US" sz="2400" dirty="0" err="1" smtClean="0"/>
              <a:t>associés</a:t>
            </a:r>
            <a:r>
              <a:rPr lang="en-US" sz="2400" dirty="0" smtClean="0"/>
              <a:t> et </a:t>
            </a:r>
            <a:r>
              <a:rPr lang="en-US" sz="2400" dirty="0" err="1" smtClean="0"/>
              <a:t>combinés</a:t>
            </a:r>
            <a:r>
              <a:rPr lang="en-US" sz="2400" dirty="0" smtClean="0"/>
              <a:t> aux </a:t>
            </a:r>
            <a:r>
              <a:rPr lang="en-US" sz="2400" dirty="0" err="1" smtClean="0"/>
              <a:t>choix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organisationnels</a:t>
            </a:r>
            <a:r>
              <a:rPr lang="en-US" sz="2400" dirty="0" smtClean="0"/>
              <a:t> et de structure,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ils</a:t>
            </a:r>
            <a:r>
              <a:rPr lang="en-US" sz="2400" dirty="0" smtClean="0"/>
              <a:t> </a:t>
            </a:r>
            <a:r>
              <a:rPr lang="en-US" sz="2400" dirty="0" err="1" smtClean="0"/>
              <a:t>sont</a:t>
            </a:r>
            <a:r>
              <a:rPr lang="en-US" sz="2400" dirty="0" smtClean="0"/>
              <a:t> </a:t>
            </a:r>
            <a:r>
              <a:rPr lang="en-US" sz="2400" dirty="0" err="1" smtClean="0"/>
              <a:t>absolument</a:t>
            </a:r>
            <a:r>
              <a:rPr lang="en-US" sz="2400" dirty="0" smtClean="0"/>
              <a:t> </a:t>
            </a:r>
            <a:r>
              <a:rPr lang="en-US" sz="2400" dirty="0" err="1" smtClean="0"/>
              <a:t>nécessaires</a:t>
            </a:r>
            <a:r>
              <a:rPr lang="en-US" sz="2400" dirty="0" smtClean="0"/>
              <a:t>.</a:t>
            </a:r>
            <a:endParaRPr lang="fr-FR" sz="2400" dirty="0" smtClean="0"/>
          </a:p>
          <a:p>
            <a:r>
              <a:rPr lang="en-US" sz="2400" dirty="0" smtClean="0"/>
              <a:t>Des </a:t>
            </a:r>
            <a:r>
              <a:rPr lang="en-US" sz="2400" dirty="0" err="1" smtClean="0"/>
              <a:t>choix</a:t>
            </a:r>
            <a:r>
              <a:rPr lang="en-US" sz="2400" dirty="0" smtClean="0"/>
              <a:t> </a:t>
            </a:r>
            <a:r>
              <a:rPr lang="en-US" sz="2400" dirty="0" err="1" smtClean="0"/>
              <a:t>stratégiques</a:t>
            </a:r>
            <a:r>
              <a:rPr lang="en-US" sz="2400" dirty="0" smtClean="0"/>
              <a:t> </a:t>
            </a:r>
            <a:r>
              <a:rPr lang="en-US" sz="2400" dirty="0" err="1" smtClean="0"/>
              <a:t>pertinents</a:t>
            </a:r>
            <a:r>
              <a:rPr lang="en-US" sz="2400" dirty="0" smtClean="0"/>
              <a:t> </a:t>
            </a:r>
            <a:r>
              <a:rPr lang="en-US" sz="2400" dirty="0" err="1" smtClean="0"/>
              <a:t>n’assurent</a:t>
            </a:r>
            <a:r>
              <a:rPr lang="en-US" sz="2400" dirty="0" smtClean="0"/>
              <a:t> pas à </a:t>
            </a:r>
            <a:r>
              <a:rPr lang="en-US" sz="2400" dirty="0" err="1" smtClean="0"/>
              <a:t>eux</a:t>
            </a:r>
            <a:r>
              <a:rPr lang="en-US" sz="2400" dirty="0" smtClean="0"/>
              <a:t> </a:t>
            </a:r>
            <a:r>
              <a:rPr lang="en-US" sz="2400" dirty="0" err="1" smtClean="0"/>
              <a:t>seuls</a:t>
            </a:r>
            <a:r>
              <a:rPr lang="en-US" sz="2400" dirty="0" smtClean="0"/>
              <a:t> la performance de </a:t>
            </a:r>
            <a:r>
              <a:rPr lang="en-US" sz="2400" dirty="0" err="1" smtClean="0"/>
              <a:t>l’entreprise</a:t>
            </a:r>
            <a:r>
              <a:rPr lang="en-US" sz="2400" dirty="0" smtClean="0"/>
              <a:t>.</a:t>
            </a:r>
            <a:endParaRPr lang="fr-FR" sz="2400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Pourquoi une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371600"/>
          </a:xfr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algn="ctr"/>
            <a:r>
              <a:rPr lang="fr-FR" dirty="0" smtClean="0"/>
              <a:t>Section 3:</a:t>
            </a:r>
            <a:br>
              <a:rPr lang="fr-FR" dirty="0" smtClean="0"/>
            </a:br>
            <a:r>
              <a:rPr lang="fr-FR" dirty="0" smtClean="0"/>
              <a:t> qu’est-ce qu’une stratégie</a:t>
            </a:r>
            <a:endParaRPr lang="fr-F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Grp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79375" y="914400"/>
            <a:ext cx="8607425" cy="1176338"/>
          </a:xfrm>
          <a:solidFill>
            <a:schemeClr val="tx1"/>
          </a:solidFill>
        </p:spPr>
      </p:pic>
      <p:sp>
        <p:nvSpPr>
          <p:cNvPr id="11267" name="Form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indent="-319088" defTabSz="914400" eaLnBrk="1" hangingPunct="1"/>
            <a:r>
              <a:rPr lang="fr-FR" altLang="fr-FR" smtClean="0"/>
              <a:t>Origine militaire (Sun Tse : « L’art de la Guerre »)</a:t>
            </a:r>
          </a:p>
          <a:p>
            <a:pPr marL="319088" indent="-319088" defTabSz="914400" eaLnBrk="1" hangingPunct="1"/>
            <a:endParaRPr lang="fr-FR" altLang="fr-FR" smtClean="0"/>
          </a:p>
          <a:p>
            <a:pPr marL="630238" lvl="1" indent="-273050" defTabSz="914400" eaLnBrk="1" hangingPunct="1"/>
            <a:r>
              <a:rPr lang="fr-FR" altLang="fr-FR" smtClean="0"/>
              <a:t>Du grec  strategos (=général) : art de commander l’armée en présence de l’ennemi</a:t>
            </a:r>
          </a:p>
          <a:p>
            <a:pPr marL="319088" indent="-319088" defTabSz="914400" eaLnBrk="1" hangingPunct="1"/>
            <a:endParaRPr lang="fr-FR" altLang="fr-FR" smtClean="0"/>
          </a:p>
          <a:p>
            <a:pPr marL="630238" lvl="1" indent="-273050" defTabSz="914400" eaLnBrk="1" hangingPunct="1"/>
            <a:r>
              <a:rPr lang="fr-FR" altLang="fr-FR" smtClean="0"/>
              <a:t>Des tas de définitions en Sciences de Gestion…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rm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indent="-319088" defTabSz="914400" eaLnBrk="1" hangingPunct="1"/>
            <a:r>
              <a:rPr lang="fr-FR" altLang="fr-FR" sz="2800" dirty="0" smtClean="0"/>
              <a:t>La stratégie est l’ensemble des actions décidées par une entreprise en fonction d’une situation particulière (Von </a:t>
            </a:r>
            <a:r>
              <a:rPr lang="fr-FR" altLang="fr-FR" sz="2800" dirty="0" err="1" smtClean="0"/>
              <a:t>Neuman</a:t>
            </a:r>
            <a:r>
              <a:rPr lang="fr-FR" altLang="fr-FR" sz="2800" dirty="0" smtClean="0"/>
              <a:t> et Morgenstern)</a:t>
            </a:r>
          </a:p>
          <a:p>
            <a:pPr marL="319088" indent="-319088" defTabSz="914400" eaLnBrk="1" hangingPunct="1"/>
            <a:endParaRPr lang="fr-FR" altLang="fr-FR" sz="2800" dirty="0" smtClean="0"/>
          </a:p>
          <a:p>
            <a:pPr marL="319088" indent="-319088" defTabSz="914400" eaLnBrk="1" hangingPunct="1"/>
            <a:r>
              <a:rPr lang="fr-FR" altLang="fr-FR" sz="2800" dirty="0" smtClean="0"/>
              <a:t>La stratégie est l’analyse de la situation actuelle et son changement si nécessaire. Cela inclut l’inventaire de ce que sont les ressources et de ce qu’elles devraient être (Peter </a:t>
            </a:r>
            <a:r>
              <a:rPr lang="fr-FR" altLang="fr-FR" sz="2800" dirty="0" err="1" smtClean="0"/>
              <a:t>Ducker</a:t>
            </a:r>
            <a:r>
              <a:rPr lang="fr-FR" altLang="fr-FR" sz="2800" dirty="0" smtClean="0"/>
              <a:t>)</a:t>
            </a:r>
          </a:p>
        </p:txBody>
      </p:sp>
      <p:sp>
        <p:nvSpPr>
          <p:cNvPr id="5" name="Titre 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1.3. Qu’est-ce qu’une Stratégie?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Qu’est ce qu’une 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3886200"/>
          </a:xfrm>
        </p:spPr>
        <p:txBody>
          <a:bodyPr/>
          <a:lstStyle/>
          <a:p>
            <a:pPr marL="319088" indent="-319088">
              <a:lnSpc>
                <a:spcPct val="90000"/>
              </a:lnSpc>
            </a:pPr>
            <a:r>
              <a:rPr lang="fr-FR" altLang="fr-FR" dirty="0" smtClean="0"/>
              <a:t>La stratégie est une règle pour prendre des décisions, déterminée par l’étendue produit-marché, le vecteur de croissance, l’avantage concurrentiel et la synergie (Igor </a:t>
            </a:r>
            <a:r>
              <a:rPr lang="fr-FR" altLang="fr-FR" dirty="0" err="1" smtClean="0"/>
              <a:t>Ansoff</a:t>
            </a:r>
            <a:r>
              <a:rPr lang="fr-FR" altLang="fr-FR" dirty="0" smtClean="0"/>
              <a:t>).</a:t>
            </a:r>
          </a:p>
          <a:p>
            <a:pPr marL="319088" indent="-319088">
              <a:lnSpc>
                <a:spcPct val="90000"/>
              </a:lnSpc>
            </a:pPr>
            <a:endParaRPr lang="fr-FR" altLang="fr-FR" dirty="0" smtClean="0"/>
          </a:p>
          <a:p>
            <a:pPr marL="319088" indent="-319088">
              <a:lnSpc>
                <a:spcPct val="90000"/>
              </a:lnSpc>
            </a:pPr>
            <a:r>
              <a:rPr lang="fr-FR" altLang="fr-FR" dirty="0" smtClean="0"/>
              <a:t>La stratégie est la détermination des buts à long terme de l’entreprise et les choix des actions et de l’allocation des ressources nécessaires à leur atteinte (Alfred Chandler).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Qu’est ce qu’une  Stratégie?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Titre 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Qu’est-ce qu’une Stratégie?</a:t>
            </a:r>
            <a:endParaRPr lang="fr-FR" b="1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Qu’est-ce qu’une Stratégie?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3886200"/>
          </a:xfrm>
        </p:spPr>
        <p:txBody>
          <a:bodyPr/>
          <a:lstStyle/>
          <a:p>
            <a:r>
              <a:rPr lang="fr-FR" sz="2800" dirty="0" smtClean="0"/>
              <a:t>L’essence de la stratégie est de choisir d’être performant sur certaines activités différemment que ce que font les rivaux (concurrents)</a:t>
            </a:r>
          </a:p>
          <a:p>
            <a:r>
              <a:rPr lang="fr-FR" sz="2800" dirty="0" smtClean="0"/>
              <a:t>Les positionnements stratégiques peuvent être basés sur les besoins des clients, leur accessibilité, ou sur la variété des produits ou services de l’entreprise (cas Adidas, puma, Nike).</a:t>
            </a:r>
          </a:p>
          <a:p>
            <a:r>
              <a:rPr lang="fr-FR" sz="2800" dirty="0" smtClean="0"/>
              <a:t>Stratégie = définir le positionnement de l’entreprise, faire des compromis et forger des liens entre les activités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Qu’est ce qu’une 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Grp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571472" y="5786454"/>
            <a:ext cx="8070878" cy="785794"/>
          </a:xfrm>
          <a:solidFill>
            <a:srgbClr val="C00000"/>
          </a:solidFill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3886200"/>
          </a:xfrm>
        </p:spPr>
        <p:txBody>
          <a:bodyPr/>
          <a:lstStyle/>
          <a:p>
            <a:pPr defTabSz="914400" eaLnBrk="1" hangingPunct="1">
              <a:lnSpc>
                <a:spcPct val="70000"/>
              </a:lnSpc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fr-FR" altLang="fr-FR" sz="2700" dirty="0" smtClean="0"/>
              <a:t>5 P pour définir le concept de stratégie :</a:t>
            </a:r>
            <a:endParaRPr lang="fr-FR" altLang="fr-FR" sz="3300" dirty="0" smtClean="0"/>
          </a:p>
          <a:p>
            <a:pPr defTabSz="914400" eaLnBrk="1" hangingPunct="1">
              <a:lnSpc>
                <a:spcPct val="70000"/>
              </a:lnSpc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fr-FR" altLang="fr-FR" sz="2700" dirty="0" smtClean="0"/>
          </a:p>
          <a:p>
            <a:pPr lvl="1" defTabSz="914400" eaLnBrk="1" hangingPunct="1">
              <a:lnSpc>
                <a:spcPct val="70000"/>
              </a:lnSpc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fr-FR" altLang="fr-FR" sz="2400" b="1" dirty="0" smtClean="0"/>
              <a:t>P comme </a:t>
            </a:r>
            <a:r>
              <a:rPr lang="fr-FR" altLang="fr-FR" sz="2400" b="1" dirty="0" smtClean="0">
                <a:solidFill>
                  <a:schemeClr val="hlink"/>
                </a:solidFill>
              </a:rPr>
              <a:t>plan</a:t>
            </a:r>
            <a:r>
              <a:rPr lang="fr-FR" altLang="fr-FR" sz="2400" dirty="0" smtClean="0"/>
              <a:t>, soit un type d’action voulu consciemment.</a:t>
            </a:r>
          </a:p>
          <a:p>
            <a:pPr lvl="1" defTabSz="914400" eaLnBrk="1" hangingPunct="1">
              <a:lnSpc>
                <a:spcPct val="70000"/>
              </a:lnSpc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fr-FR" altLang="fr-FR" sz="2400" b="1" dirty="0" smtClean="0"/>
              <a:t>P comme </a:t>
            </a:r>
            <a:r>
              <a:rPr lang="fr-FR" altLang="fr-FR" sz="2400" b="1" dirty="0" smtClean="0">
                <a:solidFill>
                  <a:schemeClr val="hlink"/>
                </a:solidFill>
              </a:rPr>
              <a:t>pattern</a:t>
            </a:r>
            <a:r>
              <a:rPr lang="fr-FR" altLang="fr-FR" sz="2400" b="1" dirty="0" smtClean="0"/>
              <a:t> (modèle), </a:t>
            </a:r>
            <a:r>
              <a:rPr lang="fr-FR" altLang="fr-FR" sz="2400" dirty="0" smtClean="0"/>
              <a:t>soit un type d’action formalisé, structuré.</a:t>
            </a:r>
          </a:p>
          <a:p>
            <a:pPr lvl="1" defTabSz="914400" eaLnBrk="1" hangingPunct="1">
              <a:lnSpc>
                <a:spcPct val="70000"/>
              </a:lnSpc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fr-FR" altLang="fr-FR" sz="2400" b="1" dirty="0" smtClean="0"/>
              <a:t>P comme </a:t>
            </a:r>
            <a:r>
              <a:rPr lang="fr-FR" altLang="fr-FR" sz="2400" b="1" dirty="0" err="1" smtClean="0">
                <a:solidFill>
                  <a:schemeClr val="hlink"/>
                </a:solidFill>
              </a:rPr>
              <a:t>ploy</a:t>
            </a:r>
            <a:r>
              <a:rPr lang="fr-FR" altLang="fr-FR" sz="2400" b="1" dirty="0" smtClean="0">
                <a:solidFill>
                  <a:schemeClr val="hlink"/>
                </a:solidFill>
              </a:rPr>
              <a:t> </a:t>
            </a:r>
            <a:r>
              <a:rPr lang="fr-FR" altLang="fr-FR" sz="2400" b="1" dirty="0" smtClean="0"/>
              <a:t>(manœuvre), </a:t>
            </a:r>
            <a:r>
              <a:rPr lang="fr-FR" altLang="fr-FR" sz="2400" dirty="0" smtClean="0"/>
              <a:t>soit une action destinée à réaliser un objectif précis (il ne s’agit que de tactique).</a:t>
            </a:r>
          </a:p>
          <a:p>
            <a:pPr lvl="1" defTabSz="914400" eaLnBrk="1" hangingPunct="1">
              <a:lnSpc>
                <a:spcPct val="70000"/>
              </a:lnSpc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fr-FR" altLang="fr-FR" sz="2400" b="1" dirty="0" smtClean="0"/>
              <a:t>P comme </a:t>
            </a:r>
            <a:r>
              <a:rPr lang="fr-FR" altLang="fr-FR" sz="2400" b="1" dirty="0" smtClean="0">
                <a:solidFill>
                  <a:schemeClr val="hlink"/>
                </a:solidFill>
              </a:rPr>
              <a:t>position</a:t>
            </a:r>
            <a:r>
              <a:rPr lang="fr-FR" altLang="fr-FR" sz="2400" b="1" dirty="0" smtClean="0"/>
              <a:t>, </a:t>
            </a:r>
            <a:r>
              <a:rPr lang="fr-FR" altLang="fr-FR" sz="2400" dirty="0" smtClean="0"/>
              <a:t>soit la recherche d’une localisation favorable dans l’environnement, pour soutenir durablement la concurrence.</a:t>
            </a:r>
          </a:p>
          <a:p>
            <a:pPr lvl="1" defTabSz="914400" eaLnBrk="1" hangingPunct="1">
              <a:lnSpc>
                <a:spcPct val="70000"/>
              </a:lnSpc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fr-FR" altLang="fr-FR" sz="2400" b="1" dirty="0" smtClean="0"/>
              <a:t>P comme </a:t>
            </a:r>
            <a:r>
              <a:rPr lang="fr-FR" altLang="fr-FR" sz="2400" b="1" dirty="0" smtClean="0">
                <a:solidFill>
                  <a:schemeClr val="hlink"/>
                </a:solidFill>
              </a:rPr>
              <a:t>perspective</a:t>
            </a:r>
            <a:r>
              <a:rPr lang="fr-FR" altLang="fr-FR" sz="2400" dirty="0" smtClean="0"/>
              <a:t>, soit une perception de la position dans le futur.</a:t>
            </a:r>
          </a:p>
          <a:p>
            <a:pPr defTabSz="914400" eaLnBrk="1" hangingPunct="1">
              <a:lnSpc>
                <a:spcPct val="80000"/>
              </a:lnSpc>
              <a:defRPr/>
            </a:pPr>
            <a:endParaRPr lang="fr-FR" altLang="fr-FR" sz="23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457200" y="457200"/>
            <a:ext cx="8229600" cy="11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Qu’est-ce qu’une Stratégie?</a:t>
            </a:r>
            <a:endParaRPr kumimoji="0" lang="fr-FR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722437"/>
          </a:xfrm>
        </p:spPr>
        <p:txBody>
          <a:bodyPr/>
          <a:lstStyle/>
          <a:p>
            <a:pPr eaLnBrk="1" hangingPunct="1">
              <a:defRPr/>
            </a:pPr>
            <a:r>
              <a:rPr lang="fr-FR" sz="3600" b="1" dirty="0" smtClean="0"/>
              <a:t>Les composantes du management stratégique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13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dirty="0" smtClean="0"/>
              <a:t>								</a:t>
            </a:r>
          </a:p>
        </p:txBody>
      </p:sp>
      <p:sp>
        <p:nvSpPr>
          <p:cNvPr id="4" name="Ellipse 3"/>
          <p:cNvSpPr/>
          <p:nvPr/>
        </p:nvSpPr>
        <p:spPr>
          <a:xfrm>
            <a:off x="3143250" y="1428750"/>
            <a:ext cx="2857500" cy="250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Diagnostic Stratégique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Environnement Capacité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Intention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Culture</a:t>
            </a:r>
          </a:p>
        </p:txBody>
      </p:sp>
      <p:sp>
        <p:nvSpPr>
          <p:cNvPr id="6" name="Ellipse 5"/>
          <p:cNvSpPr/>
          <p:nvPr/>
        </p:nvSpPr>
        <p:spPr>
          <a:xfrm>
            <a:off x="4429125" y="3429000"/>
            <a:ext cx="2786063" cy="2643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dirty="0"/>
          </a:p>
          <a:p>
            <a:pPr algn="ctr">
              <a:defRPr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Déploiement Stratégique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Processus 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Ressources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Changement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Pratique</a:t>
            </a:r>
          </a:p>
        </p:txBody>
      </p:sp>
      <p:sp>
        <p:nvSpPr>
          <p:cNvPr id="7" name="Ellipse 6"/>
          <p:cNvSpPr/>
          <p:nvPr/>
        </p:nvSpPr>
        <p:spPr>
          <a:xfrm>
            <a:off x="1785938" y="3429000"/>
            <a:ext cx="2786062" cy="2643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Choix Stratégiques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Concurrence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Orientations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International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Innovation</a:t>
            </a:r>
          </a:p>
          <a:p>
            <a:pPr algn="ctr">
              <a:defRPr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Qu’est-ce qu’une Stratégie?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Elaborer la stratégie de l’entreprise, c’est choisir les domaines d’activités dans lesquels l’entreprise entend être présente et allouer des ressources de façon à ce qu’elle s’y maintienne et s’y développe.</a:t>
            </a:r>
          </a:p>
          <a:p>
            <a:pPr>
              <a:buNone/>
            </a:pPr>
            <a:r>
              <a:rPr lang="fr-FR" dirty="0" smtClean="0"/>
              <a:t>	(</a:t>
            </a:r>
            <a:r>
              <a:rPr lang="fr-FR" dirty="0" err="1" smtClean="0"/>
              <a:t>Stratégor</a:t>
            </a:r>
            <a:r>
              <a:rPr lang="fr-FR" dirty="0" smtClean="0"/>
              <a:t>, Groupe HEC)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86116" y="65008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Qu’est ce qu’une  Stratégie?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/>
              <a:t>La stratégie est un compromis…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6758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…  entre ce que l’entreprise veut faire, ce qu’elle peut faire et ce qu’elle est autorisée à faire…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dirty="0" smtClean="0"/>
              <a:t>				</a:t>
            </a:r>
            <a:r>
              <a:rPr lang="fr-FR" sz="2000" dirty="0" smtClean="0"/>
              <a:t>            Valeurs, buts,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2000" dirty="0" smtClean="0"/>
              <a:t>				    objectifs des dirigeants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sz="16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fr-FR" sz="16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fr-FR" sz="1600" dirty="0"/>
          </a:p>
        </p:txBody>
      </p:sp>
      <p:sp>
        <p:nvSpPr>
          <p:cNvPr id="4" name="Rectangle 3"/>
          <p:cNvSpPr/>
          <p:nvPr/>
        </p:nvSpPr>
        <p:spPr>
          <a:xfrm>
            <a:off x="714375" y="4929188"/>
            <a:ext cx="2428875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b="1" dirty="0">
                <a:solidFill>
                  <a:schemeClr val="tx1"/>
                </a:solidFill>
              </a:rPr>
              <a:t>Compétences, ressources, forces et faiblesses de  l’entreprise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6188" y="4929188"/>
            <a:ext cx="221456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STRATEGIE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25" y="4929188"/>
            <a:ext cx="2071688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b="1" dirty="0">
                <a:solidFill>
                  <a:schemeClr val="tx1"/>
                </a:solidFill>
              </a:rPr>
              <a:t>Opportunités et menaces de l’environnement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143250" y="5500688"/>
            <a:ext cx="6127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072188" y="5500688"/>
            <a:ext cx="6127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4569619" y="4502944"/>
            <a:ext cx="6127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 animBg="1"/>
      <p:bldP spid="5" grpId="0" build="allAtOnce" animBg="1"/>
      <p:bldP spid="6" grpId="0" build="allAtOnce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768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Les </a:t>
            </a:r>
            <a:r>
              <a:rPr lang="en-US" sz="2800" dirty="0" err="1" smtClean="0"/>
              <a:t>différentes</a:t>
            </a:r>
            <a:r>
              <a:rPr lang="en-US" sz="2800" dirty="0" smtClean="0"/>
              <a:t> </a:t>
            </a:r>
            <a:r>
              <a:rPr lang="en-US" sz="2800" dirty="0" err="1" smtClean="0"/>
              <a:t>définitions</a:t>
            </a:r>
            <a:r>
              <a:rPr lang="en-US" sz="2800" dirty="0" smtClean="0"/>
              <a:t> se </a:t>
            </a:r>
            <a:r>
              <a:rPr lang="en-US" sz="2800" dirty="0" err="1" smtClean="0"/>
              <a:t>complètent</a:t>
            </a:r>
            <a:r>
              <a:rPr lang="en-US" sz="2800" dirty="0" smtClean="0"/>
              <a:t> et </a:t>
            </a:r>
            <a:r>
              <a:rPr lang="en-US" sz="2800" dirty="0" err="1" smtClean="0"/>
              <a:t>toutes</a:t>
            </a:r>
            <a:r>
              <a:rPr lang="en-US" sz="2800" dirty="0" smtClean="0"/>
              <a:t> insistent </a:t>
            </a:r>
            <a:r>
              <a:rPr lang="en-US" sz="2800" dirty="0" err="1" smtClean="0"/>
              <a:t>sur</a:t>
            </a:r>
            <a:r>
              <a:rPr lang="en-US" sz="2800" dirty="0" smtClean="0"/>
              <a:t> </a:t>
            </a:r>
            <a:r>
              <a:rPr lang="en-US" sz="2800" dirty="0" err="1" smtClean="0"/>
              <a:t>quelques</a:t>
            </a:r>
            <a:r>
              <a:rPr lang="en-US" sz="2800" dirty="0" smtClean="0"/>
              <a:t> points forts :</a:t>
            </a:r>
            <a:endParaRPr lang="fr-FR" sz="2800" dirty="0" smtClean="0"/>
          </a:p>
          <a:p>
            <a:pPr lvl="0"/>
            <a:r>
              <a:rPr lang="en-US" dirty="0" smtClean="0"/>
              <a:t>La </a:t>
            </a:r>
            <a:r>
              <a:rPr lang="en-US" dirty="0" err="1" smtClean="0"/>
              <a:t>stratégie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b="1" dirty="0" err="1" smtClean="0"/>
              <a:t>choix</a:t>
            </a:r>
            <a:r>
              <a:rPr lang="en-US" b="1" dirty="0" smtClean="0"/>
              <a:t> </a:t>
            </a:r>
            <a:r>
              <a:rPr lang="en-US" b="1" dirty="0" err="1" smtClean="0"/>
              <a:t>d’orientation</a:t>
            </a:r>
            <a:r>
              <a:rPr lang="en-US" b="1" dirty="0" smtClean="0"/>
              <a:t> </a:t>
            </a:r>
            <a:r>
              <a:rPr lang="en-US" dirty="0" smtClean="0"/>
              <a:t>de longue </a:t>
            </a:r>
            <a:r>
              <a:rPr lang="en-US" dirty="0" err="1" smtClean="0"/>
              <a:t>durée</a:t>
            </a:r>
            <a:r>
              <a:rPr lang="en-US" dirty="0" smtClean="0"/>
              <a:t>  pour </a:t>
            </a:r>
            <a:r>
              <a:rPr lang="en-US" dirty="0" err="1" smtClean="0"/>
              <a:t>l’ensemble</a:t>
            </a:r>
            <a:r>
              <a:rPr lang="en-US" dirty="0" smtClean="0"/>
              <a:t> de </a:t>
            </a:r>
            <a:r>
              <a:rPr lang="en-US" dirty="0" err="1" smtClean="0"/>
              <a:t>l’entreprise</a:t>
            </a:r>
            <a:r>
              <a:rPr lang="en-US" dirty="0" smtClean="0"/>
              <a:t>.</a:t>
            </a:r>
            <a:endParaRPr lang="fr-FR" dirty="0" smtClean="0"/>
          </a:p>
          <a:p>
            <a:pPr lvl="0"/>
            <a:r>
              <a:rPr lang="en-US" dirty="0" smtClean="0"/>
              <a:t>la </a:t>
            </a:r>
            <a:r>
              <a:rPr lang="en-US" dirty="0" err="1" smtClean="0"/>
              <a:t>stratégie</a:t>
            </a:r>
            <a:r>
              <a:rPr lang="en-US" dirty="0" smtClean="0"/>
              <a:t> fixe le </a:t>
            </a:r>
            <a:r>
              <a:rPr lang="en-US" b="1" dirty="0" err="1" smtClean="0"/>
              <a:t>système</a:t>
            </a:r>
            <a:r>
              <a:rPr lang="en-US" b="1" dirty="0" smtClean="0"/>
              <a:t> </a:t>
            </a:r>
            <a:r>
              <a:rPr lang="en-US" b="1" dirty="0" err="1" smtClean="0"/>
              <a:t>d’objectifs</a:t>
            </a:r>
            <a:r>
              <a:rPr lang="en-US" b="1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l’entreprise</a:t>
            </a:r>
            <a:r>
              <a:rPr lang="en-US" dirty="0" smtClean="0"/>
              <a:t> pour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durée</a:t>
            </a:r>
            <a:r>
              <a:rPr lang="en-US" dirty="0" smtClean="0"/>
              <a:t> plus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longue.</a:t>
            </a:r>
            <a:endParaRPr lang="fr-FR" dirty="0" smtClean="0"/>
          </a:p>
          <a:p>
            <a:pPr lvl="0"/>
            <a:r>
              <a:rPr lang="en-US" dirty="0" smtClean="0"/>
              <a:t>La </a:t>
            </a:r>
            <a:r>
              <a:rPr lang="en-US" dirty="0" err="1" smtClean="0"/>
              <a:t>stratégie</a:t>
            </a:r>
            <a:r>
              <a:rPr lang="en-US" dirty="0" smtClean="0"/>
              <a:t> </a:t>
            </a:r>
            <a:r>
              <a:rPr lang="en-US" dirty="0" err="1" smtClean="0"/>
              <a:t>délimite</a:t>
            </a:r>
            <a:r>
              <a:rPr lang="en-US" dirty="0" smtClean="0"/>
              <a:t> les </a:t>
            </a:r>
            <a:r>
              <a:rPr lang="en-US" b="1" dirty="0" err="1" smtClean="0"/>
              <a:t>moyens</a:t>
            </a:r>
            <a:r>
              <a:rPr lang="en-US" b="1" dirty="0" smtClean="0"/>
              <a:t> </a:t>
            </a:r>
            <a:r>
              <a:rPr lang="en-US" b="1" dirty="0" err="1" smtClean="0"/>
              <a:t>alloués</a:t>
            </a:r>
            <a:r>
              <a:rPr lang="en-US" b="1" dirty="0" smtClean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atteindre</a:t>
            </a:r>
            <a:r>
              <a:rPr lang="en-US" dirty="0" smtClean="0"/>
              <a:t> les </a:t>
            </a:r>
            <a:r>
              <a:rPr lang="en-US" dirty="0" err="1" smtClean="0"/>
              <a:t>objectifs</a:t>
            </a:r>
            <a:r>
              <a:rPr lang="en-US" dirty="0" smtClean="0"/>
              <a:t> </a:t>
            </a:r>
            <a:r>
              <a:rPr lang="en-US" dirty="0" err="1" smtClean="0"/>
              <a:t>définis</a:t>
            </a:r>
            <a:r>
              <a:rPr lang="en-US" dirty="0" smtClean="0"/>
              <a:t>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 suivre……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Prochaine Etape: </a:t>
            </a:r>
          </a:p>
          <a:p>
            <a:r>
              <a:rPr lang="fr-FR" dirty="0" smtClean="0"/>
              <a:t>Activités relatives à l’assimilation de ces concepts</a:t>
            </a:r>
          </a:p>
          <a:p>
            <a:r>
              <a:rPr lang="fr-FR" dirty="0" smtClean="0"/>
              <a:t>Commencez tout d’abord par appliquer ces concepts sur votre organisation ou </a:t>
            </a:r>
            <a:r>
              <a:rPr lang="fr-FR" smtClean="0"/>
              <a:t>entreprise </a:t>
            </a:r>
            <a:endParaRPr lang="fr-FR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/>
              <a:t>Le Diagnostic Stratégique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fr-FR" dirty="0" smtClean="0"/>
              <a:t>… Consiste à comprendre l’impact stratégique de l’environnement externe, de la capacité stratégique de l’organisation (ses ressources et compétences) et des attentes et influence des parties prenantes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00166" y="6211669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b="1" dirty="0" smtClean="0">
                <a:solidFill>
                  <a:srgbClr val="C00000"/>
                </a:solidFill>
              </a:rPr>
              <a:t>Introduction: Les éléments du Management Stratégique</a:t>
            </a:r>
          </a:p>
          <a:p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/>
              <a:t>Choix Stratégiques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fr-FR" dirty="0" smtClean="0"/>
              <a:t>… Incluent la sélection des stratégies futures, que ce soit au niveau de l’entreprise ou à celui des domaines d’activité stratégique, ainsi que l’identification des orientations et des modalités de développement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00166" y="6211669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b="1" dirty="0" smtClean="0">
                <a:solidFill>
                  <a:srgbClr val="C00000"/>
                </a:solidFill>
              </a:rPr>
              <a:t>Introduction: Les éléments du Management Stratégique</a:t>
            </a:r>
          </a:p>
          <a:p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/>
              <a:t>Le Déploiement Stratégique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fr-FR" dirty="0" smtClean="0"/>
              <a:t>… consiste à mettre la stratégie en pratique … une stratégie n’existe qu’à partir du moment où elle est effectivement mise en œuvre et traduite en actions opérationnelles.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00166" y="6211669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b="1" dirty="0" smtClean="0">
                <a:solidFill>
                  <a:srgbClr val="C00000"/>
                </a:solidFill>
              </a:rPr>
              <a:t>Introduction: Les éléments du Management Stratégique</a:t>
            </a:r>
          </a:p>
          <a:p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3716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fr-FR" dirty="0" smtClean="0"/>
              <a:t>Section 1:</a:t>
            </a:r>
            <a:br>
              <a:rPr lang="fr-FR" dirty="0" smtClean="0"/>
            </a:br>
            <a:r>
              <a:rPr lang="fr-FR" dirty="0" smtClean="0"/>
              <a:t> Le Vocabulaire de la stratégie</a:t>
            </a:r>
            <a:endParaRPr lang="fr-F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/>
              <a:t>1.1.Terminologie </a:t>
            </a:r>
            <a:r>
              <a:rPr lang="fr-FR" b="1" dirty="0"/>
              <a:t>en Stratégie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fr-FR" sz="2400" b="1" dirty="0">
                <a:solidFill>
                  <a:schemeClr val="tx2"/>
                </a:solidFill>
                <a:latin typeface="+mj-lt"/>
              </a:rPr>
              <a:t>Mission</a:t>
            </a:r>
            <a:r>
              <a:rPr lang="fr-FR" sz="2400" b="1" dirty="0">
                <a:latin typeface="+mj-lt"/>
              </a:rPr>
              <a:t>: </a:t>
            </a:r>
            <a:r>
              <a:rPr lang="fr-FR" sz="2400" dirty="0" smtClean="0">
                <a:latin typeface="+mj-lt"/>
              </a:rPr>
              <a:t>expression du but général de l’organisation en phase avec le </a:t>
            </a:r>
            <a:r>
              <a:rPr lang="fr-FR" sz="2400" b="1" dirty="0" smtClean="0">
                <a:latin typeface="+mj-lt"/>
              </a:rPr>
              <a:t>Projet d’entreprise</a:t>
            </a:r>
            <a:endParaRPr lang="fr-FR" sz="2400" b="1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fr-FR" sz="2400" b="1" dirty="0" smtClean="0">
                <a:solidFill>
                  <a:schemeClr val="tx2"/>
                </a:solidFill>
                <a:latin typeface="+mj-lt"/>
              </a:rPr>
              <a:t>Vision ou intention stratégique </a:t>
            </a:r>
            <a:r>
              <a:rPr lang="fr-FR" sz="2400" dirty="0" smtClean="0">
                <a:latin typeface="+mj-lt"/>
              </a:rPr>
              <a:t>: l’état futur souhaité par l’organisation</a:t>
            </a:r>
            <a:endParaRPr lang="fr-FR" sz="2400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fr-FR" sz="2400" b="1" dirty="0">
                <a:solidFill>
                  <a:schemeClr val="tx2"/>
                </a:solidFill>
                <a:latin typeface="+mj-lt"/>
              </a:rPr>
              <a:t>But</a:t>
            </a:r>
            <a:r>
              <a:rPr lang="fr-FR" sz="2400" b="1" dirty="0">
                <a:latin typeface="+mj-lt"/>
              </a:rPr>
              <a:t>: </a:t>
            </a:r>
            <a:r>
              <a:rPr lang="fr-FR" sz="2400" dirty="0" smtClean="0">
                <a:latin typeface="+mj-lt"/>
              </a:rPr>
              <a:t>intention cohérente avec la mission, qualitative</a:t>
            </a:r>
            <a:endParaRPr lang="fr-FR" sz="2400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fr-FR" sz="2400" b="1" dirty="0">
                <a:solidFill>
                  <a:schemeClr val="tx2"/>
                </a:solidFill>
                <a:latin typeface="+mj-lt"/>
              </a:rPr>
              <a:t>Objectif</a:t>
            </a:r>
            <a:r>
              <a:rPr lang="fr-FR" sz="2400" b="1" dirty="0">
                <a:latin typeface="+mj-lt"/>
              </a:rPr>
              <a:t>: </a:t>
            </a:r>
            <a:r>
              <a:rPr lang="fr-FR" sz="2400" dirty="0">
                <a:latin typeface="+mj-lt"/>
              </a:rPr>
              <a:t>Quantification ou intention plus précise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fr-FR" sz="2400" b="1" dirty="0">
                <a:solidFill>
                  <a:schemeClr val="tx2"/>
                </a:solidFill>
                <a:latin typeface="+mj-lt"/>
              </a:rPr>
              <a:t>Modèle</a:t>
            </a:r>
            <a:r>
              <a:rPr lang="fr-FR" sz="2400" dirty="0">
                <a:latin typeface="+mj-lt"/>
              </a:rPr>
              <a:t>: combinaison de facteurs qui sous-tendent la </a:t>
            </a:r>
            <a:r>
              <a:rPr lang="fr-FR" sz="2400" dirty="0" smtClean="0">
                <a:latin typeface="+mj-lt"/>
              </a:rPr>
              <a:t>stratégie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fr-FR" sz="2400" b="1" dirty="0" smtClean="0">
                <a:latin typeface="+mj-lt"/>
              </a:rPr>
              <a:t>Domaine d’Activité Stratégique</a:t>
            </a:r>
            <a:r>
              <a:rPr lang="fr-FR" sz="2400" dirty="0" smtClean="0">
                <a:latin typeface="+mj-lt"/>
              </a:rPr>
              <a:t>: Domaine choisi pour la mise en œuvre de la stratégie caractérisé par le </a:t>
            </a:r>
            <a:r>
              <a:rPr lang="fr-FR" sz="2400" dirty="0" err="1" smtClean="0">
                <a:latin typeface="+mj-lt"/>
              </a:rPr>
              <a:t>tryptique</a:t>
            </a:r>
            <a:r>
              <a:rPr lang="fr-FR" sz="2400" dirty="0" smtClean="0">
                <a:latin typeface="+mj-lt"/>
              </a:rPr>
              <a:t> : Produit-Marché-Technologie </a:t>
            </a:r>
            <a:endParaRPr lang="fr-FR" sz="2400" dirty="0">
              <a:latin typeface="+mj-lt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d’entreprise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le </a:t>
            </a:r>
            <a:r>
              <a:rPr lang="fr-FR" dirty="0"/>
              <a:t>projet d’entreprise est avant tout le projet de l’entrepreneur. Il peut, certes, évoluer avec le temps, mais un vrai projet d’entreprise est défini par le créateur même de l’entreprise</a:t>
            </a:r>
          </a:p>
          <a:p>
            <a:r>
              <a:rPr lang="fr-FR" dirty="0" smtClean="0"/>
              <a:t>il </a:t>
            </a:r>
            <a:r>
              <a:rPr lang="fr-FR" dirty="0"/>
              <a:t>se décline sous l’angle économique, social, environnemental et humain. Le projet d’entreprise est une courte déclaration (</a:t>
            </a:r>
            <a:r>
              <a:rPr lang="fr-FR" i="1" dirty="0" err="1" smtClean="0"/>
              <a:t>statement</a:t>
            </a:r>
            <a:r>
              <a:rPr lang="fr-FR" i="1" dirty="0" smtClean="0"/>
              <a:t> en </a:t>
            </a:r>
            <a:r>
              <a:rPr lang="fr-FR" dirty="0"/>
              <a:t>anglais) des buts de l’entreprise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3824372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2191</Words>
  <Application>Microsoft Office PowerPoint</Application>
  <PresentationFormat>Affichage à l'écran (4:3)</PresentationFormat>
  <Paragraphs>238</Paragraphs>
  <Slides>33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Pixel</vt:lpstr>
      <vt:lpstr>Chapitre 1: La stratégie </vt:lpstr>
      <vt:lpstr>Introduction:  Le composantes du Management stratégique</vt:lpstr>
      <vt:lpstr>Les composantes du management stratégique</vt:lpstr>
      <vt:lpstr>Le Diagnostic Stratégique</vt:lpstr>
      <vt:lpstr>Choix Stratégiques</vt:lpstr>
      <vt:lpstr>Le Déploiement Stratégique</vt:lpstr>
      <vt:lpstr>Section 1:  Le Vocabulaire de la stratégie</vt:lpstr>
      <vt:lpstr>1.1.Terminologie en Stratégie</vt:lpstr>
      <vt:lpstr>Le Projet d’entreprise </vt:lpstr>
      <vt:lpstr>Le Projet d’entreprise </vt:lpstr>
      <vt:lpstr>Mission</vt:lpstr>
      <vt:lpstr>Exemples de Mission</vt:lpstr>
      <vt:lpstr>Le vocabulaire de la stratégie : exemple de missions</vt:lpstr>
      <vt:lpstr>Le Domaine d’activité</vt:lpstr>
      <vt:lpstr>Les niveaux de la stratégie</vt:lpstr>
      <vt:lpstr>Diapositive 16</vt:lpstr>
      <vt:lpstr>Section 2:  Pourquoi une stratégie</vt:lpstr>
      <vt:lpstr>1.2. Pourquoi une stratégie?</vt:lpstr>
      <vt:lpstr>A-Pour réagir aux évolutions de l’environnement</vt:lpstr>
      <vt:lpstr>B- Pour rechercher une compétitivité coût et hors-coût</vt:lpstr>
      <vt:lpstr>C-Pour rechercher à se différencier des autres acteurs du marché</vt:lpstr>
      <vt:lpstr>D- Pour se développer</vt:lpstr>
      <vt:lpstr>E- Pour accroître la performance </vt:lpstr>
      <vt:lpstr>Section 3:  qu’est-ce qu’une stratégie</vt:lpstr>
      <vt:lpstr>Diapositive 25</vt:lpstr>
      <vt:lpstr>1.3. Qu’est-ce qu’une Stratégie?</vt:lpstr>
      <vt:lpstr>Qu’est-ce qu’une Stratégie?</vt:lpstr>
      <vt:lpstr>Qu’est-ce qu’une Stratégie?</vt:lpstr>
      <vt:lpstr>Diapositive 29</vt:lpstr>
      <vt:lpstr>Qu’est-ce qu’une Stratégie?</vt:lpstr>
      <vt:lpstr>La stratégie est un compromis…</vt:lpstr>
      <vt:lpstr>En synthèse</vt:lpstr>
      <vt:lpstr>A suivre……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1: La stratégie </dc:title>
  <dc:creator>Adel</dc:creator>
  <cp:lastModifiedBy>Adel</cp:lastModifiedBy>
  <cp:revision>8</cp:revision>
  <dcterms:created xsi:type="dcterms:W3CDTF">2019-10-15T10:48:55Z</dcterms:created>
  <dcterms:modified xsi:type="dcterms:W3CDTF">2021-03-02T15:19:05Z</dcterms:modified>
</cp:coreProperties>
</file>