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2" r:id="rId3"/>
    <p:sldMasterId id="2147483675" r:id="rId4"/>
  </p:sldMasterIdLst>
  <p:notesMasterIdLst>
    <p:notesMasterId r:id="rId6"/>
  </p:notesMasterIdLst>
  <p:sldIdLst>
    <p:sldId id="364" r:id="rId5"/>
    <p:sldId id="365" r:id="rId7"/>
    <p:sldId id="358" r:id="rId8"/>
    <p:sldId id="359" r:id="rId9"/>
  </p:sldIdLst>
  <p:sldSz cx="12192000" cy="6858000"/>
  <p:notesSz cx="6858000" cy="9144000"/>
  <p:custDataLst>
    <p:tags r:id="rId1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udan-XD" initials="XD" lastIdx="1" clrIdx="0"/>
  <p:cmAuthor id="2" name="Administrator" initials="l" lastIdx="1" clrIdx="1"/>
  <p:cmAuthor id="3" name="作者" initials="A" lastIdx="0" clrIdx="2"/>
  <p:cmAuthor id="4" name="HP" initials="H" lastIdx="4" clrIdx="3"/>
  <p:cmAuthor id="0" name="Mia Vida Villanueva" initials="MVV" lastIdx="1" clrIdx="0"/>
  <p:cmAuthor id="5" name="宋洁然" initials="宋" lastIdx="2" clrIdx="1"/>
  <p:cmAuthor id="6" name="ming qiu" initials="m" lastIdx="17" clrIdx="1"/>
  <p:cmAuthor id="7" name="1206988966@qq.com" initials="1" lastIdx="1" clrIdx="2"/>
  <p:cmAuthor id="8" name="姜伟光" initials="姜" lastIdx="1" clrIdx="0"/>
  <p:cmAuthor id="9" name="ASUS" initials="A" lastIdx="28" clrIdx="4"/>
  <p:cmAuthor id="10" name="lenovo" initials="l" lastIdx="6" clrIdx="2"/>
  <p:cmAuthor id="11" name="xiedk" initials="x" lastIdx="2" clrIdx="10"/>
  <p:cmAuthor id="12" name="未知用户1" initials="未知用户1" lastIdx="2" clrIdx="11"/>
  <p:cmAuthor id="16" name="孟伟伟" initials="孟" lastIdx="1" clrIdx="15"/>
  <p:cmAuthor id="76" name="许 志军" initials="许" lastIdx="1" clrIdx="25"/>
  <p:cmAuthor id="77" name="欧 志芳" initials="欧" lastIdx="1" clrIdx="26"/>
  <p:cmAuthor id="13" name="马云飞10014438" initials="马" lastIdx="4" clrIdx="0"/>
  <p:cmAuthor id="14" name="10077969" initials="10077969" lastIdx="2" clrIdx="13"/>
  <p:cmAuthor id="15" name="康浩杰|hnkanghaojie" initials="A" lastIdx="1" clrIdx="14"/>
  <p:cmAuthor id="17" name="dongrp" initials="d" lastIdx="1" clrIdx="16"/>
  <p:cmAuthor id="18" name="hc" initials="h" lastIdx="1" clrIdx="17"/>
  <p:cmAuthor id="19" name="Saku Uchikawa" initials="S" lastIdx="11" clrIdx="0"/>
  <p:cmAuthor id="20" name="00065088" initials="0" lastIdx="2" clrIdx="19"/>
  <p:cmAuthor id="21" name="10066351" initials="1" lastIdx="2" clrIdx="0"/>
  <p:cmAuthor id="22" name="蔡建楠" initials="caijianna" lastIdx="15" clrIdx="17"/>
  <p:cmAuthor id="23" name="赵诚荣10027092" initials="赵" lastIdx="2" clrIdx="25"/>
  <p:cmAuthor id="24" name="李蕾00009994" initials="李" lastIdx="6" clrIdx="17"/>
  <p:cmAuthor id="25" name="wyz" initials="w" lastIdx="1" clrIdx="24"/>
  <p:cmAuthor id="26" name="10270945" initials="1" lastIdx="1" clrIdx="25"/>
  <p:cmAuthor id="27" name="10295142" initials="1" lastIdx="1" clrIdx="26"/>
  <p:cmAuthor id="28" name="Hou Yingfeng" initials="H" lastIdx="10" clrIdx="23"/>
  <p:cmAuthor id="30" name="10056791" initials="ZTE" lastIdx="1" clrIdx="29"/>
  <p:cmAuthor id="31" name="Author" initials="A" lastIdx="0" clrIdx="30"/>
  <p:cmAuthor id="32" name="李楠10047711" initials="李楠10047711" lastIdx="2" clrIdx="31"/>
  <p:cmAuthor id="33" name="610007" initials="6" lastIdx="0" clrIdx="32"/>
  <p:cmAuthor id="34" name="Jason" initials="J" lastIdx="18" clrIdx="33"/>
  <p:cmAuthor id="35" name="stephen" initials="s" lastIdx="1" clrIdx="34"/>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52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gs" Target="tags/tag7.xml"/><Relationship Id="rId13" Type="http://schemas.openxmlformats.org/officeDocument/2006/relationships/commentAuthors" Target="commentAuthors.xml"/><Relationship Id="rId12" Type="http://schemas.openxmlformats.org/officeDocument/2006/relationships/tableStyles" Target="tableStyles.xml"/><Relationship Id="rId11" Type="http://schemas.openxmlformats.org/officeDocument/2006/relationships/viewProps" Target="viewProps.xml"/><Relationship Id="rId10" Type="http://schemas.openxmlformats.org/officeDocument/2006/relationships/presProps" Target="presProps.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11D65E3-4FAB-45C0-877F-79EA9FB3FCBB}"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58A382-C2C2-4751-A0FA-0C5A92182E3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DD817DD0-38E7-46ED-A2FE-994A5C249761}" type="slidenum">
              <a:rPr lang="de-DE" smtClean="0"/>
            </a:fld>
            <a:endParaRPr lang="de-DE"/>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EEDDE9C1-3A93-4484-ADD9-54060A054C8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7" Type="http://schemas.openxmlformats.org/officeDocument/2006/relationships/vmlDrawing" Target="../drawings/vmlDrawing1.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1.bin"/><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8" Type="http://schemas.openxmlformats.org/officeDocument/2006/relationships/vmlDrawing" Target="../drawings/vmlDrawing2.vml"/><Relationship Id="rId7" Type="http://schemas.openxmlformats.org/officeDocument/2006/relationships/image" Target="../media/image2.png"/><Relationship Id="rId6" Type="http://schemas.openxmlformats.org/officeDocument/2006/relationships/image" Target="../media/image5.emf"/><Relationship Id="rId5" Type="http://schemas.openxmlformats.org/officeDocument/2006/relationships/image" Target="../media/image1.emf"/><Relationship Id="rId4" Type="http://schemas.openxmlformats.org/officeDocument/2006/relationships/oleObject" Target="../embeddings/oleObject2.bin"/><Relationship Id="rId3" Type="http://schemas.openxmlformats.org/officeDocument/2006/relationships/tags" Target="../tags/tag2.xml"/><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7" Type="http://schemas.openxmlformats.org/officeDocument/2006/relationships/vmlDrawing" Target="../drawings/vmlDrawing3.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3.bin"/><Relationship Id="rId2" Type="http://schemas.openxmlformats.org/officeDocument/2006/relationships/tags" Target="../tags/tag3.xml"/><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7" Type="http://schemas.openxmlformats.org/officeDocument/2006/relationships/vmlDrawing" Target="../drawings/vmlDrawing4.v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emf"/><Relationship Id="rId3" Type="http://schemas.openxmlformats.org/officeDocument/2006/relationships/oleObject" Target="../embeddings/oleObject4.bin"/><Relationship Id="rId2" Type="http://schemas.openxmlformats.org/officeDocument/2006/relationships/tags" Target="../tags/tag4.xml"/><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userDrawn="1">
  <p:cSld name="Title Slide Blu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graphicFrame>
        <p:nvGraphicFramePr>
          <p:cNvPr id="5" name="Objekt 4" hidden="1"/>
          <p:cNvGraphicFramePr>
            <a:graphicFrameLocks noChangeAspect="1"/>
          </p:cNvGraphicFramePr>
          <p:nvPr userDrawn="1">
            <p:custDataLst>
              <p:tags r:id="rId3"/>
            </p:custDataLst>
          </p:nvPr>
        </p:nvGraphicFramePr>
        <p:xfrm>
          <a:off x="1680" y="1682"/>
          <a:ext cx="1679" cy="1678"/>
        </p:xfrm>
        <a:graphic>
          <a:graphicData uri="http://schemas.openxmlformats.org/presentationml/2006/ole">
            <mc:AlternateContent xmlns:mc="http://schemas.openxmlformats.org/markup-compatibility/2006">
              <mc:Choice xmlns:v="urn:schemas-microsoft-com:vml" Requires="v">
                <p:oleObj spid="_x0000_s2078" name="think-cell Folie" r:id="rId4" imgW="12700" imgH="12700" progId="TCLayout.ActiveDocument.1">
                  <p:embed/>
                </p:oleObj>
              </mc:Choice>
              <mc:Fallback>
                <p:oleObj name="think-cell Folie" r:id="rId4" imgW="12700" imgH="12700" progId="TCLayout.ActiveDocument.1">
                  <p:embed/>
                  <p:pic>
                    <p:nvPicPr>
                      <p:cNvPr id="0" name="Objekt 4" hidden="1"/>
                      <p:cNvPicPr/>
                      <p:nvPr/>
                    </p:nvPicPr>
                    <p:blipFill>
                      <a:blip r:embed="rId5"/>
                      <a:stretch>
                        <a:fillRect/>
                      </a:stretch>
                    </p:blipFill>
                    <p:spPr>
                      <a:xfrm>
                        <a:off x="1680" y="1682"/>
                        <a:ext cx="1679" cy="1678"/>
                      </a:xfrm>
                      <a:prstGeom prst="rect">
                        <a:avLst/>
                      </a:prstGeom>
                    </p:spPr>
                  </p:pic>
                </p:oleObj>
              </mc:Fallback>
            </mc:AlternateContent>
          </a:graphicData>
        </a:graphic>
      </p:graphicFrame>
      <p:sp>
        <p:nvSpPr>
          <p:cNvPr id="9" name="Textfeld 8"/>
          <p:cNvSpPr txBox="1"/>
          <p:nvPr userDrawn="1"/>
        </p:nvSpPr>
        <p:spPr>
          <a:xfrm>
            <a:off x="5290458" y="6423342"/>
            <a:ext cx="1709057" cy="277013"/>
          </a:xfrm>
          <a:prstGeom prst="rect">
            <a:avLst/>
          </a:prstGeom>
          <a:noFill/>
        </p:spPr>
        <p:txBody>
          <a:bodyPr wrap="square" lIns="0" tIns="0" rIns="0" bIns="0" rtlCol="0">
            <a:noAutofit/>
          </a:bodyPr>
          <a:lstStyle/>
          <a:p>
            <a:endParaRPr lang="de-DE" sz="1905"/>
          </a:p>
        </p:txBody>
      </p:sp>
      <p:sp>
        <p:nvSpPr>
          <p:cNvPr id="4" name="Textplatzhalter 3"/>
          <p:cNvSpPr>
            <a:spLocks noGrp="1"/>
          </p:cNvSpPr>
          <p:nvPr>
            <p:ph type="body" sz="quarter" idx="12" hasCustomPrompt="1"/>
          </p:nvPr>
        </p:nvSpPr>
        <p:spPr>
          <a:xfrm>
            <a:off x="1401303" y="2998047"/>
            <a:ext cx="9403181" cy="2345288"/>
          </a:xfrm>
          <a:prstGeom prst="rect">
            <a:avLst/>
          </a:prstGeom>
        </p:spPr>
        <p:txBody>
          <a:bodyPr>
            <a:noAutofit/>
          </a:bodyPr>
          <a:lstStyle>
            <a:lvl1pPr>
              <a:lnSpc>
                <a:spcPct val="104000"/>
              </a:lnSpc>
              <a:spcBef>
                <a:spcPts val="0"/>
              </a:spcBef>
              <a:defRPr sz="4655" b="0" i="0" baseline="0">
                <a:solidFill>
                  <a:schemeClr val="bg1"/>
                </a:solidFill>
                <a:latin typeface="Montserrat Light" pitchFamily="2" charset="77"/>
                <a:ea typeface="Montserrat Light" pitchFamily="2" charset="77"/>
              </a:defRPr>
            </a:lvl1pPr>
          </a:lstStyle>
          <a:p>
            <a:pPr lvl="0"/>
            <a:r>
              <a:rPr lang="de-DE" dirty="0"/>
              <a:t>Montserrat Light</a:t>
            </a:r>
            <a:br>
              <a:rPr lang="de-DE" dirty="0"/>
            </a:br>
            <a:r>
              <a:rPr lang="de-DE" dirty="0"/>
              <a:t>Maximum 3 </a:t>
            </a:r>
            <a:r>
              <a:rPr lang="de-DE" dirty="0" err="1"/>
              <a:t>lines</a:t>
            </a:r>
            <a:br>
              <a:rPr lang="de-DE" dirty="0"/>
            </a:br>
            <a:r>
              <a:rPr lang="de-DE" dirty="0"/>
              <a:t>44 </a:t>
            </a:r>
            <a:r>
              <a:rPr lang="de-DE" dirty="0" err="1"/>
              <a:t>pt</a:t>
            </a:r>
            <a:endParaRPr lang="de-DE" dirty="0"/>
          </a:p>
        </p:txBody>
      </p:sp>
      <p:sp>
        <p:nvSpPr>
          <p:cNvPr id="6" name="Textplatzhalter 5"/>
          <p:cNvSpPr>
            <a:spLocks noGrp="1"/>
          </p:cNvSpPr>
          <p:nvPr>
            <p:ph type="body" sz="quarter" idx="13" hasCustomPrompt="1"/>
          </p:nvPr>
        </p:nvSpPr>
        <p:spPr>
          <a:xfrm>
            <a:off x="1401303" y="5800211"/>
            <a:ext cx="9403181" cy="316683"/>
          </a:xfrm>
          <a:prstGeom prst="rect">
            <a:avLst/>
          </a:prstGeom>
        </p:spPr>
        <p:txBody>
          <a:bodyPr wrap="square">
            <a:spAutoFit/>
          </a:bodyPr>
          <a:lstStyle>
            <a:lvl1pPr>
              <a:spcBef>
                <a:spcPts val="0"/>
              </a:spcBef>
              <a:defRPr sz="2115" b="0" i="0" baseline="0">
                <a:solidFill>
                  <a:schemeClr val="bg1"/>
                </a:solidFill>
                <a:latin typeface="Montserrat Light" pitchFamily="2" charset="77"/>
                <a:ea typeface="Montserrat Light" pitchFamily="2" charset="77"/>
              </a:defRPr>
            </a:lvl1pPr>
            <a:lvl5pPr>
              <a:defRPr/>
            </a:lvl5pPr>
          </a:lstStyle>
          <a:p>
            <a:pPr lvl="0"/>
            <a:r>
              <a:rPr lang="de-DE" dirty="0" err="1"/>
              <a:t>Subheading</a:t>
            </a:r>
            <a:r>
              <a:rPr lang="de-DE" dirty="0"/>
              <a:t> Montserrat Light, 20 </a:t>
            </a:r>
            <a:r>
              <a:rPr lang="de-DE" dirty="0" err="1"/>
              <a:t>pt</a:t>
            </a:r>
            <a:endParaRPr lang="de-DE" dirty="0"/>
          </a:p>
        </p:txBody>
      </p:sp>
      <p:grpSp>
        <p:nvGrpSpPr>
          <p:cNvPr id="147" name="Gruppieren 146"/>
          <p:cNvGrpSpPr/>
          <p:nvPr userDrawn="1"/>
        </p:nvGrpSpPr>
        <p:grpSpPr>
          <a:xfrm>
            <a:off x="-368850" y="-326337"/>
            <a:ext cx="12916643" cy="7537262"/>
            <a:chOff x="-348582" y="-308570"/>
            <a:chExt cx="12206900" cy="7126900"/>
          </a:xfrm>
        </p:grpSpPr>
        <p:grpSp>
          <p:nvGrpSpPr>
            <p:cNvPr id="148" name="Gruppieren 147"/>
            <p:cNvGrpSpPr/>
            <p:nvPr userDrawn="1"/>
          </p:nvGrpSpPr>
          <p:grpSpPr>
            <a:xfrm>
              <a:off x="-348582" y="362069"/>
              <a:ext cx="180000" cy="5931473"/>
              <a:chOff x="-348582" y="362069"/>
              <a:chExt cx="180000" cy="5931473"/>
            </a:xfrm>
          </p:grpSpPr>
          <p:cxnSp>
            <p:nvCxnSpPr>
              <p:cNvPr id="175" name="Gerade Verbindung 6"/>
              <p:cNvCxnSpPr/>
              <p:nvPr userDrawn="1"/>
            </p:nvCxnSpPr>
            <p:spPr>
              <a:xfrm>
                <a:off x="-348582"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7"/>
              <p:cNvCxnSpPr/>
              <p:nvPr userDrawn="1"/>
            </p:nvCxnSpPr>
            <p:spPr>
              <a:xfrm>
                <a:off x="-348582"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8"/>
              <p:cNvCxnSpPr/>
              <p:nvPr userDrawn="1"/>
            </p:nvCxnSpPr>
            <p:spPr>
              <a:xfrm>
                <a:off x="-348582"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8" name="Gerade Verbindung 9"/>
              <p:cNvCxnSpPr/>
              <p:nvPr userDrawn="1"/>
            </p:nvCxnSpPr>
            <p:spPr>
              <a:xfrm>
                <a:off x="-348582"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9" name="Gerade Verbindung 10"/>
              <p:cNvCxnSpPr/>
              <p:nvPr userDrawn="1"/>
            </p:nvCxnSpPr>
            <p:spPr>
              <a:xfrm>
                <a:off x="-348582"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0" name="Gerade Verbindung 11"/>
              <p:cNvCxnSpPr/>
              <p:nvPr userDrawn="1"/>
            </p:nvCxnSpPr>
            <p:spPr>
              <a:xfrm>
                <a:off x="-348582"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1" name="Gerade Verbindung 12"/>
              <p:cNvCxnSpPr/>
              <p:nvPr userDrawn="1"/>
            </p:nvCxnSpPr>
            <p:spPr>
              <a:xfrm>
                <a:off x="-348582"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49" name="Gruppieren 148"/>
            <p:cNvGrpSpPr/>
            <p:nvPr userDrawn="1"/>
          </p:nvGrpSpPr>
          <p:grpSpPr>
            <a:xfrm>
              <a:off x="11678318" y="362069"/>
              <a:ext cx="180000" cy="5931473"/>
              <a:chOff x="11678318" y="362069"/>
              <a:chExt cx="180000" cy="5931473"/>
            </a:xfrm>
          </p:grpSpPr>
          <p:cxnSp>
            <p:nvCxnSpPr>
              <p:cNvPr id="168" name="Gerade Verbindung 56"/>
              <p:cNvCxnSpPr/>
              <p:nvPr userDrawn="1"/>
            </p:nvCxnSpPr>
            <p:spPr>
              <a:xfrm>
                <a:off x="11678318" y="36206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9" name="Gerade Verbindung 57"/>
              <p:cNvCxnSpPr/>
              <p:nvPr userDrawn="1"/>
            </p:nvCxnSpPr>
            <p:spPr>
              <a:xfrm>
                <a:off x="11678318" y="511175"/>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0" name="Gerade Verbindung 58"/>
              <p:cNvCxnSpPr/>
              <p:nvPr userDrawn="1"/>
            </p:nvCxnSpPr>
            <p:spPr>
              <a:xfrm>
                <a:off x="11678318" y="117597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Gerade Verbindung 59"/>
              <p:cNvCxnSpPr/>
              <p:nvPr userDrawn="1"/>
            </p:nvCxnSpPr>
            <p:spPr>
              <a:xfrm>
                <a:off x="11678318" y="1609200"/>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2" name="Gerade Verbindung 60"/>
              <p:cNvCxnSpPr/>
              <p:nvPr userDrawn="1"/>
            </p:nvCxnSpPr>
            <p:spPr>
              <a:xfrm>
                <a:off x="11678318" y="5835651"/>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61"/>
              <p:cNvCxnSpPr/>
              <p:nvPr userDrawn="1"/>
            </p:nvCxnSpPr>
            <p:spPr>
              <a:xfrm>
                <a:off x="11678318" y="6050859"/>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62"/>
              <p:cNvCxnSpPr/>
              <p:nvPr userDrawn="1"/>
            </p:nvCxnSpPr>
            <p:spPr>
              <a:xfrm>
                <a:off x="11678318" y="6293542"/>
                <a:ext cx="180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0" name="Gruppieren 149"/>
            <p:cNvGrpSpPr/>
            <p:nvPr userDrawn="1"/>
          </p:nvGrpSpPr>
          <p:grpSpPr>
            <a:xfrm>
              <a:off x="288925" y="6638330"/>
              <a:ext cx="10944224" cy="180000"/>
              <a:chOff x="288925" y="6638330"/>
              <a:chExt cx="10944224" cy="180000"/>
            </a:xfrm>
          </p:grpSpPr>
          <p:cxnSp>
            <p:nvCxnSpPr>
              <p:cNvPr id="160" name="Gerade Verbindung 65"/>
              <p:cNvCxnSpPr/>
              <p:nvPr userDrawn="1"/>
            </p:nvCxnSpPr>
            <p:spPr>
              <a:xfrm>
                <a:off x="28892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74"/>
              <p:cNvCxnSpPr/>
              <p:nvPr userDrawn="1"/>
            </p:nvCxnSpPr>
            <p:spPr>
              <a:xfrm>
                <a:off x="2911475"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75"/>
              <p:cNvCxnSpPr/>
              <p:nvPr userDrawn="1"/>
            </p:nvCxnSpPr>
            <p:spPr>
              <a:xfrm>
                <a:off x="306101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3" name="Gerade Verbindung 72"/>
              <p:cNvCxnSpPr/>
              <p:nvPr userDrawn="1"/>
            </p:nvCxnSpPr>
            <p:spPr>
              <a:xfrm>
                <a:off x="568966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4" name="Gerade Verbindung 73"/>
              <p:cNvCxnSpPr/>
              <p:nvPr userDrawn="1"/>
            </p:nvCxnSpPr>
            <p:spPr>
              <a:xfrm>
                <a:off x="5829683"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Gerade Verbindung 70"/>
              <p:cNvCxnSpPr/>
              <p:nvPr userDrawn="1"/>
            </p:nvCxnSpPr>
            <p:spPr>
              <a:xfrm>
                <a:off x="8459788"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6" name="Gerade Verbindung 71"/>
              <p:cNvCxnSpPr/>
              <p:nvPr userDrawn="1"/>
            </p:nvCxnSpPr>
            <p:spPr>
              <a:xfrm>
                <a:off x="860218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7" name="Gerade Verbindung 69"/>
              <p:cNvCxnSpPr/>
              <p:nvPr userDrawn="1"/>
            </p:nvCxnSpPr>
            <p:spPr>
              <a:xfrm>
                <a:off x="11233149" y="663833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1" name="Gruppieren 150"/>
            <p:cNvGrpSpPr/>
            <p:nvPr userDrawn="1"/>
          </p:nvGrpSpPr>
          <p:grpSpPr>
            <a:xfrm>
              <a:off x="288925" y="-308570"/>
              <a:ext cx="10944224" cy="180000"/>
              <a:chOff x="288925" y="-308570"/>
              <a:chExt cx="10944224" cy="180000"/>
            </a:xfrm>
          </p:grpSpPr>
          <p:cxnSp>
            <p:nvCxnSpPr>
              <p:cNvPr id="152" name="Gerade Verbindung 14"/>
              <p:cNvCxnSpPr/>
              <p:nvPr userDrawn="1"/>
            </p:nvCxnSpPr>
            <p:spPr>
              <a:xfrm>
                <a:off x="28892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3" name="Gerade Verbindung 23"/>
              <p:cNvCxnSpPr/>
              <p:nvPr userDrawn="1"/>
            </p:nvCxnSpPr>
            <p:spPr>
              <a:xfrm>
                <a:off x="2911475"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4" name="Gerade Verbindung 24"/>
              <p:cNvCxnSpPr/>
              <p:nvPr userDrawn="1"/>
            </p:nvCxnSpPr>
            <p:spPr>
              <a:xfrm>
                <a:off x="306101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Gerade Verbindung 21"/>
              <p:cNvCxnSpPr/>
              <p:nvPr userDrawn="1"/>
            </p:nvCxnSpPr>
            <p:spPr>
              <a:xfrm>
                <a:off x="568966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6" name="Gerade Verbindung 22"/>
              <p:cNvCxnSpPr/>
              <p:nvPr userDrawn="1"/>
            </p:nvCxnSpPr>
            <p:spPr>
              <a:xfrm>
                <a:off x="5829683"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9"/>
              <p:cNvCxnSpPr/>
              <p:nvPr userDrawn="1"/>
            </p:nvCxnSpPr>
            <p:spPr>
              <a:xfrm>
                <a:off x="8459788"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20"/>
              <p:cNvCxnSpPr/>
              <p:nvPr userDrawn="1"/>
            </p:nvCxnSpPr>
            <p:spPr>
              <a:xfrm>
                <a:off x="860218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8"/>
              <p:cNvCxnSpPr/>
              <p:nvPr userDrawn="1"/>
            </p:nvCxnSpPr>
            <p:spPr>
              <a:xfrm>
                <a:off x="11233149" y="-308570"/>
                <a:ext cx="0" cy="1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 name="Rectangle 1"/>
          <p:cNvSpPr/>
          <p:nvPr userDrawn="1"/>
        </p:nvSpPr>
        <p:spPr>
          <a:xfrm>
            <a:off x="0" y="0"/>
            <a:ext cx="12192000" cy="15519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905"/>
          </a:p>
        </p:txBody>
      </p:sp>
      <p:pic>
        <p:nvPicPr>
          <p:cNvPr id="7" name="Picture 6"/>
          <p:cNvPicPr>
            <a:picLocks noChangeAspect="1"/>
          </p:cNvPicPr>
          <p:nvPr userDrawn="1"/>
        </p:nvPicPr>
        <p:blipFill>
          <a:blip r:embed="rId6"/>
          <a:stretch>
            <a:fillRect/>
          </a:stretch>
        </p:blipFill>
        <p:spPr>
          <a:xfrm>
            <a:off x="-1" y="782104"/>
            <a:ext cx="12192000" cy="1551928"/>
          </a:xfrm>
          <a:prstGeom prst="rect">
            <a:avLst/>
          </a:prstGeom>
        </p:spPr>
      </p:pic>
      <p:pic>
        <p:nvPicPr>
          <p:cNvPr id="3" name="Grafik 21"/>
          <p:cNvPicPr>
            <a:picLocks noChangeAspect="1"/>
          </p:cNvPicPr>
          <p:nvPr userDrawn="1"/>
        </p:nvPicPr>
        <p:blipFill>
          <a:blip r:embed="rId7"/>
          <a:stretch>
            <a:fillRect/>
          </a:stretch>
        </p:blipFill>
        <p:spPr>
          <a:xfrm>
            <a:off x="304745" y="432740"/>
            <a:ext cx="5402508" cy="1039544"/>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userDrawn="1">
  <p:cSld name="Text 1 Column">
    <p:bg>
      <p:bgRef idx="1001">
        <a:schemeClr val="bg1"/>
      </p:bgRef>
    </p:bg>
    <p:spTree>
      <p:nvGrpSpPr>
        <p:cNvPr id="1" name=""/>
        <p:cNvGrpSpPr/>
        <p:nvPr/>
      </p:nvGrpSpPr>
      <p:grpSpPr>
        <a:xfrm>
          <a:off x="0" y="0"/>
          <a:ext cx="0" cy="0"/>
          <a:chOff x="0" y="0"/>
          <a:chExt cx="0" cy="0"/>
        </a:xfrm>
      </p:grpSpPr>
      <p:graphicFrame>
        <p:nvGraphicFramePr>
          <p:cNvPr id="6" name="Objekt 5" hidden="1"/>
          <p:cNvGraphicFramePr>
            <a:graphicFrameLocks noChangeAspect="1"/>
          </p:cNvGraphicFramePr>
          <p:nvPr userDrawn="1">
            <p:custDataLst>
              <p:tags r:id="rId2"/>
            </p:custDataLst>
          </p:nvPr>
        </p:nvGraphicFramePr>
        <p:xfrm>
          <a:off x="1681" y="1682"/>
          <a:ext cx="1679" cy="1678"/>
        </p:xfrm>
        <a:graphic>
          <a:graphicData uri="http://schemas.openxmlformats.org/presentationml/2006/ole">
            <mc:AlternateContent xmlns:mc="http://schemas.openxmlformats.org/markup-compatibility/2006">
              <mc:Choice xmlns:v="urn:schemas-microsoft-com:vml" Requires="v">
                <p:oleObj spid="_x0000_s2" name="think-cell Folie" r:id="rId3" imgW="12700" imgH="12700" progId="TCLayout.ActiveDocument.1">
                  <p:embed/>
                </p:oleObj>
              </mc:Choice>
              <mc:Fallback>
                <p:oleObj name="think-cell Folie" r:id="rId3" imgW="12700" imgH="12700" progId="TCLayout.ActiveDocument.1">
                  <p:embed/>
                  <p:pic>
                    <p:nvPicPr>
                      <p:cNvPr id="0" name="Objekt 5" hidden="1"/>
                      <p:cNvPicPr/>
                      <p:nvPr/>
                    </p:nvPicPr>
                    <p:blipFill>
                      <a:blip r:embed="rId4"/>
                      <a:stretch>
                        <a:fillRect/>
                      </a:stretch>
                    </p:blipFill>
                    <p:spPr>
                      <a:xfrm>
                        <a:off x="1681" y="1682"/>
                        <a:ext cx="1679" cy="1678"/>
                      </a:xfrm>
                      <a:prstGeom prst="rect">
                        <a:avLst/>
                      </a:prstGeom>
                    </p:spPr>
                  </p:pic>
                </p:oleObj>
              </mc:Fallback>
            </mc:AlternateContent>
          </a:graphicData>
        </a:graphic>
      </p:graphicFrame>
      <p:pic>
        <p:nvPicPr>
          <p:cNvPr id="4" name="Grafik 3"/>
          <p:cNvPicPr>
            <a:picLocks noChangeAspect="1"/>
          </p:cNvPicPr>
          <p:nvPr userDrawn="1"/>
        </p:nvPicPr>
        <p:blipFill>
          <a:blip r:embed="rId5"/>
          <a:stretch>
            <a:fillRect/>
          </a:stretch>
        </p:blipFill>
        <p:spPr>
          <a:xfrm>
            <a:off x="8228916" y="497258"/>
            <a:ext cx="3684694" cy="708970"/>
          </a:xfrm>
          <a:prstGeom prst="rect">
            <a:avLst/>
          </a:prstGeom>
        </p:spPr>
      </p:pic>
      <p:pic>
        <p:nvPicPr>
          <p:cNvPr id="11" name="Picture 10"/>
          <p:cNvPicPr>
            <a:picLocks noChangeAspect="1"/>
          </p:cNvPicPr>
          <p:nvPr userDrawn="1"/>
        </p:nvPicPr>
        <p:blipFill>
          <a:blip r:embed="rId6"/>
          <a:stretch>
            <a:fillRect/>
          </a:stretch>
        </p:blipFill>
        <p:spPr>
          <a:xfrm>
            <a:off x="1" y="0"/>
            <a:ext cx="8382468" cy="1786654"/>
          </a:xfrm>
          <a:prstGeom prst="rect">
            <a:avLst/>
          </a:prstGeom>
        </p:spPr>
      </p:pic>
      <p:sp>
        <p:nvSpPr>
          <p:cNvPr id="12" name="Title 1"/>
          <p:cNvSpPr>
            <a:spLocks noGrp="1"/>
          </p:cNvSpPr>
          <p:nvPr>
            <p:ph type="title" hasCustomPrompt="1"/>
          </p:nvPr>
        </p:nvSpPr>
        <p:spPr>
          <a:xfrm>
            <a:off x="470211" y="436920"/>
            <a:ext cx="11580552" cy="829647"/>
          </a:xfrm>
          <a:prstGeom prst="rect">
            <a:avLst/>
          </a:prstGeom>
        </p:spPr>
        <p:txBody>
          <a:bodyPr vert="horz"/>
          <a:lstStyle>
            <a:lvl1pPr>
              <a:defRPr b="0" i="0">
                <a:solidFill>
                  <a:schemeClr val="bg1"/>
                </a:solidFill>
                <a:latin typeface="Montserrat Light" pitchFamily="2" charset="77"/>
              </a:defRPr>
            </a:lvl1pPr>
          </a:lstStyle>
          <a:p>
            <a:r>
              <a:rPr lang="en-US" sz="2540" dirty="0">
                <a:solidFill>
                  <a:schemeClr val="bg1"/>
                </a:solidFill>
              </a:rPr>
              <a:t>Slide</a:t>
            </a:r>
            <a:br>
              <a:rPr lang="en-US" sz="2540" dirty="0">
                <a:solidFill>
                  <a:schemeClr val="bg1"/>
                </a:solidFill>
              </a:rPr>
            </a:br>
            <a:r>
              <a:rPr lang="en-US" sz="2540" dirty="0">
                <a:solidFill>
                  <a:schemeClr val="bg1"/>
                </a:solidFill>
              </a:rPr>
              <a:t>Title</a:t>
            </a:r>
            <a:endParaRPr lang="en-US" sz="2540" dirty="0">
              <a:solidFill>
                <a:schemeClr val="bg1"/>
              </a:solidFill>
            </a:endParaRPr>
          </a:p>
        </p:txBody>
      </p:sp>
      <p:sp>
        <p:nvSpPr>
          <p:cNvPr id="20" name="Content Placeholder 17"/>
          <p:cNvSpPr>
            <a:spLocks noGrp="1"/>
          </p:cNvSpPr>
          <p:nvPr>
            <p:ph sz="quarter" idx="10" hasCustomPrompt="1"/>
          </p:nvPr>
        </p:nvSpPr>
        <p:spPr>
          <a:xfrm>
            <a:off x="470211" y="1999093"/>
            <a:ext cx="11580552" cy="4361648"/>
          </a:xfrm>
        </p:spPr>
        <p:txBody>
          <a:bodyPr/>
          <a:lstStyle>
            <a:lvl1pPr>
              <a:defRPr sz="1585" b="0" i="0">
                <a:solidFill>
                  <a:schemeClr val="tx2"/>
                </a:solidFill>
                <a:latin typeface="Montserrat Light" pitchFamily="2" charset="77"/>
              </a:defRPr>
            </a:lvl1pPr>
            <a:lvl2pPr>
              <a:defRPr sz="1585" b="0" i="0">
                <a:solidFill>
                  <a:schemeClr val="tx2"/>
                </a:solidFill>
                <a:latin typeface="Montserrat Light" pitchFamily="2" charset="77"/>
              </a:defRPr>
            </a:lvl2pPr>
            <a:lvl3pPr>
              <a:defRPr sz="1585" b="0" i="0">
                <a:solidFill>
                  <a:schemeClr val="tx2"/>
                </a:solidFill>
                <a:latin typeface="Montserrat Light" pitchFamily="2" charset="77"/>
              </a:defRPr>
            </a:lvl3pPr>
            <a:lvl4pPr>
              <a:defRPr sz="1585" b="0" i="0">
                <a:solidFill>
                  <a:schemeClr val="tx2"/>
                </a:solidFill>
                <a:latin typeface="Montserrat Light" pitchFamily="2" charset="77"/>
              </a:defRPr>
            </a:lvl4pPr>
            <a:lvl5pPr>
              <a:defRPr sz="1585" b="0" i="0">
                <a:solidFill>
                  <a:schemeClr val="tx2"/>
                </a:solidFill>
                <a:latin typeface="Montserrat Light" pitchFamily="2" charset="77"/>
              </a:defRPr>
            </a:lvl5pPr>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8EC4FCFC-3304-4443-8A0B-CD0B670D593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2DE998C0-1F6E-4F8E-B1CD-EA8315FACA3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2.xml"/><Relationship Id="rId8" Type="http://schemas.openxmlformats.org/officeDocument/2006/relationships/slideLayout" Target="../slideLayouts/slideLayout21.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3" Type="http://schemas.openxmlformats.org/officeDocument/2006/relationships/theme" Target="../theme/theme2.xml"/><Relationship Id="rId12" Type="http://schemas.openxmlformats.org/officeDocument/2006/relationships/slideLayout" Target="../slideLayouts/slideLayout25.xml"/><Relationship Id="rId11" Type="http://schemas.openxmlformats.org/officeDocument/2006/relationships/slideLayout" Target="../slideLayouts/slideLayout24.xml"/><Relationship Id="rId10" Type="http://schemas.openxmlformats.org/officeDocument/2006/relationships/slideLayout" Target="../slideLayouts/slideLayout23.xml"/><Relationship Id="rId1" Type="http://schemas.openxmlformats.org/officeDocument/2006/relationships/slideLayout" Target="../slideLayouts/slideLayout14.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4.xml"/><Relationship Id="rId8" Type="http://schemas.openxmlformats.org/officeDocument/2006/relationships/slideLayout" Target="../slideLayouts/slideLayout33.xml"/><Relationship Id="rId7" Type="http://schemas.openxmlformats.org/officeDocument/2006/relationships/slideLayout" Target="../slideLayouts/slideLayout32.xml"/><Relationship Id="rId6" Type="http://schemas.openxmlformats.org/officeDocument/2006/relationships/slideLayout" Target="../slideLayouts/slideLayout31.xml"/><Relationship Id="rId5" Type="http://schemas.openxmlformats.org/officeDocument/2006/relationships/slideLayout" Target="../slideLayouts/slideLayout30.xml"/><Relationship Id="rId4" Type="http://schemas.openxmlformats.org/officeDocument/2006/relationships/slideLayout" Target="../slideLayouts/slideLayout29.xml"/><Relationship Id="rId3" Type="http://schemas.openxmlformats.org/officeDocument/2006/relationships/slideLayout" Target="../slideLayouts/slideLayout28.xml"/><Relationship Id="rId2" Type="http://schemas.openxmlformats.org/officeDocument/2006/relationships/slideLayout" Target="../slideLayouts/slideLayout27.xml"/><Relationship Id="rId13" Type="http://schemas.openxmlformats.org/officeDocument/2006/relationships/theme" Target="../theme/theme3.xml"/><Relationship Id="rId12" Type="http://schemas.openxmlformats.org/officeDocument/2006/relationships/slideLayout" Target="../slideLayouts/slideLayout37.xml"/><Relationship Id="rId11" Type="http://schemas.openxmlformats.org/officeDocument/2006/relationships/slideLayout" Target="../slideLayouts/slideLayout36.xml"/><Relationship Id="rId10" Type="http://schemas.openxmlformats.org/officeDocument/2006/relationships/slideLayout" Target="../slideLayouts/slideLayout35.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EC4FCFC-3304-4443-8A0B-CD0B670D593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DE998C0-1F6E-4F8E-B1CD-EA8315FACA3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2.xml"/><Relationship Id="rId4" Type="http://schemas.openxmlformats.org/officeDocument/2006/relationships/image" Target="../media/image9.png"/><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7.xml"/><Relationship Id="rId1" Type="http://schemas.openxmlformats.org/officeDocument/2006/relationships/tags" Target="../tags/tag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2"/>
          </p:nvPr>
        </p:nvSpPr>
        <p:spPr>
          <a:xfrm>
            <a:off x="1401445" y="2997835"/>
            <a:ext cx="10329545" cy="2173605"/>
          </a:xfrm>
        </p:spPr>
        <p:txBody>
          <a:bodyPr anchor="ctr"/>
          <a:lstStyle/>
          <a:p>
            <a:pPr marL="0" algn="l" defTabSz="457200">
              <a:buClrTx/>
              <a:buSzTx/>
              <a:buNone/>
            </a:pPr>
            <a:r>
              <a:rPr lang="en-US" sz="4400" dirty="0">
                <a:latin typeface="微软雅黑" panose="020B0503020204020204" pitchFamily="34" charset="-122"/>
                <a:ea typeface="微软雅黑" panose="020B0503020204020204" pitchFamily="34" charset="-122"/>
                <a:cs typeface="Open Sans" pitchFamily="34" charset="0"/>
              </a:rPr>
              <a:t>IoT SMS send</a:t>
            </a:r>
            <a:endParaRPr lang="en-US" sz="4400" dirty="0">
              <a:latin typeface="微软雅黑" panose="020B0503020204020204" pitchFamily="34" charset="-122"/>
              <a:ea typeface="微软雅黑" panose="020B0503020204020204" pitchFamily="34" charset="-122"/>
              <a:cs typeface="Open Sans" pitchFamily="34" charset="0"/>
            </a:endParaRPr>
          </a:p>
        </p:txBody>
      </p:sp>
      <p:sp>
        <p:nvSpPr>
          <p:cNvPr id="3" name="Textplatzhalter 2"/>
          <p:cNvSpPr>
            <a:spLocks noGrp="1"/>
          </p:cNvSpPr>
          <p:nvPr>
            <p:ph type="body" sz="quarter" idx="13"/>
          </p:nvPr>
        </p:nvSpPr>
        <p:spPr>
          <a:xfrm>
            <a:off x="1386533" y="5170728"/>
            <a:ext cx="9398174" cy="970280"/>
          </a:xfrm>
        </p:spPr>
        <p:txBody>
          <a:bodyPr/>
          <a:lstStyle/>
          <a:p>
            <a:r>
              <a:rPr lang="en-US" altLang="de-DE" dirty="0" smtClean="0">
                <a:solidFill>
                  <a:schemeClr val="accent1">
                    <a:lumMod val="20000"/>
                    <a:lumOff val="80000"/>
                  </a:schemeClr>
                </a:solidFill>
                <a:latin typeface="微软雅黑" panose="020B0503020204020204" pitchFamily="34" charset="-122"/>
                <a:ea typeface="微软雅黑" panose="020B0503020204020204" pitchFamily="34" charset="-122"/>
              </a:rPr>
              <a:t>China Telecom</a:t>
            </a:r>
            <a:endParaRPr lang="zh-CN" altLang="en-US" dirty="0" smtClean="0">
              <a:solidFill>
                <a:schemeClr val="accent1">
                  <a:lumMod val="20000"/>
                  <a:lumOff val="80000"/>
                </a:schemeClr>
              </a:solidFill>
              <a:latin typeface="微软雅黑" panose="020B0503020204020204" pitchFamily="34" charset="-122"/>
              <a:ea typeface="微软雅黑" panose="020B0503020204020204" pitchFamily="34" charset="-122"/>
              <a:sym typeface="+mn-ea"/>
            </a:endParaRPr>
          </a:p>
          <a:p>
            <a:r>
              <a:rPr lang="en-US" altLang="zh-CN" dirty="0" smtClean="0">
                <a:solidFill>
                  <a:schemeClr val="accent1">
                    <a:lumMod val="20000"/>
                    <a:lumOff val="80000"/>
                  </a:schemeClr>
                </a:solidFill>
                <a:latin typeface="微软雅黑" panose="020B0503020204020204" pitchFamily="34" charset="-122"/>
                <a:ea typeface="微软雅黑" panose="020B0503020204020204" pitchFamily="34" charset="-122"/>
              </a:rPr>
              <a:t>Contacts: chenfr2@chinatelecom.cn</a:t>
            </a:r>
            <a:endParaRPr lang="de-DE" dirty="0" smtClean="0">
              <a:solidFill>
                <a:schemeClr val="accent1">
                  <a:lumMod val="20000"/>
                  <a:lumOff val="80000"/>
                </a:schemeClr>
              </a:solidFill>
            </a:endParaRPr>
          </a:p>
          <a:p>
            <a:endParaRPr lang="de-DE" dirty="0">
              <a:solidFill>
                <a:schemeClr val="accent1">
                  <a:lumMod val="20000"/>
                  <a:lumOff val="80000"/>
                </a:schemeClr>
              </a:solidFill>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梯形 23"/>
          <p:cNvSpPr/>
          <p:nvPr/>
        </p:nvSpPr>
        <p:spPr>
          <a:xfrm>
            <a:off x="5960225" y="4663440"/>
            <a:ext cx="6076603" cy="794397"/>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3" name="梯形 22"/>
          <p:cNvSpPr/>
          <p:nvPr/>
        </p:nvSpPr>
        <p:spPr>
          <a:xfrm>
            <a:off x="213360" y="4749107"/>
            <a:ext cx="5902036" cy="708499"/>
          </a:xfrm>
          <a:prstGeom prst="trapezoid">
            <a:avLst>
              <a:gd name="adj" fmla="val 233391"/>
            </a:avLst>
          </a:prstGeom>
          <a:solidFill>
            <a:schemeClr val="bg1">
              <a:lumMod val="85000"/>
              <a:alpha val="50000"/>
            </a:schemeClr>
          </a:solidFill>
          <a:ln w="3175">
            <a:gradFill>
              <a:gsLst>
                <a:gs pos="100000">
                  <a:srgbClr val="FFFFFF">
                    <a:alpha val="20000"/>
                  </a:srgbClr>
                </a:gs>
                <a:gs pos="0">
                  <a:srgbClr val="FFFFFF">
                    <a:alpha val="0"/>
                  </a:srgbClr>
                </a:gs>
              </a:gsLst>
              <a:lin ang="5400000" scaled="0"/>
            </a:gradFill>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dirty="0">
              <a:ln>
                <a:noFill/>
              </a:ln>
              <a:solidFill>
                <a:srgbClr val="C7000B"/>
              </a:solidFill>
              <a:effectLst/>
              <a:uLnTx/>
              <a:uFillTx/>
              <a:cs typeface="+mn-ea"/>
              <a:sym typeface="+mn-lt"/>
            </a:endParaRPr>
          </a:p>
        </p:txBody>
      </p:sp>
      <p:sp>
        <p:nvSpPr>
          <p:cNvPr id="2" name="标题 1"/>
          <p:cNvSpPr>
            <a:spLocks noGrp="1"/>
          </p:cNvSpPr>
          <p:nvPr>
            <p:ph type="title"/>
          </p:nvPr>
        </p:nvSpPr>
        <p:spPr>
          <a:xfrm>
            <a:off x="124136" y="380405"/>
            <a:ext cx="11580552" cy="829647"/>
          </a:xfrm>
        </p:spPr>
        <p:txBody>
          <a:bodyPr>
            <a:normAutofit/>
          </a:bodyPr>
          <a:lstStyle/>
          <a:p>
            <a:r>
              <a:rPr lang="en-US" altLang="zh-CN" dirty="0">
                <a:sym typeface="+mn-ea"/>
              </a:rPr>
              <a:t>Use Cases</a:t>
            </a:r>
            <a:endParaRPr lang="zh-CN" altLang="en-US" dirty="0"/>
          </a:p>
        </p:txBody>
      </p:sp>
      <p:sp>
        <p:nvSpPr>
          <p:cNvPr id="4" name="矩形 3"/>
          <p:cNvSpPr/>
          <p:nvPr/>
        </p:nvSpPr>
        <p:spPr>
          <a:xfrm>
            <a:off x="639847" y="2940716"/>
            <a:ext cx="2385480" cy="552066"/>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p:nvSpPr>
        <p:spPr>
          <a:xfrm>
            <a:off x="3386050" y="2945477"/>
            <a:ext cx="2335877" cy="547305"/>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Smart Grid</a:t>
            </a:r>
            <a:endParaRPr lang="en-US" altLang="zh-CN" b="1" dirty="0"/>
          </a:p>
        </p:txBody>
      </p:sp>
      <p:sp>
        <p:nvSpPr>
          <p:cNvPr id="6" name="矩形 5"/>
          <p:cNvSpPr/>
          <p:nvPr/>
        </p:nvSpPr>
        <p:spPr>
          <a:xfrm>
            <a:off x="6187437" y="2953787"/>
            <a:ext cx="2335877"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b="1" dirty="0"/>
              <a:t>Medical field</a:t>
            </a:r>
            <a:endParaRPr lang="zh-CN" altLang="en-US" b="1" dirty="0"/>
          </a:p>
        </p:txBody>
      </p:sp>
      <p:sp>
        <p:nvSpPr>
          <p:cNvPr id="7" name="文本框 6"/>
          <p:cNvSpPr txBox="1"/>
          <p:nvPr/>
        </p:nvSpPr>
        <p:spPr>
          <a:xfrm>
            <a:off x="589853" y="3025247"/>
            <a:ext cx="2319251" cy="368300"/>
          </a:xfrm>
          <a:prstGeom prst="rect">
            <a:avLst/>
          </a:prstGeom>
          <a:noFill/>
        </p:spPr>
        <p:txBody>
          <a:bodyPr wrap="square" rtlCol="0">
            <a:spAutoFit/>
          </a:bodyPr>
          <a:lstStyle/>
          <a:p>
            <a:r>
              <a:rPr lang="zh-CN" altLang="en-US" sz="1400" b="1" dirty="0">
                <a:solidFill>
                  <a:schemeClr val="bg1"/>
                </a:solidFill>
                <a:highlight>
                  <a:srgbClr val="FFFFFF">
                    <a:alpha val="0"/>
                  </a:srgbClr>
                </a:highlight>
                <a:latin typeface="微软雅黑" panose="020B0503020204020204" pitchFamily="34" charset="-122"/>
                <a:sym typeface="+mn-ea"/>
              </a:rPr>
              <a:t>              </a:t>
            </a:r>
            <a:r>
              <a:rPr lang="en-US" altLang="zh-CN" b="1" dirty="0">
                <a:solidFill>
                  <a:schemeClr val="bg1"/>
                </a:solidFill>
                <a:highlight>
                  <a:srgbClr val="FFFFFF">
                    <a:alpha val="0"/>
                  </a:srgbClr>
                </a:highlight>
                <a:latin typeface="微软雅黑" panose="020B0503020204020204" pitchFamily="34" charset="-122"/>
                <a:sym typeface="+mn-ea"/>
              </a:rPr>
              <a:t>Smart Car</a:t>
            </a:r>
            <a:endParaRPr lang="en-US" altLang="zh-CN" b="1" dirty="0">
              <a:solidFill>
                <a:schemeClr val="bg1"/>
              </a:solidFill>
              <a:highlight>
                <a:srgbClr val="FFFFFF">
                  <a:alpha val="0"/>
                </a:srgbClr>
              </a:highlight>
              <a:latin typeface="微软雅黑" panose="020B0503020204020204" pitchFamily="34" charset="-122"/>
              <a:sym typeface="+mn-ea"/>
            </a:endParaRPr>
          </a:p>
        </p:txBody>
      </p:sp>
      <p:sp>
        <p:nvSpPr>
          <p:cNvPr id="10" name="矩形 9"/>
          <p:cNvSpPr/>
          <p:nvPr/>
        </p:nvSpPr>
        <p:spPr>
          <a:xfrm>
            <a:off x="8950033" y="2956558"/>
            <a:ext cx="2471654" cy="581891"/>
          </a:xfrm>
          <a:prstGeom prst="rect">
            <a:avLst/>
          </a:prstGeom>
          <a:solidFill>
            <a:srgbClr val="2DA6D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a:t>Smart City</a:t>
            </a:r>
            <a:endParaRPr lang="en-US" altLang="zh-CN" b="1" dirty="0"/>
          </a:p>
        </p:txBody>
      </p:sp>
      <p:sp>
        <p:nvSpPr>
          <p:cNvPr id="17" name="文本框 16"/>
          <p:cNvSpPr txBox="1"/>
          <p:nvPr/>
        </p:nvSpPr>
        <p:spPr>
          <a:xfrm>
            <a:off x="452516" y="5293131"/>
            <a:ext cx="5463483" cy="1168400"/>
          </a:xfrm>
          <a:prstGeom prst="rect">
            <a:avLst/>
          </a:prstGeom>
          <a:noFill/>
        </p:spPr>
        <p:txBody>
          <a:bodyPr wrap="square" rtlCol="0">
            <a:spAutoFit/>
          </a:bodyPr>
          <a:lstStyle/>
          <a:p>
            <a:r>
              <a:rPr lang="en-US" altLang="zh-CN" sz="1400" dirty="0">
                <a:solidFill>
                  <a:srgbClr val="05073B"/>
                </a:solidFill>
                <a:latin typeface="-apple-system"/>
              </a:rPr>
              <a:t>    </a:t>
            </a:r>
            <a:r>
              <a:rPr sz="1400" b="0" i="0" dirty="0">
                <a:solidFill>
                  <a:srgbClr val="05073B"/>
                </a:solidFill>
                <a:latin typeface="等线" panose="02010600030101010101" charset="-122"/>
                <a:ea typeface="等线" panose="02010600030101010101" charset="-122"/>
              </a:rPr>
              <a:t>Smart car users can call TSP service by APP to realize keyless unlocking of car doors, remote control of air conditioning switch and other operations. TSP realizes this function by calling operator's API to send SMS control instructions.</a:t>
            </a:r>
            <a:br>
              <a:rPr lang="zh-CN" altLang="en-US" sz="1400" dirty="0">
                <a:latin typeface="等线" panose="02010600030101010101" charset="-122"/>
                <a:ea typeface="等线" panose="02010600030101010101" charset="-122"/>
              </a:rPr>
            </a:br>
            <a:endParaRPr lang="en-US" altLang="zh-CN" sz="1400" dirty="0">
              <a:latin typeface="等线" panose="02010600030101010101" charset="-122"/>
              <a:ea typeface="等线" panose="02010600030101010101" charset="-122"/>
            </a:endParaRPr>
          </a:p>
        </p:txBody>
      </p:sp>
      <p:sp>
        <p:nvSpPr>
          <p:cNvPr id="21" name="文本框 20"/>
          <p:cNvSpPr txBox="1"/>
          <p:nvPr/>
        </p:nvSpPr>
        <p:spPr>
          <a:xfrm>
            <a:off x="2327275" y="2410460"/>
            <a:ext cx="2315210" cy="368300"/>
          </a:xfrm>
          <a:prstGeom prst="rect">
            <a:avLst/>
          </a:prstGeom>
          <a:noFill/>
        </p:spPr>
        <p:txBody>
          <a:bodyPr wrap="square" rtlCol="0">
            <a:spAutoFit/>
          </a:bodyPr>
          <a:lstStyle/>
          <a:p>
            <a:r>
              <a:rPr lang="zh-CN" altLang="en-US" b="1" dirty="0"/>
              <a:t>Mature Fields</a:t>
            </a:r>
            <a:endParaRPr lang="zh-CN" altLang="en-US" b="1" dirty="0"/>
          </a:p>
        </p:txBody>
      </p:sp>
      <p:sp>
        <p:nvSpPr>
          <p:cNvPr id="22" name="文本框 21"/>
          <p:cNvSpPr txBox="1"/>
          <p:nvPr/>
        </p:nvSpPr>
        <p:spPr>
          <a:xfrm>
            <a:off x="6824980" y="2388235"/>
            <a:ext cx="3574415" cy="368300"/>
          </a:xfrm>
          <a:prstGeom prst="rect">
            <a:avLst/>
          </a:prstGeom>
          <a:noFill/>
        </p:spPr>
        <p:txBody>
          <a:bodyPr wrap="square" rtlCol="0">
            <a:spAutoFit/>
          </a:bodyPr>
          <a:lstStyle/>
          <a:p>
            <a:r>
              <a:rPr lang="zh-CN" altLang="en-US" b="1" dirty="0"/>
              <a:t>New Potential Valued Fields </a:t>
            </a:r>
            <a:endParaRPr lang="zh-CN" altLang="en-US" b="1" dirty="0"/>
          </a:p>
        </p:txBody>
      </p:sp>
      <p:grpSp>
        <p:nvGrpSpPr>
          <p:cNvPr id="25" name="组合 24"/>
          <p:cNvGrpSpPr/>
          <p:nvPr/>
        </p:nvGrpSpPr>
        <p:grpSpPr>
          <a:xfrm rot="5400000">
            <a:off x="5643922" y="3107288"/>
            <a:ext cx="590242" cy="286746"/>
            <a:chOff x="3445743" y="1608190"/>
            <a:chExt cx="821395" cy="399043"/>
          </a:xfrm>
        </p:grpSpPr>
        <p:sp>
          <p:nvSpPr>
            <p:cNvPr id="26" name="等腰三角形 25"/>
            <p:cNvSpPr/>
            <p:nvPr/>
          </p:nvSpPr>
          <p:spPr>
            <a:xfrm>
              <a:off x="3445743" y="160819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sp>
          <p:nvSpPr>
            <p:cNvPr id="27" name="等腰三角形 26"/>
            <p:cNvSpPr/>
            <p:nvPr/>
          </p:nvSpPr>
          <p:spPr>
            <a:xfrm>
              <a:off x="3445743" y="1691480"/>
              <a:ext cx="821395" cy="315753"/>
            </a:xfrm>
            <a:prstGeom prst="triangle">
              <a:avLst/>
            </a:prstGeom>
            <a:gradFill>
              <a:gsLst>
                <a:gs pos="0">
                  <a:srgbClr val="666666">
                    <a:lumMod val="60000"/>
                    <a:lumOff val="40000"/>
                  </a:srgbClr>
                </a:gs>
                <a:gs pos="100000">
                  <a:srgbClr val="666666">
                    <a:lumMod val="20000"/>
                    <a:lumOff val="80000"/>
                    <a:alpha val="0"/>
                  </a:srgbClr>
                </a:gs>
              </a:gsLst>
              <a:lin ang="5400000" scaled="0"/>
            </a:gradFill>
            <a:ln w="12700" cap="flat" cmpd="sng" algn="ctr">
              <a:gradFill flip="none" rotWithShape="1">
                <a:gsLst>
                  <a:gs pos="0">
                    <a:srgbClr val="FFFFFF">
                      <a:alpha val="0"/>
                    </a:srgbClr>
                  </a:gs>
                  <a:gs pos="100000">
                    <a:srgbClr val="666666">
                      <a:lumMod val="75000"/>
                    </a:srgbClr>
                  </a:gs>
                </a:gsLst>
                <a:lin ang="16200000" scaled="0"/>
                <a:tileRect/>
              </a:gradFill>
              <a:prstDash val="solid"/>
              <a:miter lim="800000"/>
            </a:ln>
            <a:effectLst/>
          </p:spPr>
          <p:txBody>
            <a:bodyPr rtlCol="0" anchor="ctr"/>
            <a:lstStyle/>
            <a:p>
              <a:pPr marL="0" marR="0" lvl="0" indent="0" defTabSz="134620" eaLnBrk="1" fontAlgn="auto" latinLnBrk="0" hangingPunct="1">
                <a:lnSpc>
                  <a:spcPct val="100000"/>
                </a:lnSpc>
                <a:spcBef>
                  <a:spcPts val="0"/>
                </a:spcBef>
                <a:spcAft>
                  <a:spcPts val="0"/>
                </a:spcAft>
                <a:buClrTx/>
                <a:buSzTx/>
                <a:buFontTx/>
                <a:buNone/>
                <a:defRPr/>
              </a:pPr>
              <a:endParaRPr kumimoji="0" lang="zh-CN" altLang="en-US" sz="530" b="0" i="0" u="none" strike="noStrike" kern="0" cap="none" spc="0" normalizeH="0" baseline="0" noProof="0">
                <a:ln>
                  <a:noFill/>
                </a:ln>
                <a:solidFill>
                  <a:srgbClr val="1D1D1A"/>
                </a:solidFill>
                <a:effectLst/>
                <a:uLnTx/>
                <a:uFillTx/>
              </a:endParaRPr>
            </a:p>
          </p:txBody>
        </p:sp>
      </p:grpSp>
      <p:sp>
        <p:nvSpPr>
          <p:cNvPr id="28" name="文本框 27"/>
          <p:cNvSpPr txBox="1"/>
          <p:nvPr/>
        </p:nvSpPr>
        <p:spPr>
          <a:xfrm>
            <a:off x="410311" y="1049668"/>
            <a:ext cx="11011376" cy="1445260"/>
          </a:xfrm>
          <a:prstGeom prst="rect">
            <a:avLst/>
          </a:prstGeom>
          <a:noFill/>
        </p:spPr>
        <p:txBody>
          <a:bodyPr wrap="square" rtlCol="0">
            <a:spAutoFit/>
          </a:bodyPr>
          <a:lstStyle/>
          <a:p>
            <a:r>
              <a:rPr lang="en-US" altLang="zh-CN" b="1" dirty="0">
                <a:sym typeface="+mn-ea"/>
              </a:rPr>
              <a:t>Reason :</a:t>
            </a:r>
            <a:endParaRPr lang="en-US" altLang="zh-CN" b="1" dirty="0"/>
          </a:p>
          <a:p>
            <a:r>
              <a:rPr lang="en-US" altLang="zh-CN" sz="1400" b="0" i="0" dirty="0">
                <a:solidFill>
                  <a:srgbClr val="05073B"/>
                </a:solidFill>
                <a:effectLst/>
                <a:latin typeface="-apple-system"/>
              </a:rPr>
              <a:t>      </a:t>
            </a:r>
            <a:r>
              <a:rPr lang="zh-CN" altLang="en-US" sz="1400" b="0" i="0" dirty="0">
                <a:solidFill>
                  <a:srgbClr val="05073B"/>
                </a:solidFill>
                <a:effectLst/>
                <a:ea typeface="+mn-lt"/>
              </a:rPr>
              <a:t>In the wide application of the Internet of Things (IoT), customers can easily send control commands to remote devices with the help of the platform, realizing precise control across time and space. In this process, the SMS channel and the data channel go hand in hand. However, due to its unique advantage of not being restricted by network type, SMS channel shows better reliability in complex and changing network environment, especially in old or unstable areas such as 2G and 3G. Therefore, in many scenarios of remote control of IoT devices, IoT SMS is widely adopted for its stability and wide applicability.</a:t>
            </a:r>
            <a:endParaRPr lang="zh-CN" altLang="en-US" sz="1400" b="0" i="0" dirty="0">
              <a:solidFill>
                <a:srgbClr val="05073B"/>
              </a:solidFill>
              <a:effectLst/>
              <a:ea typeface="+mn-lt"/>
            </a:endParaRPr>
          </a:p>
        </p:txBody>
      </p:sp>
      <p:pic>
        <p:nvPicPr>
          <p:cNvPr id="2050"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652967" y="3745799"/>
            <a:ext cx="2372360" cy="1429912"/>
          </a:xfrm>
          <a:prstGeom prst="rect">
            <a:avLst/>
          </a:prstGeom>
          <a:noFill/>
          <a:extLst>
            <a:ext uri="{909E8E84-426E-40DD-AFC4-6F175D3DCCD1}">
              <a14:hiddenFill xmlns:a14="http://schemas.microsoft.com/office/drawing/2010/main">
                <a:solidFill>
                  <a:srgbClr val="FFFFFF"/>
                </a:solidFill>
              </a14:hiddenFill>
            </a:ext>
          </a:extLst>
        </p:spPr>
      </p:pic>
      <p:pic>
        <p:nvPicPr>
          <p:cNvPr id="15" name="图片 14"/>
          <p:cNvPicPr>
            <a:picLocks noChangeAspect="1"/>
          </p:cNvPicPr>
          <p:nvPr/>
        </p:nvPicPr>
        <p:blipFill>
          <a:blip r:embed="rId2"/>
          <a:stretch>
            <a:fillRect/>
          </a:stretch>
        </p:blipFill>
        <p:spPr>
          <a:xfrm>
            <a:off x="6187437" y="3738717"/>
            <a:ext cx="2357177" cy="1429911"/>
          </a:xfrm>
          <a:prstGeom prst="rect">
            <a:avLst/>
          </a:prstGeom>
        </p:spPr>
      </p:pic>
      <p:pic>
        <p:nvPicPr>
          <p:cNvPr id="18" name="图片 17"/>
          <p:cNvPicPr>
            <a:picLocks noChangeAspect="1"/>
          </p:cNvPicPr>
          <p:nvPr/>
        </p:nvPicPr>
        <p:blipFill>
          <a:blip r:embed="rId3"/>
          <a:stretch>
            <a:fillRect/>
          </a:stretch>
        </p:blipFill>
        <p:spPr>
          <a:xfrm>
            <a:off x="8998526" y="3721952"/>
            <a:ext cx="2404015" cy="1429911"/>
          </a:xfrm>
          <a:prstGeom prst="rect">
            <a:avLst/>
          </a:prstGeom>
        </p:spPr>
      </p:pic>
      <p:pic>
        <p:nvPicPr>
          <p:cNvPr id="30" name="图片 29"/>
          <p:cNvPicPr>
            <a:picLocks noChangeAspect="1"/>
          </p:cNvPicPr>
          <p:nvPr/>
        </p:nvPicPr>
        <p:blipFill>
          <a:blip r:embed="rId4"/>
          <a:stretch>
            <a:fillRect/>
          </a:stretch>
        </p:blipFill>
        <p:spPr>
          <a:xfrm>
            <a:off x="3365365" y="3751308"/>
            <a:ext cx="2335877" cy="1417319"/>
          </a:xfrm>
          <a:prstGeom prst="rect">
            <a:avLst/>
          </a:prstGeom>
        </p:spPr>
      </p:pic>
      <p:sp>
        <p:nvSpPr>
          <p:cNvPr id="3" name="文本框 2"/>
          <p:cNvSpPr txBox="1"/>
          <p:nvPr/>
        </p:nvSpPr>
        <p:spPr>
          <a:xfrm>
            <a:off x="6187437" y="5293131"/>
            <a:ext cx="5463483" cy="1383665"/>
          </a:xfrm>
          <a:prstGeom prst="rect">
            <a:avLst/>
          </a:prstGeom>
          <a:noFill/>
        </p:spPr>
        <p:txBody>
          <a:bodyPr wrap="square" rtlCol="0">
            <a:spAutoFit/>
          </a:bodyPr>
          <a:lstStyle/>
          <a:p>
            <a:r>
              <a:rPr lang="en-US" altLang="zh-CN" sz="1400" b="0" i="0" dirty="0">
                <a:solidFill>
                  <a:srgbClr val="05073B"/>
                </a:solidFill>
                <a:effectLst/>
                <a:latin typeface="等线" panose="02010600030101010101" charset="-122"/>
                <a:ea typeface="等线" panose="02010600030101010101" charset="-122"/>
              </a:rPr>
              <a:t>    </a:t>
            </a:r>
            <a:r>
              <a:rPr lang="zh-CN" altLang="en-US" sz="1400" b="0" i="0" dirty="0">
                <a:solidFill>
                  <a:srgbClr val="05073B"/>
                </a:solidFill>
                <a:latin typeface="等线" panose="02010600030101010101" charset="-122"/>
                <a:ea typeface="等线" panose="02010600030101010101" charset="-122"/>
              </a:rPr>
              <a:t>Smart grid equipments are generally in complex environments, with urgent needs for remote control and stable and reliable command channels. IoT SMS, with its low network environment requirements and excellent transmission reliability, meets this need very well, and has become a reliable choice for remote control of smart grids.</a:t>
            </a:r>
            <a:endParaRPr lang="zh-CN" altLang="en-US" sz="1400" b="0" i="0" dirty="0">
              <a:solidFill>
                <a:srgbClr val="05073B"/>
              </a:solidFill>
              <a:latin typeface="等线" panose="02010600030101010101" charset="-122"/>
              <a:ea typeface="等线" panose="02010600030101010101"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1450" y="307975"/>
            <a:ext cx="7846060" cy="1022985"/>
          </a:xfrm>
        </p:spPr>
        <p:txBody>
          <a:bodyPr>
            <a:normAutofit/>
          </a:bodyPr>
          <a:lstStyle/>
          <a:p>
            <a:r>
              <a:rPr lang="zh-CN" altLang="en-US" b="1">
                <a:latin typeface="微软雅黑" panose="020B0503020204020204" pitchFamily="34" charset="-122"/>
                <a:ea typeface="微软雅黑" panose="020B0503020204020204" pitchFamily="34" charset="-122"/>
                <a:sym typeface="+mn-ea"/>
              </a:rPr>
              <a:t>Statement of operations</a:t>
            </a:r>
            <a:endParaRPr lang="zh-CN" altLang="en-US" dirty="0"/>
          </a:p>
        </p:txBody>
      </p:sp>
      <p:sp>
        <p:nvSpPr>
          <p:cNvPr id="170" name="文本框 169"/>
          <p:cNvSpPr txBox="1"/>
          <p:nvPr/>
        </p:nvSpPr>
        <p:spPr>
          <a:xfrm>
            <a:off x="354330" y="1839595"/>
            <a:ext cx="11351895" cy="4794250"/>
          </a:xfrm>
          <a:prstGeom prst="rect">
            <a:avLst/>
          </a:prstGeom>
          <a:noFill/>
        </p:spPr>
        <p:txBody>
          <a:bodyPr wrap="square" rtlCol="0">
            <a:noAutofit/>
          </a:bodyPr>
          <a:lstStyle/>
          <a:p>
            <a:r>
              <a:rPr b="1" dirty="0"/>
              <a:t>API Integration</a:t>
            </a:r>
            <a:endParaRPr b="1" dirty="0"/>
          </a:p>
          <a:p>
            <a:r>
              <a:rPr lang="zh-CN" altLang="en-US" sz="1400" dirty="0"/>
              <a:t>      </a:t>
            </a:r>
            <a:r>
              <a:rPr lang="zh-CN" altLang="en-US" sz="1400" dirty="0">
                <a:sym typeface="+mn-ea"/>
              </a:rPr>
              <a:t>The </a:t>
            </a:r>
            <a:r>
              <a:rPr sz="1400" dirty="0">
                <a:sym typeface="+mn-ea"/>
              </a:rPr>
              <a:t>IoT SMS send</a:t>
            </a:r>
            <a:r>
              <a:rPr lang="en-US" sz="1400" dirty="0">
                <a:sym typeface="+mn-ea"/>
              </a:rPr>
              <a:t> API</a:t>
            </a:r>
            <a:r>
              <a:rPr lang="en-US" altLang="zh-CN" sz="1400" dirty="0">
                <a:sym typeface="+mn-ea"/>
              </a:rPr>
              <a:t> </a:t>
            </a:r>
            <a:r>
              <a:rPr lang="zh-CN" altLang="en-US" sz="1400" dirty="0">
                <a:sym typeface="+mn-ea"/>
              </a:rPr>
              <a:t>is registered to the public service application of China Telecom's API gateway.</a:t>
            </a:r>
            <a:endParaRPr lang="zh-CN" altLang="en-US" sz="1400" dirty="0"/>
          </a:p>
          <a:p>
            <a:endParaRPr lang="en-US" altLang="zh-CN" sz="1400" dirty="0"/>
          </a:p>
          <a:p>
            <a:r>
              <a:rPr lang="en-US" altLang="zh-CN" sz="1400" dirty="0">
                <a:sym typeface="+mn-ea"/>
              </a:rPr>
              <a:t>      C</a:t>
            </a:r>
            <a:r>
              <a:rPr lang="zh-CN" altLang="en-US" sz="1400" dirty="0">
                <a:sym typeface="+mn-ea"/>
              </a:rPr>
              <a:t>ustomer applies for APPKEY and APPSECRET of the gateway API, </a:t>
            </a:r>
            <a:r>
              <a:rPr lang="en-US" altLang="zh-CN" sz="1400" dirty="0">
                <a:sym typeface="+mn-ea"/>
              </a:rPr>
              <a:t>then</a:t>
            </a:r>
            <a:r>
              <a:rPr lang="zh-CN" altLang="en-US" sz="1400" dirty="0">
                <a:sym typeface="+mn-ea"/>
              </a:rPr>
              <a:t> calls the</a:t>
            </a:r>
            <a:r>
              <a:rPr lang="en-US" altLang="zh-CN" sz="1400" dirty="0">
                <a:sym typeface="+mn-ea"/>
              </a:rPr>
              <a:t> </a:t>
            </a:r>
            <a:r>
              <a:rPr sz="1400" dirty="0">
                <a:sym typeface="+mn-ea"/>
              </a:rPr>
              <a:t>IoT SMS send</a:t>
            </a:r>
            <a:r>
              <a:rPr lang="zh-CN" altLang="en-US" sz="1400" dirty="0">
                <a:sym typeface="+mn-ea"/>
              </a:rPr>
              <a:t> </a:t>
            </a:r>
            <a:r>
              <a:rPr lang="en-US" altLang="zh-CN" sz="1400" dirty="0">
                <a:sym typeface="+mn-ea"/>
              </a:rPr>
              <a:t>API</a:t>
            </a:r>
            <a:r>
              <a:rPr lang="zh-CN" altLang="en-US" sz="1400" dirty="0">
                <a:sym typeface="+mn-ea"/>
              </a:rPr>
              <a:t> via HTTP/HTTPS </a:t>
            </a:r>
            <a:r>
              <a:rPr sz="1400" dirty="0">
                <a:sym typeface="+mn-ea"/>
              </a:rPr>
              <a:t> to carry out the sending operation of IoT SMS.</a:t>
            </a:r>
            <a:endParaRPr sz="1400" dirty="0">
              <a:sym typeface="+mn-ea"/>
            </a:endParaRPr>
          </a:p>
          <a:p>
            <a:r>
              <a:rPr lang="en-US" altLang="zh-CN" sz="1400" dirty="0"/>
              <a:t>      </a:t>
            </a:r>
            <a:endParaRPr lang="en-US" altLang="zh-CN" sz="1400" b="1" dirty="0"/>
          </a:p>
          <a:p>
            <a:r>
              <a:rPr lang="zh-CN" altLang="en-US" b="1" dirty="0"/>
              <a:t>Revenue Model</a:t>
            </a:r>
            <a:endParaRPr lang="zh-CN" altLang="en-US" b="1" dirty="0"/>
          </a:p>
          <a:p>
            <a:r>
              <a:rPr lang="zh-CN" altLang="en-US" sz="1400" dirty="0"/>
              <a:t>      </a:t>
            </a:r>
            <a:r>
              <a:rPr lang="en-US" altLang="zh-CN" sz="1400" dirty="0"/>
              <a:t>Monthly statistics on the number of SMS successfully sent by customers during the month's billing period, generating SMS bills for billing.</a:t>
            </a:r>
            <a:endParaRPr lang="en-US" altLang="zh-CN" sz="1400" dirty="0"/>
          </a:p>
          <a:p>
            <a:endParaRPr lang="en-US" altLang="zh-CN" sz="1400" dirty="0"/>
          </a:p>
          <a:p>
            <a:r>
              <a:rPr lang="zh-CN" altLang="en-US" b="1" dirty="0"/>
              <a:t>Current Scale</a:t>
            </a:r>
            <a:endParaRPr lang="zh-CN" altLang="en-US" b="1" dirty="0"/>
          </a:p>
          <a:p>
            <a:r>
              <a:rPr lang="zh-CN" altLang="en-US" sz="1400" dirty="0"/>
              <a:t>     </a:t>
            </a:r>
            <a:r>
              <a:rPr lang="zh-CN" altLang="en-US" sz="1400">
                <a:sym typeface="+mn-ea"/>
              </a:rPr>
              <a:t>Currently, China Telecom has around 540 customers using SMS value-added services. These include the head enterprises of the smart car industry, Toyota, Dongfeng Honda, etc.</a:t>
            </a:r>
            <a:r>
              <a:rPr lang="en-US" altLang="zh-CN" sz="1400">
                <a:sym typeface="+mn-ea"/>
              </a:rPr>
              <a:t>and</a:t>
            </a:r>
            <a:r>
              <a:rPr lang="zh-CN" altLang="en-US" sz="1400">
                <a:sym typeface="+mn-ea"/>
              </a:rPr>
              <a:t> the customers of the electric power industry, such as State Grid Zhejiang Power,</a:t>
            </a:r>
            <a:r>
              <a:rPr lang="en-US" altLang="zh-CN" sz="1400">
                <a:sym typeface="+mn-ea"/>
              </a:rPr>
              <a:t> </a:t>
            </a:r>
            <a:r>
              <a:rPr lang="zh-CN" altLang="en-US" sz="1400">
                <a:sym typeface="+mn-ea"/>
              </a:rPr>
              <a:t>etc. The number of customers using SMS VAS through China Telecom is around 540. There are about 1 million IoT SMS sent through China Telecom's platform every day.</a:t>
            </a:r>
            <a:endParaRPr lang="zh-CN" altLang="en-US" sz="1400"/>
          </a:p>
          <a:p>
            <a:endParaRPr lang="en-US" altLang="zh-CN" sz="1400" dirty="0"/>
          </a:p>
        </p:txBody>
      </p:sp>
      <p:sp>
        <p:nvSpPr>
          <p:cNvPr id="42" name="文本框 41"/>
          <p:cNvSpPr txBox="1"/>
          <p:nvPr>
            <p:custDataLst>
              <p:tags r:id="rId1"/>
            </p:custDataLst>
          </p:nvPr>
        </p:nvSpPr>
        <p:spPr>
          <a:xfrm>
            <a:off x="6584950" y="4457700"/>
            <a:ext cx="1755775" cy="584775"/>
          </a:xfrm>
          <a:prstGeom prst="rect">
            <a:avLst/>
          </a:prstGeom>
          <a:noFill/>
        </p:spPr>
        <p:txBody>
          <a:bodyPr wrap="square" rtlCol="0" anchor="t">
            <a:spAutoFit/>
          </a:bodyPr>
          <a:lstStyle/>
          <a:p>
            <a:endParaRPr lang="en-US" altLang="zh-CN" sz="1600" dirty="0"/>
          </a:p>
          <a:p>
            <a:endParaRPr lang="en-US" altLang="zh-CN"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55911" y="227244"/>
            <a:ext cx="7587933" cy="829647"/>
          </a:xfrm>
        </p:spPr>
        <p:txBody>
          <a:bodyPr>
            <a:normAutofit fontScale="90000"/>
          </a:bodyPr>
          <a:lstStyle/>
          <a:p>
            <a:r>
              <a:rPr lang="en-US" altLang="zh-CN" dirty="0">
                <a:sym typeface="+mn-ea"/>
              </a:rPr>
              <a:t>The API definition proposal</a:t>
            </a:r>
            <a:endParaRPr lang="zh-CN" altLang="en-US" dirty="0"/>
          </a:p>
        </p:txBody>
      </p:sp>
      <p:graphicFrame>
        <p:nvGraphicFramePr>
          <p:cNvPr id="4" name="表格 3"/>
          <p:cNvGraphicFramePr>
            <a:graphicFrameLocks noGrp="1"/>
          </p:cNvGraphicFramePr>
          <p:nvPr>
            <p:custDataLst>
              <p:tags r:id="rId1"/>
            </p:custDataLst>
          </p:nvPr>
        </p:nvGraphicFramePr>
        <p:xfrm>
          <a:off x="481966" y="1701166"/>
          <a:ext cx="10633338" cy="3656909"/>
        </p:xfrm>
        <a:graphic>
          <a:graphicData uri="http://schemas.openxmlformats.org/drawingml/2006/table">
            <a:tbl>
              <a:tblPr firstRow="1" bandRow="1"/>
              <a:tblGrid>
                <a:gridCol w="2542993"/>
                <a:gridCol w="8090345"/>
              </a:tblGrid>
              <a:tr h="519307">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r>
                        <a:rPr lang="en-US" altLang="zh-CN" sz="1200" dirty="0">
                          <a:solidFill>
                            <a:schemeClr val="tx1"/>
                          </a:solidFill>
                          <a:latin typeface="Arial" panose="020B0604020202020204" pitchFamily="34" charset="0"/>
                          <a:ea typeface="微软雅黑" panose="020B0503020204020204" pitchFamily="34" charset="-122"/>
                          <a:cs typeface="Arial" panose="020B0604020202020204" pitchFamily="34" charset="0"/>
                        </a:rPr>
                        <a:t>API Name</a:t>
                      </a:r>
                      <a:endParaRPr lang="zh-CN" altLang="en-US" sz="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c>
                  <a:txBody>
                    <a:bodyPr/>
                    <a:lstStyle>
                      <a:lvl1pPr marL="0" algn="l" defTabSz="1219200" rtl="0" eaLnBrk="1" latinLnBrk="0" hangingPunct="1">
                        <a:defRPr sz="2400" b="1" kern="1200">
                          <a:solidFill>
                            <a:schemeClr val="bg1"/>
                          </a:solidFill>
                          <a:latin typeface="Calibri" panose="020F0502020204030204"/>
                        </a:defRPr>
                      </a:lvl1pPr>
                      <a:lvl2pPr marL="609600" algn="l" defTabSz="1219200" rtl="0" eaLnBrk="1" latinLnBrk="0" hangingPunct="1">
                        <a:defRPr sz="2400" b="1" kern="1200">
                          <a:solidFill>
                            <a:schemeClr val="bg1"/>
                          </a:solidFill>
                          <a:latin typeface="Calibri" panose="020F0502020204030204"/>
                        </a:defRPr>
                      </a:lvl2pPr>
                      <a:lvl3pPr marL="1219200" algn="l" defTabSz="1219200" rtl="0" eaLnBrk="1" latinLnBrk="0" hangingPunct="1">
                        <a:defRPr sz="2400" b="1" kern="1200">
                          <a:solidFill>
                            <a:schemeClr val="bg1"/>
                          </a:solidFill>
                          <a:latin typeface="Calibri" panose="020F0502020204030204"/>
                        </a:defRPr>
                      </a:lvl3pPr>
                      <a:lvl4pPr marL="1828800" algn="l" defTabSz="1219200" rtl="0" eaLnBrk="1" latinLnBrk="0" hangingPunct="1">
                        <a:defRPr sz="2400" b="1" kern="1200">
                          <a:solidFill>
                            <a:schemeClr val="bg1"/>
                          </a:solidFill>
                          <a:latin typeface="Calibri" panose="020F0502020204030204"/>
                        </a:defRPr>
                      </a:lvl4pPr>
                      <a:lvl5pPr marL="2438400" algn="l" defTabSz="1219200" rtl="0" eaLnBrk="1" latinLnBrk="0" hangingPunct="1">
                        <a:defRPr sz="2400" b="1" kern="1200">
                          <a:solidFill>
                            <a:schemeClr val="bg1"/>
                          </a:solidFill>
                          <a:latin typeface="Calibri" panose="020F0502020204030204"/>
                        </a:defRPr>
                      </a:lvl5pPr>
                      <a:lvl6pPr marL="3048000" algn="l" defTabSz="1219200" rtl="0" eaLnBrk="1" latinLnBrk="0" hangingPunct="1">
                        <a:defRPr sz="2400" b="1" kern="1200">
                          <a:solidFill>
                            <a:schemeClr val="bg1"/>
                          </a:solidFill>
                          <a:latin typeface="Calibri" panose="020F0502020204030204"/>
                        </a:defRPr>
                      </a:lvl6pPr>
                      <a:lvl7pPr marL="3656965" algn="l" defTabSz="1219200" rtl="0" eaLnBrk="1" latinLnBrk="0" hangingPunct="1">
                        <a:defRPr sz="2400" b="1" kern="1200">
                          <a:solidFill>
                            <a:schemeClr val="bg1"/>
                          </a:solidFill>
                          <a:latin typeface="Calibri" panose="020F0502020204030204"/>
                        </a:defRPr>
                      </a:lvl7pPr>
                      <a:lvl8pPr marL="4266565" algn="l" defTabSz="1219200" rtl="0" eaLnBrk="1" latinLnBrk="0" hangingPunct="1">
                        <a:defRPr sz="2400" b="1" kern="1200">
                          <a:solidFill>
                            <a:schemeClr val="bg1"/>
                          </a:solidFill>
                          <a:latin typeface="Calibri" panose="020F0502020204030204"/>
                        </a:defRPr>
                      </a:lvl8pPr>
                      <a:lvl9pPr marL="4876165" algn="l" defTabSz="1219200" rtl="0" eaLnBrk="1" latinLnBrk="0" hangingPunct="1">
                        <a:defRPr sz="2400" b="1" kern="1200">
                          <a:solidFill>
                            <a:schemeClr val="bg1"/>
                          </a:solidFill>
                          <a:latin typeface="Calibri" panose="020F0502020204030204"/>
                        </a:defRPr>
                      </a:lvl9pPr>
                    </a:lstStyle>
                    <a:p>
                      <a:pPr algn="ctr">
                        <a:lnSpc>
                          <a:spcPct val="150000"/>
                        </a:lnSpc>
                      </a:pPr>
                      <a:r>
                        <a:rPr lang="zh-CN" altLang="en-US" sz="1400" dirty="0">
                          <a:solidFill>
                            <a:srgbClr val="0000FF"/>
                          </a:solidFill>
                          <a:latin typeface="Arial" panose="020B0604020202020204" pitchFamily="34" charset="0"/>
                          <a:ea typeface="微软雅黑" panose="020B0503020204020204" pitchFamily="34" charset="-122"/>
                          <a:cs typeface="Arial" panose="020B0604020202020204" pitchFamily="34" charset="0"/>
                          <a:sym typeface="+mn-ea"/>
                        </a:rPr>
                        <a:t>IoT SMS send</a:t>
                      </a:r>
                      <a:r>
                        <a:rPr lang="en-US" altLang="zh-CN" sz="1400" dirty="0">
                          <a:solidFill>
                            <a:srgbClr val="0000FF"/>
                          </a:solidFill>
                          <a:latin typeface="Arial" panose="020B0604020202020204" pitchFamily="34" charset="0"/>
                          <a:ea typeface="微软雅黑" panose="020B0503020204020204" pitchFamily="34" charset="-122"/>
                          <a:cs typeface="Arial" panose="020B0604020202020204" pitchFamily="34" charset="0"/>
                          <a:sym typeface="+mn-ea"/>
                        </a:rPr>
                        <a:t> </a:t>
                      </a:r>
                      <a:r>
                        <a:rPr lang="en-US" altLang="zh-CN" sz="1400" b="1" dirty="0">
                          <a:solidFill>
                            <a:srgbClr val="0000FF"/>
                          </a:solidFill>
                          <a:latin typeface="Arial" panose="020B0604020202020204" pitchFamily="34" charset="0"/>
                          <a:ea typeface="微软雅黑" panose="020B0503020204020204" pitchFamily="34" charset="-122"/>
                          <a:cs typeface="Arial" panose="020B0604020202020204" pitchFamily="34" charset="0"/>
                        </a:rPr>
                        <a:t>API </a:t>
                      </a:r>
                      <a:endParaRPr lang="zh-CN" altLang="en-US" sz="1400" b="1" dirty="0">
                        <a:solidFill>
                          <a:srgbClr val="0000FF"/>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solidFill>
                      <a:srgbClr val="FFFFFF">
                        <a:lumMod val="95000"/>
                      </a:srgbClr>
                    </a:solidFill>
                  </a:tcPr>
                </a:tc>
              </a:tr>
              <a:tr h="473449">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solidFill>
                            <a:schemeClr val="tx1"/>
                          </a:solidFill>
                          <a:latin typeface="Arial" panose="020B0604020202020204" pitchFamily="34" charset="0"/>
                          <a:ea typeface="微软雅黑" panose="020B0503020204020204" pitchFamily="34" charset="-122"/>
                          <a:cs typeface="Arial" panose="020B0604020202020204" pitchFamily="34" charset="0"/>
                        </a:rPr>
                        <a:t>Description</a:t>
                      </a:r>
                      <a:endParaRPr lang="zh-CN" altLang="en-US" sz="1200" b="1"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l"/>
                      <a:r>
                        <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This API allows customers to send SMS messages to their IoT SIM cards to remotely wake up and operate end devices, providing a convenient and efficient tool for remote device management.</a:t>
                      </a:r>
                      <a:endPar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6350" cap="flat" cmpd="sng" algn="ctr">
                      <a:solidFill>
                        <a:srgbClr val="666666"/>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661031">
                <a:tc rowSpan="5">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algn="ctr"/>
                      <a:r>
                        <a:rPr lang="en-US" altLang="zh-CN" sz="1200" b="1" dirty="0">
                          <a:latin typeface="Arial" panose="020B0604020202020204" pitchFamily="34" charset="0"/>
                          <a:ea typeface="微软雅黑" panose="020B0503020204020204" pitchFamily="34" charset="-122"/>
                          <a:cs typeface="Arial" panose="020B0604020202020204" pitchFamily="34" charset="0"/>
                        </a:rPr>
                        <a:t>Input Parameters</a:t>
                      </a:r>
                      <a:endParaRPr lang="zh-CN" altLang="en-US" sz="1200" b="1" dirty="0">
                        <a:latin typeface="Arial" panose="020B0604020202020204" pitchFamily="34" charset="0"/>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marR="0" lvl="0" indent="-285750" algn="l" defTabSz="1219200" rtl="0" eaLnBrk="1" fontAlgn="auto" latinLnBrk="0" hangingPunct="1">
                        <a:lnSpc>
                          <a:spcPct val="120000"/>
                        </a:lnSpc>
                        <a:spcBef>
                          <a:spcPts val="0"/>
                        </a:spcBef>
                        <a:spcAft>
                          <a:spcPts val="0"/>
                        </a:spcAft>
                        <a:buClrTx/>
                        <a:buSzTx/>
                        <a:buFont typeface="Arial" panose="020B0604020202020204" pitchFamily="34" charset="0"/>
                        <a:buChar char="•"/>
                        <a:defRPr/>
                      </a:pPr>
                      <a:r>
                        <a:rPr lang="en-US" altLang="zh-CN" sz="1200" spc="-10" dirty="0">
                          <a:solidFill>
                            <a:srgbClr val="0070C0"/>
                          </a:solidFill>
                          <a:latin typeface="微软雅黑" panose="020B0503020204020204" pitchFamily="34" charset="-122"/>
                          <a:cs typeface="Arial" panose="020B0604020202020204" pitchFamily="34" charset="0"/>
                          <a:sym typeface="+mn-ea"/>
                        </a:rPr>
                        <a:t>device</a:t>
                      </a:r>
                      <a:r>
                        <a:rPr lang="en-US" altLang="zh-CN" sz="1200" dirty="0">
                          <a:latin typeface="Arial" panose="020B0604020202020204" pitchFamily="34" charset="0"/>
                          <a:ea typeface="微软雅黑" panose="020B0503020204020204" pitchFamily="34" charset="-122"/>
                          <a:cs typeface="Arial" panose="020B0604020202020204" pitchFamily="34" charset="0"/>
                          <a:sym typeface="+mn-ea"/>
                        </a:rPr>
                        <a:t>(Device)</a:t>
                      </a:r>
                      <a:r>
                        <a:rPr lang="zh-CN" altLang="en-US" sz="1200" b="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en-US" altLang="zh-CN" sz="1200" b="0" kern="1200">
                          <a:solidFill>
                            <a:schemeClr val="tx1"/>
                          </a:solidFill>
                          <a:latin typeface="Arial" panose="020B0604020202020204" pitchFamily="34" charset="0"/>
                          <a:ea typeface="微软雅黑" panose="020B0503020204020204" pitchFamily="34" charset="-122"/>
                          <a:cs typeface="Arial" panose="020B0604020202020204" pitchFamily="34" charset="0"/>
                        </a:rPr>
                        <a:t>The developer can choose to provide the below specified device identifiers: ipv4Address, ipv6Address, phoneNumber,networkAccessIdentifier.</a:t>
                      </a:r>
                      <a:endParaRPr lang="en-US" altLang="zh-CN" sz="1200" b="0" kern="120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290270">
                <a:tc vMerge="1">
                  <a:tcPr>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kern="1200" dirty="0">
                          <a:solidFill>
                            <a:schemeClr val="accent1"/>
                          </a:solidFill>
                          <a:latin typeface="Arial" panose="020B0604020202020204" pitchFamily="34" charset="0"/>
                          <a:ea typeface="微软雅黑" panose="020B0503020204020204" pitchFamily="34" charset="-122"/>
                          <a:cs typeface="Arial" panose="020B0604020202020204" pitchFamily="34" charset="0"/>
                        </a:rPr>
                        <a:t>content</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String</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a:t>
                      </a:r>
                      <a:r>
                        <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a:t>
                      </a:r>
                      <a:r>
                        <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Content of the SMS to be sent</a:t>
                      </a:r>
                      <a:endPar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290270">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kern="1200"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statusCallback</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(string):  </a:t>
                      </a:r>
                      <a:r>
                        <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Callback address for SMS status</a:t>
                      </a:r>
                      <a:endPar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290739">
                <a:tc vMerge="1">
                  <a:tcPr>
                    <a:lnR w="12700" cap="flat" cmpd="sng" algn="ctr">
                      <a:solidFill>
                        <a:srgbClr val="DDDDDD"/>
                      </a:solidFill>
                      <a:prstDash val="solid"/>
                      <a:round/>
                      <a:headEnd type="none" w="med" len="med"/>
                      <a:tailEnd type="none" w="med" len="med"/>
                    </a:lnR>
                    <a:lnT w="6350" cap="flat" cmpd="sng" algn="ctr">
                      <a:solidFill>
                        <a:schemeClr val="bg1"/>
                      </a:solidFill>
                      <a:prstDash val="solid"/>
                      <a:round/>
                      <a:headEnd type="none" w="med" len="med"/>
                      <a:tailEnd type="none" w="med" len="med"/>
                    </a:lnT>
                    <a:lnB w="12700" cap="flat" cmpd="sng" algn="ctr">
                      <a:solidFill>
                        <a:srgbClr val="DDDDDD"/>
                      </a:solidFill>
                      <a:prstDash val="solid"/>
                      <a:round/>
                      <a:headEnd type="none" w="med" len="med"/>
                      <a:tailEnd type="none" w="med" len="med"/>
                    </a:lnB>
                    <a:noFill/>
                  </a:tcPr>
                </a:tc>
                <a:tc>
                  <a:txBody>
                    <a:bodyPr/>
                    <a:lstStyle/>
                    <a:p>
                      <a:pPr marL="285750" indent="-285750" algn="l">
                        <a:lnSpc>
                          <a:spcPct val="120000"/>
                        </a:lnSpc>
                        <a:buFont typeface="Arial" panose="020B0604020202020204" pitchFamily="34" charset="0"/>
                        <a:buChar char="•"/>
                      </a:pPr>
                      <a:r>
                        <a:rPr lang="en-US" altLang="zh-CN" sz="1200" kern="1200" dirty="0" err="1">
                          <a:solidFill>
                            <a:schemeClr val="accent1"/>
                          </a:solidFill>
                          <a:latin typeface="Arial" panose="020B0604020202020204" pitchFamily="34" charset="0"/>
                          <a:ea typeface="微软雅黑" panose="020B0503020204020204" pitchFamily="34" charset="-122"/>
                          <a:cs typeface="Arial" panose="020B0604020202020204" pitchFamily="34" charset="0"/>
                        </a:rPr>
                        <a:t>returnSMSCallback</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(string)</a:t>
                      </a:r>
                      <a:r>
                        <a:rPr lang="zh-CN" altLang="en-US"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a:t>
                      </a:r>
                      <a:r>
                        <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Callback address for uplink SMS</a:t>
                      </a:r>
                      <a:endPar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310515">
                <a:tc vMerge="1">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285750" indent="-285750" algn="l">
                        <a:lnSpc>
                          <a:spcPct val="120000"/>
                        </a:lnSpc>
                        <a:buFont typeface="Arial" panose="020B0604020202020204" pitchFamily="34" charset="0"/>
                        <a:buChar char="•"/>
                      </a:pPr>
                      <a:r>
                        <a:rPr lang="en-US" altLang="zh-CN" sz="1200" kern="1200" dirty="0">
                          <a:solidFill>
                            <a:schemeClr val="accent1"/>
                          </a:solidFill>
                          <a:latin typeface="Arial" panose="020B0604020202020204" pitchFamily="34" charset="0"/>
                          <a:ea typeface="微软雅黑" panose="020B0503020204020204" pitchFamily="34" charset="-122"/>
                          <a:cs typeface="Arial" panose="020B0604020202020204" pitchFamily="34" charset="0"/>
                        </a:rPr>
                        <a:t>format</a:t>
                      </a: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(string):  </a:t>
                      </a:r>
                      <a:r>
                        <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Format of SMS</a:t>
                      </a:r>
                      <a:endParaRPr lang="zh-CN"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12700" cap="flat" cmpd="sng" algn="ctr">
                      <a:solidFill>
                        <a:srgbClr val="DDDDDD"/>
                      </a:solidFill>
                      <a:prstDash val="solid"/>
                      <a:round/>
                      <a:headEnd type="none" w="med" len="med"/>
                      <a:tailEnd type="none" w="med" len="med"/>
                    </a:lnB>
                    <a:lnTlToBr w="12700" cmpd="sng">
                      <a:noFill/>
                      <a:prstDash val="solid"/>
                    </a:lnTlToBr>
                    <a:lnBlToTr w="12700" cmpd="sng">
                      <a:noFill/>
                      <a:prstDash val="solid"/>
                    </a:lnBlToTr>
                    <a:noFill/>
                  </a:tcPr>
                </a:tc>
              </a:tr>
              <a:tr h="821328">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0" marR="0" lvl="0" indent="0" algn="ctr" defTabSz="1186815" rtl="0" eaLnBrk="1" fontAlgn="auto" latinLnBrk="0" hangingPunct="1">
                        <a:lnSpc>
                          <a:spcPct val="100000"/>
                        </a:lnSpc>
                        <a:spcBef>
                          <a:spcPts val="0"/>
                        </a:spcBef>
                        <a:spcAft>
                          <a:spcPts val="0"/>
                        </a:spcAft>
                        <a:buClrTx/>
                        <a:buSzTx/>
                        <a:buFontTx/>
                        <a:buNone/>
                        <a:defRPr/>
                      </a:pPr>
                      <a:r>
                        <a:rPr lang="en-US" altLang="zh-CN"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rPr>
                        <a:t>Return Results</a:t>
                      </a:r>
                      <a:endParaRPr lang="zh-CN" altLang="en-US" sz="1200" b="1" kern="1200" dirty="0">
                        <a:solidFill>
                          <a:schemeClr val="tx1"/>
                        </a:solidFill>
                        <a:latin typeface="Arial" panose="020B0604020202020204" pitchFamily="34" charset="0"/>
                        <a:ea typeface="微软雅黑" panose="020B0503020204020204" pitchFamily="34" charset="-122"/>
                        <a:cs typeface="Arial" panose="020B0604020202020204" pitchFamily="34" charset="0"/>
                      </a:endParaRPr>
                    </a:p>
                  </a:txBody>
                  <a:tcPr anchor="ctr">
                    <a:lnL w="6350" cap="flat" cmpd="sng" algn="ctr">
                      <a:solidFill>
                        <a:srgbClr val="666666"/>
                      </a:solidFill>
                      <a:prstDash val="solid"/>
                      <a:round/>
                      <a:headEnd type="none" w="med" len="med"/>
                      <a:tailEnd type="none" w="med" len="med"/>
                    </a:lnL>
                    <a:lnR w="12700" cap="flat" cmpd="sng" algn="ctr">
                      <a:solidFill>
                        <a:srgbClr val="DDDDDD"/>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c>
                  <a:txBody>
                    <a:bodyPr/>
                    <a:lstStyle>
                      <a:lvl1pPr marL="0" algn="l" defTabSz="1219200" rtl="0" eaLnBrk="1" latinLnBrk="0" hangingPunct="1">
                        <a:defRPr sz="2400" kern="1200">
                          <a:solidFill>
                            <a:schemeClr val="tx1"/>
                          </a:solidFill>
                          <a:latin typeface="Calibri" panose="020F0502020204030204"/>
                        </a:defRPr>
                      </a:lvl1pPr>
                      <a:lvl2pPr marL="609600" algn="l" defTabSz="1219200" rtl="0" eaLnBrk="1" latinLnBrk="0" hangingPunct="1">
                        <a:defRPr sz="2400" kern="1200">
                          <a:solidFill>
                            <a:schemeClr val="tx1"/>
                          </a:solidFill>
                          <a:latin typeface="Calibri" panose="020F0502020204030204"/>
                        </a:defRPr>
                      </a:lvl2pPr>
                      <a:lvl3pPr marL="1219200" algn="l" defTabSz="1219200" rtl="0" eaLnBrk="1" latinLnBrk="0" hangingPunct="1">
                        <a:defRPr sz="2400" kern="1200">
                          <a:solidFill>
                            <a:schemeClr val="tx1"/>
                          </a:solidFill>
                          <a:latin typeface="Calibri" panose="020F0502020204030204"/>
                        </a:defRPr>
                      </a:lvl3pPr>
                      <a:lvl4pPr marL="1828800" algn="l" defTabSz="1219200" rtl="0" eaLnBrk="1" latinLnBrk="0" hangingPunct="1">
                        <a:defRPr sz="2400" kern="1200">
                          <a:solidFill>
                            <a:schemeClr val="tx1"/>
                          </a:solidFill>
                          <a:latin typeface="Calibri" panose="020F0502020204030204"/>
                        </a:defRPr>
                      </a:lvl4pPr>
                      <a:lvl5pPr marL="2438400" algn="l" defTabSz="1219200" rtl="0" eaLnBrk="1" latinLnBrk="0" hangingPunct="1">
                        <a:defRPr sz="2400" kern="1200">
                          <a:solidFill>
                            <a:schemeClr val="tx1"/>
                          </a:solidFill>
                          <a:latin typeface="Calibri" panose="020F0502020204030204"/>
                        </a:defRPr>
                      </a:lvl5pPr>
                      <a:lvl6pPr marL="3048000" algn="l" defTabSz="1219200" rtl="0" eaLnBrk="1" latinLnBrk="0" hangingPunct="1">
                        <a:defRPr sz="2400" kern="1200">
                          <a:solidFill>
                            <a:schemeClr val="tx1"/>
                          </a:solidFill>
                          <a:latin typeface="Calibri" panose="020F0502020204030204"/>
                        </a:defRPr>
                      </a:lvl6pPr>
                      <a:lvl7pPr marL="3656965" algn="l" defTabSz="1219200" rtl="0" eaLnBrk="1" latinLnBrk="0" hangingPunct="1">
                        <a:defRPr sz="2400" kern="1200">
                          <a:solidFill>
                            <a:schemeClr val="tx1"/>
                          </a:solidFill>
                          <a:latin typeface="Calibri" panose="020F0502020204030204"/>
                        </a:defRPr>
                      </a:lvl7pPr>
                      <a:lvl8pPr marL="4266565" algn="l" defTabSz="1219200" rtl="0" eaLnBrk="1" latinLnBrk="0" hangingPunct="1">
                        <a:defRPr sz="2400" kern="1200">
                          <a:solidFill>
                            <a:schemeClr val="tx1"/>
                          </a:solidFill>
                          <a:latin typeface="Calibri" panose="020F0502020204030204"/>
                        </a:defRPr>
                      </a:lvl8pPr>
                      <a:lvl9pPr marL="4876165" algn="l" defTabSz="1219200" rtl="0" eaLnBrk="1" latinLnBrk="0" hangingPunct="1">
                        <a:defRPr sz="2400" kern="1200">
                          <a:solidFill>
                            <a:schemeClr val="tx1"/>
                          </a:solidFill>
                          <a:latin typeface="Calibri" panose="020F0502020204030204"/>
                        </a:defRPr>
                      </a:lvl9pPr>
                    </a:lstStyle>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code(string): Returns the result identifier</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message(string): return result description</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p>
                      <a:pPr marL="285750" indent="-285750" algn="l">
                        <a:lnSpc>
                          <a:spcPct val="120000"/>
                        </a:lnSpc>
                        <a:buFont typeface="Arial" panose="020B0604020202020204" pitchFamily="34" charset="0"/>
                        <a:buChar char="•"/>
                      </a:pPr>
                      <a:r>
                        <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rPr>
                        <a:t>result (object): return data</a:t>
                      </a:r>
                      <a:endParaRPr lang="en-US" altLang="zh-CN" sz="1200" kern="1200" dirty="0">
                        <a:solidFill>
                          <a:schemeClr val="tx1"/>
                        </a:solidFill>
                        <a:latin typeface="Arial" panose="020B0604020202020204" pitchFamily="34" charset="0"/>
                        <a:ea typeface="微软雅黑" panose="020B0503020204020204" pitchFamily="34" charset="-122"/>
                        <a:cs typeface="Arial" panose="020B0604020202020204" pitchFamily="34" charset="0"/>
                        <a:sym typeface="+mn-ea"/>
                      </a:endParaRPr>
                    </a:p>
                  </a:txBody>
                  <a:tcPr anchor="ctr">
                    <a:lnL w="12700" cap="flat" cmpd="sng" algn="ctr">
                      <a:solidFill>
                        <a:srgbClr val="DDDDDD"/>
                      </a:solidFill>
                      <a:prstDash val="solid"/>
                      <a:round/>
                      <a:headEnd type="none" w="med" len="med"/>
                      <a:tailEnd type="none" w="med" len="med"/>
                    </a:lnL>
                    <a:lnR w="6350" cap="flat" cmpd="sng" algn="ctr">
                      <a:solidFill>
                        <a:srgbClr val="666666"/>
                      </a:solidFill>
                      <a:prstDash val="solid"/>
                      <a:round/>
                      <a:headEnd type="none" w="med" len="med"/>
                      <a:tailEnd type="none" w="med" len="med"/>
                    </a:lnR>
                    <a:lnT w="12700" cap="flat" cmpd="sng" algn="ctr">
                      <a:solidFill>
                        <a:srgbClr val="DDDDDD"/>
                      </a:solidFill>
                      <a:prstDash val="solid"/>
                      <a:round/>
                      <a:headEnd type="none" w="med" len="med"/>
                      <a:tailEnd type="none" w="med" len="med"/>
                    </a:lnT>
                    <a:lnB w="6350" cap="flat" cmpd="sng" algn="ctr">
                      <a:solidFill>
                        <a:srgbClr val="666666"/>
                      </a:solidFill>
                      <a:prstDash val="solid"/>
                      <a:round/>
                      <a:headEnd type="none" w="med" len="med"/>
                      <a:tailEnd type="none" w="med" len="med"/>
                    </a:lnB>
                    <a:lnTlToBr w="12700" cmpd="sng">
                      <a:noFill/>
                      <a:prstDash val="solid"/>
                    </a:lnTlToBr>
                    <a:lnBlToTr w="12700" cmpd="sng">
                      <a:noFill/>
                      <a:prstDash val="solid"/>
                    </a:lnBlToTr>
                    <a:noFill/>
                  </a:tcPr>
                </a:tc>
              </a:tr>
            </a:tbl>
          </a:graphicData>
        </a:graphic>
      </p:graphicFrame>
    </p:spTree>
  </p:cSld>
  <p:clrMapOvr>
    <a:masterClrMapping/>
  </p:clrMapOvr>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THINKCELLSHAPEDONOTDELETE" val="thinkcellActiveDocDoNotDelete"/>
</p:tagLst>
</file>

<file path=ppt/tags/tag3.xml><?xml version="1.0" encoding="utf-8"?>
<p:tagLst xmlns:p="http://schemas.openxmlformats.org/presentationml/2006/main">
  <p:tag name="THINKCELLSHAPEDONOTDELETE" val="thinkcellActiveDocDoNotDelete"/>
</p:tagLst>
</file>

<file path=ppt/tags/tag4.xml><?xml version="1.0" encoding="utf-8"?>
<p:tagLst xmlns:p="http://schemas.openxmlformats.org/presentationml/2006/main">
  <p:tag name="THINKCELLSHAPEDONOTDELETE" val="thinkcellActiveDocDoNotDelete"/>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TABLE_ENDDRAG_ORIGIN_RECT" val="826*339"/>
  <p:tag name="TABLE_ENDDRAG_RECT" val="37*133*826*339"/>
</p:tagLst>
</file>

<file path=ppt/tags/tag7.xml><?xml version="1.0" encoding="utf-8"?>
<p:tagLst xmlns:p="http://schemas.openxmlformats.org/presentationml/2006/main">
  <p:tag name="commondata" val="eyJoZGlkIjoiYjVmMTU1Y2ZjNzgxMzljODJkMDkyZDMzNjdhNzViOTM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3072</Words>
  <Application>WPS 演示</Application>
  <PresentationFormat>宽屏</PresentationFormat>
  <Paragraphs>79</Paragraphs>
  <Slides>4</Slides>
  <Notes>2</Notes>
  <HiddenSlides>0</HiddenSlides>
  <MMClips>0</MMClips>
  <ScaleCrop>false</ScaleCrop>
  <HeadingPairs>
    <vt:vector size="8" baseType="variant">
      <vt:variant>
        <vt:lpstr>已用的字体</vt:lpstr>
      </vt:variant>
      <vt:variant>
        <vt:i4>13</vt:i4>
      </vt:variant>
      <vt:variant>
        <vt:lpstr>主题</vt:lpstr>
      </vt:variant>
      <vt:variant>
        <vt:i4>3</vt:i4>
      </vt:variant>
      <vt:variant>
        <vt:lpstr>嵌入 OLE 服务器</vt:lpstr>
      </vt:variant>
      <vt:variant>
        <vt:i4>4</vt:i4>
      </vt:variant>
      <vt:variant>
        <vt:lpstr>幻灯片标题</vt:lpstr>
      </vt:variant>
      <vt:variant>
        <vt:i4>4</vt:i4>
      </vt:variant>
    </vt:vector>
  </HeadingPairs>
  <TitlesOfParts>
    <vt:vector size="24" baseType="lpstr">
      <vt:lpstr>Arial</vt:lpstr>
      <vt:lpstr>宋体</vt:lpstr>
      <vt:lpstr>Wingdings</vt:lpstr>
      <vt:lpstr>Montserrat Light</vt:lpstr>
      <vt:lpstr>Montserrat</vt:lpstr>
      <vt:lpstr>微软雅黑</vt:lpstr>
      <vt:lpstr>Open Sans</vt:lpstr>
      <vt:lpstr>Segoe Print</vt:lpstr>
      <vt:lpstr>-apple-system</vt:lpstr>
      <vt:lpstr>等线</vt:lpstr>
      <vt:lpstr>Calibri</vt:lpstr>
      <vt:lpstr>Arial Unicode MS</vt:lpstr>
      <vt:lpstr>等线 Light</vt:lpstr>
      <vt:lpstr>Office 主题​​</vt:lpstr>
      <vt:lpstr>2_Office 主题​​</vt:lpstr>
      <vt:lpstr>3_Office 主题​​</vt:lpstr>
      <vt:lpstr>TCLayout.ActiveDocument.1</vt:lpstr>
      <vt:lpstr>TCLayout.ActiveDocument.1</vt:lpstr>
      <vt:lpstr>TCLayout.ActiveDocument.1</vt:lpstr>
      <vt:lpstr>TCLayout.ActiveDocument.1</vt:lpstr>
      <vt:lpstr>PowerPoint 演示文稿</vt:lpstr>
      <vt:lpstr>Use Cases</vt:lpstr>
      <vt:lpstr>Statement of operations</vt:lpstr>
      <vt:lpstr>The API definition proposal</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Xianyang Zhang</dc:creator>
  <cp:lastModifiedBy>陈芙蓉</cp:lastModifiedBy>
  <cp:revision>214</cp:revision>
  <dcterms:created xsi:type="dcterms:W3CDTF">2024-09-02T09:41:00Z</dcterms:created>
  <dcterms:modified xsi:type="dcterms:W3CDTF">2024-10-12T08:33:52Z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E5E0841B9F0142039436C0163BF6FB55_13</vt:lpwstr>
  </property>
  <property fmtid="{D5CDD505-2E9C-101B-9397-08002B2CF9AE}" pid="3" name="KSOProductBuildVer">
    <vt:lpwstr>2052-12.1.0.18276</vt:lpwstr>
  </property>
</Properties>
</file>