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3" r:id="rId3"/>
    <p:sldId id="346" r:id="rId5"/>
    <p:sldId id="349" r:id="rId6"/>
    <p:sldId id="341" r:id="rId7"/>
    <p:sldId id="369" r:id="rId8"/>
    <p:sldId id="368" r:id="rId9"/>
    <p:sldId id="356"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D65E3-4FAB-45C0-877F-79EA9FB3FC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8A382-C2C2-4751-A0FA-0C5A92182E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制造业替换成公共事业</a:t>
            </a:r>
            <a:endParaRPr lang="zh-CN" altLang="en-US" dirty="0"/>
          </a:p>
          <a:p>
            <a:r>
              <a:rPr lang="zh-CN" altLang="en-US" dirty="0"/>
              <a:t>智慧农业</a:t>
            </a:r>
            <a:r>
              <a:rPr lang="en-US" altLang="zh-CN" dirty="0"/>
              <a:t> - </a:t>
            </a:r>
            <a:r>
              <a:rPr lang="zh-CN" altLang="en-US" dirty="0"/>
              <a:t>智慧零售</a:t>
            </a:r>
            <a:r>
              <a:rPr lang="en-US" altLang="zh-CN" dirty="0"/>
              <a:t> </a:t>
            </a:r>
            <a:endParaRPr lang="en-US" altLang="zh-CN" dirty="0"/>
          </a:p>
          <a:p>
            <a:endParaRPr lang="en-US" altLang="zh-CN" dirty="0"/>
          </a:p>
          <a:p>
            <a:r>
              <a:rPr lang="zh-CN" altLang="en-US" dirty="0"/>
              <a:t>物联网卡设备</a:t>
            </a:r>
            <a:r>
              <a:rPr lang="en-US" altLang="zh-CN" dirty="0"/>
              <a:t> </a:t>
            </a:r>
            <a:r>
              <a:rPr lang="zh-CN" altLang="en-US" dirty="0"/>
              <a:t>确保物联网设备的</a:t>
            </a:r>
            <a:r>
              <a:rPr lang="en-US" altLang="zh-CN" dirty="0"/>
              <a:t>  </a:t>
            </a:r>
            <a:r>
              <a:rPr lang="zh-CN" altLang="en-US" dirty="0"/>
              <a:t>被合理使用</a:t>
            </a:r>
            <a:r>
              <a:rPr lang="en-US" altLang="zh-CN" dirty="0"/>
              <a:t>  </a:t>
            </a:r>
            <a:r>
              <a:rPr lang="zh-CN" altLang="en-US" dirty="0"/>
              <a:t>机卡绑定</a:t>
            </a:r>
            <a:r>
              <a:rPr lang="en-US" altLang="zh-CN" dirty="0"/>
              <a:t> </a:t>
            </a:r>
            <a:r>
              <a:rPr lang="zh-CN" altLang="en-US" dirty="0"/>
              <a:t>区域限制</a:t>
            </a:r>
            <a:r>
              <a:rPr lang="en-US" altLang="zh-CN" dirty="0"/>
              <a:t> </a:t>
            </a:r>
            <a:r>
              <a:rPr lang="zh-CN" altLang="en-US" dirty="0"/>
              <a:t>并在一起</a:t>
            </a:r>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IoT SIM Fraud Prevention</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970280"/>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chenfr2@chinatelecom.cn</a:t>
            </a:r>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66344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213360" y="474910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a:bodyPr>
          <a:lstStyle/>
          <a:p>
            <a:r>
              <a:rPr lang="en-US" altLang="zh-CN" dirty="0">
                <a:sym typeface="+mn-ea"/>
              </a:rPr>
              <a:t>Use Cases</a:t>
            </a:r>
            <a:endParaRPr lang="zh-CN" altLang="en-US" dirty="0"/>
          </a:p>
        </p:txBody>
      </p:sp>
      <p:sp>
        <p:nvSpPr>
          <p:cNvPr id="4" name="矩形 3"/>
          <p:cNvSpPr/>
          <p:nvPr/>
        </p:nvSpPr>
        <p:spPr>
          <a:xfrm>
            <a:off x="639847" y="2919671"/>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294547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295378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3415" y="2934335"/>
            <a:ext cx="2296795" cy="566420"/>
          </a:xfrm>
          <a:prstGeom prst="rect">
            <a:avLst/>
          </a:prstGeom>
          <a:noFill/>
        </p:spPr>
        <p:txBody>
          <a:bodyPr wrap="square" rtlCol="0">
            <a:noAutofit/>
          </a:bodyPr>
          <a:lstStyle/>
          <a:p>
            <a:pPr algn="ctr">
              <a:lnSpc>
                <a:spcPct val="150000"/>
              </a:lnSpc>
            </a:pPr>
            <a:r>
              <a:rPr b="1">
                <a:solidFill>
                  <a:schemeClr val="bg1"/>
                </a:solidFill>
                <a:highlight>
                  <a:srgbClr val="FFFFFF">
                    <a:alpha val="0"/>
                  </a:srgbClr>
                </a:highlight>
                <a:latin typeface="微软雅黑" panose="020B0503020204020204" pitchFamily="34" charset="-122"/>
                <a:sym typeface="+mn-ea"/>
              </a:rPr>
              <a:t>public service</a:t>
            </a:r>
            <a:endParaRPr lang="zh-CN"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3386455" y="2934970"/>
            <a:ext cx="2321560" cy="565785"/>
          </a:xfrm>
          <a:prstGeom prst="rect">
            <a:avLst/>
          </a:prstGeom>
          <a:noFill/>
        </p:spPr>
        <p:txBody>
          <a:bodyPr wrap="square" rtlCol="0">
            <a:noAutofit/>
          </a:bodyPr>
          <a:lstStyle/>
          <a:p>
            <a:pPr algn="ctr">
              <a:lnSpc>
                <a:spcPct val="150000"/>
              </a:lnSpc>
            </a:pPr>
            <a:r>
              <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F</a:t>
            </a:r>
            <a:r>
              <a:rPr lang="zh-CN" altLang="en-US"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inancial</a:t>
            </a:r>
            <a:endParaRPr lang="zh-CN" altLang="en-US"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181725" y="2956560"/>
            <a:ext cx="2307590" cy="543560"/>
          </a:xfrm>
          <a:prstGeom prst="rect">
            <a:avLst/>
          </a:prstGeom>
          <a:noFill/>
        </p:spPr>
        <p:txBody>
          <a:bodyPr wrap="square" rtlCol="0">
            <a:noAutofit/>
          </a:bodyPr>
          <a:lstStyle/>
          <a:p>
            <a:pPr algn="ctr">
              <a:lnSpc>
                <a:spcPct val="150000"/>
              </a:lnSpc>
            </a:pPr>
            <a:r>
              <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Smart City</a:t>
            </a:r>
            <a:endPar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8950033" y="295655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49690" y="2955925"/>
            <a:ext cx="2472055" cy="589280"/>
          </a:xfrm>
          <a:prstGeom prst="rect">
            <a:avLst/>
          </a:prstGeom>
          <a:noFill/>
        </p:spPr>
        <p:txBody>
          <a:bodyPr wrap="square" rtlCol="0">
            <a:noAutofit/>
          </a:bodyPr>
          <a:lstStyle/>
          <a:p>
            <a:pPr algn="ct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Smart Retail</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58445" y="5518150"/>
            <a:ext cx="5537200" cy="1383665"/>
          </a:xfrm>
          <a:prstGeom prst="rect">
            <a:avLst/>
          </a:prstGeom>
          <a:noFill/>
        </p:spPr>
        <p:txBody>
          <a:bodyPr wrap="square" rtlCol="0">
            <a:spAutoFit/>
          </a:bodyPr>
          <a:lstStyle/>
          <a:p>
            <a:r>
              <a:rPr lang="en-US" sz="1400">
                <a:latin typeface="等线" panose="02010600030101010101" charset="-122"/>
                <a:ea typeface="等线" panose="02010600030101010101" charset="-122"/>
                <a:cs typeface="Calibri" panose="020F0502020204030204" pitchFamily="34" charset="0"/>
                <a:sym typeface="+mn-ea"/>
              </a:rPr>
              <a:t>        </a:t>
            </a:r>
            <a:r>
              <a:rPr sz="1400">
                <a:latin typeface="等线" panose="02010600030101010101" charset="-122"/>
                <a:ea typeface="等线" panose="02010600030101010101" charset="-122"/>
                <a:cs typeface="Calibri" panose="020F0502020204030204" pitchFamily="34" charset="0"/>
                <a:sym typeface="+mn-ea"/>
              </a:rPr>
              <a:t>In industrial automation, numerous sensors and controllers connect to the network via SIM cards for real-time monitoring and control of production processes. Device-SIM binding ensures these SIM cards can only be used on authorized sensors or controllers, preventing tampering or unauthorized use and securing production data and process continuity.</a:t>
            </a:r>
            <a:endParaRPr sz="1400">
              <a:latin typeface="等线" panose="02010600030101010101" charset="-122"/>
              <a:ea typeface="等线" panose="02010600030101010101" charset="-122"/>
              <a:cs typeface="Calibri" panose="020F0502020204030204" pitchFamily="34" charset="0"/>
              <a:sym typeface="+mn-ea"/>
            </a:endParaRPr>
          </a:p>
        </p:txBody>
      </p:sp>
      <p:sp>
        <p:nvSpPr>
          <p:cNvPr id="19" name="文本框 18"/>
          <p:cNvSpPr txBox="1"/>
          <p:nvPr/>
        </p:nvSpPr>
        <p:spPr>
          <a:xfrm>
            <a:off x="6115685" y="5641340"/>
            <a:ext cx="5306060" cy="953135"/>
          </a:xfrm>
          <a:prstGeom prst="rect">
            <a:avLst/>
          </a:prstGeom>
          <a:noFill/>
        </p:spPr>
        <p:txBody>
          <a:bodyPr wrap="square" rtlCol="0">
            <a:spAutoFit/>
          </a:bodyPr>
          <a:lstStyle/>
          <a:p>
            <a:r>
              <a:rPr lang="en-US" sz="1400">
                <a:solidFill>
                  <a:schemeClr val="tx1"/>
                </a:solidFill>
                <a:cs typeface="+mn-lt"/>
                <a:sym typeface="+mn-ea"/>
              </a:rPr>
              <a:t>       </a:t>
            </a:r>
            <a:r>
              <a:rPr sz="1400">
                <a:solidFill>
                  <a:schemeClr val="tx1"/>
                </a:solidFill>
                <a:cs typeface="+mn-lt"/>
                <a:sym typeface="+mn-ea"/>
              </a:rPr>
              <a:t>In banking and financial institutions, mobile devices like Pos terminals or mobile banking equipment may be restricted to specific geographic areas. If taken outside this area, the network connection is disabled to prevent fraud or data breaches.</a:t>
            </a:r>
            <a:endParaRPr sz="1400">
              <a:solidFill>
                <a:schemeClr val="tx1"/>
              </a:solidFill>
              <a:cs typeface="+mn-lt"/>
              <a:sym typeface="+mn-ea"/>
            </a:endParaRPr>
          </a:p>
        </p:txBody>
      </p:sp>
      <p:sp>
        <p:nvSpPr>
          <p:cNvPr id="21" name="文本框 20"/>
          <p:cNvSpPr txBox="1"/>
          <p:nvPr/>
        </p:nvSpPr>
        <p:spPr>
          <a:xfrm>
            <a:off x="2327562" y="2410691"/>
            <a:ext cx="1620983" cy="368300"/>
          </a:xfrm>
          <a:prstGeom prst="rect">
            <a:avLst/>
          </a:prstGeom>
          <a:noFill/>
        </p:spPr>
        <p:txBody>
          <a:bodyPr wrap="square" rtlCol="0">
            <a:spAutoFit/>
          </a:bodyPr>
          <a:lstStyle/>
          <a:p>
            <a:pPr algn="ctr"/>
            <a:r>
              <a:rPr b="1" dirty="0"/>
              <a:t>Mature Fields  </a:t>
            </a:r>
            <a:endParaRPr b="1" dirty="0"/>
          </a:p>
        </p:txBody>
      </p:sp>
      <p:sp>
        <p:nvSpPr>
          <p:cNvPr id="22" name="文本框 21"/>
          <p:cNvSpPr txBox="1"/>
          <p:nvPr/>
        </p:nvSpPr>
        <p:spPr>
          <a:xfrm>
            <a:off x="7384415" y="2388235"/>
            <a:ext cx="3582035" cy="368300"/>
          </a:xfrm>
          <a:prstGeom prst="rect">
            <a:avLst/>
          </a:prstGeom>
          <a:noFill/>
        </p:spPr>
        <p:txBody>
          <a:bodyPr wrap="square" rtlCol="0">
            <a:spAutoFit/>
          </a:bodyPr>
          <a:lstStyle/>
          <a:p>
            <a:pPr algn="ctr"/>
            <a:r>
              <a:rPr lang="zh-CN" altLang="en-US" b="1" dirty="0"/>
              <a:t>New Potential Valued Fields </a:t>
            </a:r>
            <a:endParaRPr lang="zh-CN" altLang="en-US" b="1" dirty="0"/>
          </a:p>
        </p:txBody>
      </p:sp>
      <p:grpSp>
        <p:nvGrpSpPr>
          <p:cNvPr id="25" name="组合 24"/>
          <p:cNvGrpSpPr/>
          <p:nvPr/>
        </p:nvGrpSpPr>
        <p:grpSpPr>
          <a:xfrm rot="5400000">
            <a:off x="5643922" y="310728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10311" y="1049669"/>
            <a:ext cx="10997456" cy="1630045"/>
          </a:xfrm>
          <a:prstGeom prst="rect">
            <a:avLst/>
          </a:prstGeom>
          <a:noFill/>
        </p:spPr>
        <p:txBody>
          <a:bodyPr wrap="square" rtlCol="0">
            <a:spAutoFit/>
          </a:bodyPr>
          <a:lstStyle/>
          <a:p>
            <a:r>
              <a:rPr lang="en-US" altLang="zh-CN" b="1" dirty="0">
                <a:sym typeface="+mn-ea"/>
              </a:rPr>
              <a:t>Reason :</a:t>
            </a:r>
            <a:endParaRPr lang="zh-CN" altLang="en-US" b="1" dirty="0"/>
          </a:p>
          <a:p>
            <a:r>
              <a:rPr lang="zh-CN" altLang="en-US" b="1" dirty="0"/>
              <a:t> </a:t>
            </a:r>
            <a:r>
              <a:rPr lang="en-US" altLang="zh-CN" b="1" dirty="0"/>
              <a:t>       </a:t>
            </a:r>
            <a:r>
              <a:rPr sz="1600">
                <a:latin typeface="等线" panose="02010600030101010101" charset="-122"/>
                <a:ea typeface="等线" panose="02010600030101010101" charset="-122"/>
                <a:cs typeface="等线" panose="02010600030101010101" charset="-122"/>
                <a:sym typeface="+mn-ea"/>
              </a:rPr>
              <a:t>To safeguard the security and compliance of IoT devices, measures are often taken to bind the device to a specific card, restricting its use to a designated geographic area. This mechanism helps prevent the device from being stolen or misused while reducing the risk of data leakage. Once it detects that a card has been separated from a device or that a device has left its preset usage range, the system will automatically disconnect from the network and send a real-time alert to the customer.</a:t>
            </a:r>
            <a:endParaRPr sz="1600">
              <a:latin typeface="等线" panose="02010600030101010101" charset="-122"/>
              <a:ea typeface="等线" panose="02010600030101010101" charset="-122"/>
              <a:cs typeface="等线" panose="02010600030101010101" charset="-122"/>
              <a:sym typeface="+mn-ea"/>
            </a:endParaRPr>
          </a:p>
        </p:txBody>
      </p:sp>
      <p:pic>
        <p:nvPicPr>
          <p:cNvPr id="14" name="图片 13" descr="C:/Users/verac/Pictures/电表.jpg电表"/>
          <p:cNvPicPr>
            <a:picLocks noChangeAspect="1"/>
          </p:cNvPicPr>
          <p:nvPr/>
        </p:nvPicPr>
        <p:blipFill>
          <a:blip r:embed="rId1"/>
          <a:srcRect l="2920" r="2920"/>
          <a:stretch>
            <a:fillRect/>
          </a:stretch>
        </p:blipFill>
        <p:spPr>
          <a:xfrm>
            <a:off x="565150" y="3759200"/>
            <a:ext cx="2548255" cy="1500505"/>
          </a:xfrm>
          <a:prstGeom prst="rect">
            <a:avLst/>
          </a:prstGeom>
        </p:spPr>
      </p:pic>
      <p:pic>
        <p:nvPicPr>
          <p:cNvPr id="29" name="图片 28" descr="C:/Users/verac/Pictures/下载.jpg下载"/>
          <p:cNvPicPr>
            <a:picLocks noChangeAspect="1"/>
          </p:cNvPicPr>
          <p:nvPr/>
        </p:nvPicPr>
        <p:blipFill>
          <a:blip r:embed="rId2"/>
          <a:srcRect t="1044" b="1044"/>
          <a:stretch>
            <a:fillRect/>
          </a:stretch>
        </p:blipFill>
        <p:spPr>
          <a:xfrm>
            <a:off x="3350895" y="3783330"/>
            <a:ext cx="2372360" cy="1452245"/>
          </a:xfrm>
          <a:prstGeom prst="rect">
            <a:avLst/>
          </a:prstGeom>
        </p:spPr>
      </p:pic>
      <p:pic>
        <p:nvPicPr>
          <p:cNvPr id="31" name="图片 30" descr="C:/Users/verac/Pictures/SmartCity.jpgSmartCity"/>
          <p:cNvPicPr>
            <a:picLocks noChangeAspect="1"/>
          </p:cNvPicPr>
          <p:nvPr/>
        </p:nvPicPr>
        <p:blipFill>
          <a:blip r:embed="rId3"/>
          <a:srcRect t="5874" b="5874"/>
          <a:stretch>
            <a:fillRect/>
          </a:stretch>
        </p:blipFill>
        <p:spPr>
          <a:xfrm>
            <a:off x="5991225" y="3706495"/>
            <a:ext cx="2524125" cy="1485900"/>
          </a:xfrm>
          <a:prstGeom prst="rect">
            <a:avLst/>
          </a:prstGeom>
        </p:spPr>
      </p:pic>
      <p:pic>
        <p:nvPicPr>
          <p:cNvPr id="32" name="图片 31" descr="C:/Users/verac/Pictures/智慧零售.png智慧零售"/>
          <p:cNvPicPr>
            <a:picLocks noChangeAspect="1"/>
          </p:cNvPicPr>
          <p:nvPr/>
        </p:nvPicPr>
        <p:blipFill>
          <a:blip r:embed="rId4"/>
          <a:srcRect t="2189" b="2189"/>
          <a:stretch>
            <a:fillRect/>
          </a:stretch>
        </p:blipFill>
        <p:spPr>
          <a:xfrm>
            <a:off x="8897620" y="3691890"/>
            <a:ext cx="2524125" cy="1508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307975"/>
            <a:ext cx="7846060" cy="1022985"/>
          </a:xfrm>
        </p:spPr>
        <p:txBody>
          <a:bodyPr>
            <a:normAutofit/>
          </a:bodyPr>
          <a:lstStyle/>
          <a:p>
            <a:r>
              <a:rPr lang="zh-CN" altLang="en-US" b="1">
                <a:latin typeface="微软雅黑" panose="020B0503020204020204" pitchFamily="34" charset="-122"/>
                <a:ea typeface="微软雅黑" panose="020B0503020204020204" pitchFamily="34" charset="-122"/>
                <a:sym typeface="+mn-ea"/>
              </a:rPr>
              <a:t>Statement of operations</a:t>
            </a:r>
            <a:endParaRPr lang="zh-CN" altLang="en-US" dirty="0"/>
          </a:p>
        </p:txBody>
      </p:sp>
      <p:sp>
        <p:nvSpPr>
          <p:cNvPr id="170" name="文本框 169"/>
          <p:cNvSpPr txBox="1"/>
          <p:nvPr/>
        </p:nvSpPr>
        <p:spPr>
          <a:xfrm>
            <a:off x="354330" y="1839595"/>
            <a:ext cx="11351895" cy="4794250"/>
          </a:xfrm>
          <a:prstGeom prst="rect">
            <a:avLst/>
          </a:prstGeom>
          <a:noFill/>
        </p:spPr>
        <p:txBody>
          <a:bodyPr wrap="square" rtlCol="0">
            <a:noAutofit/>
          </a:bodyPr>
          <a:lstStyle/>
          <a:p>
            <a:r>
              <a:rPr lang="en-US" altLang="zh-CN" b="1" dirty="0"/>
              <a:t>API Integration</a:t>
            </a:r>
            <a:endParaRPr lang="en-US" altLang="zh-CN" b="1" dirty="0"/>
          </a:p>
          <a:p>
            <a:r>
              <a:rPr lang="zh-CN" altLang="en-US" sz="1400" dirty="0"/>
              <a:t>      The IoT SIM Fraud Prevention </a:t>
            </a:r>
            <a:r>
              <a:rPr lang="en-US" altLang="zh-CN" sz="1400" dirty="0"/>
              <a:t>API </a:t>
            </a:r>
            <a:r>
              <a:rPr lang="zh-CN" altLang="en-US" sz="1400" dirty="0"/>
              <a:t>is registered to the public service application of China Telecom's API gateway.</a:t>
            </a:r>
            <a:endParaRPr lang="zh-CN" altLang="en-US" sz="1400" dirty="0"/>
          </a:p>
          <a:p>
            <a:endParaRPr lang="en-US" altLang="zh-CN" sz="1400" dirty="0"/>
          </a:p>
          <a:p>
            <a:r>
              <a:rPr lang="en-US" altLang="zh-CN" sz="1400" dirty="0"/>
              <a:t>      C</a:t>
            </a:r>
            <a:r>
              <a:rPr lang="zh-CN" altLang="en-US" sz="1400" dirty="0"/>
              <a:t>ustomer applies for APPKEY and APPSECRET of the gateway API, </a:t>
            </a:r>
            <a:r>
              <a:rPr lang="en-US" altLang="zh-CN" sz="1400" dirty="0"/>
              <a:t>then</a:t>
            </a:r>
            <a:r>
              <a:rPr lang="zh-CN" altLang="en-US" sz="1400" dirty="0"/>
              <a:t> calls the</a:t>
            </a:r>
            <a:r>
              <a:rPr lang="zh-CN" altLang="en-US" sz="1400" dirty="0">
                <a:sym typeface="+mn-ea"/>
              </a:rPr>
              <a:t>IoT SIM Fraud Prevention </a:t>
            </a:r>
            <a:r>
              <a:rPr lang="en-US" altLang="zh-CN" sz="1400" dirty="0">
                <a:sym typeface="+mn-ea"/>
              </a:rPr>
              <a:t>API</a:t>
            </a:r>
            <a:r>
              <a:rPr lang="zh-CN" altLang="en-US" sz="1400" dirty="0"/>
              <a:t> via HTTP/HTTPS to query</a:t>
            </a:r>
            <a:r>
              <a:rPr lang="en-US" altLang="zh-CN" sz="1400" dirty="0"/>
              <a:t>  and subcribe</a:t>
            </a:r>
            <a:r>
              <a:rPr lang="zh-CN" altLang="en-US" sz="1400" dirty="0"/>
              <a:t> the relevant risk control information of the IoT SIM card.</a:t>
            </a:r>
            <a:endParaRPr lang="zh-CN" altLang="en-US" sz="1400" dirty="0"/>
          </a:p>
          <a:p>
            <a:endParaRPr lang="en-US" altLang="zh-CN" sz="1400" b="1" dirty="0"/>
          </a:p>
          <a:p>
            <a:r>
              <a:rPr lang="zh-CN" altLang="en-US" b="1" dirty="0"/>
              <a:t>Revenue Model</a:t>
            </a:r>
            <a:endParaRPr lang="zh-CN" altLang="en-US" b="1" dirty="0"/>
          </a:p>
          <a:p>
            <a:endParaRPr lang="en-US" altLang="zh-CN" sz="1400" dirty="0"/>
          </a:p>
          <a:p>
            <a:r>
              <a:rPr lang="zh-CN" altLang="en-US" sz="1400" dirty="0"/>
              <a:t>     </a:t>
            </a:r>
            <a:r>
              <a:rPr lang="zh-CN" sz="1400" dirty="0">
                <a:sym typeface="+mn-ea"/>
              </a:rPr>
              <a:t>Fees are charged monthly or annually based on the number of cards querying the Fraud Prevention Services API.</a:t>
            </a:r>
            <a:endParaRPr lang="zh-CN" sz="1400" dirty="0">
              <a:sym typeface="+mn-ea"/>
            </a:endParaRPr>
          </a:p>
          <a:p>
            <a:endParaRPr lang="en-US" altLang="zh-CN" sz="1400" dirty="0"/>
          </a:p>
          <a:p>
            <a:r>
              <a:rPr lang="zh-CN" altLang="en-US" b="1" dirty="0"/>
              <a:t>Current Scale</a:t>
            </a:r>
            <a:endParaRPr lang="zh-CN" altLang="en-US" b="1" dirty="0"/>
          </a:p>
          <a:p>
            <a:endParaRPr lang="en-US" altLang="zh-CN" sz="1400" b="1" dirty="0"/>
          </a:p>
          <a:p>
            <a:r>
              <a:rPr lang="zh-CN" altLang="en-US" sz="1400" dirty="0"/>
              <a:t>     Currently China Telecom has about 6 million IoT cards using area restriction services and 30 million IoT cards subscribing to machine-card binding services.</a:t>
            </a:r>
            <a:endParaRPr lang="zh-CN" altLang="en-US" sz="1400" dirty="0"/>
          </a:p>
          <a:p>
            <a:endParaRPr lang="en-US" altLang="zh-CN" sz="1400" dirty="0"/>
          </a:p>
        </p:txBody>
      </p:sp>
      <p:sp>
        <p:nvSpPr>
          <p:cNvPr id="42" name="文本框 41"/>
          <p:cNvSpPr txBox="1"/>
          <p:nvPr>
            <p:custDataLst>
              <p:tags r:id="rId1"/>
            </p:custDataLst>
          </p:nvPr>
        </p:nvSpPr>
        <p:spPr>
          <a:xfrm>
            <a:off x="6584950" y="4457700"/>
            <a:ext cx="1755775" cy="584775"/>
          </a:xfrm>
          <a:prstGeom prst="rect">
            <a:avLst/>
          </a:prstGeom>
          <a:noFill/>
        </p:spPr>
        <p:txBody>
          <a:bodyPr wrap="square" rtlCol="0" anchor="t">
            <a:spAutoFit/>
          </a:bodyPr>
          <a:lstStyle/>
          <a:p>
            <a:endParaRPr lang="en-US" altLang="zh-CN" sz="1600" dirty="0"/>
          </a:p>
          <a:p>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a:bodyPr>
          <a:lstStyle/>
          <a:p>
            <a:r>
              <a:rPr lang="en-US" altLang="zh-CN" sz="3555" dirty="0">
                <a:sym typeface="+mn-ea"/>
              </a:rPr>
              <a:t>The API definition proposal(bind)</a:t>
            </a:r>
            <a:endParaRPr lang="zh-CN" altLang="en-US" sz="3555" dirty="0">
              <a:sym typeface="+mn-ea"/>
            </a:endParaRPr>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Bind </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API</a:t>
                      </a:r>
                      <a:endPar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bind imei or area to the card, when the imei or area is not match with the bind information, operator will block the network, when the imei or area is match, resume the network.</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sz="1200" dirty="0">
                          <a:cs typeface="Arial" panose="020B0604020202020204" pitchFamily="34" charset="0"/>
                        </a:rPr>
                        <a:t>BindType: Such as arealimit or imeibind</a:t>
                      </a:r>
                      <a:endParaRPr sz="1200" dirty="0">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result (object):  </a:t>
                      </a:r>
                      <a:r>
                        <a:rPr lang="zh-CN" altLang="zh-CN" sz="1200" dirty="0">
                          <a:latin typeface="Arial" panose="020B0604020202020204" pitchFamily="34" charset="0"/>
                          <a:ea typeface="微软雅黑" panose="020B0503020204020204" pitchFamily="34" charset="-122"/>
                          <a:cs typeface="Arial" panose="020B0604020202020204" pitchFamily="34" charset="0"/>
                          <a:sym typeface="+mn-ea"/>
                        </a:rPr>
                        <a:t>bind operation status, success or fail</a:t>
                      </a:r>
                      <a:endParaRPr lang="zh-CN"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fontScale="90000"/>
          </a:bodyPr>
          <a:lstStyle/>
          <a:p>
            <a:r>
              <a:rPr lang="en-US" altLang="zh-CN" sz="3555" dirty="0">
                <a:sym typeface="+mn-ea"/>
              </a:rPr>
              <a:t>The API definition proposal(unbind)</a:t>
            </a:r>
            <a:endParaRPr lang="zh-CN" altLang="en-US" sz="3555" dirty="0">
              <a:sym typeface="+mn-ea"/>
            </a:endParaRPr>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Bind </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API</a:t>
                      </a:r>
                      <a:endPar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unbind imei or area to the card.</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sz="1200" dirty="0">
                          <a:cs typeface="Arial" panose="020B0604020202020204" pitchFamily="34" charset="0"/>
                        </a:rPr>
                        <a:t>UnBindType: Such as arealimit or imeibind</a:t>
                      </a:r>
                      <a:endParaRPr sz="1200" dirty="0">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result (object):  </a:t>
                      </a:r>
                      <a:r>
                        <a:rPr lang="zh-CN" altLang="zh-CN" sz="1200" dirty="0">
                          <a:latin typeface="Arial" panose="020B0604020202020204" pitchFamily="34" charset="0"/>
                          <a:ea typeface="微软雅黑" panose="020B0503020204020204" pitchFamily="34" charset="-122"/>
                          <a:cs typeface="Arial" panose="020B0604020202020204" pitchFamily="34" charset="0"/>
                          <a:sym typeface="+mn-ea"/>
                        </a:rPr>
                        <a:t>unbind </a:t>
                      </a:r>
                      <a:r>
                        <a:rPr lang="zh-CN" altLang="zh-CN" sz="1200" dirty="0">
                          <a:latin typeface="Arial" panose="020B0604020202020204" pitchFamily="34" charset="0"/>
                          <a:ea typeface="微软雅黑" panose="020B0503020204020204" pitchFamily="34" charset="-122"/>
                          <a:cs typeface="Arial" panose="020B0604020202020204" pitchFamily="34" charset="0"/>
                          <a:sym typeface="+mn-ea"/>
                        </a:rPr>
                        <a:t>operation status, success or fail</a:t>
                      </a:r>
                      <a:endParaRPr lang="zh-CN"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fontScale="90000"/>
          </a:bodyPr>
          <a:lstStyle/>
          <a:p>
            <a:r>
              <a:rPr lang="en-US" altLang="zh-CN" sz="3555" dirty="0">
                <a:sym typeface="+mn-ea"/>
              </a:rPr>
              <a:t>The API definition proposal(query)</a:t>
            </a:r>
            <a:endParaRPr lang="zh-CN" altLang="en-US" sz="3555" dirty="0">
              <a:sym typeface="+mn-ea"/>
            </a:endParaRPr>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Query</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API</a:t>
                      </a:r>
                      <a:endPar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query risk control information related to IoT SIM cards, such as machine-card binding, region restriction. With this information, enterprises can assess the security and reliability of IoT cards, helping to assess security, detect, and prevent possible fraud.</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type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arealimit or imeibind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result (object):  </a:t>
                      </a:r>
                      <a:r>
                        <a:rPr lang="zh-CN" altLang="zh-CN" sz="1200" dirty="0">
                          <a:latin typeface="Arial" panose="020B0604020202020204" pitchFamily="34" charset="0"/>
                          <a:ea typeface="微软雅黑" panose="020B0503020204020204" pitchFamily="34" charset="-122"/>
                          <a:cs typeface="Arial" panose="020B0604020202020204" pitchFamily="34" charset="0"/>
                          <a:sym typeface="+mn-ea"/>
                        </a:rPr>
                        <a:t>Card arealimit or imeibind status</a:t>
                      </a:r>
                      <a:endParaRPr lang="zh-CN"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40" y="227330"/>
            <a:ext cx="7978140" cy="815975"/>
          </a:xfrm>
        </p:spPr>
        <p:txBody>
          <a:bodyPr>
            <a:normAutofit fontScale="90000"/>
          </a:bodyPr>
          <a:lstStyle/>
          <a:p>
            <a:r>
              <a:rPr lang="en-US" altLang="zh-CN" sz="3555" dirty="0">
                <a:sym typeface="+mn-ea"/>
              </a:rPr>
              <a:t>The API definition proposal(subscribe)</a:t>
            </a:r>
            <a:endParaRPr lang="zh-CN" altLang="en-US" sz="3555" dirty="0"/>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Subscription</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subscribe to risk control information related to IoT SIM cards. When the device or region bound to the IoT card changes, the customer can be notified in a timely manner through the callback address registered by the customer, making it convenient for the customer to identify endpoint risks in a timely manner.</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types</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arealimit or imeibind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b="0" kern="1200" spc="-10" dirty="0">
                          <a:solidFill>
                            <a:srgbClr val="0070C0"/>
                          </a:solidFill>
                          <a:latin typeface="微软雅黑" panose="020B0503020204020204" pitchFamily="34" charset="-122"/>
                          <a:cs typeface="Arial" panose="020B0604020202020204" pitchFamily="34" charset="0"/>
                        </a:rPr>
                        <a:t>sink</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：The address to which events shall be delivered using the selected protocol.</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sinkCredential</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(SinkCredential)</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：A sink credential provides authentication or authorization information necessary to enable delivery of events to a target.</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id(string):  </a:t>
                      </a:r>
                      <a:r>
                        <a:rPr altLang="zh-CN" sz="1200" dirty="0">
                          <a:latin typeface="Arial" panose="020B0604020202020204" pitchFamily="34" charset="0"/>
                          <a:ea typeface="微软雅黑" panose="020B0503020204020204" pitchFamily="34" charset="-122"/>
                          <a:cs typeface="Arial" panose="020B0604020202020204" pitchFamily="34" charset="0"/>
                          <a:sym typeface="+mn-ea"/>
                        </a:rPr>
                        <a:t>SubscriptionId</a:t>
                      </a:r>
                      <a:endParaRPr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826*339"/>
  <p:tag name="TABLE_ENDDRAG_RECT" val="37*133*826*339"/>
</p:tagLst>
</file>

<file path=ppt/tags/tag5.xml><?xml version="1.0" encoding="utf-8"?>
<p:tagLst xmlns:p="http://schemas.openxmlformats.org/presentationml/2006/main">
  <p:tag name="TABLE_ENDDRAG_ORIGIN_RECT" val="826*339"/>
  <p:tag name="TABLE_ENDDRAG_RECT" val="37*133*826*339"/>
</p:tagLst>
</file>

<file path=ppt/tags/tag6.xml><?xml version="1.0" encoding="utf-8"?>
<p:tagLst xmlns:p="http://schemas.openxmlformats.org/presentationml/2006/main">
  <p:tag name="TABLE_ENDDRAG_ORIGIN_RECT" val="826*339"/>
  <p:tag name="TABLE_ENDDRAG_RECT" val="37*133*826*339"/>
</p:tagLst>
</file>

<file path=ppt/tags/tag7.xml><?xml version="1.0" encoding="utf-8"?>
<p:tagLst xmlns:p="http://schemas.openxmlformats.org/presentationml/2006/main">
  <p:tag name="TABLE_ENDDRAG_ORIGIN_RECT" val="826*339"/>
  <p:tag name="TABLE_ENDDRAG_RECT" val="37*133*826*339"/>
</p:tagLst>
</file>

<file path=ppt/tags/tag8.xml><?xml version="1.0" encoding="utf-8"?>
<p:tagLst xmlns:p="http://schemas.openxmlformats.org/presentationml/2006/main">
  <p:tag name="commondata" val="eyJoZGlkIjoiYjVmMTU1Y2ZjNzgxMzljODJkMDkyZDMzNjdhNzViO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5070</Words>
  <Application>WPS 演示</Application>
  <PresentationFormat>宽屏</PresentationFormat>
  <Paragraphs>173</Paragraphs>
  <Slides>7</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23" baseType="lpstr">
      <vt:lpstr>Arial</vt:lpstr>
      <vt:lpstr>宋体</vt:lpstr>
      <vt:lpstr>Wingdings</vt:lpstr>
      <vt:lpstr>Montserrat Light</vt:lpstr>
      <vt:lpstr>Montserrat</vt:lpstr>
      <vt:lpstr>微软雅黑</vt:lpstr>
      <vt:lpstr>Open Sans</vt:lpstr>
      <vt:lpstr>Segoe Print</vt:lpstr>
      <vt:lpstr>等线</vt:lpstr>
      <vt:lpstr>Calibri</vt:lpstr>
      <vt:lpstr>Calibri</vt:lpstr>
      <vt:lpstr>Arial Unicode MS</vt:lpstr>
      <vt:lpstr>等线 Light</vt:lpstr>
      <vt:lpstr>Office 主题​​</vt:lpstr>
      <vt:lpstr>TCLayout.ActiveDocument.1</vt:lpstr>
      <vt:lpstr>TCLayout.ActiveDocument.1</vt:lpstr>
      <vt:lpstr>PowerPoint 演示文稿</vt:lpstr>
      <vt:lpstr>Use Cases</vt:lpstr>
      <vt:lpstr>Statement of operations</vt:lpstr>
      <vt:lpstr>The API definition proposal(query)</vt:lpstr>
      <vt:lpstr>The API definition proposal(query)</vt:lpstr>
      <vt:lpstr>The API definition proposal(query)</vt:lpstr>
      <vt:lpstr>The API definition proposal(subscribe)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Xianyang Zhang</dc:creator>
  <cp:lastModifiedBy>陈芙蓉</cp:lastModifiedBy>
  <cp:revision>223</cp:revision>
  <dcterms:created xsi:type="dcterms:W3CDTF">2024-09-02T09:41:00Z</dcterms:created>
  <dcterms:modified xsi:type="dcterms:W3CDTF">2024-11-12T02:04:55Z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E5E0841B9F0142039436C0163BF6FB55_13</vt:lpwstr>
  </property>
  <property fmtid="{D5CDD505-2E9C-101B-9397-08002B2CF9AE}" pid="3" name="KSOProductBuildVer">
    <vt:lpwstr>2052-12.1.0.18608</vt:lpwstr>
  </property>
</Properties>
</file>