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361" r:id="rId2"/>
    <p:sldId id="370" r:id="rId3"/>
    <p:sldId id="379" r:id="rId4"/>
    <p:sldId id="380" r:id="rId5"/>
    <p:sldId id="372" r:id="rId6"/>
    <p:sldId id="373" r:id="rId7"/>
    <p:sldId id="381" r:id="rId8"/>
    <p:sldId id="382" r:id="rId9"/>
    <p:sldId id="376" r:id="rId10"/>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0" userDrawn="1">
          <p15:clr>
            <a:srgbClr val="A4A3A4"/>
          </p15:clr>
        </p15:guide>
        <p15:guide id="2" pos="3792" userDrawn="1">
          <p15:clr>
            <a:srgbClr val="A4A3A4"/>
          </p15:clr>
        </p15:guide>
        <p15:guide id="3" orient="horz" pos="4133" userDrawn="1">
          <p15:clr>
            <a:srgbClr val="A4A3A4"/>
          </p15:clr>
        </p15:guide>
        <p15:guide id="4" pos="1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1" name="xudan-XD" initials="XD" lastIdx="1" clrIdx="0"/>
  <p:cmAuthor id="2" name="Administrator" initials="l" lastIdx="1" clrIdx="1"/>
  <p:cmAuthor id="3" name="作者" initials="A" lastIdx="0" clrIdx="2"/>
  <p:cmAuthor id="4" name="HP" initials="H" lastIdx="4" clrIdx="3"/>
  <p:cmAuthor id="5" name="宋洁然" initials="宋" lastIdx="2" clrIdx="1"/>
  <p:cmAuthor id="6" name="ming qiu" initials="m" lastIdx="17" clrIdx="1"/>
  <p:cmAuthor id="7" name="1206988966@qq.com" initials="1" lastIdx="1" clrIdx="2"/>
  <p:cmAuthor id="8" name="姜伟光" initials="姜" lastIdx="1" clrIdx="0"/>
  <p:cmAuthor id="9" name="ASUS" initials="A" lastIdx="28" clrIdx="4"/>
  <p:cmAuthor id="10" name="lenovo" initials="l" lastIdx="6" clrIdx="2"/>
  <p:cmAuthor id="11" name="xiedk" initials="x" lastIdx="2" clrIdx="10"/>
  <p:cmAuthor id="12" name="未知用户1" initials="未知用户1" lastIdx="2" clrIdx="11"/>
  <p:cmAuthor id="13" name="马云飞10014438" initials="马" lastIdx="4" clrIdx="0"/>
  <p:cmAuthor id="14" name="10077969" initials="10077969" lastIdx="2" clrIdx="13"/>
  <p:cmAuthor id="15" name="康浩杰|hnkanghaojie" initials="A" lastIdx="1" clrIdx="14"/>
  <p:cmAuthor id="16" name="孟伟伟" initials="孟" lastIdx="1" clrIdx="15"/>
  <p:cmAuthor id="17" name="dongrp" initials="d" lastIdx="1" clrIdx="16"/>
  <p:cmAuthor id="18" name="hc" initials="h" lastIdx="1" clrIdx="17"/>
  <p:cmAuthor id="19" name="Saku Uchikawa" initials="S" lastIdx="11" clrIdx="0"/>
  <p:cmAuthor id="20" name="00065088" initials="0" lastIdx="2" clrIdx="19"/>
  <p:cmAuthor id="21" name="10066351" initials="1" lastIdx="2" clrIdx="0"/>
  <p:cmAuthor id="22" name="蔡建楠" initials="caijianna" lastIdx="15" clrIdx="17"/>
  <p:cmAuthor id="23" name="赵诚荣10027092" initials="赵" lastIdx="2" clrIdx="25"/>
  <p:cmAuthor id="24" name="李蕾00009994" initials="李" lastIdx="6" clrIdx="17"/>
  <p:cmAuthor id="25" name="wyz" initials="w" lastIdx="1" clrIdx="24"/>
  <p:cmAuthor id="26" name="10270945" initials="1" lastIdx="1" clrIdx="25"/>
  <p:cmAuthor id="27" name="10295142" initials="1" lastIdx="1" clrIdx="26"/>
  <p:cmAuthor id="28" name="Hou Yingfeng" initials="H" lastIdx="10" clrIdx="23"/>
  <p:cmAuthor id="30" name="10056791" initials="ZTE" lastIdx="1" clrIdx="29"/>
  <p:cmAuthor id="31" name="Author" initials="A" lastIdx="0" clrIdx="30"/>
  <p:cmAuthor id="32" name="李楠10047711" initials="李楠10047711" lastIdx="2" clrIdx="31"/>
  <p:cmAuthor id="76" name="许 志军" initials="许" lastIdx="1" clrIdx="25"/>
  <p:cmAuthor id="33" name="610007" initials="6" lastIdx="0" clrIdx="32"/>
  <p:cmAuthor id="77" name="欧 志芳" initials="欧" lastIdx="1" clrIdx="26"/>
  <p:cmAuthor id="34" name="Jason" initials="J" lastIdx="18" clrIdx="33"/>
  <p:cmAuthor id="35" name="stephen" initials="s" lastIdx="1" clrIdx="3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7EC6"/>
    <a:srgbClr val="1184CF"/>
    <a:srgbClr val="19636D"/>
    <a:srgbClr val="D4F1F5"/>
    <a:srgbClr val="DFF3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4" autoAdjust="0"/>
    <p:restoredTop sz="93218" autoAdjust="0"/>
  </p:normalViewPr>
  <p:slideViewPr>
    <p:cSldViewPr snapToGrid="0" showGuides="1">
      <p:cViewPr>
        <p:scale>
          <a:sx n="74" d="100"/>
          <a:sy n="74" d="100"/>
        </p:scale>
        <p:origin x="1315" y="230"/>
      </p:cViewPr>
      <p:guideLst>
        <p:guide orient="horz" pos="640"/>
        <p:guide pos="3792"/>
        <p:guide orient="horz" pos="4133"/>
        <p:guide pos="1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2024/9/10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679B6-DFB9-465D-BCF7-63C3CDB22F53}" type="datetimeFigureOut">
              <a:rPr lang="zh-CN" altLang="en-US" smtClean="0"/>
              <a:t>2024/9/10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DE9C1-3A93-4484-ADD9-54060A054C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Hi everyone, I'm XIN XIE from China Mobile </a:t>
            </a:r>
            <a:r>
              <a:rPr lang="en-US" altLang="zh-CN" dirty="0" err="1"/>
              <a:t>NetWork</a:t>
            </a:r>
            <a:r>
              <a:rPr lang="en-US" altLang="zh-CN" dirty="0"/>
              <a:t> Project Department. </a:t>
            </a:r>
            <a:r>
              <a:rPr lang="zh-CN" altLang="en-US" dirty="0"/>
              <a:t>I am pleased to introduce our team's proposal</a:t>
            </a:r>
            <a:r>
              <a:rPr lang="en-US" altLang="zh-CN" dirty="0"/>
              <a:t>, IP high throughput elastic network API,</a:t>
            </a:r>
            <a:r>
              <a:rPr lang="zh-CN" altLang="en-US" dirty="0"/>
              <a:t> to all the experts</a:t>
            </a:r>
            <a:r>
              <a:rPr lang="en-US" altLang="zh-CN" dirty="0"/>
              <a:t>. Actually, this API has been....and will be proposed in CAMARA soon.</a:t>
            </a:r>
          </a:p>
          <a:p>
            <a:endParaRPr lang="en-US" altLang="zh-CN" dirty="0"/>
          </a:p>
        </p:txBody>
      </p:sp>
      <p:sp>
        <p:nvSpPr>
          <p:cNvPr id="4" name="灯片编号占位符 3"/>
          <p:cNvSpPr>
            <a:spLocks noGrp="1"/>
          </p:cNvSpPr>
          <p:nvPr>
            <p:ph type="sldNum" sz="quarter" idx="10"/>
          </p:nvPr>
        </p:nvSpPr>
        <p:spPr/>
        <p:txBody>
          <a:bodyPr/>
          <a:lstStyle/>
          <a:p>
            <a:fld id="{DD817DD0-38E7-46ED-A2FE-994A5C249761}" type="slidenum">
              <a:rPr lang="de-DE" smtClean="0"/>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dirty="0"/>
              <a:t>我想从背景先开始。</a:t>
            </a:r>
          </a:p>
          <a:p>
            <a:pPr fontAlgn="base"/>
            <a:r>
              <a:rPr lang="zh-CN" altLang="en-US" dirty="0"/>
              <a:t>我们为什么要提出这个提案？因为目前随着算力的提升以及智能计算业务的不断发展，对网络大带宽的要求越发显著；然而，传统TCP/IP网络架构在面对诸如数据中心应用、创新应用数据传递等类型的数据传输场景时，无法满足用户对高速、大容量、长距离的数据传输的需求。</a:t>
            </a:r>
          </a:p>
          <a:p>
            <a:pPr fontAlgn="base"/>
            <a:r>
              <a:rPr lang="zh-CN" altLang="en-US" dirty="0"/>
              <a:t>对于数据中心应用类型的场景，例如IDC云间传递、智算中心训练，需要支撑各类数据源与数据中心之间的高效海量数据传输。</a:t>
            </a:r>
          </a:p>
          <a:p>
            <a:pPr fontAlgn="base"/>
            <a:r>
              <a:rPr lang="zh-CN" altLang="en-US" dirty="0"/>
              <a:t>对于创新应用数据传递类型的场景，需要为海量数据异地迁移场景提供高效、安全、可靠的数据在线传输服务。</a:t>
            </a:r>
          </a:p>
          <a:p>
            <a:pPr fontAlgn="base"/>
            <a:r>
              <a:rPr lang="zh-CN" altLang="en-US" dirty="0"/>
              <a:t>以中国贵州省的Five-hundred-meter Aperture Spherical radio Telescope （FAST）的天文数据计算为例。实际上，FAST每年产生的观测数据量约1SPB。对于传统的人工数据迁移方式，数据传输和数据导入导出操作非常耗时，将极大影响数据获取的及时性。</a:t>
            </a:r>
          </a:p>
          <a:p>
            <a:pPr fontAlgn="base"/>
            <a:r>
              <a:rPr lang="zh-CN" altLang="en-US" dirty="0"/>
              <a:t>面向科学计算海量数据异地迁移场景需要一种高效、经济的数据在线传输方案。</a:t>
            </a:r>
          </a:p>
          <a:p>
            <a:pPr fontAlgn="base"/>
            <a:r>
              <a:rPr lang="zh-CN" altLang="en-US" dirty="0"/>
              <a:t>为确保用户服务体验，需进行多维度的技术创新与优化，包括传输层、网络层和端与服务器侧。</a:t>
            </a:r>
          </a:p>
          <a:p>
            <a:pPr fontAlgn="base"/>
            <a:r>
              <a:rPr lang="zh-CN" altLang="en-US" dirty="0"/>
              <a:t>首先，在传输层，需要能够实现根据网络状况动态调整传输策略，提升吞吐量。</a:t>
            </a:r>
          </a:p>
          <a:p>
            <a:pPr fontAlgn="base"/>
            <a:r>
              <a:rPr lang="zh-CN" altLang="en-US" dirty="0"/>
              <a:t>其次，在网络层，增强网络智能调度能力，减少拥塞和丢包是必要的。</a:t>
            </a:r>
          </a:p>
          <a:p>
            <a:pPr fontAlgn="base"/>
            <a:r>
              <a:rPr lang="zh-CN" altLang="en-US" dirty="0"/>
              <a:t>另外，在端与服务器侧提升IO性能，并在接入侧使用弹性带宽和动态存储管理同样非常重要。</a:t>
            </a:r>
          </a:p>
          <a:p>
            <a:pPr fontAlgn="base"/>
            <a:endParaRPr lang="zh-CN" altLang="en-US" dirty="0"/>
          </a:p>
          <a:p>
            <a:pPr fontAlgn="base"/>
            <a:endParaRPr lang="zh-CN" altLang="en-US" dirty="0"/>
          </a:p>
          <a:p>
            <a:pPr fontAlgn="base"/>
            <a:r>
              <a:rPr lang="zh-CN" altLang="en-US" dirty="0"/>
              <a:t>I want to start with the background of our proposal.So why do we put forward this proposal? Because at present, there is the huge demand for high bandwidth in networks with the improvement of computing power and the continuous development of intelligent computing business. However, the traditional TCP/IP architectures cannot meet the users’ demand for high-speed, large-capacity, and long-distance data transmission in the face of scenarios such as data centre application and data transmission in innovative application.</a:t>
            </a:r>
          </a:p>
          <a:p>
            <a:pPr fontAlgn="base"/>
            <a:r>
              <a:rPr lang="zh-CN" altLang="en-US" dirty="0"/>
              <a:t>For data center application scenarios, such as Inter-Cloud IDC Transmission and Intelligent Computing Center Training, there is a need to support efficient and massive data transmission between various data sources and data centers.</a:t>
            </a:r>
          </a:p>
          <a:p>
            <a:pPr fontAlgn="base"/>
            <a:r>
              <a:rPr lang="zh-CN" altLang="en-US" dirty="0"/>
              <a:t>In the case of data transmission in innovative application, it is necessary to provide efficient、reliable and safe online data transmission services for large-scale data migration across different locations.</a:t>
            </a:r>
          </a:p>
          <a:p>
            <a:pPr fontAlgn="base"/>
            <a:r>
              <a:rPr lang="zh-CN" altLang="en-US" dirty="0"/>
              <a:t>For instance, FAST, that is the Five-hundred-meter Aperture Spherical radio Telescope located in GuiZhou province of China, provide astronomical data computing services to the Chinese government.</a:t>
            </a:r>
          </a:p>
          <a:p>
            <a:pPr fontAlgn="base"/>
            <a:endParaRPr lang="zh-CN" altLang="en-US" dirty="0"/>
          </a:p>
          <a:p>
            <a:pPr fontAlgn="base"/>
            <a:r>
              <a:rPr lang="zh-CN" altLang="en-US" dirty="0"/>
              <a:t>To overcome these challenges and ensure the user service experience, technological innovation and optimization are required, including the Transport Layer, Network Layer as well as client and server side.</a:t>
            </a:r>
          </a:p>
          <a:p>
            <a:pPr fontAlgn="base"/>
            <a:endParaRPr lang="zh-CN" altLang="en-US" dirty="0"/>
          </a:p>
          <a:p>
            <a:pPr fontAlgn="base"/>
            <a:r>
              <a:rPr lang="zh-CN" altLang="en-US" dirty="0"/>
              <a:t>Actually, FAST generates about 1 SPB of observational data per year, and such the huge amount of data will be migrated to other provinces for relative research.  </a:t>
            </a:r>
          </a:p>
          <a:p>
            <a:pPr fontAlgn="base"/>
            <a:r>
              <a:rPr lang="zh-CN" altLang="en-US" dirty="0"/>
              <a:t>So this is a typical scenario of scientific computing involving large-scale data migration across different locations.	</a:t>
            </a:r>
          </a:p>
          <a:p>
            <a:pPr fontAlgn="base"/>
            <a:endParaRPr lang="zh-CN" altLang="en-US" dirty="0"/>
          </a:p>
          <a:p>
            <a:pPr fontAlgn="base"/>
            <a:r>
              <a:rPr lang="zh-CN" altLang="en-US" dirty="0"/>
              <a:t>As for the traditional manual data migration approach, it will takes so much time to perform data transmission and import or export operation, which will greatly affect the timeliness of data. Therefore, an efficient and stable data transmission solution is required in this case.</a:t>
            </a:r>
          </a:p>
          <a:p>
            <a:pPr fontAlgn="base"/>
            <a:r>
              <a:rPr lang="zh-CN" altLang="en-US" dirty="0"/>
              <a:t>As for the Transport Layer, it is required to dynamically adjust the transmission strategy according to the network conditions to improve throughput.</a:t>
            </a:r>
          </a:p>
          <a:p>
            <a:pPr fontAlgn="base"/>
            <a:endParaRPr lang="zh-CN" altLang="en-US" dirty="0"/>
          </a:p>
          <a:p>
            <a:pPr fontAlgn="base"/>
            <a:r>
              <a:rPr lang="zh-CN" altLang="en-US" dirty="0"/>
              <a:t>In addition, at the Network Layer, enhance the network intelligent scheduling capability to reduce congestion and packet loss is necessary.</a:t>
            </a:r>
          </a:p>
          <a:p>
            <a:pPr fontAlgn="base"/>
            <a:r>
              <a:rPr lang="zh-CN" altLang="en-US" dirty="0"/>
              <a:t>Moreover, it is also very important to improve IO performance on the server side, and use elastic bandwidth as well as dynamic storage management on the access side.</a:t>
            </a:r>
          </a:p>
          <a:p>
            <a:pPr fontAlgn="base"/>
            <a:endParaRPr lang="zh-CN" altLang="en-US" dirty="0"/>
          </a:p>
        </p:txBody>
      </p:sp>
      <p:sp>
        <p:nvSpPr>
          <p:cNvPr id="4" name="灯片编号占位符 3"/>
          <p:cNvSpPr>
            <a:spLocks noGrp="1"/>
          </p:cNvSpPr>
          <p:nvPr>
            <p:ph type="sldNum" sz="quarter" idx="10"/>
          </p:nvPr>
        </p:nvSpPr>
        <p:spPr/>
        <p:txBody>
          <a:bodyPr/>
          <a:lstStyle/>
          <a:p>
            <a:fld id="{EEDDE9C1-3A93-4484-ADD9-54060A054C8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针对以上这些需求，我们提出了ip高通量弹性API。它通过智能分时调度技术、Q</a:t>
            </a:r>
            <a:r>
              <a:rPr lang="en-US" altLang="zh-CN"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o</a:t>
            </a:r>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S动态调整技术，提供了高通量弹性IP网络能力，从而提升了数据传输能力。</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该API支持两种接入模式，分别为专线接入动态快递模式和直通模式快速订阅模式。</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专线接入动态快速模式针对离线传输业务，适用于数据源无法直接连接网络的场景，具有离线拷贝、线上上传、资源共享的特点。</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例如，假设现在我们需要将数据由一个云节点传输到另一个云节点以进行数据的存储备份。由于存储是单向上传数据，对数据的实时性要求不高，属于离线传输业务，所以适合使用专线接入动态快速模式。用户可以部署快递站能力，调用IP高通量弹性网络API，实现数据上载。</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API支持的另一种接入模式是直通模式快速订阅模式。该模式主要支持在线传输业务，具有实时传输、弹性带宽、稳定质量的特点。</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一些对数据实时性有要求的场景例如智能计算，由于对大模型进行训练需要同时下载数据和上传数据，因此对上载带宽和下载带宽的要求都很高。在这种情况下，直通模式快速订阅模式无疑是更加适合的。</a:t>
            </a:r>
          </a:p>
          <a:p>
            <a:endPar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a:p>
            <a:endPar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In response to these demands, we propose such an IP high-throughput elastic network API.</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It provides high-throughput elastic IP network capability through intelligent time-sharing scheduling technology and QOS (Quality of service) dynamic adjustment technology, thereby improve the data transmission capability.</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And it might be very natural for people to wonder how they could use this API.</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So This API supports two access modes, dedicated line access dynamic express mode, and the direct pass quick subscription mode.</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Dedicated line access dynamic express mode is targeted at offline transmission services, and is applicable to scenarios where the data source cannot be directly connected to the network.</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For example, suppose now we need to transfer data from one cloud node to another for data storage backup. </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Since the storage can be regarded as one-way data upload, it does not require high real-time data and belongs to the offline transmission.</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Therefore, it is suitable to use the dedicated line access dynamic express mode. </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Users can deploy express station capabilities to invoke the IP high-throughput elastic network API for data upload.</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Another access mode supported by this API is the direct pass quick subscription mode. This mode mainly supports online transmission services, which features real-time transmission, elastic bandwidth, and stable quality.</a:t>
            </a:r>
          </a:p>
          <a:p>
            <a:r>
              <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Let’s consider some scenarios requiring real-time data such as intelligent computing. They have high requirements for both upload and download bandwidth because training of large language model requires simultaneously download and upload data. In this case, the direct pass quick subscription mode is obviously better.</a:t>
            </a:r>
          </a:p>
          <a:p>
            <a:endParaRPr lang="zh-CN" altLang="en-US"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 name="灯片编号占位符 3"/>
          <p:cNvSpPr>
            <a:spLocks noGrp="1"/>
          </p:cNvSpPr>
          <p:nvPr>
            <p:ph type="sldNum" sz="quarter" idx="10"/>
          </p:nvPr>
        </p:nvSpPr>
        <p:spPr/>
        <p:txBody>
          <a:bodyPr/>
          <a:lstStyle/>
          <a:p>
            <a:fld id="{EEDDE9C1-3A93-4484-ADD9-54060A054C8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幻灯片图像占位符 1"/>
          <p:cNvSpPr>
            <a:spLocks noGrp="1" noRot="1" noChangeAspect="1"/>
          </p:cNvSpPr>
          <p:nvPr>
            <p:ph type="sldImg"/>
          </p:nvPr>
        </p:nvSpPr>
        <p:spPr/>
      </p:sp>
      <p:sp>
        <p:nvSpPr>
          <p:cNvPr id="1048634" name="备注占位符 2"/>
          <p:cNvSpPr>
            <a:spLocks noGrp="1"/>
          </p:cNvSpPr>
          <p:nvPr>
            <p:ph type="body" idx="1"/>
          </p:nvPr>
        </p:nvSpPr>
        <p:spPr/>
        <p:txBody>
          <a:bodyPr/>
          <a:lstStyle/>
          <a:p>
            <a:r>
              <a:rPr lang="zh-CN" altLang="en-US" dirty="0"/>
              <a:t>所以，我们的draft proposal如这页PPT的这张表所示。</a:t>
            </a:r>
          </a:p>
          <a:p>
            <a:r>
              <a:rPr lang="zh-CN" altLang="en-US" dirty="0"/>
              <a:t>该IP高通量弹性网络API可以帮助开发者在特定时间段内提供高速数据迁移能力。此外，还可以在短时间内为数据高效传输提供调度能力。</a:t>
            </a:r>
          </a:p>
          <a:p>
            <a:r>
              <a:rPr lang="zh-CN" altLang="en-US" dirty="0"/>
              <a:t>该API通过接收用户定义的带宽要求，时延要求，文件大小，保障要求等参数，以实现自动测算和自动调度，并最终输出测算出的分时段传输速率以及传输时长，从而实现海量数据的高效传输。</a:t>
            </a:r>
          </a:p>
          <a:p>
            <a:endParaRPr lang="zh-CN" altLang="en-US" dirty="0"/>
          </a:p>
          <a:p>
            <a:endParaRPr lang="zh-CN" altLang="en-US" dirty="0"/>
          </a:p>
          <a:p>
            <a:endParaRPr lang="zh-CN" altLang="en-US" dirty="0"/>
          </a:p>
          <a:p>
            <a:r>
              <a:rPr lang="zh-CN" altLang="en-US" dirty="0"/>
              <a:t>The definition of our draft proposal is shown in this table on this page of slide.</a:t>
            </a:r>
          </a:p>
          <a:p>
            <a:r>
              <a:rPr lang="zh-CN" altLang="en-US" dirty="0"/>
              <a:t>This IP High-Throughput Elastic Network API can help developers to provide high-speed data migration capability within a specific time period. In addition, it can also provide scheduling capability for efficient data transmission in a short period of time.</a:t>
            </a:r>
          </a:p>
          <a:p>
            <a:r>
              <a:rPr lang="zh-CN" altLang="en-US" dirty="0"/>
              <a:t>This API will receive user-defined parameters such as bandwidth requirements, latency requirements, file size, security requirements, and then realizes automatic calculation, analysis  and scheduling, and finally outputs the calculated time-period transmission rate and transmission duration,</a:t>
            </a:r>
          </a:p>
          <a:p>
            <a:endParaRPr lang="zh-CN" altLang="en-US" dirty="0"/>
          </a:p>
        </p:txBody>
      </p:sp>
      <p:sp>
        <p:nvSpPr>
          <p:cNvPr id="1048635" name="灯片编号占位符 3"/>
          <p:cNvSpPr>
            <a:spLocks noGrp="1"/>
          </p:cNvSpPr>
          <p:nvPr>
            <p:ph type="sldNum" sz="quarter" idx="5"/>
          </p:nvPr>
        </p:nvSpPr>
        <p:spPr/>
        <p:txBody>
          <a:bodyPr/>
          <a:lstStyle/>
          <a:p>
            <a:fld id="{EEDDE9C1-3A93-4484-ADD9-54060A054C8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dirty="0"/>
              <a:t>接下来，我想介绍我们的提案的核心特征，分别是灵活调整、弹性网络、智能分时和带宽拓展。</a:t>
            </a:r>
          </a:p>
          <a:p>
            <a:pPr marL="0" marR="0" lvl="0" indent="0" algn="l" defTabSz="914400" rtl="0" eaLnBrk="1" fontAlgn="auto" latinLnBrk="0" hangingPunct="1">
              <a:lnSpc>
                <a:spcPct val="100000"/>
              </a:lnSpc>
              <a:spcBef>
                <a:spcPts val="0"/>
              </a:spcBef>
              <a:spcAft>
                <a:spcPts val="0"/>
              </a:spcAft>
              <a:buClrTx/>
              <a:buSzTx/>
              <a:buFontTx/>
              <a:buNone/>
            </a:pPr>
            <a:r>
              <a:rPr lang="zh-CN" altLang="en-US" dirty="0"/>
              <a:t>首先，该API具有多样的调用模式。例如，该API支持两种接入模式，并允许用户通过在所提供的页面上按需输入相关参数，以按需订阅相关服务。</a:t>
            </a:r>
          </a:p>
          <a:p>
            <a:pPr marL="0" marR="0" lvl="0" indent="0" algn="l" defTabSz="914400" rtl="0" eaLnBrk="1" fontAlgn="auto" latinLnBrk="0" hangingPunct="1">
              <a:lnSpc>
                <a:spcPct val="100000"/>
              </a:lnSpc>
              <a:spcBef>
                <a:spcPts val="0"/>
              </a:spcBef>
              <a:spcAft>
                <a:spcPts val="0"/>
              </a:spcAft>
              <a:buClrTx/>
              <a:buSzTx/>
              <a:buFontTx/>
              <a:buNone/>
            </a:pPr>
            <a:r>
              <a:rPr lang="zh-CN" altLang="en-US" dirty="0"/>
              <a:t>在收到用户输入的参数后，该API进行动态感知网络资源，并可以在此过程中将大带宽数据负载分担到多个网络路径上，并根据时延情况动态调整流量在每一条路径上的分配，从而形成弹性网络。</a:t>
            </a:r>
          </a:p>
          <a:p>
            <a:pPr marL="0" marR="0" lvl="0" indent="0" algn="l" defTabSz="914400" rtl="0" eaLnBrk="1" fontAlgn="auto" latinLnBrk="0" hangingPunct="1">
              <a:lnSpc>
                <a:spcPct val="100000"/>
              </a:lnSpc>
              <a:spcBef>
                <a:spcPts val="0"/>
              </a:spcBef>
              <a:spcAft>
                <a:spcPts val="0"/>
              </a:spcAft>
              <a:buClrTx/>
              <a:buSzTx/>
              <a:buFontTx/>
              <a:buNone/>
            </a:pPr>
            <a:r>
              <a:rPr lang="zh-CN" altLang="en-US" dirty="0"/>
              <a:t>与之相似的，该能力可以在此过程中按照网络忙闲时的划分，对流量进行动态分时调度，降低网络拥塞的风险；以及按照需求进行快速的QOS动态调整。</a:t>
            </a:r>
          </a:p>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pPr>
            <a:r>
              <a:rPr lang="zh-CN" altLang="en-US" dirty="0"/>
              <a:t>This page of slide indicate the core features of our proposal, which are flexible adjustment, elastic network, intelligent time division and bandwidth expansion.</a:t>
            </a:r>
          </a:p>
          <a:p>
            <a:pPr marL="0" marR="0" lvl="0" indent="0" algn="l" defTabSz="914400" rtl="0" eaLnBrk="1" fontAlgn="auto" latinLnBrk="0" hangingPunct="1">
              <a:lnSpc>
                <a:spcPct val="100000"/>
              </a:lnSpc>
              <a:spcBef>
                <a:spcPts val="0"/>
              </a:spcBef>
              <a:spcAft>
                <a:spcPts val="0"/>
              </a:spcAft>
              <a:buClrTx/>
              <a:buSzTx/>
              <a:buFontTx/>
              <a:buNone/>
            </a:pPr>
            <a:r>
              <a:rPr lang="zh-CN" altLang="en-US" dirty="0"/>
              <a:t>Firstly, the API has various calling methods. As previously introduced, this API supports two access modes and allows users to subscribe services on-demand by entering relevant parameters.</a:t>
            </a:r>
          </a:p>
          <a:p>
            <a:pPr marL="0" marR="0" lvl="0" indent="0" algn="l" defTabSz="914400" rtl="0" eaLnBrk="1" fontAlgn="auto" latinLnBrk="0" hangingPunct="1">
              <a:lnSpc>
                <a:spcPct val="100000"/>
              </a:lnSpc>
              <a:spcBef>
                <a:spcPts val="0"/>
              </a:spcBef>
              <a:spcAft>
                <a:spcPts val="0"/>
              </a:spcAft>
              <a:buClrTx/>
              <a:buSzTx/>
              <a:buFontTx/>
              <a:buNone/>
            </a:pPr>
            <a:r>
              <a:rPr lang="zh-CN" altLang="en-US" dirty="0"/>
              <a:t>After receiving the user's input parameters, the API will dynamically perceive network resources. It can distribute large data loads to multiple network paths and dynamically adjust traffic distribution on each path based on latency, thereby forming an elastic network.</a:t>
            </a:r>
          </a:p>
          <a:p>
            <a:pPr marL="0" marR="0" lvl="0" indent="0" algn="l" defTabSz="914400" rtl="0" eaLnBrk="1" fontAlgn="auto" latinLnBrk="0" hangingPunct="1">
              <a:lnSpc>
                <a:spcPct val="100000"/>
              </a:lnSpc>
              <a:spcBef>
                <a:spcPts val="0"/>
              </a:spcBef>
              <a:spcAft>
                <a:spcPts val="0"/>
              </a:spcAft>
              <a:buClrTx/>
              <a:buSzTx/>
              <a:buFontTx/>
              <a:buNone/>
            </a:pPr>
            <a:r>
              <a:rPr lang="zh-CN" altLang="en-US" dirty="0"/>
              <a:t>Similarly, this API can perform dynamic time-sharing scheduling of traffic according to the division of network busy time and idle time to reduce the risk of network congestion. And it can achieve fast QOS dynamic adjustment according to demand.</a:t>
            </a:r>
          </a:p>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接下来，我们将通过流程图的形式介绍这个API的实施。</a:t>
            </a:r>
          </a:p>
          <a:p>
            <a:r>
              <a:rPr lang="en-US" altLang="zh-CN" dirty="0"/>
              <a:t>首先，用户如企业、云商，通过页面输入相关参数，并由服务能力输入模块进行校验；同时由网关对API进行鉴权。</a:t>
            </a:r>
          </a:p>
          <a:p>
            <a:r>
              <a:rPr lang="en-US" altLang="zh-CN" dirty="0"/>
              <a:t>当参数或者权限校验出现问题时，直接返回失败结果；否则将进入网络功能API的调用，通过SRv6算路、智能分时、QoS修改等技术，实现相关的网络调度和带宽扩展，进而实现大带宽数据传输能力</a:t>
            </a:r>
          </a:p>
          <a:p>
            <a:endParaRPr lang="en-US" altLang="zh-CN" dirty="0"/>
          </a:p>
          <a:p>
            <a:r>
              <a:rPr lang="en-US" altLang="zh-CN" dirty="0"/>
              <a:t>Next, I will introduce the implementation of this API by flowchart.</a:t>
            </a:r>
          </a:p>
          <a:p>
            <a:r>
              <a:rPr lang="en-US" altLang="zh-CN" dirty="0"/>
              <a:t>As this flowchart shown, users such as enterprises and cloud service providers should firstly enter relevant required parameters on the provided webpage. And then, the network gateway will do authentication. </a:t>
            </a:r>
          </a:p>
          <a:p>
            <a:r>
              <a:rPr lang="en-US" altLang="zh-CN" dirty="0"/>
              <a:t>if there is any problem with the parameter or authority verification, the failure result will be returned directly; otherwise, it will carry on the invocation of network function API. During this process, it will realize network scheduling and bandwidth expansion through segment routing over IPV6, intelligent time-sharing and QoS modification technologies. And finally, the capability of large-bandwidth data transmission is achieved.</a:t>
            </a:r>
          </a:p>
        </p:txBody>
      </p:sp>
      <p:sp>
        <p:nvSpPr>
          <p:cNvPr id="4" name="灯片编号占位符 3"/>
          <p:cNvSpPr>
            <a:spLocks noGrp="1"/>
          </p:cNvSpPr>
          <p:nvPr>
            <p:ph type="sldNum" sz="quarter" idx="10"/>
          </p:nvPr>
        </p:nvSpPr>
        <p:spPr/>
        <p:txBody>
          <a:bodyPr/>
          <a:lstStyle/>
          <a:p>
            <a:fld id="{EEDDE9C1-3A93-4484-ADD9-54060A054C8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幻灯片图像占位符 1"/>
          <p:cNvSpPr>
            <a:spLocks noGrp="1" noRot="1" noChangeAspect="1"/>
          </p:cNvSpPr>
          <p:nvPr>
            <p:ph type="sldImg"/>
          </p:nvPr>
        </p:nvSpPr>
        <p:spPr/>
      </p:sp>
      <p:sp>
        <p:nvSpPr>
          <p:cNvPr id="1048687" name="备注占位符 2"/>
          <p:cNvSpPr>
            <a:spLocks noGrp="1"/>
          </p:cNvSpPr>
          <p:nvPr>
            <p:ph type="body" idx="1"/>
          </p:nvPr>
        </p:nvSpPr>
        <p:spPr/>
        <p:txBody>
          <a:bodyPr/>
          <a:lstStyle/>
          <a:p>
            <a:r>
              <a:rPr lang="zh-CN" altLang="en-US" dirty="0"/>
              <a:t>此外，我们将我们的proposal与目前GSMA已接收的类似提案进行了对比，并将对比结果汇总成这张表格，揭示了他们在use case，usage，security level，technology和实现方式方面的区别。</a:t>
            </a:r>
          </a:p>
          <a:p>
            <a:r>
              <a:rPr lang="zh-CN" altLang="en-US" dirty="0"/>
              <a:t>数据快递API与IP高通量弹性网络API的主要区别在于：数据快递API进行离线数据传递只通过QOS管控的方式来实现；而IP高通量弹性网络API采用了动态QOS调整技术、SRv6 多segmentlist技术与网络潮汐效应分段扩缩容技术，对网络资源进行整体调度，并且可以控制流量在不同网络路径上的分配。</a:t>
            </a:r>
          </a:p>
          <a:p>
            <a:r>
              <a:rPr lang="zh-CN" altLang="en-US" dirty="0"/>
              <a:t>至于切片网络API，它是基于无线技术来实现的，应用于对多个服务网络资源的定制化。而IP高通量弹性网络API采用的是承载网的技术，应用于数据传输过程中的网络灵活调整，以提高传输速率和稳定性。</a:t>
            </a:r>
          </a:p>
          <a:p>
            <a:endParaRPr lang="zh-CN" altLang="en-US" dirty="0"/>
          </a:p>
          <a:p>
            <a:r>
              <a:rPr lang="zh-CN" altLang="en-US" dirty="0"/>
              <a:t>In addition, we compare our proposal with similar proposals received by the GSMA, and summarize the results in this table, which reveals the differences in terms of use case, usage, security level, technology and implementation method.</a:t>
            </a:r>
          </a:p>
          <a:p>
            <a:r>
              <a:rPr lang="zh-CN" altLang="en-US" dirty="0"/>
              <a:t>The main difference between Data Trucking API and IP high-throughput elastic network API is the implementation method.</a:t>
            </a:r>
          </a:p>
          <a:p>
            <a:r>
              <a:rPr lang="zh-CN" altLang="en-US" dirty="0"/>
              <a:t>Data Trucking API only use quality of service control technology for offline data transmission, while IP high-throughput elastic network API adopt dynamic QOS adjustment, SRv6 multi-segment list and Tidal-traffic-aware segment list adjustment technology. it can holistically schedule network resources and control the distribution of traffic on different network paths.</a:t>
            </a:r>
          </a:p>
          <a:p>
            <a:r>
              <a:rPr lang="zh-CN" altLang="en-US" dirty="0"/>
              <a:t>As for the network slicing booking API, it is implemented based on wireless technology and applied to the customization of network resources for multiple services. </a:t>
            </a:r>
          </a:p>
          <a:p>
            <a:r>
              <a:rPr lang="zh-CN" altLang="en-US" dirty="0"/>
              <a:t>On the other hand, the IP high-throughput elastic network API is based on carrier network technology, and is used to adjust the network during data transmission to improve transmission rate and stability.</a:t>
            </a:r>
          </a:p>
        </p:txBody>
      </p:sp>
      <p:sp>
        <p:nvSpPr>
          <p:cNvPr id="1048688" name="灯片编号占位符 3"/>
          <p:cNvSpPr>
            <a:spLocks noGrp="1"/>
          </p:cNvSpPr>
          <p:nvPr>
            <p:ph type="sldNum" sz="quarter" idx="5"/>
          </p:nvPr>
        </p:nvSpPr>
        <p:spPr/>
        <p:txBody>
          <a:bodyPr/>
          <a:lstStyle/>
          <a:p>
            <a:fld id="{EEDDE9C1-3A93-4484-ADD9-54060A054C8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幻灯片图像占位符 1"/>
          <p:cNvSpPr>
            <a:spLocks noGrp="1" noRot="1" noChangeAspect="1"/>
          </p:cNvSpPr>
          <p:nvPr>
            <p:ph type="sldImg"/>
          </p:nvPr>
        </p:nvSpPr>
        <p:spPr/>
      </p:sp>
      <p:sp>
        <p:nvSpPr>
          <p:cNvPr id="1048697" name="备注占位符 2"/>
          <p:cNvSpPr>
            <a:spLocks noGrp="1"/>
          </p:cNvSpPr>
          <p:nvPr>
            <p:ph type="body" idx="1"/>
          </p:nvPr>
        </p:nvSpPr>
        <p:spPr/>
        <p:txBody>
          <a:bodyPr/>
          <a:lstStyle/>
          <a:p>
            <a:pPr fontAlgn="base"/>
            <a:r>
              <a:rPr lang="en-US" altLang="zh-CN" dirty="0"/>
              <a:t>We have made revisions to the content on the last page. We have withdrawn the discussion of commercial value and instead focused on application scenarios. We have summarized the possible application scenarios into the following four aspects, including: </a:t>
            </a:r>
          </a:p>
          <a:p>
            <a:pPr>
              <a:lnSpc>
                <a:spcPct val="150000"/>
              </a:lnSpc>
            </a:pPr>
            <a:r>
              <a:rPr lang="en-US" altLang="zh-CN" sz="1200" b="1" dirty="0">
                <a:solidFill>
                  <a:schemeClr val="tx1"/>
                </a:solidFill>
                <a:latin typeface="微软雅黑" panose="020B0503020204020204" pitchFamily="34" charset="-122"/>
                <a:ea typeface="微软雅黑" panose="020B0503020204020204" pitchFamily="34" charset="-122"/>
              </a:rPr>
              <a:t>1, Enterprise Digital Transformation</a:t>
            </a:r>
          </a:p>
          <a:p>
            <a:pPr>
              <a:lnSpc>
                <a:spcPct val="150000"/>
              </a:lnSpc>
            </a:pPr>
            <a:r>
              <a:rPr lang="en-US" altLang="zh-CN" sz="1200" b="1" dirty="0">
                <a:solidFill>
                  <a:schemeClr val="tx1"/>
                </a:solidFill>
                <a:latin typeface="微软雅黑" panose="020B0503020204020204" pitchFamily="34" charset="-122"/>
                <a:ea typeface="微软雅黑" panose="020B0503020204020204" pitchFamily="34" charset="-122"/>
              </a:rPr>
              <a:t>2, High-definition Video and Online Entertainment</a:t>
            </a:r>
          </a:p>
          <a:p>
            <a:pPr>
              <a:lnSpc>
                <a:spcPct val="150000"/>
              </a:lnSpc>
            </a:pPr>
            <a:r>
              <a:rPr lang="en-US" altLang="zh-CN" sz="1200" b="1" dirty="0">
                <a:solidFill>
                  <a:schemeClr val="tx1"/>
                </a:solidFill>
                <a:latin typeface="微软雅黑" panose="020B0503020204020204" pitchFamily="34" charset="-122"/>
                <a:ea typeface="微软雅黑" panose="020B0503020204020204" pitchFamily="34" charset="-122"/>
              </a:rPr>
              <a:t>3, Temporary Events and Sudden Demands</a:t>
            </a:r>
          </a:p>
          <a:p>
            <a:pPr>
              <a:lnSpc>
                <a:spcPct val="150000"/>
              </a:lnSpc>
            </a:pPr>
            <a:r>
              <a:rPr lang="en-US" altLang="zh-CN" sz="1200" b="1" dirty="0">
                <a:solidFill>
                  <a:schemeClr val="tx1"/>
                </a:solidFill>
                <a:latin typeface="微软雅黑" panose="020B0503020204020204" pitchFamily="34" charset="-122"/>
                <a:ea typeface="微软雅黑" panose="020B0503020204020204" pitchFamily="34" charset="-122"/>
              </a:rPr>
              <a:t>4, Data Interaction for Model Training</a:t>
            </a:r>
          </a:p>
          <a:p>
            <a:pPr fontAlgn="base"/>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1048698" name="灯片编号占位符 3"/>
          <p:cNvSpPr>
            <a:spLocks noGrp="1"/>
          </p:cNvSpPr>
          <p:nvPr>
            <p:ph type="sldNum" sz="quarter" idx="5"/>
          </p:nvPr>
        </p:nvSpPr>
        <p:spPr/>
        <p:txBody>
          <a:bodyPr/>
          <a:lstStyle/>
          <a:p>
            <a:fld id="{EEDDE9C1-3A93-4484-ADD9-54060A054C89}" type="slidenum">
              <a:rPr lang="zh-CN" altLang="en-US" smtClean="0"/>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F6070F3-CE90-48C4-9164-61E1D2692451}" type="datetimeFigureOut">
              <a:rPr lang="zh-CN" altLang="en-US" smtClean="0"/>
              <a:t>2024/9/10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F6070F3-CE90-48C4-9164-61E1D2692451}" type="datetimeFigureOut">
              <a:rPr lang="zh-CN" altLang="en-US" smtClean="0"/>
              <a:t>2024/9/10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F6070F3-CE90-48C4-9164-61E1D2692451}" type="datetimeFigureOut">
              <a:rPr lang="zh-CN" altLang="en-US" smtClean="0"/>
              <a:t>2024/9/10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1"/>
            </p:custDataLst>
          </p:nvPr>
        </p:nvGraphicFramePr>
        <p:xfrm>
          <a:off x="1681" y="1682"/>
          <a:ext cx="1679" cy="1678"/>
        </p:xfrm>
        <a:graphic>
          <a:graphicData uri="http://schemas.openxmlformats.org/presentationml/2006/ole">
            <mc:AlternateContent xmlns:mc="http://schemas.openxmlformats.org/markup-compatibility/2006">
              <mc:Choice xmlns:v="urn:schemas-microsoft-com:vml" Requires="v">
                <p:oleObj name="think-cell Folie" r:id="rId3" imgW="12700" imgH="12700" progId="TCLayout.ActiveDocument.1">
                  <p:embed/>
                </p:oleObj>
              </mc:Choice>
              <mc:Fallback>
                <p:oleObj name="think-cell Folie" r:id="rId3" imgW="12700" imgH="12700" progId="TCLayout.ActiveDocument.1">
                  <p:embed/>
                  <p:pic>
                    <p:nvPicPr>
                      <p:cNvPr id="0" name="图片 1053"/>
                      <p:cNvPicPr/>
                      <p:nvPr/>
                    </p:nvPicPr>
                    <p:blipFill>
                      <a:blip r:embed="rId4"/>
                      <a:stretch>
                        <a:fillRect/>
                      </a:stretch>
                    </p:blipFill>
                    <p:spPr>
                      <a:xfrm>
                        <a:off x="1681" y="1682"/>
                        <a:ext cx="1679" cy="1678"/>
                      </a:xfrm>
                      <a:prstGeom prst="rect">
                        <a:avLst/>
                      </a:prstGeom>
                    </p:spPr>
                  </p:pic>
                </p:oleObj>
              </mc:Fallback>
            </mc:AlternateContent>
          </a:graphicData>
        </a:graphic>
      </p:graphicFrame>
      <p:pic>
        <p:nvPicPr>
          <p:cNvPr id="4" name="Grafik 3"/>
          <p:cNvPicPr>
            <a:picLocks noChangeAspect="1"/>
          </p:cNvPicPr>
          <p:nvPr userDrawn="1"/>
        </p:nvPicPr>
        <p:blipFill>
          <a:blip r:embed="rId5"/>
          <a:stretch>
            <a:fillRect/>
          </a:stretch>
        </p:blipFill>
        <p:spPr>
          <a:xfrm>
            <a:off x="8228916" y="497258"/>
            <a:ext cx="3684694" cy="708970"/>
          </a:xfrm>
          <a:prstGeom prst="rect">
            <a:avLst/>
          </a:prstGeom>
        </p:spPr>
      </p:pic>
      <p:pic>
        <p:nvPicPr>
          <p:cNvPr id="11" name="Picture 10"/>
          <p:cNvPicPr>
            <a:picLocks noChangeAspect="1"/>
          </p:cNvPicPr>
          <p:nvPr userDrawn="1"/>
        </p:nvPicPr>
        <p:blipFill>
          <a:blip r:embed="rId6"/>
          <a:stretch>
            <a:fillRect/>
          </a:stretch>
        </p:blipFill>
        <p:spPr>
          <a:xfrm>
            <a:off x="1" y="0"/>
            <a:ext cx="8382468" cy="1786654"/>
          </a:xfrm>
          <a:prstGeom prst="rect">
            <a:avLst/>
          </a:prstGeom>
        </p:spPr>
      </p:pic>
      <p:sp>
        <p:nvSpPr>
          <p:cNvPr id="12" name="Title 1"/>
          <p:cNvSpPr>
            <a:spLocks noGrp="1"/>
          </p:cNvSpPr>
          <p:nvPr>
            <p:ph type="title" hasCustomPrompt="1"/>
          </p:nvPr>
        </p:nvSpPr>
        <p:spPr>
          <a:xfrm>
            <a:off x="470211" y="436920"/>
            <a:ext cx="11580552" cy="829647"/>
          </a:xfrm>
          <a:prstGeom prst="rect">
            <a:avLst/>
          </a:prstGeom>
        </p:spPr>
        <p:txBody>
          <a:bodyPr vert="horz"/>
          <a:lstStyle>
            <a:lvl1pPr>
              <a:defRPr b="0" i="0">
                <a:solidFill>
                  <a:schemeClr val="bg1"/>
                </a:solidFill>
                <a:latin typeface="Montserrat Light" pitchFamily="2" charset="77"/>
              </a:defRPr>
            </a:lvl1pPr>
          </a:lstStyle>
          <a:p>
            <a:r>
              <a:rPr lang="en-US" sz="2540" dirty="0">
                <a:solidFill>
                  <a:schemeClr val="bg1"/>
                </a:solidFill>
              </a:rPr>
              <a:t>Slide</a:t>
            </a:r>
            <a:br>
              <a:rPr lang="en-US" sz="2540" dirty="0">
                <a:solidFill>
                  <a:schemeClr val="bg1"/>
                </a:solidFill>
              </a:rPr>
            </a:br>
            <a:r>
              <a:rPr lang="en-US" sz="2540" dirty="0">
                <a:solidFill>
                  <a:schemeClr val="bg1"/>
                </a:solidFill>
              </a:rPr>
              <a:t>Title</a:t>
            </a:r>
          </a:p>
        </p:txBody>
      </p:sp>
      <p:sp>
        <p:nvSpPr>
          <p:cNvPr id="20" name="Content Placeholder 17"/>
          <p:cNvSpPr>
            <a:spLocks noGrp="1"/>
          </p:cNvSpPr>
          <p:nvPr>
            <p:ph sz="quarter" idx="10" hasCustomPrompt="1"/>
          </p:nvPr>
        </p:nvSpPr>
        <p:spPr>
          <a:xfrm>
            <a:off x="470211" y="1999093"/>
            <a:ext cx="11580552" cy="4361648"/>
          </a:xfrm>
        </p:spPr>
        <p:txBody>
          <a:bodyPr/>
          <a:lstStyle>
            <a:lvl1pPr>
              <a:defRPr sz="1585" b="0" i="0">
                <a:solidFill>
                  <a:schemeClr val="tx2"/>
                </a:solidFill>
                <a:latin typeface="Montserrat Light" pitchFamily="2" charset="77"/>
              </a:defRPr>
            </a:lvl1pPr>
            <a:lvl2pPr>
              <a:defRPr sz="1585" b="0" i="0">
                <a:solidFill>
                  <a:schemeClr val="tx2"/>
                </a:solidFill>
                <a:latin typeface="Montserrat Light" pitchFamily="2" charset="77"/>
              </a:defRPr>
            </a:lvl2pPr>
            <a:lvl3pPr>
              <a:defRPr sz="1585" b="0" i="0">
                <a:solidFill>
                  <a:schemeClr val="tx2"/>
                </a:solidFill>
                <a:latin typeface="Montserrat Light" pitchFamily="2" charset="77"/>
              </a:defRPr>
            </a:lvl3pPr>
            <a:lvl4pPr>
              <a:defRPr sz="1585" b="0" i="0">
                <a:solidFill>
                  <a:schemeClr val="tx2"/>
                </a:solidFill>
                <a:latin typeface="Montserrat Light" pitchFamily="2" charset="77"/>
              </a:defRPr>
            </a:lvl4pPr>
            <a:lvl5pPr>
              <a:defRPr sz="1585" b="0" i="0">
                <a:solidFill>
                  <a:schemeClr val="tx2"/>
                </a:solidFill>
                <a:latin typeface="Montserrat Light" pitchFamily="2" charset="77"/>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2998047"/>
            <a:ext cx="9403181" cy="2345288"/>
          </a:xfrm>
          <a:prstGeom prst="rect">
            <a:avLst/>
          </a:prstGeom>
        </p:spPr>
        <p:txBody>
          <a:bodyP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1401303" y="5800211"/>
            <a:ext cx="9403181" cy="316683"/>
          </a:xfrm>
          <a:prstGeom prst="rect">
            <a:avLst/>
          </a:prstGeom>
        </p:spPr>
        <p:txBody>
          <a:bodyPr wrap="square">
            <a:spAutoFit/>
          </a:bodyPr>
          <a:lstStyle>
            <a:lvl1pPr>
              <a:spcBef>
                <a:spcPts val="0"/>
              </a:spcBef>
              <a:defRPr sz="2115"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 name="Rectangle 1"/>
          <p:cNvSpPr/>
          <p:nvPr userDrawn="1"/>
        </p:nvSpPr>
        <p:spPr>
          <a:xfrm>
            <a:off x="0" y="0"/>
            <a:ext cx="12192000" cy="155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7" name="Picture 6"/>
          <p:cNvPicPr>
            <a:picLocks noChangeAspect="1"/>
          </p:cNvPicPr>
          <p:nvPr userDrawn="1"/>
        </p:nvPicPr>
        <p:blipFill>
          <a:blip r:embed="rId6"/>
          <a:stretch>
            <a:fillRect/>
          </a:stretch>
        </p:blipFill>
        <p:spPr>
          <a:xfrm>
            <a:off x="-1" y="782104"/>
            <a:ext cx="12192000" cy="1551928"/>
          </a:xfrm>
          <a:prstGeom prst="rect">
            <a:avLst/>
          </a:prstGeom>
        </p:spPr>
      </p:pic>
      <p:pic>
        <p:nvPicPr>
          <p:cNvPr id="8" name="Grafik 21"/>
          <p:cNvPicPr>
            <a:picLocks noChangeAspect="1"/>
          </p:cNvPicPr>
          <p:nvPr userDrawn="1"/>
        </p:nvPicPr>
        <p:blipFill>
          <a:blip r:embed="rId7"/>
          <a:stretch>
            <a:fillRect/>
          </a:stretch>
        </p:blipFill>
        <p:spPr>
          <a:xfrm>
            <a:off x="304745" y="432740"/>
            <a:ext cx="5402508" cy="103954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Blue">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1243683"/>
            <a:ext cx="9456935" cy="4343718"/>
          </a:xfrm>
          <a:prstGeom prst="rect">
            <a:avLst/>
          </a:prstGeom>
        </p:spPr>
        <p:txBody>
          <a:bodyPr anchor="ct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err="1"/>
              <a:t>Section</a:t>
            </a:r>
            <a:r>
              <a:rPr lang="de-DE" dirty="0"/>
              <a:t> Title</a:t>
            </a:r>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F6070F3-CE90-48C4-9164-61E1D2692451}" type="datetimeFigureOut">
              <a:rPr lang="zh-CN" altLang="en-US" smtClean="0"/>
              <a:t>2024/9/10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F6070F3-CE90-48C4-9164-61E1D2692451}" type="datetimeFigureOut">
              <a:rPr lang="zh-CN" altLang="en-US" smtClean="0"/>
              <a:t>2024/9/10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F6070F3-CE90-48C4-9164-61E1D2692451}" type="datetimeFigureOut">
              <a:rPr lang="zh-CN" altLang="en-US" smtClean="0"/>
              <a:t>2024/9/10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6AC9C-B0EC-4E8B-9E2D-F71F05C0026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F6070F3-CE90-48C4-9164-61E1D2692451}" type="datetimeFigureOut">
              <a:rPr lang="zh-CN" altLang="en-US" smtClean="0"/>
              <a:t>2024/9/10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76AC9C-B0EC-4E8B-9E2D-F71F05C0026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F6070F3-CE90-48C4-9164-61E1D2692451}" type="datetimeFigureOut">
              <a:rPr lang="zh-CN" altLang="en-US" smtClean="0"/>
              <a:t>2024/9/10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76AC9C-B0EC-4E8B-9E2D-F71F05C0026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6070F3-CE90-48C4-9164-61E1D2692451}" type="datetimeFigureOut">
              <a:rPr lang="zh-CN" altLang="en-US" smtClean="0"/>
              <a:t>2024/9/10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76AC9C-B0EC-4E8B-9E2D-F71F05C0026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F6070F3-CE90-48C4-9164-61E1D2692451}" type="datetimeFigureOut">
              <a:rPr lang="zh-CN" altLang="en-US" smtClean="0"/>
              <a:t>2024/9/10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6AC9C-B0EC-4E8B-9E2D-F71F05C0026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F6070F3-CE90-48C4-9164-61E1D2692451}" type="datetimeFigureOut">
              <a:rPr lang="zh-CN" altLang="en-US" smtClean="0"/>
              <a:t>2024/9/10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6AC9C-B0EC-4E8B-9E2D-F71F05C0026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070F3-CE90-48C4-9164-61E1D2692451}" type="datetimeFigureOut">
              <a:rPr lang="zh-CN" altLang="en-US" smtClean="0"/>
              <a:t>2024/9/10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6AC9C-B0EC-4E8B-9E2D-F71F05C002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3.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1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5.xml"/><Relationship Id="rId5" Type="http://schemas.openxmlformats.org/officeDocument/2006/relationships/slideLayout" Target="../slideLayouts/slideLayout12.xml"/><Relationship Id="rId4" Type="http://schemas.openxmlformats.org/officeDocument/2006/relationships/tags" Target="../tags/tag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401445" y="2997835"/>
            <a:ext cx="10329545" cy="2173605"/>
          </a:xfrm>
        </p:spPr>
        <p:txBody>
          <a:bodyPr anchor="ctr"/>
          <a:lstStyle/>
          <a:p>
            <a:pPr marL="0" algn="l" defTabSz="457200">
              <a:buClrTx/>
              <a:buSzTx/>
              <a:buNone/>
            </a:pPr>
            <a:r>
              <a:rPr lang="en-US" altLang="zh-CN" sz="4400" dirty="0">
                <a:latin typeface="微软雅黑" panose="020B0503020204020204" pitchFamily="34" charset="-122"/>
                <a:ea typeface="微软雅黑" panose="020B0503020204020204" pitchFamily="34" charset="-122"/>
                <a:cs typeface="Open Sans" pitchFamily="34" charset="0"/>
              </a:rPr>
              <a:t>IP high-throughput elastic network API</a:t>
            </a:r>
            <a:endParaRPr lang="en-US" sz="4400" dirty="0">
              <a:latin typeface="微软雅黑" panose="020B0503020204020204" pitchFamily="34" charset="-122"/>
              <a:ea typeface="微软雅黑" panose="020B0503020204020204" pitchFamily="34" charset="-122"/>
              <a:cs typeface="Open Sans"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9436" y="4628209"/>
            <a:ext cx="2349445" cy="1581979"/>
          </a:xfrm>
          <a:prstGeom prst="rect">
            <a:avLst/>
          </a:prstGeom>
        </p:spPr>
      </p:pic>
      <p:sp>
        <p:nvSpPr>
          <p:cNvPr id="3" name="标题 15"/>
          <p:cNvSpPr txBox="1"/>
          <p:nvPr/>
        </p:nvSpPr>
        <p:spPr bwMode="auto">
          <a:xfrm>
            <a:off x="258445" y="1257151"/>
            <a:ext cx="11496675" cy="2464388"/>
          </a:xfrm>
          <a:prstGeom prst="rect">
            <a:avLst/>
          </a:prstGeom>
          <a:solidFill>
            <a:srgbClr val="FFFFFF">
              <a:lumMod val="95000"/>
            </a:srgbClr>
          </a:solidFill>
        </p:spPr>
        <p:txBody>
          <a:bodyPr vert="horz" wrap="square" lIns="91440" tIns="45720" rIns="91440" bIns="45720" rtlCol="0" anchor="ctr" anchorCtr="0">
            <a:noAutofit/>
          </a:bodyPr>
          <a:lstStyle>
            <a:defPPr>
              <a:defRPr lang="zh-CN"/>
            </a:defPPr>
            <a:lvl1pPr marL="342900" indent="-342900">
              <a:lnSpc>
                <a:spcPct val="150000"/>
              </a:lnSpc>
              <a:buClr>
                <a:srgbClr val="00B0F0"/>
              </a:buClr>
              <a:buFont typeface="Wingdings" panose="05000000000000000000" charset="0"/>
              <a:buChar char="n"/>
              <a:defRPr kumimoji="1" sz="1600" b="1">
                <a:solidFill>
                  <a:srgbClr val="FF6415"/>
                </a:solidFill>
                <a:latin typeface="微软雅黑" panose="020B0503020204020204" pitchFamily="34" charset="-122"/>
                <a:ea typeface="微软雅黑" panose="020B0503020204020204" pitchFamily="34" charset="-122"/>
              </a:defRPr>
            </a:lvl1pPr>
            <a:lvl2pPr algn="l" defTabSz="609600" rtl="0" eaLnBrk="1" fontAlgn="base" hangingPunct="1">
              <a:spcBef>
                <a:spcPct val="0"/>
              </a:spcBef>
              <a:spcAft>
                <a:spcPct val="0"/>
              </a:spcAft>
              <a:defRPr kumimoji="1" sz="3200">
                <a:solidFill>
                  <a:schemeClr val="tx1"/>
                </a:solidFill>
                <a:latin typeface="Calibri" panose="020F0502020204030204" pitchFamily="34" charset="0"/>
                <a:ea typeface="微软雅黑" panose="020B0503020204020204" pitchFamily="34" charset="-122"/>
              </a:defRPr>
            </a:lvl2pPr>
            <a:lvl3pPr algn="l" defTabSz="609600" rtl="0" eaLnBrk="1" fontAlgn="base" hangingPunct="1">
              <a:spcBef>
                <a:spcPct val="0"/>
              </a:spcBef>
              <a:spcAft>
                <a:spcPct val="0"/>
              </a:spcAft>
              <a:defRPr kumimoji="1" sz="3200">
                <a:solidFill>
                  <a:schemeClr val="tx1"/>
                </a:solidFill>
                <a:latin typeface="Calibri" panose="020F0502020204030204" pitchFamily="34" charset="0"/>
                <a:ea typeface="微软雅黑" panose="020B0503020204020204" pitchFamily="34" charset="-122"/>
              </a:defRPr>
            </a:lvl3pPr>
            <a:lvl4pPr algn="l" defTabSz="609600" rtl="0" eaLnBrk="1" fontAlgn="base" hangingPunct="1">
              <a:spcBef>
                <a:spcPct val="0"/>
              </a:spcBef>
              <a:spcAft>
                <a:spcPct val="0"/>
              </a:spcAft>
              <a:defRPr kumimoji="1" sz="3200">
                <a:solidFill>
                  <a:schemeClr val="tx1"/>
                </a:solidFill>
                <a:latin typeface="Calibri" panose="020F0502020204030204" pitchFamily="34" charset="0"/>
                <a:ea typeface="微软雅黑" panose="020B0503020204020204" pitchFamily="34" charset="-122"/>
              </a:defRPr>
            </a:lvl4pPr>
            <a:lvl5pPr algn="l" defTabSz="609600" rtl="0" eaLnBrk="1" fontAlgn="base" hangingPunct="1">
              <a:spcBef>
                <a:spcPct val="0"/>
              </a:spcBef>
              <a:spcAft>
                <a:spcPct val="0"/>
              </a:spcAft>
              <a:defRPr kumimoji="1" sz="3200">
                <a:solidFill>
                  <a:schemeClr val="tx1"/>
                </a:solidFill>
                <a:latin typeface="Calibri" panose="020F0502020204030204" pitchFamily="34" charset="0"/>
                <a:ea typeface="微软雅黑" panose="020B0503020204020204" pitchFamily="34" charset="-122"/>
              </a:defRPr>
            </a:lvl5pPr>
            <a:lvl6pPr marL="609600" algn="l" defTabSz="609600" rtl="0" eaLnBrk="1" fontAlgn="base" hangingPunct="1">
              <a:spcBef>
                <a:spcPct val="0"/>
              </a:spcBef>
              <a:spcAft>
                <a:spcPct val="0"/>
              </a:spcAft>
              <a:defRPr kumimoji="1" sz="3200">
                <a:solidFill>
                  <a:schemeClr val="tx1"/>
                </a:solidFill>
                <a:latin typeface="Calibri" panose="020F0502020204030204" pitchFamily="34" charset="0"/>
                <a:ea typeface="微软雅黑" panose="020B0503020204020204" pitchFamily="34" charset="-122"/>
              </a:defRPr>
            </a:lvl6pPr>
            <a:lvl7pPr marL="1219200" algn="l" defTabSz="609600" rtl="0" eaLnBrk="1" fontAlgn="base" hangingPunct="1">
              <a:spcBef>
                <a:spcPct val="0"/>
              </a:spcBef>
              <a:spcAft>
                <a:spcPct val="0"/>
              </a:spcAft>
              <a:defRPr kumimoji="1" sz="3200">
                <a:solidFill>
                  <a:schemeClr val="tx1"/>
                </a:solidFill>
                <a:latin typeface="Calibri" panose="020F0502020204030204" pitchFamily="34" charset="0"/>
                <a:ea typeface="微软雅黑" panose="020B0503020204020204" pitchFamily="34" charset="-122"/>
              </a:defRPr>
            </a:lvl7pPr>
            <a:lvl8pPr marL="1828800" algn="l" defTabSz="609600" rtl="0" eaLnBrk="1" fontAlgn="base" hangingPunct="1">
              <a:spcBef>
                <a:spcPct val="0"/>
              </a:spcBef>
              <a:spcAft>
                <a:spcPct val="0"/>
              </a:spcAft>
              <a:defRPr kumimoji="1" sz="3200">
                <a:solidFill>
                  <a:schemeClr val="tx1"/>
                </a:solidFill>
                <a:latin typeface="Calibri" panose="020F0502020204030204" pitchFamily="34" charset="0"/>
                <a:ea typeface="微软雅黑" panose="020B0503020204020204" pitchFamily="34" charset="-122"/>
              </a:defRPr>
            </a:lvl8pPr>
            <a:lvl9pPr marL="2438400" algn="l" defTabSz="609600" rtl="0" eaLnBrk="1" fontAlgn="base" hangingPunct="1">
              <a:spcBef>
                <a:spcPct val="0"/>
              </a:spcBef>
              <a:spcAft>
                <a:spcPct val="0"/>
              </a:spcAft>
              <a:defRPr kumimoji="1" sz="3200">
                <a:solidFill>
                  <a:schemeClr val="tx1"/>
                </a:solidFill>
                <a:latin typeface="Calibri" panose="020F0502020204030204" pitchFamily="34" charset="0"/>
                <a:ea typeface="微软雅黑" panose="020B0503020204020204" pitchFamily="34" charset="-122"/>
              </a:defRPr>
            </a:lvl9pPr>
          </a:lstStyle>
          <a:p>
            <a:pPr marL="0" marR="0" lvl="0" indent="0" defTabSz="914400" eaLnBrk="1" fontAlgn="base" latinLnBrk="0" hangingPunct="1">
              <a:lnSpc>
                <a:spcPct val="114000"/>
              </a:lnSpc>
              <a:spcBef>
                <a:spcPct val="0"/>
              </a:spcBef>
              <a:spcAft>
                <a:spcPct val="0"/>
              </a:spcAft>
              <a:buClr>
                <a:srgbClr val="00B0F0"/>
              </a:buClr>
              <a:buSzTx/>
              <a:buFont typeface="Wingdings" panose="05000000000000000000" charset="0"/>
              <a:buNone/>
              <a:defRPr/>
            </a:pPr>
            <a:endParaRPr kumimoji="1" lang="zh-CN" altLang="en-US" sz="1400" b="1" i="0" u="none" strike="noStrike" kern="0" cap="none" spc="0" normalizeH="0" baseline="0" noProof="0" dirty="0">
              <a:ln>
                <a:noFill/>
              </a:ln>
              <a:solidFill>
                <a:srgbClr val="1C1A0E"/>
              </a:solidFill>
              <a:effectLst/>
              <a:uLnTx/>
              <a:uFillTx/>
              <a:latin typeface="微软雅黑" panose="020B0503020204020204" pitchFamily="34" charset="-122"/>
              <a:ea typeface="微软雅黑" panose="020B0503020204020204" pitchFamily="34" charset="-122"/>
              <a:sym typeface="+mn-ea"/>
            </a:endParaRPr>
          </a:p>
        </p:txBody>
      </p:sp>
      <p:sp>
        <p:nvSpPr>
          <p:cNvPr id="24" name="梯形 23"/>
          <p:cNvSpPr/>
          <p:nvPr/>
        </p:nvSpPr>
        <p:spPr>
          <a:xfrm>
            <a:off x="6096000" y="6392489"/>
            <a:ext cx="6076603" cy="794397"/>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3" name="梯形 22"/>
          <p:cNvSpPr/>
          <p:nvPr/>
        </p:nvSpPr>
        <p:spPr>
          <a:xfrm>
            <a:off x="180380" y="6677966"/>
            <a:ext cx="5902036" cy="499144"/>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 name="标题 1"/>
          <p:cNvSpPr>
            <a:spLocks noGrp="1"/>
          </p:cNvSpPr>
          <p:nvPr>
            <p:ph type="title"/>
          </p:nvPr>
        </p:nvSpPr>
        <p:spPr>
          <a:xfrm>
            <a:off x="124136" y="380405"/>
            <a:ext cx="11580552" cy="829647"/>
          </a:xfrm>
        </p:spPr>
        <p:txBody>
          <a:bodyPr>
            <a:normAutofit/>
          </a:bodyPr>
          <a:lstStyle/>
          <a:p>
            <a:r>
              <a:rPr lang="en-US" altLang="zh-CN" b="1" dirty="0">
                <a:latin typeface="微软雅黑" panose="020B0503020204020204" pitchFamily="34" charset="-122"/>
                <a:ea typeface="微软雅黑" panose="020B0503020204020204" pitchFamily="34" charset="-122"/>
                <a:sym typeface="+mn-ea"/>
              </a:rPr>
              <a:t>Background</a:t>
            </a:r>
          </a:p>
        </p:txBody>
      </p:sp>
      <p:sp>
        <p:nvSpPr>
          <p:cNvPr id="4" name="矩形 3"/>
          <p:cNvSpPr/>
          <p:nvPr/>
        </p:nvSpPr>
        <p:spPr>
          <a:xfrm>
            <a:off x="639847" y="4107122"/>
            <a:ext cx="2335877" cy="467016"/>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86050" y="4102448"/>
            <a:ext cx="2335877" cy="467016"/>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87437" y="4100598"/>
            <a:ext cx="2335877" cy="467016"/>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38130" y="4051189"/>
            <a:ext cx="2347948" cy="584775"/>
          </a:xfrm>
          <a:prstGeom prst="rect">
            <a:avLst/>
          </a:prstGeom>
          <a:noFill/>
        </p:spPr>
        <p:txBody>
          <a:bodyPr wrap="square" rtlCol="0">
            <a:spAutoFit/>
          </a:bodyPr>
          <a:lstStyle/>
          <a:p>
            <a:pPr algn="ctr"/>
            <a:r>
              <a:rPr lang="fr-FR" altLang="zh-CN"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Inter-Cloud IDC </a:t>
            </a:r>
          </a:p>
          <a:p>
            <a:pPr algn="ctr"/>
            <a:r>
              <a:rPr lang="fr-FR" altLang="zh-CN"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Transmission</a:t>
            </a:r>
            <a:endParaRPr lang="en-US" altLang="zh-CN"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3310431" y="4047529"/>
            <a:ext cx="2471654" cy="584775"/>
          </a:xfrm>
          <a:prstGeom prst="rect">
            <a:avLst/>
          </a:prstGeom>
          <a:noFill/>
        </p:spPr>
        <p:txBody>
          <a:bodyPr wrap="square" rtlCol="0">
            <a:spAutoFit/>
          </a:bodyPr>
          <a:lstStyle/>
          <a:p>
            <a:pPr algn="ctr"/>
            <a:r>
              <a:rPr lang="fr-FR" altLang="zh-CN"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Intelligent Computing Center Training</a:t>
            </a:r>
            <a:endParaRPr lang="en-US" altLang="zh-CN"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6190105" y="4173755"/>
            <a:ext cx="2319251" cy="338554"/>
          </a:xfrm>
          <a:prstGeom prst="rect">
            <a:avLst/>
          </a:prstGeom>
          <a:noFill/>
        </p:spPr>
        <p:txBody>
          <a:bodyPr wrap="square" rtlCol="0">
            <a:spAutoFit/>
          </a:bodyPr>
          <a:lstStyle/>
          <a:p>
            <a:pPr algn="ctr"/>
            <a:r>
              <a:rPr lang="fr-FR" altLang="zh-CN"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Film Rendering</a:t>
            </a:r>
            <a:endParaRPr lang="en-US" sz="1600"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8950033" y="4103369"/>
            <a:ext cx="2471654" cy="467016"/>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64650" y="4170718"/>
            <a:ext cx="2440898" cy="338554"/>
          </a:xfrm>
          <a:prstGeom prst="rect">
            <a:avLst/>
          </a:prstGeom>
          <a:noFill/>
        </p:spPr>
        <p:txBody>
          <a:bodyPr wrap="square" rtlCol="0">
            <a:spAutoFit/>
          </a:bodyPr>
          <a:lstStyle/>
          <a:p>
            <a:pPr algn="ctr"/>
            <a:r>
              <a:rPr lang="en-US" altLang="zh-CN" sz="1600" b="1" dirty="0">
                <a:solidFill>
                  <a:schemeClr val="bg1"/>
                </a:solidFill>
                <a:highlight>
                  <a:srgbClr val="FFFFFF">
                    <a:alpha val="0"/>
                  </a:srgbClr>
                </a:highlight>
                <a:latin typeface="微软雅黑" panose="020B0503020204020204" pitchFamily="34" charset="-122"/>
                <a:ea typeface="微软雅黑" panose="020B0503020204020204" pitchFamily="34" charset="-122"/>
              </a:rPr>
              <a:t>Scientific Research</a:t>
            </a:r>
          </a:p>
        </p:txBody>
      </p:sp>
      <p:sp>
        <p:nvSpPr>
          <p:cNvPr id="17" name="文本框 16"/>
          <p:cNvSpPr txBox="1"/>
          <p:nvPr/>
        </p:nvSpPr>
        <p:spPr>
          <a:xfrm>
            <a:off x="349742" y="6284850"/>
            <a:ext cx="5071930" cy="400110"/>
          </a:xfrm>
          <a:prstGeom prst="rect">
            <a:avLst/>
          </a:prstGeom>
          <a:noFill/>
        </p:spPr>
        <p:txBody>
          <a:bodyPr wrap="square" rtlCol="0">
            <a:spAutoFit/>
          </a:bodyPr>
          <a:lstStyle/>
          <a:p>
            <a:r>
              <a:rPr lang="en-US" altLang="zh-CN" sz="1000" b="1" dirty="0">
                <a:latin typeface="微软雅黑" panose="020B0503020204020204" pitchFamily="34" charset="-122"/>
                <a:ea typeface="微软雅黑" panose="020B0503020204020204" pitchFamily="34" charset="-122"/>
              </a:rPr>
              <a:t>Efficiently support massive data transmission between various data sources and destinations such as intelligent computing/supercomputing centers.</a:t>
            </a:r>
            <a:endParaRPr sz="1000" b="1" kern="100" dirty="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9" name="文本框 18"/>
          <p:cNvSpPr txBox="1"/>
          <p:nvPr/>
        </p:nvSpPr>
        <p:spPr>
          <a:xfrm>
            <a:off x="5390865" y="6284850"/>
            <a:ext cx="6878471" cy="553998"/>
          </a:xfrm>
          <a:prstGeom prst="rect">
            <a:avLst/>
          </a:prstGeom>
          <a:noFill/>
        </p:spPr>
        <p:txBody>
          <a:bodyPr wrap="square" rtlCol="0">
            <a:spAutoFit/>
          </a:bodyPr>
          <a:lstStyle>
            <a:defPPr>
              <a:defRPr lang="zh-CN"/>
            </a:defPPr>
            <a:lvl1pPr algn="ctr">
              <a:lnSpc>
                <a:spcPct val="150000"/>
              </a:lnSpc>
              <a:defRPr sz="1600" b="1" kern="100">
                <a:latin typeface="微软雅黑" panose="020B0503020204020204" pitchFamily="34" charset="-122"/>
                <a:ea typeface="微软雅黑" panose="020B0503020204020204" pitchFamily="34" charset="-122"/>
                <a:cs typeface="Times New Roman" panose="02020603050405020304" pitchFamily="18" charset="0"/>
              </a:defRPr>
            </a:lvl1pPr>
          </a:lstStyle>
          <a:p>
            <a:pPr algn="l">
              <a:lnSpc>
                <a:spcPct val="100000"/>
              </a:lnSpc>
            </a:pPr>
            <a:r>
              <a:rPr lang="en-US" altLang="zh-CN" sz="1000" dirty="0"/>
              <a:t>Efficiently support the import and export of big data for intelligent computing/supercomputing centers.</a:t>
            </a:r>
          </a:p>
          <a:p>
            <a:pPr algn="l">
              <a:lnSpc>
                <a:spcPct val="100000"/>
              </a:lnSpc>
            </a:pPr>
            <a:r>
              <a:rPr lang="en-US" altLang="zh-CN" sz="1000" dirty="0"/>
              <a:t>Provide efficient, economical, secure, and reliable online data transmission services for massive data migration scenarios in scientific research fields such as astronomy and meteorology.</a:t>
            </a:r>
          </a:p>
        </p:txBody>
      </p:sp>
      <p:sp>
        <p:nvSpPr>
          <p:cNvPr id="21" name="文本框 20"/>
          <p:cNvSpPr txBox="1"/>
          <p:nvPr/>
        </p:nvSpPr>
        <p:spPr>
          <a:xfrm>
            <a:off x="1446531" y="3727788"/>
            <a:ext cx="3446170" cy="369332"/>
          </a:xfrm>
          <a:prstGeom prst="rect">
            <a:avLst/>
          </a:prstGeom>
          <a:noFill/>
        </p:spPr>
        <p:txBody>
          <a:bodyPr wrap="square" rtlCol="0">
            <a:spAutoFit/>
          </a:bodyPr>
          <a:lstStyle/>
          <a:p>
            <a:pPr algn="ctr"/>
            <a:r>
              <a:rPr lang="fr-FR" altLang="zh-CN" b="1" dirty="0">
                <a:latin typeface="微软雅黑" panose="020B0503020204020204" pitchFamily="34" charset="-122"/>
                <a:ea typeface="微软雅黑" panose="020B0503020204020204" pitchFamily="34" charset="-122"/>
              </a:rPr>
              <a:t>Data Center Applications</a:t>
            </a:r>
            <a:endParaRPr lang="zh-CN" altLang="en-US"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016952" y="3727788"/>
            <a:ext cx="5569378" cy="369332"/>
          </a:xfrm>
          <a:prstGeom prst="rect">
            <a:avLst/>
          </a:prstGeom>
          <a:noFill/>
        </p:spPr>
        <p:txBody>
          <a:bodyPr wrap="square" rtlCol="0">
            <a:spAutoFit/>
          </a:bodyPr>
          <a:lstStyle/>
          <a:p>
            <a:pPr algn="ctr"/>
            <a:r>
              <a:rPr lang="fr-FR" altLang="zh-CN" b="1" dirty="0">
                <a:latin typeface="微软雅黑" panose="020B0503020204020204" pitchFamily="34" charset="-122"/>
                <a:ea typeface="微软雅黑" panose="020B0503020204020204" pitchFamily="34" charset="-122"/>
              </a:rPr>
              <a:t>Innovative Application Data Transmission</a:t>
            </a:r>
            <a:endParaRPr lang="zh-CN" altLang="en-US"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rot="5400000">
            <a:off x="5643922" y="4294738"/>
            <a:ext cx="590242" cy="286746"/>
            <a:chOff x="3445743" y="1608190"/>
            <a:chExt cx="821395" cy="399043"/>
          </a:xfrm>
        </p:grpSpPr>
        <p:sp>
          <p:nvSpPr>
            <p:cNvPr id="26" name="等腰三角形 25"/>
            <p:cNvSpPr/>
            <p:nvPr/>
          </p:nvSpPr>
          <p:spPr>
            <a:xfrm>
              <a:off x="3445743" y="160819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sp>
          <p:nvSpPr>
            <p:cNvPr id="27" name="等腰三角形 26"/>
            <p:cNvSpPr/>
            <p:nvPr/>
          </p:nvSpPr>
          <p:spPr>
            <a:xfrm>
              <a:off x="3445743" y="169148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grpSp>
      <p:sp>
        <p:nvSpPr>
          <p:cNvPr id="28" name="文本框 27"/>
          <p:cNvSpPr txBox="1"/>
          <p:nvPr/>
        </p:nvSpPr>
        <p:spPr>
          <a:xfrm>
            <a:off x="285680" y="1211119"/>
            <a:ext cx="11469440" cy="1554106"/>
          </a:xfrm>
          <a:prstGeom prst="rect">
            <a:avLst/>
          </a:prstGeom>
          <a:noFill/>
        </p:spPr>
        <p:txBody>
          <a:bodyPr wrap="square" rtlCol="0">
            <a:noAutofit/>
          </a:bodyPr>
          <a:lstStyle/>
          <a:p>
            <a:pPr algn="just">
              <a:lnSpc>
                <a:spcPct val="114000"/>
              </a:lnSpc>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In addressing the performance challenges of wide-area data transmission, the limitations of traditional TCP/IP network architecture are increasingly evident, making it difficult to meet users' urgent demands for high speed, large capacity, and long-distance transmission. To ensure users' service experience, multi-dimensional technological innovation and collaborative optimization are required from the terminal to the network layer.</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14000"/>
              </a:lnSpc>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Transport Layer:</a:t>
            </a:r>
            <a:r>
              <a:rPr lang="en-US" altLang="zh-CN" sz="1400" dirty="0">
                <a:latin typeface="微软雅黑" panose="020B0503020204020204" pitchFamily="34" charset="-122"/>
                <a:ea typeface="微软雅黑" panose="020B0503020204020204" pitchFamily="34" charset="-122"/>
              </a:rPr>
              <a:t> Optimize transport protocols and dynamically adjust transmission strategies based on network conditions to improve throughput and reduce packet loss rates.</a:t>
            </a:r>
          </a:p>
          <a:p>
            <a:pPr marL="285750" indent="-285750" algn="just">
              <a:lnSpc>
                <a:spcPct val="114000"/>
              </a:lnSpc>
              <a:buFont typeface="Arial" panose="020B0604020202020204" pitchFamily="34" charset="0"/>
              <a:buChar char="•"/>
            </a:pPr>
            <a:r>
              <a:rPr lang="fr-FR" altLang="zh-CN" sz="1400" b="1" dirty="0">
                <a:latin typeface="微软雅黑" panose="020B0503020204020204" pitchFamily="34" charset="-122"/>
                <a:ea typeface="微软雅黑" panose="020B0503020204020204" pitchFamily="34" charset="-122"/>
              </a:rPr>
              <a:t>Network Layer: </a:t>
            </a:r>
            <a:r>
              <a:rPr lang="en-US" altLang="zh-CN" sz="1400" dirty="0">
                <a:latin typeface="微软雅黑" panose="020B0503020204020204" pitchFamily="34" charset="-122"/>
                <a:ea typeface="微软雅黑" panose="020B0503020204020204" pitchFamily="34" charset="-122"/>
              </a:rPr>
              <a:t>Optimize IP routing and forwarding mechanisms to enhance intelligent network scheduling capabilities, reducing congestion and packet loss.</a:t>
            </a:r>
          </a:p>
          <a:p>
            <a:pPr marL="285750" indent="-285750" algn="just">
              <a:lnSpc>
                <a:spcPct val="114000"/>
              </a:lnSpc>
              <a:buFont typeface="Arial" panose="020B0604020202020204" pitchFamily="34" charset="0"/>
              <a:buChar char="•"/>
            </a:pPr>
            <a:r>
              <a:rPr lang="fr-FR" altLang="zh-CN" sz="1400" b="1" dirty="0">
                <a:latin typeface="微软雅黑" panose="020B0503020204020204" pitchFamily="34" charset="-122"/>
                <a:ea typeface="微软雅黑" panose="020B0503020204020204" pitchFamily="34" charset="-122"/>
              </a:rPr>
              <a:t>Client and Server Side:</a:t>
            </a:r>
            <a:r>
              <a:rPr lang="fr-FR" altLang="zh-CN"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Improve I/O performance by adopting high-speed storage and parallel processing technologies, and use elastic bandwidth and dynamic storage management on the access side.</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4"/>
          <a:stretch>
            <a:fillRect/>
          </a:stretch>
        </p:blipFill>
        <p:spPr>
          <a:xfrm>
            <a:off x="8969537" y="4653359"/>
            <a:ext cx="2432646" cy="1559509"/>
          </a:xfrm>
          <a:prstGeom prst="rect">
            <a:avLst/>
          </a:prstGeom>
        </p:spPr>
      </p:pic>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6050" y="4613744"/>
            <a:ext cx="2347948" cy="1603963"/>
          </a:xfrm>
          <a:prstGeom prst="rect">
            <a:avLst/>
          </a:prstGeom>
        </p:spPr>
      </p:pic>
      <p:pic>
        <p:nvPicPr>
          <p:cNvPr id="39" name="图片 38"/>
          <p:cNvPicPr>
            <a:picLocks noChangeAspect="1"/>
          </p:cNvPicPr>
          <p:nvPr/>
        </p:nvPicPr>
        <p:blipFill>
          <a:blip r:embed="rId6"/>
          <a:stretch>
            <a:fillRect/>
          </a:stretch>
        </p:blipFill>
        <p:spPr>
          <a:xfrm>
            <a:off x="649997" y="4622980"/>
            <a:ext cx="2325727" cy="15872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0" y="254810"/>
            <a:ext cx="7846060" cy="1022985"/>
          </a:xfrm>
        </p:spPr>
        <p:txBody>
          <a:bodyPr vert="horz" lIns="91440" tIns="45720" rIns="91440" bIns="45720" rtlCol="0" anchor="ctr">
            <a:normAutofit fontScale="90000"/>
          </a:bodyPr>
          <a:lstStyle/>
          <a:p>
            <a:r>
              <a:rPr lang="en-US" altLang="zh-CN" b="1" dirty="0">
                <a:latin typeface="微软雅黑" panose="020B0503020204020204" pitchFamily="34" charset="-122"/>
                <a:ea typeface="微软雅黑" panose="020B0503020204020204" pitchFamily="34" charset="-122"/>
              </a:rPr>
              <a:t>IP High Throughput Elastic Network API</a:t>
            </a:r>
            <a:endParaRPr lang="zh-CN" altLang="en-US" b="1" dirty="0">
              <a:latin typeface="微软雅黑" panose="020B0503020204020204" pitchFamily="34" charset="-122"/>
              <a:ea typeface="微软雅黑" panose="020B0503020204020204" pitchFamily="34" charset="-122"/>
            </a:endParaRPr>
          </a:p>
        </p:txBody>
      </p:sp>
      <p:sp>
        <p:nvSpPr>
          <p:cNvPr id="170" name="文本框 169"/>
          <p:cNvSpPr txBox="1"/>
          <p:nvPr/>
        </p:nvSpPr>
        <p:spPr>
          <a:xfrm>
            <a:off x="253999" y="2830184"/>
            <a:ext cx="5629416" cy="430887"/>
          </a:xfrm>
          <a:prstGeom prst="rect">
            <a:avLst/>
          </a:prstGeom>
          <a:noFill/>
        </p:spPr>
        <p:txBody>
          <a:bodyPr wrap="square" rtlCol="0">
            <a:spAutoFit/>
          </a:bodyPr>
          <a:lstStyle/>
          <a:p>
            <a:pPr algn="just"/>
            <a:r>
              <a:rPr lang="en-US" altLang="zh-CN" sz="1050" b="1" kern="100" dirty="0">
                <a:effectLst/>
                <a:latin typeface="微软雅黑" panose="020B0503020204020204" pitchFamily="34" charset="-122"/>
                <a:ea typeface="微软雅黑" panose="020B0503020204020204" pitchFamily="34" charset="-122"/>
                <a:cs typeface="Times New Roman" panose="02020603050405020304" pitchFamily="18" charset="0"/>
              </a:rPr>
              <a:t>Offline Transmission Business Model, suitable for scenarios where data sources cannot directly connect to the network.</a:t>
            </a:r>
            <a:endParaRPr lang="zh-CN" altLang="zh-CN" sz="105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6456043" y="2675492"/>
            <a:ext cx="4993640" cy="702945"/>
          </a:xfrm>
          <a:prstGeom prst="rect">
            <a:avLst/>
          </a:prstGeom>
          <a:noFill/>
        </p:spPr>
        <p:txBody>
          <a:bodyPr wrap="square" rtlCol="0">
            <a:noAutofit/>
          </a:bodyPr>
          <a:lstStyle/>
          <a:p>
            <a:endParaRPr lang="en-US" altLang="zh-CN" sz="1200" b="1" dirty="0"/>
          </a:p>
          <a:p>
            <a:endParaRPr lang="en-US" altLang="zh-CN" sz="1200" b="1" dirty="0"/>
          </a:p>
          <a:p>
            <a:endParaRPr lang="en-US" altLang="zh-CN" sz="1200" b="1" dirty="0"/>
          </a:p>
          <a:p>
            <a:endParaRPr lang="en-US" altLang="zh-CN" sz="1200" b="1" dirty="0"/>
          </a:p>
        </p:txBody>
      </p:sp>
      <p:sp>
        <p:nvSpPr>
          <p:cNvPr id="8" name="object 4"/>
          <p:cNvSpPr/>
          <p:nvPr/>
        </p:nvSpPr>
        <p:spPr bwMode="auto">
          <a:xfrm>
            <a:off x="873372" y="2604108"/>
            <a:ext cx="4390670" cy="260099"/>
          </a:xfrm>
          <a:custGeom>
            <a:avLst/>
            <a:gdLst>
              <a:gd name="T0" fmla="*/ 0 w 2807334"/>
              <a:gd name="T1" fmla="*/ 0 h 468630"/>
              <a:gd name="T2" fmla="*/ 2807334 w 2807334"/>
              <a:gd name="T3" fmla="*/ 468630 h 468630"/>
            </a:gdLst>
            <a:ahLst/>
            <a:cxnLst/>
            <a:rect l="T0" t="T1" r="T2" b="T3"/>
            <a:pathLst>
              <a:path w="2807334" h="468630">
                <a:moveTo>
                  <a:pt x="2573019" y="0"/>
                </a:moveTo>
                <a:lnTo>
                  <a:pt x="234187" y="0"/>
                </a:lnTo>
                <a:lnTo>
                  <a:pt x="187006" y="4754"/>
                </a:lnTo>
                <a:lnTo>
                  <a:pt x="143053" y="18391"/>
                </a:lnTo>
                <a:lnTo>
                  <a:pt x="103274" y="39969"/>
                </a:lnTo>
                <a:lnTo>
                  <a:pt x="68611" y="68548"/>
                </a:lnTo>
                <a:lnTo>
                  <a:pt x="40009" y="103187"/>
                </a:lnTo>
                <a:lnTo>
                  <a:pt x="18411" y="142946"/>
                </a:lnTo>
                <a:lnTo>
                  <a:pt x="4760" y="186884"/>
                </a:lnTo>
                <a:lnTo>
                  <a:pt x="0" y="234060"/>
                </a:lnTo>
                <a:lnTo>
                  <a:pt x="4760" y="281279"/>
                </a:lnTo>
                <a:lnTo>
                  <a:pt x="18411" y="325248"/>
                </a:lnTo>
                <a:lnTo>
                  <a:pt x="40009" y="365030"/>
                </a:lnTo>
                <a:lnTo>
                  <a:pt x="68611" y="399684"/>
                </a:lnTo>
                <a:lnTo>
                  <a:pt x="103274" y="428273"/>
                </a:lnTo>
                <a:lnTo>
                  <a:pt x="143053" y="449855"/>
                </a:lnTo>
                <a:lnTo>
                  <a:pt x="187006" y="463494"/>
                </a:lnTo>
                <a:lnTo>
                  <a:pt x="234187" y="468248"/>
                </a:lnTo>
                <a:lnTo>
                  <a:pt x="2573019" y="468248"/>
                </a:lnTo>
                <a:lnTo>
                  <a:pt x="2620196" y="463494"/>
                </a:lnTo>
                <a:lnTo>
                  <a:pt x="2664134" y="449855"/>
                </a:lnTo>
                <a:lnTo>
                  <a:pt x="2703893" y="428273"/>
                </a:lnTo>
                <a:lnTo>
                  <a:pt x="2738532" y="399684"/>
                </a:lnTo>
                <a:lnTo>
                  <a:pt x="2767111" y="365030"/>
                </a:lnTo>
                <a:lnTo>
                  <a:pt x="2788689" y="325248"/>
                </a:lnTo>
                <a:lnTo>
                  <a:pt x="2802326" y="281279"/>
                </a:lnTo>
                <a:lnTo>
                  <a:pt x="2807081" y="234060"/>
                </a:lnTo>
                <a:lnTo>
                  <a:pt x="2802326" y="186884"/>
                </a:lnTo>
                <a:lnTo>
                  <a:pt x="2788689" y="142946"/>
                </a:lnTo>
                <a:lnTo>
                  <a:pt x="2767111" y="103187"/>
                </a:lnTo>
                <a:lnTo>
                  <a:pt x="2738532" y="68548"/>
                </a:lnTo>
                <a:lnTo>
                  <a:pt x="2703893" y="39969"/>
                </a:lnTo>
                <a:lnTo>
                  <a:pt x="2664134" y="18391"/>
                </a:lnTo>
                <a:lnTo>
                  <a:pt x="2620196" y="4754"/>
                </a:lnTo>
                <a:lnTo>
                  <a:pt x="2573019" y="0"/>
                </a:lnTo>
                <a:close/>
              </a:path>
            </a:pathLst>
          </a:custGeom>
          <a:solidFill>
            <a:srgbClr val="1184CF"/>
          </a:solidFill>
        </p:spPr>
        <p:txBody>
          <a:bodyPr lIns="0" tIns="0" rIns="0" bIns="0" anchor="ctr"/>
          <a:lstStyle/>
          <a:p>
            <a:pPr algn="ctr" fontAlgn="base">
              <a:spcBef>
                <a:spcPct val="0"/>
              </a:spcBef>
              <a:spcAft>
                <a:spcPct val="0"/>
              </a:spcAft>
            </a:pPr>
            <a:r>
              <a:rPr lang="en-US" altLang="zh-CN" sz="1200"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1. Dedicated Line Access Dynamic Express Mode</a:t>
            </a:r>
            <a:endParaRPr lang="zh-CN" altLang="en-US" sz="1200"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4" name="object 4"/>
          <p:cNvSpPr/>
          <p:nvPr/>
        </p:nvSpPr>
        <p:spPr bwMode="auto">
          <a:xfrm>
            <a:off x="6971856" y="2592732"/>
            <a:ext cx="3962013" cy="264090"/>
          </a:xfrm>
          <a:custGeom>
            <a:avLst/>
            <a:gdLst>
              <a:gd name="T0" fmla="*/ 0 w 2807334"/>
              <a:gd name="T1" fmla="*/ 0 h 468630"/>
              <a:gd name="T2" fmla="*/ 2807334 w 2807334"/>
              <a:gd name="T3" fmla="*/ 468630 h 468630"/>
            </a:gdLst>
            <a:ahLst/>
            <a:cxnLst/>
            <a:rect l="T0" t="T1" r="T2" b="T3"/>
            <a:pathLst>
              <a:path w="2807334" h="468630">
                <a:moveTo>
                  <a:pt x="2573019" y="0"/>
                </a:moveTo>
                <a:lnTo>
                  <a:pt x="234187" y="0"/>
                </a:lnTo>
                <a:lnTo>
                  <a:pt x="187006" y="4754"/>
                </a:lnTo>
                <a:lnTo>
                  <a:pt x="143053" y="18391"/>
                </a:lnTo>
                <a:lnTo>
                  <a:pt x="103274" y="39969"/>
                </a:lnTo>
                <a:lnTo>
                  <a:pt x="68611" y="68548"/>
                </a:lnTo>
                <a:lnTo>
                  <a:pt x="40009" y="103187"/>
                </a:lnTo>
                <a:lnTo>
                  <a:pt x="18411" y="142946"/>
                </a:lnTo>
                <a:lnTo>
                  <a:pt x="4760" y="186884"/>
                </a:lnTo>
                <a:lnTo>
                  <a:pt x="0" y="234060"/>
                </a:lnTo>
                <a:lnTo>
                  <a:pt x="4760" y="281279"/>
                </a:lnTo>
                <a:lnTo>
                  <a:pt x="18411" y="325248"/>
                </a:lnTo>
                <a:lnTo>
                  <a:pt x="40009" y="365030"/>
                </a:lnTo>
                <a:lnTo>
                  <a:pt x="68611" y="399684"/>
                </a:lnTo>
                <a:lnTo>
                  <a:pt x="103274" y="428273"/>
                </a:lnTo>
                <a:lnTo>
                  <a:pt x="143053" y="449855"/>
                </a:lnTo>
                <a:lnTo>
                  <a:pt x="187006" y="463494"/>
                </a:lnTo>
                <a:lnTo>
                  <a:pt x="234187" y="468248"/>
                </a:lnTo>
                <a:lnTo>
                  <a:pt x="2573019" y="468248"/>
                </a:lnTo>
                <a:lnTo>
                  <a:pt x="2620196" y="463494"/>
                </a:lnTo>
                <a:lnTo>
                  <a:pt x="2664134" y="449855"/>
                </a:lnTo>
                <a:lnTo>
                  <a:pt x="2703893" y="428273"/>
                </a:lnTo>
                <a:lnTo>
                  <a:pt x="2738532" y="399684"/>
                </a:lnTo>
                <a:lnTo>
                  <a:pt x="2767111" y="365030"/>
                </a:lnTo>
                <a:lnTo>
                  <a:pt x="2788689" y="325248"/>
                </a:lnTo>
                <a:lnTo>
                  <a:pt x="2802326" y="281279"/>
                </a:lnTo>
                <a:lnTo>
                  <a:pt x="2807081" y="234060"/>
                </a:lnTo>
                <a:lnTo>
                  <a:pt x="2802326" y="186884"/>
                </a:lnTo>
                <a:lnTo>
                  <a:pt x="2788689" y="142946"/>
                </a:lnTo>
                <a:lnTo>
                  <a:pt x="2767111" y="103187"/>
                </a:lnTo>
                <a:lnTo>
                  <a:pt x="2738532" y="68548"/>
                </a:lnTo>
                <a:lnTo>
                  <a:pt x="2703893" y="39969"/>
                </a:lnTo>
                <a:lnTo>
                  <a:pt x="2664134" y="18391"/>
                </a:lnTo>
                <a:lnTo>
                  <a:pt x="2620196" y="4754"/>
                </a:lnTo>
                <a:lnTo>
                  <a:pt x="2573019" y="0"/>
                </a:lnTo>
                <a:close/>
              </a:path>
            </a:pathLst>
          </a:custGeom>
          <a:solidFill>
            <a:srgbClr val="1184CF"/>
          </a:solidFill>
        </p:spPr>
        <p:txBody>
          <a:bodyPr lIns="0" tIns="0" rIns="0" bIns="0" anchor="ctr"/>
          <a:lstStyle/>
          <a:p>
            <a:pPr algn="ctr" fontAlgn="base">
              <a:spcBef>
                <a:spcPct val="0"/>
              </a:spcBef>
              <a:spcAft>
                <a:spcPct val="0"/>
              </a:spcAft>
            </a:pPr>
            <a:r>
              <a:rPr lang="en-US" altLang="zh-CN" sz="1200"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2.</a:t>
            </a:r>
            <a:r>
              <a:rPr lang="fr-FR" altLang="zh-CN" sz="1200"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rPr>
              <a:t> Direct Access Mode</a:t>
            </a:r>
            <a:endParaRPr lang="zh-CN" altLang="en-US" sz="1200" b="1" spc="-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矩形 4"/>
          <p:cNvSpPr/>
          <p:nvPr>
            <p:custDataLst>
              <p:tags r:id="rId1"/>
            </p:custDataLst>
          </p:nvPr>
        </p:nvSpPr>
        <p:spPr>
          <a:xfrm>
            <a:off x="262812" y="3244529"/>
            <a:ext cx="5682573" cy="1581996"/>
          </a:xfrm>
          <a:prstGeom prst="rect">
            <a:avLst/>
          </a:prstGeom>
          <a:solidFill>
            <a:srgbClr val="2DA0FF">
              <a:alpha val="9000"/>
            </a:srgbClr>
          </a:solidFill>
          <a:ln w="3175" cap="flat" cmpd="sng" algn="ctr">
            <a:solidFill>
              <a:sysClr val="window" lastClr="FFFFFF">
                <a:lumMod val="75000"/>
              </a:sysClr>
            </a:solidFill>
            <a:prstDash val="solid"/>
          </a:ln>
          <a:effectLst/>
        </p:spPr>
        <p:txBody>
          <a:bodyPr anchor="ctr"/>
          <a:lstStyle/>
          <a:p>
            <a:pPr marL="285750" indent="-285750">
              <a:lnSpc>
                <a:spcPct val="150000"/>
              </a:lnSpc>
              <a:buFont typeface="Arial" panose="020B0604020202020204" pitchFamily="34" charset="0"/>
              <a:buChar char="•"/>
            </a:pPr>
            <a:endParaRPr lang="zh-CN" altLang="en-US" sz="1600" kern="0" noProof="1">
              <a:solidFill>
                <a:schemeClr val="accent5">
                  <a:lumMod val="25000"/>
                </a:schemeClr>
              </a:solidFill>
              <a:latin typeface="Calibri" panose="020F0502020204030204"/>
              <a:ea typeface="微软雅黑" panose="020B0503020204020204" pitchFamily="34" charset="-122"/>
              <a:cs typeface="+mn-ea"/>
            </a:endParaRPr>
          </a:p>
        </p:txBody>
      </p:sp>
      <p:sp>
        <p:nvSpPr>
          <p:cNvPr id="6" name="文本框 220"/>
          <p:cNvSpPr txBox="1"/>
          <p:nvPr>
            <p:custDataLst>
              <p:tags r:id="rId2"/>
            </p:custDataLst>
          </p:nvPr>
        </p:nvSpPr>
        <p:spPr>
          <a:xfrm>
            <a:off x="271624" y="3330728"/>
            <a:ext cx="5726554" cy="1449115"/>
          </a:xfrm>
          <a:prstGeom prst="rect">
            <a:avLst/>
          </a:prstGeom>
          <a:noFill/>
          <a:ln w="9525">
            <a:noFill/>
          </a:ln>
        </p:spPr>
        <p:txBody>
          <a:bodyPr wrap="square" anchor="t" anchorCtr="0">
            <a:spAutoFit/>
          </a:bodyPr>
          <a:lstStyle/>
          <a:p>
            <a:pPr marL="285750" indent="-285750" algn="just">
              <a:spcAft>
                <a:spcPts val="500"/>
              </a:spcAft>
              <a:buFont typeface="Wingdings" panose="05000000000000000000" pitchFamily="2" charset="2"/>
              <a:buChar char="n"/>
            </a:pPr>
            <a:r>
              <a:rPr lang="fr-FR" altLang="zh-CN" sz="1200" b="1" dirty="0">
                <a:solidFill>
                  <a:srgbClr val="0070C0"/>
                </a:solidFill>
                <a:latin typeface="微软雅黑" panose="020B0503020204020204" pitchFamily="34" charset="-122"/>
                <a:ea typeface="微软雅黑" panose="020B0503020204020204" pitchFamily="34" charset="-122"/>
              </a:rPr>
              <a:t>Features and Advantages</a:t>
            </a:r>
            <a:endParaRPr lang="zh-CN" altLang="en-US" sz="1200" b="1" dirty="0">
              <a:solidFill>
                <a:srgbClr val="0070C0"/>
              </a:solidFill>
              <a:latin typeface="微软雅黑" panose="020B0503020204020204" pitchFamily="34" charset="-122"/>
              <a:ea typeface="微软雅黑" panose="020B0503020204020204" pitchFamily="34" charset="-122"/>
            </a:endParaRPr>
          </a:p>
          <a:p>
            <a:r>
              <a:rPr lang="en-US" altLang="zh-CN" sz="1200" b="1" dirty="0"/>
              <a:t>Offline Copy:</a:t>
            </a:r>
            <a:r>
              <a:rPr lang="en-US" altLang="zh-CN" sz="1200" dirty="0"/>
              <a:t> Enables data transmission without relying on network connections.</a:t>
            </a:r>
          </a:p>
          <a:p>
            <a:r>
              <a:rPr lang="en-US" altLang="zh-CN" sz="1200" b="1" dirty="0"/>
              <a:t>Online Upload:</a:t>
            </a:r>
            <a:r>
              <a:rPr lang="en-US" altLang="zh-CN" sz="1200" dirty="0"/>
              <a:t> Facilitates secure, high-speed, and reliable online data transfer. The offline mode has higher bandwidth requirements for uploading compared to downloading.</a:t>
            </a:r>
          </a:p>
          <a:p>
            <a:r>
              <a:rPr lang="en-US" altLang="zh-CN" sz="1200" b="1" dirty="0"/>
              <a:t>Resource Sharing:</a:t>
            </a:r>
            <a:r>
              <a:rPr lang="en-US" altLang="zh-CN" sz="1200" dirty="0"/>
              <a:t> Allows users to share the use of express station equipment in a time-sharing manner.</a:t>
            </a:r>
          </a:p>
        </p:txBody>
      </p:sp>
      <p:sp>
        <p:nvSpPr>
          <p:cNvPr id="7" name="矩形 6"/>
          <p:cNvSpPr/>
          <p:nvPr>
            <p:custDataLst>
              <p:tags r:id="rId3"/>
            </p:custDataLst>
          </p:nvPr>
        </p:nvSpPr>
        <p:spPr>
          <a:xfrm>
            <a:off x="253999" y="4889546"/>
            <a:ext cx="5682573" cy="1903897"/>
          </a:xfrm>
          <a:prstGeom prst="rect">
            <a:avLst/>
          </a:prstGeom>
          <a:solidFill>
            <a:srgbClr val="2DA0FF">
              <a:alpha val="9000"/>
            </a:srgbClr>
          </a:solidFill>
          <a:ln w="3175" cap="flat" cmpd="sng" algn="ctr">
            <a:solidFill>
              <a:sysClr val="window" lastClr="FFFFFF">
                <a:lumMod val="75000"/>
              </a:sysClr>
            </a:solidFill>
            <a:prstDash val="solid"/>
          </a:ln>
          <a:effectLst/>
        </p:spPr>
        <p:txBody>
          <a:bodyPr anchor="ctr"/>
          <a:lstStyle/>
          <a:p>
            <a:pPr marL="285750" indent="-285750">
              <a:lnSpc>
                <a:spcPct val="150000"/>
              </a:lnSpc>
              <a:buFont typeface="Arial" panose="020B0604020202020204" pitchFamily="34" charset="0"/>
              <a:buChar char="•"/>
            </a:pPr>
            <a:endParaRPr lang="zh-CN" altLang="en-US" sz="1600" kern="0" noProof="1">
              <a:solidFill>
                <a:schemeClr val="accent5">
                  <a:lumMod val="25000"/>
                </a:schemeClr>
              </a:solidFill>
              <a:latin typeface="Calibri" panose="020F0502020204030204"/>
              <a:ea typeface="微软雅黑" panose="020B0503020204020204" pitchFamily="34" charset="-122"/>
              <a:cs typeface="+mn-ea"/>
            </a:endParaRPr>
          </a:p>
        </p:txBody>
      </p:sp>
      <p:sp>
        <p:nvSpPr>
          <p:cNvPr id="9" name="文本框 220"/>
          <p:cNvSpPr txBox="1"/>
          <p:nvPr>
            <p:custDataLst>
              <p:tags r:id="rId4"/>
            </p:custDataLst>
          </p:nvPr>
        </p:nvSpPr>
        <p:spPr>
          <a:xfrm>
            <a:off x="262812" y="4944219"/>
            <a:ext cx="5694983" cy="1849224"/>
          </a:xfrm>
          <a:prstGeom prst="rect">
            <a:avLst/>
          </a:prstGeom>
          <a:noFill/>
          <a:ln w="9525">
            <a:noFill/>
          </a:ln>
        </p:spPr>
        <p:txBody>
          <a:bodyPr wrap="square" anchor="t" anchorCtr="0">
            <a:spAutoFit/>
          </a:bodyPr>
          <a:lstStyle/>
          <a:p>
            <a:pPr marL="285750" indent="-285750" algn="just">
              <a:spcAft>
                <a:spcPts val="500"/>
              </a:spcAft>
              <a:buFont typeface="Wingdings" panose="05000000000000000000" pitchFamily="2" charset="2"/>
              <a:buChar char="n"/>
            </a:pPr>
            <a:r>
              <a:rPr lang="fr-FR" altLang="zh-CN" sz="1200" b="1" dirty="0">
                <a:solidFill>
                  <a:srgbClr val="0070C0"/>
                </a:solidFill>
                <a:latin typeface="微软雅黑" panose="020B0503020204020204" pitchFamily="34" charset="-122"/>
                <a:ea typeface="微软雅黑" panose="020B0503020204020204" pitchFamily="34" charset="-122"/>
              </a:rPr>
              <a:t>Deployment Steps</a:t>
            </a:r>
            <a:endParaRPr lang="zh-CN" altLang="en-US" sz="1200" b="1" dirty="0">
              <a:solidFill>
                <a:srgbClr val="0070C0"/>
              </a:solidFill>
              <a:latin typeface="微软雅黑" panose="020B0503020204020204" pitchFamily="34" charset="-122"/>
              <a:ea typeface="微软雅黑" panose="020B0503020204020204" pitchFamily="34" charset="-122"/>
            </a:endParaRPr>
          </a:p>
          <a:p>
            <a:r>
              <a:rPr lang="en-US" altLang="zh-CN" sz="1200" b="1" dirty="0"/>
              <a:t>Deploy Express Station:</a:t>
            </a:r>
            <a:r>
              <a:rPr lang="en-US" altLang="zh-CN" sz="1200" dirty="0"/>
              <a:t>  Deploy the express station equipment with offline transmission capabilities and connect it to the cloud private network or SPN.</a:t>
            </a:r>
          </a:p>
          <a:p>
            <a:r>
              <a:rPr lang="en-US" altLang="zh-CN" sz="1200" b="1" dirty="0"/>
              <a:t>Order Service:</a:t>
            </a:r>
            <a:r>
              <a:rPr lang="en-US" altLang="zh-CN" sz="1200" dirty="0"/>
              <a:t> Order the express station mode service through the operational platform online, generating a service order.</a:t>
            </a:r>
          </a:p>
          <a:p>
            <a:r>
              <a:rPr lang="en-US" altLang="zh-CN" sz="1200" b="1" dirty="0"/>
              <a:t>Copy Data:</a:t>
            </a:r>
            <a:r>
              <a:rPr lang="en-US" altLang="zh-CN" sz="1200" dirty="0"/>
              <a:t> Copy the data from the source end to the express station equipment, completing the offline transmission.</a:t>
            </a:r>
          </a:p>
          <a:p>
            <a:r>
              <a:rPr lang="en-US" altLang="zh-CN" sz="1200" b="1" dirty="0"/>
              <a:t>Upload Data:</a:t>
            </a:r>
            <a:r>
              <a:rPr lang="en-US" altLang="zh-CN" sz="1200" dirty="0"/>
              <a:t> The express station equipment uploads the data to the destination end, completing the online transmission.</a:t>
            </a:r>
          </a:p>
        </p:txBody>
      </p:sp>
      <p:sp>
        <p:nvSpPr>
          <p:cNvPr id="11" name="文本框 10"/>
          <p:cNvSpPr txBox="1"/>
          <p:nvPr/>
        </p:nvSpPr>
        <p:spPr>
          <a:xfrm>
            <a:off x="6200456" y="2830184"/>
            <a:ext cx="5629416" cy="430887"/>
          </a:xfrm>
          <a:prstGeom prst="rect">
            <a:avLst/>
          </a:prstGeom>
          <a:noFill/>
        </p:spPr>
        <p:txBody>
          <a:bodyPr wrap="square" rtlCol="0">
            <a:spAutoFit/>
          </a:bodyPr>
          <a:lstStyle/>
          <a:p>
            <a:pPr algn="just"/>
            <a:r>
              <a:rPr lang="fr-FR" altLang="zh-CN" sz="1050" b="1" kern="100" dirty="0">
                <a:effectLst/>
                <a:latin typeface="微软雅黑" panose="020B0503020204020204" pitchFamily="34" charset="-122"/>
                <a:ea typeface="微软雅黑" panose="020B0503020204020204" pitchFamily="34" charset="-122"/>
                <a:cs typeface="Times New Roman" panose="02020603050405020304" pitchFamily="18" charset="0"/>
              </a:rPr>
              <a:t>Online Transmission Business Model, </a:t>
            </a:r>
            <a:r>
              <a:rPr lang="en-US" altLang="zh-CN" sz="1050" b="1" kern="100" dirty="0">
                <a:effectLst/>
                <a:latin typeface="微软雅黑" panose="020B0503020204020204" pitchFamily="34" charset="-122"/>
                <a:ea typeface="微软雅黑" panose="020B0503020204020204" pitchFamily="34" charset="-122"/>
                <a:cs typeface="Times New Roman" panose="02020603050405020304" pitchFamily="18" charset="0"/>
              </a:rPr>
              <a:t>suitable for scenarios where data sources can directly connect to the network.</a:t>
            </a:r>
            <a:endParaRPr lang="zh-CN" altLang="zh-CN" sz="105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custDataLst>
              <p:tags r:id="rId5"/>
            </p:custDataLst>
          </p:nvPr>
        </p:nvSpPr>
        <p:spPr>
          <a:xfrm>
            <a:off x="6218826" y="3244528"/>
            <a:ext cx="5682573" cy="1590715"/>
          </a:xfrm>
          <a:prstGeom prst="rect">
            <a:avLst/>
          </a:prstGeom>
          <a:solidFill>
            <a:srgbClr val="2DA0FF">
              <a:alpha val="9000"/>
            </a:srgbClr>
          </a:solidFill>
          <a:ln w="3175" cap="flat" cmpd="sng" algn="ctr">
            <a:solidFill>
              <a:sysClr val="window" lastClr="FFFFFF">
                <a:lumMod val="75000"/>
              </a:sysClr>
            </a:solidFill>
            <a:prstDash val="solid"/>
          </a:ln>
          <a:effectLst/>
        </p:spPr>
        <p:txBody>
          <a:bodyPr anchor="ctr"/>
          <a:lstStyle/>
          <a:p>
            <a:pPr marL="285750" indent="-285750">
              <a:lnSpc>
                <a:spcPct val="150000"/>
              </a:lnSpc>
              <a:buFont typeface="Arial" panose="020B0604020202020204" pitchFamily="34" charset="0"/>
              <a:buChar char="•"/>
            </a:pPr>
            <a:endParaRPr lang="zh-CN" altLang="en-US" sz="1600" kern="0" noProof="1">
              <a:solidFill>
                <a:schemeClr val="accent5">
                  <a:lumMod val="25000"/>
                </a:schemeClr>
              </a:solidFill>
              <a:latin typeface="Calibri" panose="020F0502020204030204"/>
              <a:ea typeface="微软雅黑" panose="020B0503020204020204" pitchFamily="34" charset="-122"/>
              <a:cs typeface="+mn-ea"/>
            </a:endParaRPr>
          </a:p>
        </p:txBody>
      </p:sp>
      <p:sp>
        <p:nvSpPr>
          <p:cNvPr id="16" name="文本框 220"/>
          <p:cNvSpPr txBox="1"/>
          <p:nvPr>
            <p:custDataLst>
              <p:tags r:id="rId6"/>
            </p:custDataLst>
          </p:nvPr>
        </p:nvSpPr>
        <p:spPr>
          <a:xfrm>
            <a:off x="6204067" y="3334345"/>
            <a:ext cx="5697332" cy="1295226"/>
          </a:xfrm>
          <a:prstGeom prst="rect">
            <a:avLst/>
          </a:prstGeom>
          <a:noFill/>
          <a:ln w="9525">
            <a:noFill/>
          </a:ln>
        </p:spPr>
        <p:txBody>
          <a:bodyPr wrap="square" anchor="t" anchorCtr="0">
            <a:spAutoFit/>
          </a:bodyPr>
          <a:lstStyle/>
          <a:p>
            <a:pPr marL="285750" indent="-285750" algn="just">
              <a:spcAft>
                <a:spcPts val="500"/>
              </a:spcAft>
              <a:buFont typeface="Wingdings" panose="05000000000000000000" pitchFamily="2" charset="2"/>
              <a:buChar char="n"/>
            </a:pPr>
            <a:r>
              <a:rPr lang="fr-FR" altLang="zh-CN" sz="1200" b="1" dirty="0">
                <a:solidFill>
                  <a:srgbClr val="0070C0"/>
                </a:solidFill>
                <a:latin typeface="微软雅黑" panose="020B0503020204020204" pitchFamily="34" charset="-122"/>
                <a:ea typeface="微软雅黑" panose="020B0503020204020204" pitchFamily="34" charset="-122"/>
              </a:rPr>
              <a:t>Features and Advantages</a:t>
            </a:r>
            <a:endParaRPr lang="zh-CN" altLang="en-US" sz="1200" b="1" dirty="0">
              <a:solidFill>
                <a:srgbClr val="0070C0"/>
              </a:solidFill>
              <a:latin typeface="微软雅黑" panose="020B0503020204020204" pitchFamily="34" charset="-122"/>
              <a:ea typeface="微软雅黑" panose="020B0503020204020204" pitchFamily="34" charset="-122"/>
            </a:endParaRPr>
          </a:p>
          <a:p>
            <a:r>
              <a:rPr lang="en-US" altLang="zh-CN" sz="1200" b="1" dirty="0"/>
              <a:t>Real-Time Transmission: </a:t>
            </a:r>
            <a:r>
              <a:rPr lang="en-US" altLang="zh-CN" sz="1200" dirty="0"/>
              <a:t>Real-time online data transmission to the destination end.</a:t>
            </a:r>
          </a:p>
          <a:p>
            <a:r>
              <a:rPr lang="en-US" altLang="zh-CN" sz="1200" b="1" dirty="0"/>
              <a:t>Elastic Bandwidth:</a:t>
            </a:r>
            <a:r>
              <a:rPr lang="en-US" altLang="zh-CN" sz="1200" dirty="0"/>
              <a:t> Adjust transmission rates and bandwidth on demand to meet the requirements of large volumes of data transfer in a short period of time.</a:t>
            </a:r>
          </a:p>
          <a:p>
            <a:r>
              <a:rPr lang="en-US" altLang="zh-CN" sz="1200" b="1" dirty="0"/>
              <a:t>Stable Quality:</a:t>
            </a:r>
            <a:r>
              <a:rPr lang="en-US" altLang="zh-CN" sz="1200" dirty="0"/>
              <a:t> Ensure network performance, quality, security, and other indicators during transmission to achieve stable data transfer.</a:t>
            </a:r>
          </a:p>
        </p:txBody>
      </p:sp>
      <p:sp>
        <p:nvSpPr>
          <p:cNvPr id="17" name="矩形 16"/>
          <p:cNvSpPr/>
          <p:nvPr>
            <p:custDataLst>
              <p:tags r:id="rId7"/>
            </p:custDataLst>
          </p:nvPr>
        </p:nvSpPr>
        <p:spPr>
          <a:xfrm>
            <a:off x="6200458" y="4889546"/>
            <a:ext cx="5706144" cy="1885287"/>
          </a:xfrm>
          <a:prstGeom prst="rect">
            <a:avLst/>
          </a:prstGeom>
          <a:solidFill>
            <a:srgbClr val="2DA0FF">
              <a:alpha val="9000"/>
            </a:srgbClr>
          </a:solidFill>
          <a:ln w="3175" cap="flat" cmpd="sng" algn="ctr">
            <a:solidFill>
              <a:sysClr val="window" lastClr="FFFFFF">
                <a:lumMod val="75000"/>
              </a:sysClr>
            </a:solidFill>
            <a:prstDash val="solid"/>
          </a:ln>
          <a:effectLst/>
        </p:spPr>
        <p:txBody>
          <a:bodyPr anchor="ctr"/>
          <a:lstStyle/>
          <a:p>
            <a:pPr marL="285750" indent="-285750">
              <a:lnSpc>
                <a:spcPct val="150000"/>
              </a:lnSpc>
              <a:buFont typeface="Arial" panose="020B0604020202020204" pitchFamily="34" charset="0"/>
              <a:buChar char="•"/>
            </a:pPr>
            <a:endParaRPr lang="zh-CN" altLang="en-US" sz="1600" kern="0" noProof="1">
              <a:solidFill>
                <a:schemeClr val="accent5">
                  <a:lumMod val="25000"/>
                </a:schemeClr>
              </a:solidFill>
              <a:latin typeface="Calibri" panose="020F0502020204030204"/>
              <a:ea typeface="微软雅黑" panose="020B0503020204020204" pitchFamily="34" charset="-122"/>
              <a:cs typeface="+mn-ea"/>
            </a:endParaRPr>
          </a:p>
        </p:txBody>
      </p:sp>
      <p:sp>
        <p:nvSpPr>
          <p:cNvPr id="18" name="文本框 220"/>
          <p:cNvSpPr txBox="1"/>
          <p:nvPr>
            <p:custDataLst>
              <p:tags r:id="rId8"/>
            </p:custDataLst>
          </p:nvPr>
        </p:nvSpPr>
        <p:spPr>
          <a:xfrm>
            <a:off x="6231856" y="4973720"/>
            <a:ext cx="5672402" cy="1079783"/>
          </a:xfrm>
          <a:prstGeom prst="rect">
            <a:avLst/>
          </a:prstGeom>
          <a:noFill/>
          <a:ln w="9525">
            <a:noFill/>
          </a:ln>
        </p:spPr>
        <p:txBody>
          <a:bodyPr wrap="square" anchor="t" anchorCtr="0">
            <a:spAutoFit/>
          </a:bodyPr>
          <a:lstStyle/>
          <a:p>
            <a:pPr marL="285750" indent="-285750" algn="just">
              <a:spcAft>
                <a:spcPts val="500"/>
              </a:spcAft>
              <a:buFont typeface="Wingdings" panose="05000000000000000000" pitchFamily="2" charset="2"/>
              <a:buChar char="n"/>
            </a:pPr>
            <a:r>
              <a:rPr lang="fr-FR" altLang="zh-CN" sz="1200" b="1" dirty="0">
                <a:solidFill>
                  <a:srgbClr val="0070C0"/>
                </a:solidFill>
                <a:latin typeface="微软雅黑" panose="020B0503020204020204" pitchFamily="34" charset="-122"/>
                <a:ea typeface="微软雅黑" panose="020B0503020204020204" pitchFamily="34" charset="-122"/>
              </a:rPr>
              <a:t>Deployment Steps</a:t>
            </a:r>
            <a:endParaRPr lang="zh-CN" altLang="en-US" sz="1200" b="1" dirty="0">
              <a:solidFill>
                <a:srgbClr val="0070C0"/>
              </a:solidFill>
              <a:latin typeface="微软雅黑" panose="020B0503020204020204" pitchFamily="34" charset="-122"/>
              <a:ea typeface="微软雅黑" panose="020B0503020204020204" pitchFamily="34" charset="-122"/>
            </a:endParaRPr>
          </a:p>
          <a:p>
            <a:r>
              <a:rPr lang="en-US" altLang="zh-CN" sz="1200" b="1" dirty="0"/>
              <a:t>Connect to Network:</a:t>
            </a:r>
            <a:r>
              <a:rPr lang="en-US" altLang="zh-CN" sz="1200" dirty="0"/>
              <a:t>  Connect the data source to the cloud private network or the Metropolitan Area Network (CMNET), and complete the network connection.</a:t>
            </a:r>
          </a:p>
          <a:p>
            <a:r>
              <a:rPr lang="en-US" altLang="zh-CN" sz="1200" b="1" dirty="0"/>
              <a:t>Transmit Data:</a:t>
            </a:r>
            <a:r>
              <a:rPr lang="en-US" altLang="zh-CN" sz="1200" dirty="0"/>
              <a:t> Transfer the data to the destination end, completing the online transmission.</a:t>
            </a:r>
          </a:p>
        </p:txBody>
      </p:sp>
      <p:sp>
        <p:nvSpPr>
          <p:cNvPr id="19" name="矩形 9"/>
          <p:cNvSpPr/>
          <p:nvPr>
            <p:custDataLst>
              <p:tags r:id="rId9"/>
            </p:custDataLst>
          </p:nvPr>
        </p:nvSpPr>
        <p:spPr>
          <a:xfrm>
            <a:off x="262811" y="1551858"/>
            <a:ext cx="11682446" cy="1005940"/>
          </a:xfrm>
          <a:prstGeom prst="rect">
            <a:avLst/>
          </a:prstGeom>
          <a:solidFill>
            <a:srgbClr val="2DA0FF">
              <a:alpha val="9000"/>
            </a:srgbClr>
          </a:solidFill>
          <a:ln w="3175" cap="flat" cmpd="sng" algn="ctr">
            <a:solidFill>
              <a:sysClr val="window" lastClr="FFFFFF">
                <a:lumMod val="75000"/>
              </a:sysClr>
            </a:solidFill>
            <a:prstDash val="solid"/>
          </a:ln>
          <a:effectLst/>
        </p:spPr>
        <p:txBody>
          <a:bodyPr anchor="ctr"/>
          <a:lstStyle/>
          <a:p>
            <a:pPr marL="285750" indent="-285750">
              <a:lnSpc>
                <a:spcPct val="150000"/>
              </a:lnSpc>
              <a:buFont typeface="Arial" panose="020B0604020202020204" pitchFamily="34" charset="0"/>
              <a:buChar char="•"/>
            </a:pPr>
            <a:endParaRPr lang="zh-CN" altLang="en-US" sz="1200" kern="0" noProof="1">
              <a:solidFill>
                <a:schemeClr val="accent5">
                  <a:lumMod val="25000"/>
                </a:schemeClr>
              </a:solidFill>
              <a:latin typeface="Calibri" panose="020F0502020204030204"/>
              <a:ea typeface="微软雅黑" panose="020B0503020204020204" pitchFamily="34" charset="-122"/>
              <a:cs typeface="+mn-ea"/>
            </a:endParaRPr>
          </a:p>
        </p:txBody>
      </p:sp>
      <p:sp>
        <p:nvSpPr>
          <p:cNvPr id="20" name="文本框 220"/>
          <p:cNvSpPr txBox="1"/>
          <p:nvPr>
            <p:custDataLst>
              <p:tags r:id="rId10"/>
            </p:custDataLst>
          </p:nvPr>
        </p:nvSpPr>
        <p:spPr>
          <a:xfrm>
            <a:off x="297280" y="1551858"/>
            <a:ext cx="11532592" cy="1018227"/>
          </a:xfrm>
          <a:prstGeom prst="rect">
            <a:avLst/>
          </a:prstGeom>
          <a:solidFill>
            <a:schemeClr val="bg1">
              <a:lumMod val="95000"/>
            </a:schemeClr>
          </a:solidFill>
          <a:ln w="9525">
            <a:noFill/>
          </a:ln>
        </p:spPr>
        <p:txBody>
          <a:bodyPr wrap="square" anchor="t" anchorCtr="0">
            <a:spAutoFit/>
          </a:bodyPr>
          <a:lstStyle/>
          <a:p>
            <a:pPr marL="285750" indent="-285750" algn="just">
              <a:spcAft>
                <a:spcPts val="500"/>
              </a:spcAft>
              <a:buFont typeface="Wingdings" panose="05000000000000000000" pitchFamily="2" charset="2"/>
              <a:buChar char="n"/>
            </a:pPr>
            <a:r>
              <a:rPr lang="en-US" altLang="zh-CN" sz="1400" b="1" dirty="0">
                <a:solidFill>
                  <a:schemeClr val="accent1">
                    <a:lumMod val="50000"/>
                  </a:schemeClr>
                </a:solidFill>
                <a:latin typeface="微软雅黑" panose="020B0503020204020204" pitchFamily="34" charset="-122"/>
                <a:ea typeface="微软雅黑" panose="020B0503020204020204" pitchFamily="34" charset="-122"/>
              </a:rPr>
              <a:t>Definition and Usage</a:t>
            </a:r>
          </a:p>
          <a:p>
            <a:pPr algn="just">
              <a:spcAft>
                <a:spcPts val="500"/>
              </a:spcAft>
            </a:pPr>
            <a:r>
              <a:rPr lang="en-US" altLang="zh-CN" sz="1400" dirty="0">
                <a:latin typeface="微软雅黑" panose="020B0503020204020204" pitchFamily="34" charset="-122"/>
                <a:ea typeface="微软雅黑" panose="020B0503020204020204" pitchFamily="34" charset="-122"/>
              </a:rPr>
              <a:t>Through </a:t>
            </a:r>
            <a:r>
              <a:rPr lang="en-US" altLang="zh-CN" sz="1400" dirty="0">
                <a:solidFill>
                  <a:srgbClr val="FF0000"/>
                </a:solidFill>
                <a:latin typeface="微软雅黑" panose="020B0503020204020204" pitchFamily="34" charset="-122"/>
                <a:ea typeface="微软雅黑" panose="020B0503020204020204" pitchFamily="34" charset="-122"/>
              </a:rPr>
              <a:t>SRv6 bandwidth smoothing technology, intelligent time-sharing scheduling technology, </a:t>
            </a:r>
            <a:r>
              <a:rPr lang="en-US" altLang="zh-CN" sz="1400" dirty="0">
                <a:latin typeface="微软雅黑" panose="020B0503020204020204" pitchFamily="34" charset="-122"/>
                <a:ea typeface="微软雅黑" panose="020B0503020204020204" pitchFamily="34" charset="-122"/>
              </a:rPr>
              <a:t>and</a:t>
            </a:r>
            <a:r>
              <a:rPr lang="en-US" altLang="zh-CN" sz="1400" dirty="0">
                <a:solidFill>
                  <a:srgbClr val="FF0000"/>
                </a:solidFill>
                <a:latin typeface="微软雅黑" panose="020B0503020204020204" pitchFamily="34" charset="-122"/>
                <a:ea typeface="微软雅黑" panose="020B0503020204020204" pitchFamily="34" charset="-122"/>
              </a:rPr>
              <a:t> dynamic QoS adjustment technology</a:t>
            </a:r>
            <a:r>
              <a:rPr lang="en-US" altLang="zh-CN" sz="1400" dirty="0">
                <a:latin typeface="微软雅黑" panose="020B0503020204020204" pitchFamily="34" charset="-122"/>
                <a:ea typeface="微软雅黑" panose="020B0503020204020204" pitchFamily="34" charset="-122"/>
              </a:rPr>
              <a:t>, it provides a large throughput/high throughput elastic IP network capability, enhancing the T-level data transmission capacity of cloud private networks.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标题 1"/>
          <p:cNvSpPr>
            <a:spLocks noGrp="1"/>
          </p:cNvSpPr>
          <p:nvPr>
            <p:ph type="title"/>
          </p:nvPr>
        </p:nvSpPr>
        <p:spPr>
          <a:xfrm>
            <a:off x="172720" y="370455"/>
            <a:ext cx="8058785" cy="829945"/>
          </a:xfrm>
        </p:spPr>
        <p:txBody>
          <a:bodyPr vert="horz" lIns="91440" tIns="45720" rIns="91440" bIns="45720" rtlCol="0" anchor="ctr">
            <a:normAutofit/>
          </a:bodyPr>
          <a:lstStyle/>
          <a:p>
            <a:r>
              <a:rPr lang="en-US" altLang="zh-CN" b="1" dirty="0">
                <a:latin typeface="微软雅黑" panose="020B0503020204020204" pitchFamily="34" charset="-122"/>
                <a:ea typeface="微软雅黑" panose="020B0503020204020204" pitchFamily="34" charset="-122"/>
              </a:rPr>
              <a:t>API Definition</a:t>
            </a:r>
            <a:endParaRPr lang="zh-CN" altLang="en-US" b="1" dirty="0">
              <a:latin typeface="微软雅黑" panose="020B0503020204020204" pitchFamily="34" charset="-122"/>
              <a:ea typeface="微软雅黑" panose="020B0503020204020204" pitchFamily="34" charset="-122"/>
            </a:endParaRPr>
          </a:p>
        </p:txBody>
      </p:sp>
      <p:graphicFrame>
        <p:nvGraphicFramePr>
          <p:cNvPr id="4194306" name="表格 3"/>
          <p:cNvGraphicFramePr>
            <a:graphicFrameLocks noGrp="1"/>
          </p:cNvGraphicFramePr>
          <p:nvPr>
            <p:custDataLst>
              <p:tags r:id="rId1"/>
            </p:custDataLst>
          </p:nvPr>
        </p:nvGraphicFramePr>
        <p:xfrm>
          <a:off x="241006" y="1871330"/>
          <a:ext cx="11461896" cy="4593986"/>
        </p:xfrm>
        <a:graphic>
          <a:graphicData uri="http://schemas.openxmlformats.org/drawingml/2006/table">
            <a:tbl>
              <a:tblPr firstRow="1" bandRow="1"/>
              <a:tblGrid>
                <a:gridCol w="2738120">
                  <a:extLst>
                    <a:ext uri="{9D8B030D-6E8A-4147-A177-3AD203B41FA5}">
                      <a16:colId xmlns:a16="http://schemas.microsoft.com/office/drawing/2014/main" val="20000"/>
                    </a:ext>
                  </a:extLst>
                </a:gridCol>
                <a:gridCol w="8723776">
                  <a:extLst>
                    <a:ext uri="{9D8B030D-6E8A-4147-A177-3AD203B41FA5}">
                      <a16:colId xmlns:a16="http://schemas.microsoft.com/office/drawing/2014/main" val="20001"/>
                    </a:ext>
                  </a:extLst>
                </a:gridCol>
              </a:tblGrid>
              <a:tr h="63819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1184CF"/>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US" altLang="zh-CN" sz="2000" b="1" dirty="0">
                          <a:solidFill>
                            <a:srgbClr val="1184CF"/>
                          </a:solidFill>
                          <a:latin typeface="Arial" panose="020B0604020202020204" pitchFamily="34" charset="0"/>
                          <a:ea typeface="微软雅黑" panose="020B0503020204020204" pitchFamily="34" charset="-122"/>
                          <a:cs typeface="Arial" panose="020B0604020202020204" pitchFamily="34" charset="0"/>
                        </a:rPr>
                        <a:t>IP High-throughput Elastic Network API</a:t>
                      </a:r>
                      <a:endParaRPr lang="zh-CN" altLang="en-US" sz="1400" b="1" dirty="0">
                        <a:solidFill>
                          <a:srgbClr val="1184CF"/>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FFFFF">
                        <a:lumMod val="95000"/>
                      </a:srgbClr>
                    </a:solidFill>
                  </a:tcPr>
                </a:tc>
                <a:extLst>
                  <a:ext uri="{0D108BD9-81ED-4DB2-BD59-A6C34878D82A}">
                    <a16:rowId xmlns:a16="http://schemas.microsoft.com/office/drawing/2014/main" val="10000"/>
                  </a:ext>
                </a:extLst>
              </a:tr>
              <a:tr h="1020064">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6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1184CF"/>
                    </a:solid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50000"/>
                        </a:lnSpc>
                        <a:buFont typeface="Wingdings" panose="05000000000000000000" charset="0"/>
                        <a:buChar char="l"/>
                      </a:pPr>
                      <a:r>
                        <a:rPr lang="en-US" altLang="zh-CN" sz="1400" dirty="0">
                          <a:latin typeface="微软雅黑" panose="020B0503020204020204" pitchFamily="34" charset="-122"/>
                          <a:ea typeface="微软雅黑" panose="020B0503020204020204" pitchFamily="34" charset="-122"/>
                          <a:sym typeface="+mn-ea"/>
                        </a:rPr>
                        <a:t>Offers high-speed data migration capabilities within a specific time frame</a:t>
                      </a:r>
                    </a:p>
                    <a:p>
                      <a:pPr marL="285750" indent="-285750" algn="l">
                        <a:lnSpc>
                          <a:spcPct val="150000"/>
                        </a:lnSpc>
                        <a:buFont typeface="Wingdings" panose="05000000000000000000" charset="0"/>
                        <a:buChar char="l"/>
                      </a:pPr>
                      <a:r>
                        <a:rPr lang="en-US" altLang="zh-CN" sz="1400" dirty="0">
                          <a:latin typeface="微软雅黑" panose="020B0503020204020204" pitchFamily="34" charset="-122"/>
                          <a:ea typeface="微软雅黑" panose="020B0503020204020204" pitchFamily="34" charset="-122"/>
                          <a:sym typeface="+mn-ea"/>
                        </a:rPr>
                        <a:t>Provides scheduling capabilities for efficient data transmission in a short period of time</a:t>
                      </a:r>
                      <a:endParaRPr lang="zh-CN" altLang="en-US" sz="140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1"/>
                  </a:ext>
                </a:extLst>
              </a:tr>
              <a:tr h="388620">
                <a:tc rowSpan="5">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1184CF"/>
                    </a:solid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400" b="1" spc="-10" dirty="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Bandwidth Requirement: </a:t>
                      </a:r>
                      <a:r>
                        <a:rPr lang="en-US" altLang="zh-CN" sz="1400" b="0" spc="-10" dirty="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Time-segmented bandwidth requirements (can include multiple time points)</a:t>
                      </a:r>
                      <a:endParaRPr lang="zh-CN" altLang="en-US" sz="1400" b="0" spc="-10" dirty="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2"/>
                  </a:ext>
                </a:extLst>
              </a:tr>
              <a:tr h="509270">
                <a:tc vMerge="1">
                  <a:txBody>
                    <a:bodyPr/>
                    <a:lstStyle/>
                    <a:p>
                      <a:endParaRPr lang="zh-CN"/>
                    </a:p>
                  </a:txBody>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400" b="1" spc="-10" dirty="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Bandwidth Requirement Type: </a:t>
                      </a:r>
                      <a:r>
                        <a:rPr lang="en-US" altLang="zh-CN" sz="1400" b="0" spc="-10" dirty="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Upload bandwidth, download bandwidth, two-way bandwidth Service</a:t>
                      </a:r>
                      <a:endParaRPr lang="zh-CN" altLang="en-US" sz="1400" b="0" spc="-10" dirty="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3"/>
                  </a:ext>
                </a:extLst>
              </a:tr>
              <a:tr h="393065">
                <a:tc vMerge="1">
                  <a:txBody>
                    <a:bodyPr/>
                    <a:lstStyle/>
                    <a:p>
                      <a:endParaRPr lang="zh-CN"/>
                    </a:p>
                  </a:txBody>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400" b="1" spc="-10" dirty="0">
                          <a:solidFill>
                            <a:srgbClr val="1184CF"/>
                          </a:solidFill>
                          <a:latin typeface="微软雅黑" panose="020B0503020204020204" pitchFamily="34" charset="-122"/>
                          <a:ea typeface="微软雅黑" panose="020B0503020204020204" pitchFamily="34" charset="-122"/>
                          <a:cs typeface="Arial" panose="020B0604020202020204" pitchFamily="34" charset="0"/>
                          <a:sym typeface="+mn-ea"/>
                        </a:rPr>
                        <a:t>Latency Requirement: </a:t>
                      </a:r>
                      <a:r>
                        <a:rPr lang="en-US" altLang="zh-CN" sz="1400" b="0" spc="-10" dirty="0">
                          <a:solidFill>
                            <a:srgbClr val="1184CF"/>
                          </a:solidFill>
                          <a:latin typeface="微软雅黑" panose="020B0503020204020204" pitchFamily="34" charset="-122"/>
                          <a:ea typeface="微软雅黑" panose="020B0503020204020204" pitchFamily="34" charset="-122"/>
                          <a:cs typeface="Arial" panose="020B0604020202020204" pitchFamily="34" charset="0"/>
                          <a:sym typeface="+mn-ea"/>
                        </a:rPr>
                        <a:t>Latency guarantee requirement range</a:t>
                      </a:r>
                      <a:endParaRPr sz="1400" b="0" kern="1200" dirty="0">
                        <a:solidFill>
                          <a:srgbClr val="1184CF"/>
                        </a:solidFill>
                        <a:latin typeface="微软雅黑" panose="020B0503020204020204" pitchFamily="34" charset="-122"/>
                        <a:ea typeface="微软雅黑" panose="020B0503020204020204" pitchFamily="34" charset="-122"/>
                        <a:cs typeface="Arial" panose="020B0604020202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4"/>
                  </a:ext>
                </a:extLst>
              </a:tr>
              <a:tr h="392430">
                <a:tc vMerge="1">
                  <a:txBody>
                    <a:bodyPr/>
                    <a:lstStyle/>
                    <a:p>
                      <a:endParaRPr lang="zh-CN"/>
                    </a:p>
                  </a:txBody>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r>
                        <a:rPr lang="en-US" altLang="zh-CN" sz="1400" b="1" spc="-10" dirty="0">
                          <a:solidFill>
                            <a:srgbClr val="1184CF"/>
                          </a:solidFill>
                          <a:latin typeface="微软雅黑" panose="020B0503020204020204" pitchFamily="34" charset="-122"/>
                          <a:ea typeface="微软雅黑" panose="020B0503020204020204" pitchFamily="34" charset="-122"/>
                          <a:cs typeface="Arial" panose="020B0604020202020204" pitchFamily="34" charset="0"/>
                          <a:sym typeface="+mn-ea"/>
                        </a:rPr>
                        <a:t>File Requirements</a:t>
                      </a:r>
                      <a:r>
                        <a:rPr lang="en-US" altLang="zh-CN" sz="1400" b="0" spc="-10" dirty="0">
                          <a:solidFill>
                            <a:srgbClr val="1184CF"/>
                          </a:solidFill>
                          <a:latin typeface="微软雅黑" panose="020B0503020204020204" pitchFamily="34" charset="-122"/>
                          <a:ea typeface="微软雅黑" panose="020B0503020204020204" pitchFamily="34" charset="-122"/>
                          <a:cs typeface="Arial" panose="020B0604020202020204" pitchFamily="34" charset="0"/>
                          <a:sym typeface="+mn-ea"/>
                        </a:rPr>
                        <a:t>: Size of files to be transmitted </a:t>
                      </a:r>
                      <a:endParaRPr lang="zh-CN" altLang="en-US" sz="1400" b="0" dirty="0">
                        <a:solidFill>
                          <a:srgbClr val="1184CF"/>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5"/>
                  </a:ext>
                </a:extLst>
              </a:tr>
              <a:tr h="392430">
                <a:tc vMerge="1">
                  <a:txBody>
                    <a:bodyPr/>
                    <a:lstStyle/>
                    <a:p>
                      <a:endParaRPr lang="zh-CN"/>
                    </a:p>
                  </a:txBody>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defTabSz="914400" rtl="0" eaLnBrk="1" latinLnBrk="0" hangingPunct="1">
                        <a:lnSpc>
                          <a:spcPct val="120000"/>
                        </a:lnSpc>
                        <a:buFont typeface="Arial" panose="020B0604020202020204" pitchFamily="34" charset="0"/>
                        <a:buChar char="•"/>
                      </a:pPr>
                      <a:r>
                        <a:rPr lang="en-US" altLang="zh-CN" sz="1400" b="1" kern="1200" spc="-10" dirty="0">
                          <a:solidFill>
                            <a:srgbClr val="1184CF"/>
                          </a:solidFill>
                          <a:latin typeface="微软雅黑" panose="020B0503020204020204" pitchFamily="34" charset="-122"/>
                          <a:ea typeface="微软雅黑" panose="020B0503020204020204" pitchFamily="34" charset="-122"/>
                          <a:cs typeface="Arial" panose="020B0604020202020204" pitchFamily="34" charset="0"/>
                          <a:sym typeface="+mn-ea"/>
                        </a:rPr>
                        <a:t>Guarantee Requirements: </a:t>
                      </a:r>
                      <a:r>
                        <a:rPr lang="en-US" altLang="zh-CN" sz="1400" b="0" kern="1200" spc="-10" dirty="0">
                          <a:solidFill>
                            <a:srgbClr val="1184CF"/>
                          </a:solidFill>
                          <a:latin typeface="微软雅黑" panose="020B0503020204020204" pitchFamily="34" charset="-122"/>
                          <a:ea typeface="微软雅黑" panose="020B0503020204020204" pitchFamily="34" charset="-122"/>
                          <a:cs typeface="Arial" panose="020B0604020202020204" pitchFamily="34" charset="0"/>
                          <a:sym typeface="+mn-ea"/>
                        </a:rPr>
                        <a:t>Bandwidth guarantee and load sharing requirements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6"/>
                  </a:ext>
                </a:extLst>
              </a:tr>
              <a:tr h="594233">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pPr>
                      <a:r>
                        <a:rPr lang="en-US" altLang="zh-CN"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1184CF"/>
                    </a:solid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indent="0" algn="l">
                        <a:lnSpc>
                          <a:spcPct val="120000"/>
                        </a:lnSpc>
                        <a:buFont typeface="Arial" panose="020B0604020202020204" pitchFamily="34" charset="0"/>
                        <a:buNone/>
                      </a:pPr>
                      <a:r>
                        <a:rPr lang="en-US" altLang="zh-CN" sz="140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Estimation of transmission rate by time segment, estimated transmission duration, and statistical conclusions after successful transmission</a:t>
                      </a:r>
                      <a:endParaRPr lang="en-US" altLang="zh-CN" sz="14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6501727" y="5279958"/>
            <a:ext cx="5920975" cy="1339915"/>
          </a:xfrm>
          <a:prstGeom prst="rect">
            <a:avLst/>
          </a:prstGeom>
        </p:spPr>
        <p:txBody>
          <a:bodyPr wrap="none">
            <a:noAutofit/>
          </a:bodyPr>
          <a:lstStyle/>
          <a:p>
            <a:pPr marL="285750" indent="-285750">
              <a:buFont typeface="Wingdings" panose="05000000000000000000" pitchFamily="2" charset="2"/>
              <a:buChar char="l"/>
            </a:pPr>
            <a:r>
              <a:rPr lang="en-US" altLang="zh-CN" sz="1400" dirty="0">
                <a:latin typeface="微软雅黑" panose="020B0503020204020204" pitchFamily="34" charset="-122"/>
                <a:ea typeface="微软雅黑" panose="020B0503020204020204" pitchFamily="34" charset="-122"/>
              </a:rPr>
              <a:t>Automatically sense network bandwidth and latency for </a:t>
            </a:r>
          </a:p>
          <a:p>
            <a:r>
              <a:rPr lang="en-US" altLang="zh-CN" sz="1400" dirty="0">
                <a:latin typeface="微软雅黑" panose="020B0503020204020204" pitchFamily="34" charset="-122"/>
                <a:ea typeface="微软雅黑" panose="020B0503020204020204" pitchFamily="34" charset="-122"/>
              </a:rPr>
              <a:t>      bandwidth adjustments.</a:t>
            </a:r>
          </a:p>
          <a:p>
            <a:pPr marL="285750" indent="-285750">
              <a:buFont typeface="Wingdings" panose="05000000000000000000" pitchFamily="2" charset="2"/>
              <a:buChar char="l"/>
            </a:pPr>
            <a:r>
              <a:rPr lang="en-US" altLang="zh-CN" sz="1400" dirty="0">
                <a:latin typeface="微软雅黑" panose="020B0503020204020204" pitchFamily="34" charset="-122"/>
                <a:ea typeface="微软雅黑" panose="020B0503020204020204" pitchFamily="34" charset="-122"/>
              </a:rPr>
              <a:t>Achieve rapid elastic adjustment of the network.</a:t>
            </a:r>
          </a:p>
          <a:p>
            <a:pPr marL="285750" indent="-285750">
              <a:buFont typeface="Wingdings" panose="05000000000000000000" pitchFamily="2" charset="2"/>
              <a:buChar char="l"/>
            </a:pPr>
            <a:r>
              <a:rPr lang="en-US" altLang="zh-CN" sz="1400" dirty="0">
                <a:latin typeface="微软雅黑" panose="020B0503020204020204" pitchFamily="34" charset="-122"/>
                <a:ea typeface="微软雅黑" panose="020B0503020204020204" pitchFamily="34" charset="-122"/>
              </a:rPr>
              <a:t>Enable fast data provisioning and distribution.</a:t>
            </a:r>
          </a:p>
        </p:txBody>
      </p:sp>
      <p:sp>
        <p:nvSpPr>
          <p:cNvPr id="2" name="标题 1"/>
          <p:cNvSpPr>
            <a:spLocks noGrp="1"/>
          </p:cNvSpPr>
          <p:nvPr>
            <p:ph type="title"/>
          </p:nvPr>
        </p:nvSpPr>
        <p:spPr>
          <a:xfrm>
            <a:off x="178673" y="375402"/>
            <a:ext cx="7630669" cy="829647"/>
          </a:xfrm>
        </p:spPr>
        <p:txBody>
          <a:bodyPr vert="horz" lIns="91440" tIns="45720" rIns="91440" bIns="45720" rtlCol="0" anchor="ctr">
            <a:normAutofit fontScale="90000"/>
          </a:bodyPr>
          <a:lstStyle/>
          <a:p>
            <a:r>
              <a:rPr lang="en-US" altLang="zh-CN" b="1" dirty="0">
                <a:latin typeface="微软雅黑" panose="020B0503020204020204" pitchFamily="34" charset="-122"/>
                <a:ea typeface="微软雅黑" panose="020B0503020204020204" pitchFamily="34" charset="-122"/>
              </a:rPr>
              <a:t>API Provision Methods and Capabilities</a:t>
            </a:r>
            <a:endParaRPr lang="zh-CN" altLang="en-US" b="1" dirty="0">
              <a:latin typeface="微软雅黑" panose="020B0503020204020204" pitchFamily="34" charset="-122"/>
              <a:ea typeface="微软雅黑" panose="020B0503020204020204" pitchFamily="34" charset="-122"/>
            </a:endParaRPr>
          </a:p>
        </p:txBody>
      </p:sp>
      <p:sp>
        <p:nvSpPr>
          <p:cNvPr id="43" name="矩形 42"/>
          <p:cNvSpPr/>
          <p:nvPr/>
        </p:nvSpPr>
        <p:spPr>
          <a:xfrm>
            <a:off x="6297219" y="2049359"/>
            <a:ext cx="5800099" cy="2085886"/>
          </a:xfrm>
          <a:prstGeom prst="rect">
            <a:avLst/>
          </a:prstGeom>
          <a:noFill/>
          <a:ln>
            <a:solidFill>
              <a:srgbClr val="1184CF"/>
            </a:solidFill>
          </a:ln>
        </p:spPr>
        <p:txBody>
          <a:bodyPr wrap="square" anchor="ctr" anchorCtr="1">
            <a:noAutofit/>
          </a:bodyPr>
          <a:lstStyle/>
          <a:p>
            <a:pPr defTabSz="1219200"/>
            <a:endParaRPr lang="en-US" sz="800" b="1" kern="0" dirty="0">
              <a:solidFill>
                <a:prstClr val="black"/>
              </a:solidFill>
              <a:latin typeface="微软雅黑" panose="020B0503020204020204" pitchFamily="34" charset="-122"/>
              <a:ea typeface="微软雅黑" panose="020B0503020204020204" pitchFamily="34" charset="-122"/>
              <a:cs typeface="+mn-ea"/>
            </a:endParaRPr>
          </a:p>
        </p:txBody>
      </p:sp>
      <p:sp>
        <p:nvSpPr>
          <p:cNvPr id="42" name="矩形 41"/>
          <p:cNvSpPr/>
          <p:nvPr/>
        </p:nvSpPr>
        <p:spPr>
          <a:xfrm>
            <a:off x="3934132" y="2049359"/>
            <a:ext cx="2543436" cy="2085886"/>
          </a:xfrm>
          <a:prstGeom prst="rect">
            <a:avLst/>
          </a:prstGeom>
          <a:solidFill>
            <a:srgbClr val="3F9DFF">
              <a:lumMod val="40000"/>
              <a:lumOff val="60000"/>
            </a:srgbClr>
          </a:solidFill>
          <a:ln>
            <a:solidFill>
              <a:srgbClr val="1184CF"/>
            </a:solidFill>
          </a:ln>
        </p:spPr>
        <p:txBody>
          <a:bodyPr wrap="square" anchor="ctr" anchorCtr="1">
            <a:noAutofit/>
          </a:bodyPr>
          <a:lstStyle/>
          <a:p>
            <a:pPr defTabSz="1219200"/>
            <a:endParaRPr lang="en-US" sz="800" b="1" kern="0" dirty="0">
              <a:solidFill>
                <a:prstClr val="black"/>
              </a:solidFill>
              <a:latin typeface="微软雅黑" panose="020B0503020204020204" pitchFamily="34" charset="-122"/>
              <a:ea typeface="微软雅黑" panose="020B0503020204020204" pitchFamily="34" charset="-122"/>
              <a:cs typeface="+mn-ea"/>
            </a:endParaRPr>
          </a:p>
        </p:txBody>
      </p:sp>
      <p:sp>
        <p:nvSpPr>
          <p:cNvPr id="41" name="矩形 40"/>
          <p:cNvSpPr/>
          <p:nvPr/>
        </p:nvSpPr>
        <p:spPr>
          <a:xfrm>
            <a:off x="3944561" y="4328465"/>
            <a:ext cx="2557166" cy="2163517"/>
          </a:xfrm>
          <a:prstGeom prst="rect">
            <a:avLst/>
          </a:prstGeom>
          <a:solidFill>
            <a:srgbClr val="3F9DFF">
              <a:lumMod val="40000"/>
              <a:lumOff val="60000"/>
            </a:srgbClr>
          </a:solidFill>
          <a:ln>
            <a:solidFill>
              <a:srgbClr val="1184CF"/>
            </a:solidFill>
          </a:ln>
        </p:spPr>
        <p:txBody>
          <a:bodyPr wrap="square" anchor="ctr" anchorCtr="1">
            <a:noAutofit/>
          </a:bodyPr>
          <a:lstStyle/>
          <a:p>
            <a:pPr defTabSz="1219200"/>
            <a:endParaRPr lang="en-US" sz="800" b="1" kern="0" dirty="0">
              <a:solidFill>
                <a:prstClr val="black"/>
              </a:solidFill>
              <a:latin typeface="微软雅黑" panose="020B0503020204020204" pitchFamily="34" charset="-122"/>
              <a:ea typeface="微软雅黑" panose="020B0503020204020204" pitchFamily="34" charset="-122"/>
              <a:cs typeface="+mn-ea"/>
            </a:endParaRPr>
          </a:p>
        </p:txBody>
      </p:sp>
      <p:sp>
        <p:nvSpPr>
          <p:cNvPr id="44" name="矩形 43"/>
          <p:cNvSpPr/>
          <p:nvPr/>
        </p:nvSpPr>
        <p:spPr>
          <a:xfrm>
            <a:off x="6501727" y="4334191"/>
            <a:ext cx="5616282" cy="2157582"/>
          </a:xfrm>
          <a:prstGeom prst="rect">
            <a:avLst/>
          </a:prstGeom>
          <a:noFill/>
          <a:ln>
            <a:solidFill>
              <a:srgbClr val="1184CF"/>
            </a:solidFill>
          </a:ln>
        </p:spPr>
        <p:txBody>
          <a:bodyPr wrap="square" anchor="ctr" anchorCtr="1">
            <a:noAutofit/>
          </a:bodyPr>
          <a:lstStyle/>
          <a:p>
            <a:pPr defTabSz="1219200"/>
            <a:endParaRPr lang="en-US" sz="800" b="1" kern="0" dirty="0">
              <a:solidFill>
                <a:prstClr val="black"/>
              </a:solidFill>
              <a:latin typeface="微软雅黑" panose="020B0503020204020204" pitchFamily="34" charset="-122"/>
              <a:ea typeface="微软雅黑" panose="020B0503020204020204" pitchFamily="34" charset="-122"/>
              <a:cs typeface="+mn-ea"/>
            </a:endParaRPr>
          </a:p>
        </p:txBody>
      </p:sp>
      <p:sp>
        <p:nvSpPr>
          <p:cNvPr id="68" name="矩形 67"/>
          <p:cNvSpPr/>
          <p:nvPr/>
        </p:nvSpPr>
        <p:spPr>
          <a:xfrm>
            <a:off x="3888488" y="2530551"/>
            <a:ext cx="2646229" cy="1213474"/>
          </a:xfrm>
          <a:prstGeom prst="rect">
            <a:avLst/>
          </a:prstGeom>
        </p:spPr>
        <p:txBody>
          <a:bodyPr wrap="square">
            <a:spAutoFit/>
          </a:bodyPr>
          <a:lstStyle/>
          <a:p>
            <a:pPr marL="0" marR="0" lvl="0" indent="0" algn="ctr" defTabSz="1219200" rtl="0" eaLnBrk="1" fontAlgn="auto" latinLnBrk="0" hangingPunct="1">
              <a:lnSpc>
                <a:spcPct val="120000"/>
              </a:lnSpc>
              <a:spcBef>
                <a:spcPts val="0"/>
              </a:spcBef>
              <a:spcAft>
                <a:spcPts val="0"/>
              </a:spcAft>
              <a:buClrTx/>
              <a:buSzTx/>
              <a:buFontTx/>
              <a:buNone/>
              <a:defRPr/>
            </a:pPr>
            <a:r>
              <a:rPr lang="en-US" altLang="zh-CN" sz="2000" b="1" dirty="0">
                <a:solidFill>
                  <a:prstClr val="black"/>
                </a:solidFill>
                <a:latin typeface="Arial" panose="020B0604020202020204"/>
                <a:ea typeface="微软雅黑" panose="020B0503020204020204" pitchFamily="34" charset="-122"/>
                <a:cs typeface="Arial" panose="020B0604020202020204" pitchFamily="34" charset="0"/>
              </a:rPr>
              <a:t>Step</a:t>
            </a:r>
            <a:r>
              <a:rPr kumimoji="0" lang="en-US" altLang="zh-CN"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rPr>
              <a:t> 1:</a:t>
            </a:r>
          </a:p>
          <a:p>
            <a:pPr marL="0" marR="0" lvl="0" indent="0" algn="ctr" defTabSz="1219200" rtl="0" eaLnBrk="1" fontAlgn="auto" latinLnBrk="0" hangingPunct="1">
              <a:lnSpc>
                <a:spcPct val="120000"/>
              </a:lnSpc>
              <a:spcBef>
                <a:spcPts val="0"/>
              </a:spcBef>
              <a:spcAft>
                <a:spcPts val="0"/>
              </a:spcAft>
              <a:buClrTx/>
              <a:buSzTx/>
              <a:buFontTx/>
              <a:buNone/>
              <a:defRPr/>
            </a:pPr>
            <a:r>
              <a:rPr lang="en-US" altLang="zh-CN" sz="1400" b="1" noProof="0" dirty="0">
                <a:ln>
                  <a:noFill/>
                </a:ln>
                <a:effectLst/>
                <a:uLnTx/>
                <a:uFillTx/>
                <a:latin typeface="Arial" panose="020B0604020202020204"/>
                <a:ea typeface="微软雅黑" panose="020B0503020204020204" pitchFamily="34" charset="-122"/>
                <a:cs typeface="Arial" panose="020B0604020202020204" pitchFamily="34" charset="0"/>
                <a:sym typeface="+mn-ea"/>
              </a:rPr>
              <a:t>Subscribe to related services through the interface.</a:t>
            </a:r>
          </a:p>
          <a:p>
            <a:pPr marL="0" marR="0" lvl="0" indent="0" algn="ctr" defTabSz="1219200" rtl="0" eaLnBrk="1" fontAlgn="auto" latinLnBrk="0" hangingPunct="1">
              <a:lnSpc>
                <a:spcPct val="120000"/>
              </a:lnSpc>
              <a:spcBef>
                <a:spcPts val="0"/>
              </a:spcBef>
              <a:spcAft>
                <a:spcPts val="0"/>
              </a:spcAft>
              <a:buClrTx/>
              <a:buSzTx/>
              <a:buFontTx/>
              <a:buNone/>
              <a:defRPr/>
            </a:pPr>
            <a:r>
              <a:rPr lang="en-US" altLang="zh-CN" sz="1400" b="1" noProof="0" dirty="0">
                <a:ln>
                  <a:noFill/>
                </a:ln>
                <a:effectLst/>
                <a:uLnTx/>
                <a:uFillTx/>
                <a:latin typeface="Arial" panose="020B0604020202020204"/>
                <a:ea typeface="微软雅黑" panose="020B0503020204020204" pitchFamily="34" charset="-122"/>
                <a:cs typeface="Arial" panose="020B0604020202020204" pitchFamily="34" charset="0"/>
                <a:sym typeface="+mn-ea"/>
              </a:rPr>
              <a:t>Extend related capabilities.</a:t>
            </a:r>
          </a:p>
        </p:txBody>
      </p:sp>
      <p:sp>
        <p:nvSpPr>
          <p:cNvPr id="69" name="矩形 68"/>
          <p:cNvSpPr/>
          <p:nvPr/>
        </p:nvSpPr>
        <p:spPr>
          <a:xfrm>
            <a:off x="3915201" y="4797157"/>
            <a:ext cx="2619397" cy="1213474"/>
          </a:xfrm>
          <a:prstGeom prst="rect">
            <a:avLst/>
          </a:prstGeom>
        </p:spPr>
        <p:txBody>
          <a:bodyPr wrap="square">
            <a:spAutoFit/>
          </a:bodyPr>
          <a:lstStyle/>
          <a:p>
            <a:pPr marL="0" marR="0" lvl="0" indent="0" algn="ctr" defTabSz="1219200" rtl="0" eaLnBrk="1" fontAlgn="auto" latinLnBrk="0" hangingPunct="1">
              <a:lnSpc>
                <a:spcPct val="120000"/>
              </a:lnSpc>
              <a:spcBef>
                <a:spcPts val="0"/>
              </a:spcBef>
              <a:spcAft>
                <a:spcPts val="0"/>
              </a:spcAft>
              <a:buClrTx/>
              <a:buSzTx/>
              <a:buFontTx/>
              <a:buNone/>
              <a:defRPr/>
            </a:pPr>
            <a:r>
              <a:rPr lang="en-US" altLang="zh-CN" sz="2000" b="1" dirty="0">
                <a:solidFill>
                  <a:prstClr val="black"/>
                </a:solidFill>
                <a:latin typeface="Arial" panose="020B0604020202020204"/>
                <a:ea typeface="微软雅黑" panose="020B0503020204020204" pitchFamily="34" charset="-122"/>
                <a:cs typeface="Arial" panose="020B0604020202020204" pitchFamily="34" charset="0"/>
              </a:rPr>
              <a:t>Step</a:t>
            </a:r>
            <a:r>
              <a:rPr kumimoji="0" lang="en-US" altLang="zh-CN" sz="2000" b="1"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rPr>
              <a:t> 2: </a:t>
            </a:r>
          </a:p>
          <a:p>
            <a:pPr algn="ctr" defTabSz="1219200">
              <a:lnSpc>
                <a:spcPct val="120000"/>
              </a:lnSpc>
              <a:defRPr/>
            </a:pPr>
            <a:r>
              <a:rPr lang="en-US" altLang="zh-CN" sz="1400" b="1" dirty="0">
                <a:latin typeface="Arial" panose="020B0604020202020204"/>
                <a:ea typeface="微软雅黑" panose="020B0503020204020204" pitchFamily="34" charset="-122"/>
                <a:cs typeface="Arial" panose="020B0604020202020204" pitchFamily="34" charset="0"/>
              </a:rPr>
              <a:t>Automatic distribution and dynamic network awareness for transmission adjustment.</a:t>
            </a:r>
          </a:p>
        </p:txBody>
      </p:sp>
      <p:sp>
        <p:nvSpPr>
          <p:cNvPr id="70" name="矩形 69"/>
          <p:cNvSpPr/>
          <p:nvPr/>
        </p:nvSpPr>
        <p:spPr>
          <a:xfrm>
            <a:off x="95708" y="2049359"/>
            <a:ext cx="3360191" cy="4442414"/>
          </a:xfrm>
          <a:prstGeom prst="rect">
            <a:avLst/>
          </a:prstGeom>
          <a:solidFill>
            <a:srgbClr val="1184C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p:txBody>
      </p:sp>
      <p:sp>
        <p:nvSpPr>
          <p:cNvPr id="71" name="文本框 70"/>
          <p:cNvSpPr txBox="1"/>
          <p:nvPr/>
        </p:nvSpPr>
        <p:spPr>
          <a:xfrm>
            <a:off x="71677" y="2176608"/>
            <a:ext cx="336019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chemeClr val="bg1"/>
                </a:solidFill>
                <a:latin typeface="微软雅黑" panose="020B0503020204020204" pitchFamily="34" charset="-122"/>
                <a:ea typeface="微软雅黑" panose="020B0503020204020204" pitchFamily="34" charset="-122"/>
                <a:sym typeface="+mn-ea"/>
              </a:rPr>
              <a:t>IP high-throughput elastic network API</a:t>
            </a:r>
          </a:p>
        </p:txBody>
      </p:sp>
      <p:sp>
        <p:nvSpPr>
          <p:cNvPr id="73" name="矩形 72"/>
          <p:cNvSpPr/>
          <p:nvPr/>
        </p:nvSpPr>
        <p:spPr>
          <a:xfrm>
            <a:off x="6486335" y="2459782"/>
            <a:ext cx="5605844" cy="2104007"/>
          </a:xfrm>
          <a:prstGeom prst="rect">
            <a:avLst/>
          </a:prstGeom>
        </p:spPr>
        <p:txBody>
          <a:bodyPr wrap="none">
            <a:noAutofit/>
          </a:bodyPr>
          <a:lstStyle/>
          <a:p>
            <a:pPr marL="285750" indent="-285750">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Bandwidth Requirements:</a:t>
            </a:r>
            <a:r>
              <a:rPr lang="en-US" altLang="zh-CN" sz="1400" dirty="0">
                <a:latin typeface="微软雅黑" panose="020B0503020204020204" pitchFamily="34" charset="-122"/>
                <a:ea typeface="微软雅黑" panose="020B0503020204020204" pitchFamily="34" charset="-122"/>
              </a:rPr>
              <a:t> Time-segmented bandwidth </a:t>
            </a:r>
          </a:p>
          <a:p>
            <a:r>
              <a:rPr lang="en-US" altLang="zh-CN" sz="1400" dirty="0">
                <a:latin typeface="微软雅黑" panose="020B0503020204020204" pitchFamily="34" charset="-122"/>
                <a:ea typeface="微软雅黑" panose="020B0503020204020204" pitchFamily="34" charset="-122"/>
              </a:rPr>
              <a:t>      requirements (may include multiple time points).</a:t>
            </a:r>
          </a:p>
          <a:p>
            <a:pPr marL="285750" indent="-285750">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Type of Bandwidth Demand:</a:t>
            </a:r>
            <a:r>
              <a:rPr lang="en-US" altLang="zh-CN" sz="1400" dirty="0">
                <a:latin typeface="微软雅黑" panose="020B0503020204020204" pitchFamily="34" charset="-122"/>
                <a:ea typeface="微软雅黑" panose="020B0503020204020204" pitchFamily="34" charset="-122"/>
              </a:rPr>
              <a:t> Upstream bandwidth,</a:t>
            </a:r>
          </a:p>
          <a:p>
            <a:r>
              <a:rPr lang="en-US" altLang="zh-CN" sz="1400" dirty="0">
                <a:latin typeface="微软雅黑" panose="020B0503020204020204" pitchFamily="34" charset="-122"/>
                <a:ea typeface="微软雅黑" panose="020B0503020204020204" pitchFamily="34" charset="-122"/>
              </a:rPr>
              <a:t>      downstream bandwidth, bidirectional bandwidth.</a:t>
            </a:r>
          </a:p>
          <a:p>
            <a:pPr marL="285750" indent="-285750">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Service Latency Requirements:</a:t>
            </a:r>
            <a:r>
              <a:rPr lang="en-US" altLang="zh-CN" sz="1400" dirty="0">
                <a:latin typeface="微软雅黑" panose="020B0503020204020204" pitchFamily="34" charset="-122"/>
                <a:ea typeface="微软雅黑" panose="020B0503020204020204" pitchFamily="34" charset="-122"/>
              </a:rPr>
              <a:t> Latency assurance needs.</a:t>
            </a:r>
          </a:p>
          <a:p>
            <a:pPr marL="285750" indent="-285750">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File Requirements:</a:t>
            </a:r>
            <a:r>
              <a:rPr lang="en-US" altLang="zh-CN" sz="1400" dirty="0">
                <a:latin typeface="微软雅黑" panose="020B0503020204020204" pitchFamily="34" charset="-122"/>
                <a:ea typeface="微软雅黑" panose="020B0503020204020204" pitchFamily="34" charset="-122"/>
              </a:rPr>
              <a:t> Transmission file size for service </a:t>
            </a:r>
          </a:p>
          <a:p>
            <a:r>
              <a:rPr lang="en-US" altLang="zh-CN" sz="1400" dirty="0">
                <a:latin typeface="微软雅黑" panose="020B0503020204020204" pitchFamily="34" charset="-122"/>
                <a:ea typeface="微软雅黑" panose="020B0503020204020204" pitchFamily="34" charset="-122"/>
              </a:rPr>
              <a:t>      customization.</a:t>
            </a:r>
          </a:p>
        </p:txBody>
      </p:sp>
      <p:cxnSp>
        <p:nvCxnSpPr>
          <p:cNvPr id="29" name="直接箭头连接符 28"/>
          <p:cNvCxnSpPr/>
          <p:nvPr/>
        </p:nvCxnSpPr>
        <p:spPr>
          <a:xfrm>
            <a:off x="3413619" y="3142142"/>
            <a:ext cx="516775" cy="0"/>
          </a:xfrm>
          <a:prstGeom prst="straightConnector1">
            <a:avLst/>
          </a:prstGeom>
          <a:noFill/>
          <a:ln w="76200" cap="flat" cmpd="sng" algn="ctr">
            <a:solidFill>
              <a:srgbClr val="0070C0"/>
            </a:solidFill>
            <a:prstDash val="solid"/>
            <a:miter lim="800000"/>
            <a:tailEnd type="triangle"/>
          </a:ln>
          <a:effectLst/>
        </p:spPr>
      </p:cxnSp>
      <p:cxnSp>
        <p:nvCxnSpPr>
          <p:cNvPr id="30" name="直接箭头连接符 29"/>
          <p:cNvCxnSpPr/>
          <p:nvPr/>
        </p:nvCxnSpPr>
        <p:spPr>
          <a:xfrm>
            <a:off x="3432691" y="5404018"/>
            <a:ext cx="516775" cy="0"/>
          </a:xfrm>
          <a:prstGeom prst="straightConnector1">
            <a:avLst/>
          </a:prstGeom>
          <a:noFill/>
          <a:ln w="76200" cap="flat" cmpd="sng" algn="ctr">
            <a:solidFill>
              <a:srgbClr val="0070C0"/>
            </a:solidFill>
            <a:prstDash val="solid"/>
            <a:miter lim="800000"/>
            <a:tailEnd type="triangle"/>
          </a:ln>
          <a:effectLst/>
        </p:spPr>
      </p:cxnSp>
      <p:sp>
        <p:nvSpPr>
          <p:cNvPr id="31" name="矩形: 圆角 37"/>
          <p:cNvSpPr/>
          <p:nvPr>
            <p:custDataLst>
              <p:tags r:id="rId1"/>
            </p:custDataLst>
          </p:nvPr>
        </p:nvSpPr>
        <p:spPr>
          <a:xfrm>
            <a:off x="150129" y="3946411"/>
            <a:ext cx="3214326" cy="622800"/>
          </a:xfrm>
          <a:prstGeom prst="roundRect">
            <a:avLst/>
          </a:prstGeom>
          <a:solidFill>
            <a:sysClr val="window" lastClr="FFFFFF"/>
          </a:solidFill>
          <a:ln w="6350" cap="flat" cmpd="sng" algn="ctr">
            <a:solidFill>
              <a:srgbClr val="1F497D">
                <a:lumMod val="20000"/>
                <a:lumOff val="80000"/>
              </a:srgbClr>
            </a:solidFill>
            <a:prstDash val="solid"/>
            <a:miter lim="800000"/>
          </a:ln>
          <a:effectLst/>
        </p:spPr>
        <p:txBody>
          <a:bodyPr rtlCol="0" anchor="ctr" anchorCtr="0">
            <a:noAutofit/>
          </a:bodyPr>
          <a:lstStyle/>
          <a:p>
            <a:pPr marR="0" lvl="0" algn="ctr" defTabSz="1219200" rtl="0" eaLnBrk="1" fontAlgn="auto" latinLnBrk="0" hangingPunct="1">
              <a:lnSpc>
                <a:spcPct val="150000"/>
              </a:lnSpc>
              <a:spcBef>
                <a:spcPts val="0"/>
              </a:spcBef>
              <a:spcAft>
                <a:spcPts val="0"/>
              </a:spcAft>
              <a:buClrTx/>
              <a:buSzTx/>
              <a:defRPr/>
            </a:pPr>
            <a:r>
              <a:rPr lang="fr-FR" altLang="zh-CN" b="1" spc="-5" dirty="0">
                <a:solidFill>
                  <a:srgbClr val="0070C0"/>
                </a:solidFill>
                <a:latin typeface="微软雅黑" panose="020B0503020204020204" pitchFamily="34" charset="-122"/>
                <a:ea typeface="微软雅黑" panose="020B0503020204020204" pitchFamily="34" charset="-122"/>
              </a:rPr>
              <a:t>Elastic Network</a:t>
            </a:r>
            <a:endParaRPr lang="en-US" altLang="zh-CN" b="1" spc="-5" dirty="0">
              <a:solidFill>
                <a:srgbClr val="0070C0"/>
              </a:solidFill>
              <a:latin typeface="微软雅黑" panose="020B0503020204020204" pitchFamily="34" charset="-122"/>
              <a:ea typeface="微软雅黑" panose="020B0503020204020204" pitchFamily="34" charset="-122"/>
            </a:endParaRPr>
          </a:p>
        </p:txBody>
      </p:sp>
      <p:sp>
        <p:nvSpPr>
          <p:cNvPr id="32" name="矩形: 圆角 37"/>
          <p:cNvSpPr/>
          <p:nvPr>
            <p:custDataLst>
              <p:tags r:id="rId2"/>
            </p:custDataLst>
          </p:nvPr>
        </p:nvSpPr>
        <p:spPr>
          <a:xfrm>
            <a:off x="150129" y="5516398"/>
            <a:ext cx="3214326" cy="622800"/>
          </a:xfrm>
          <a:prstGeom prst="roundRect">
            <a:avLst>
              <a:gd name="adj" fmla="val 11471"/>
            </a:avLst>
          </a:prstGeom>
          <a:solidFill>
            <a:sysClr val="window" lastClr="FFFFFF"/>
          </a:solidFill>
          <a:ln w="6350" cap="flat" cmpd="sng" algn="ctr">
            <a:solidFill>
              <a:srgbClr val="1F497D">
                <a:lumMod val="20000"/>
                <a:lumOff val="80000"/>
              </a:srgbClr>
            </a:solidFill>
            <a:prstDash val="solid"/>
            <a:miter lim="800000"/>
          </a:ln>
          <a:effectLst/>
        </p:spPr>
        <p:txBody>
          <a:bodyPr rtlCol="0" anchor="ctr" anchorCtr="0">
            <a:noAutofit/>
          </a:bodyPr>
          <a:lstStyle/>
          <a:p>
            <a:pPr marR="0" lvl="0" algn="ctr" defTabSz="1219200" rtl="0" eaLnBrk="1" fontAlgn="auto" latinLnBrk="0" hangingPunct="1">
              <a:lnSpc>
                <a:spcPct val="150000"/>
              </a:lnSpc>
              <a:spcBef>
                <a:spcPts val="0"/>
              </a:spcBef>
              <a:spcAft>
                <a:spcPts val="0"/>
              </a:spcAft>
              <a:buClrTx/>
              <a:buSzTx/>
              <a:defRPr/>
            </a:pPr>
            <a:r>
              <a:rPr lang="fr-FR" altLang="zh-CN" b="1" spc="-5" dirty="0">
                <a:solidFill>
                  <a:srgbClr val="0070C0"/>
                </a:solidFill>
                <a:latin typeface="微软雅黑" panose="020B0503020204020204" pitchFamily="34" charset="-122"/>
                <a:ea typeface="微软雅黑" panose="020B0503020204020204" pitchFamily="34" charset="-122"/>
              </a:rPr>
              <a:t>Bandwidth Expansion</a:t>
            </a:r>
            <a:endParaRPr lang="zh-CN" altLang="en-US" b="1" spc="-5" dirty="0">
              <a:solidFill>
                <a:srgbClr val="0070C0"/>
              </a:solidFill>
              <a:latin typeface="微软雅黑" panose="020B0503020204020204" pitchFamily="34" charset="-122"/>
              <a:ea typeface="微软雅黑" panose="020B0503020204020204" pitchFamily="34" charset="-122"/>
            </a:endParaRPr>
          </a:p>
        </p:txBody>
      </p:sp>
      <p:sp>
        <p:nvSpPr>
          <p:cNvPr id="33" name="矩形: 圆角 37"/>
          <p:cNvSpPr/>
          <p:nvPr>
            <p:custDataLst>
              <p:tags r:id="rId3"/>
            </p:custDataLst>
          </p:nvPr>
        </p:nvSpPr>
        <p:spPr>
          <a:xfrm>
            <a:off x="150129" y="3183037"/>
            <a:ext cx="3214326" cy="622800"/>
          </a:xfrm>
          <a:prstGeom prst="roundRect">
            <a:avLst>
              <a:gd name="adj" fmla="val 11471"/>
            </a:avLst>
          </a:prstGeom>
          <a:solidFill>
            <a:sysClr val="window" lastClr="FFFFFF"/>
          </a:solidFill>
          <a:ln w="6350" cap="flat" cmpd="sng" algn="ctr">
            <a:solidFill>
              <a:srgbClr val="1F497D">
                <a:lumMod val="20000"/>
                <a:lumOff val="80000"/>
              </a:srgbClr>
            </a:solidFill>
            <a:prstDash val="solid"/>
            <a:miter lim="800000"/>
          </a:ln>
          <a:effectLst/>
        </p:spPr>
        <p:txBody>
          <a:bodyPr rtlCol="0" anchor="ctr" anchorCtr="0">
            <a:noAutofit/>
          </a:bodyPr>
          <a:lstStyle/>
          <a:p>
            <a:pPr marR="0" lvl="0" algn="ctr" defTabSz="1219200" rtl="0" eaLnBrk="1" fontAlgn="auto" latinLnBrk="0" hangingPunct="1">
              <a:lnSpc>
                <a:spcPct val="150000"/>
              </a:lnSpc>
              <a:spcBef>
                <a:spcPts val="0"/>
              </a:spcBef>
              <a:spcAft>
                <a:spcPts val="0"/>
              </a:spcAft>
              <a:buClrTx/>
              <a:buSzTx/>
              <a:defRPr/>
            </a:pPr>
            <a:r>
              <a:rPr lang="en-US" altLang="zh-CN" b="1" spc="-5" dirty="0">
                <a:solidFill>
                  <a:srgbClr val="0070C0"/>
                </a:solidFill>
                <a:latin typeface="微软雅黑" panose="020B0503020204020204" pitchFamily="34" charset="-122"/>
                <a:ea typeface="微软雅黑" panose="020B0503020204020204" pitchFamily="34" charset="-122"/>
              </a:rPr>
              <a:t>Flexible</a:t>
            </a:r>
            <a:r>
              <a:rPr lang="fr-FR" altLang="zh-CN" b="1" spc="-5" dirty="0">
                <a:solidFill>
                  <a:srgbClr val="0070C0"/>
                </a:solidFill>
                <a:latin typeface="微软雅黑" panose="020B0503020204020204" pitchFamily="34" charset="-122"/>
                <a:ea typeface="微软雅黑" panose="020B0503020204020204" pitchFamily="34" charset="-122"/>
              </a:rPr>
              <a:t> Adjustment</a:t>
            </a:r>
            <a:endParaRPr lang="zh-CN" altLang="en-US" b="1" spc="-5" dirty="0">
              <a:solidFill>
                <a:srgbClr val="0070C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477568" y="2049358"/>
            <a:ext cx="5629287" cy="400110"/>
          </a:xfrm>
          <a:prstGeom prst="rect">
            <a:avLst/>
          </a:prstGeom>
          <a:noFill/>
        </p:spPr>
        <p:txBody>
          <a:bodyPr wrap="square" rtlCol="0">
            <a:spAutoFit/>
          </a:bodyPr>
          <a:lstStyle/>
          <a:p>
            <a:r>
              <a:rPr lang="fr-FR" altLang="zh-CN" sz="2000" b="1" u="sng" dirty="0">
                <a:solidFill>
                  <a:schemeClr val="accent1">
                    <a:lumMod val="75000"/>
                  </a:schemeClr>
                </a:solidFill>
              </a:rPr>
              <a:t>Page Subscription Service Capability</a:t>
            </a:r>
          </a:p>
        </p:txBody>
      </p:sp>
      <p:sp>
        <p:nvSpPr>
          <p:cNvPr id="7" name="文本框 6"/>
          <p:cNvSpPr txBox="1"/>
          <p:nvPr/>
        </p:nvSpPr>
        <p:spPr>
          <a:xfrm>
            <a:off x="6506618" y="4353745"/>
            <a:ext cx="5629287" cy="707886"/>
          </a:xfrm>
          <a:prstGeom prst="rect">
            <a:avLst/>
          </a:prstGeom>
          <a:noFill/>
        </p:spPr>
        <p:txBody>
          <a:bodyPr wrap="square" rtlCol="0">
            <a:spAutoFit/>
          </a:bodyPr>
          <a:lstStyle/>
          <a:p>
            <a:r>
              <a:rPr lang="en-US" altLang="zh-CN" sz="2000" b="1" u="sng" dirty="0">
                <a:solidFill>
                  <a:schemeClr val="accent1">
                    <a:lumMod val="75000"/>
                  </a:schemeClr>
                </a:solidFill>
              </a:rPr>
              <a:t>Automatically sense the network to perform related scheduling</a:t>
            </a:r>
            <a:endParaRPr lang="fr-FR" altLang="zh-CN" sz="2000" b="1" u="sng" dirty="0">
              <a:solidFill>
                <a:schemeClr val="accent1">
                  <a:lumMod val="75000"/>
                </a:schemeClr>
              </a:solidFill>
            </a:endParaRPr>
          </a:p>
        </p:txBody>
      </p:sp>
      <p:sp>
        <p:nvSpPr>
          <p:cNvPr id="21" name="矩形: 圆角 37"/>
          <p:cNvSpPr/>
          <p:nvPr>
            <p:custDataLst>
              <p:tags r:id="rId4"/>
            </p:custDataLst>
          </p:nvPr>
        </p:nvSpPr>
        <p:spPr>
          <a:xfrm>
            <a:off x="150129" y="4734457"/>
            <a:ext cx="3214326" cy="622800"/>
          </a:xfrm>
          <a:prstGeom prst="roundRect">
            <a:avLst/>
          </a:prstGeom>
          <a:solidFill>
            <a:sysClr val="window" lastClr="FFFFFF"/>
          </a:solidFill>
          <a:ln w="6350" cap="flat" cmpd="sng" algn="ctr">
            <a:solidFill>
              <a:srgbClr val="1F497D">
                <a:lumMod val="20000"/>
                <a:lumOff val="80000"/>
              </a:srgbClr>
            </a:solidFill>
            <a:prstDash val="solid"/>
            <a:miter lim="800000"/>
          </a:ln>
          <a:effectLst/>
        </p:spPr>
        <p:txBody>
          <a:bodyPr rtlCol="0" anchor="ctr" anchorCtr="0">
            <a:noAutofit/>
          </a:bodyPr>
          <a:lstStyle/>
          <a:p>
            <a:pPr marR="0" lvl="0" algn="ctr" defTabSz="1219200" rtl="0" eaLnBrk="1" fontAlgn="auto" latinLnBrk="0" hangingPunct="1">
              <a:spcBef>
                <a:spcPts val="0"/>
              </a:spcBef>
              <a:spcAft>
                <a:spcPts val="0"/>
              </a:spcAft>
              <a:buClrTx/>
              <a:buSzTx/>
              <a:defRPr/>
            </a:pPr>
            <a:r>
              <a:rPr lang="en-US" altLang="zh-CN" b="1" spc="-5" dirty="0">
                <a:solidFill>
                  <a:srgbClr val="0070C0"/>
                </a:solidFill>
                <a:latin typeface="微软雅黑" panose="020B0503020204020204" pitchFamily="34" charset="-122"/>
                <a:ea typeface="微软雅黑" panose="020B0503020204020204" pitchFamily="34" charset="-122"/>
              </a:rPr>
              <a:t>Intelligent</a:t>
            </a:r>
            <a:r>
              <a:rPr lang="fr-FR" altLang="zh-CN" b="1" spc="-5" dirty="0">
                <a:solidFill>
                  <a:srgbClr val="0070C0"/>
                </a:solidFill>
                <a:latin typeface="微软雅黑" panose="020B0503020204020204" pitchFamily="34" charset="-122"/>
                <a:ea typeface="微软雅黑" panose="020B0503020204020204" pitchFamily="34" charset="-122"/>
              </a:rPr>
              <a:t> </a:t>
            </a:r>
            <a:r>
              <a:rPr lang="en-US" altLang="zh-CN" b="1" spc="-5" dirty="0">
                <a:solidFill>
                  <a:srgbClr val="0070C0"/>
                </a:solidFill>
                <a:latin typeface="微软雅黑" panose="020B0503020204020204" pitchFamily="34" charset="-122"/>
                <a:ea typeface="微软雅黑" panose="020B0503020204020204" pitchFamily="34" charset="-122"/>
              </a:rPr>
              <a:t>Time Division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452265" y="4641110"/>
            <a:ext cx="9951077" cy="1022350"/>
          </a:xfrm>
          <a:prstGeom prst="rect">
            <a:avLst/>
          </a:prstGeom>
          <a:solidFill>
            <a:srgbClr val="30B5C5">
              <a:lumMod val="20000"/>
              <a:lumOff val="80000"/>
            </a:srgbClr>
          </a:solidFill>
          <a:ln>
            <a:solidFill>
              <a:srgbClr val="DDDDDD">
                <a:lumMod val="75000"/>
              </a:srgbClr>
            </a:solidFill>
          </a:ln>
        </p:spPr>
        <p:txBody>
          <a:bodyPr wrap="square" lIns="0" tIns="0" rIns="0" bIns="0" rtlCol="0" anchor="t">
            <a:noAutofit/>
          </a:bodyPr>
          <a:lstStyle/>
          <a:p>
            <a:pPr lvl="0" algn="ctr">
              <a:defRPr/>
            </a:pPr>
            <a:endParaRPr kumimoji="1" lang="en-US" altLang="zh-CN" sz="1400" b="1" kern="0"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 1"/>
          <p:cNvSpPr>
            <a:spLocks noGrp="1"/>
          </p:cNvSpPr>
          <p:nvPr>
            <p:ph type="title"/>
          </p:nvPr>
        </p:nvSpPr>
        <p:spPr>
          <a:xfrm>
            <a:off x="171450" y="330590"/>
            <a:ext cx="7845879" cy="893859"/>
          </a:xfrm>
        </p:spPr>
        <p:txBody>
          <a:bodyPr vert="horz" lIns="91440" tIns="45720" rIns="91440" bIns="45720" rtlCol="0" anchor="ctr">
            <a:normAutofit/>
          </a:bodyPr>
          <a:lstStyle/>
          <a:p>
            <a:r>
              <a:rPr lang="en-US" altLang="zh-CN" b="1" dirty="0">
                <a:latin typeface="微软雅黑" panose="020B0503020204020204" pitchFamily="34" charset="-122"/>
                <a:ea typeface="微软雅黑" panose="020B0503020204020204" pitchFamily="34" charset="-122"/>
              </a:rPr>
              <a:t>API</a:t>
            </a:r>
            <a:r>
              <a:rPr lang="zh-CN" altLang="en-US" b="1" dirty="0">
                <a:latin typeface="微软雅黑" panose="020B0503020204020204" pitchFamily="34" charset="-122"/>
                <a:ea typeface="微软雅黑" panose="020B0503020204020204" pitchFamily="34" charset="-122"/>
              </a:rPr>
              <a:t> </a:t>
            </a:r>
            <a:r>
              <a:rPr lang="fr-FR" altLang="zh-CN" b="1" dirty="0">
                <a:latin typeface="微软雅黑" panose="020B0503020204020204" pitchFamily="34" charset="-122"/>
                <a:ea typeface="微软雅黑" panose="020B0503020204020204" pitchFamily="34" charset="-122"/>
              </a:rPr>
              <a:t>Implementation</a:t>
            </a:r>
            <a:endParaRPr lang="zh-CN" altLang="en-US"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451630" y="3026305"/>
            <a:ext cx="2397125" cy="1019062"/>
          </a:xfrm>
          <a:prstGeom prst="rect">
            <a:avLst/>
          </a:prstGeom>
          <a:solidFill>
            <a:srgbClr val="30B5C5">
              <a:lumMod val="20000"/>
              <a:lumOff val="80000"/>
            </a:srgbClr>
          </a:solidFill>
          <a:ln>
            <a:solidFill>
              <a:srgbClr val="DDDDDD">
                <a:lumMod val="75000"/>
              </a:srgbClr>
            </a:solidFill>
          </a:ln>
        </p:spPr>
        <p:txBody>
          <a:bodyPr wrap="square" lIns="0" tIns="0" rIns="0" bIns="0" rtlCol="0" anchor="t">
            <a:noAutofit/>
          </a:bodyPr>
          <a:lstStyle/>
          <a:p>
            <a:pPr lvl="0" algn="ctr">
              <a:defRPr/>
            </a:pPr>
            <a:endParaRPr kumimoji="1" lang="en-US" altLang="zh-CN"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1299467" y="1671571"/>
            <a:ext cx="10103875" cy="468000"/>
          </a:xfrm>
          <a:prstGeom prst="rect">
            <a:avLst/>
          </a:prstGeom>
          <a:solidFill>
            <a:srgbClr val="3F9DFF">
              <a:lumMod val="40000"/>
              <a:lumOff val="60000"/>
            </a:srgbClr>
          </a:solidFill>
          <a:ln>
            <a:solidFill>
              <a:srgbClr val="1184CF"/>
            </a:solidFill>
          </a:ln>
        </p:spPr>
        <p:txBody>
          <a:bodyPr wrap="square" anchor="ctr" anchorCtr="1">
            <a:noAutofit/>
          </a:bodyPr>
          <a:lstStyle>
            <a:defPPr>
              <a:defRPr lang="zh-CN"/>
            </a:defPPr>
            <a:lvl1pPr defTabSz="1219200">
              <a:defRPr sz="800" b="1" kern="0">
                <a:solidFill>
                  <a:prstClr val="black"/>
                </a:solidFill>
                <a:latin typeface="微软雅黑" panose="020B0503020204020204" pitchFamily="34" charset="-122"/>
                <a:ea typeface="微软雅黑" panose="020B0503020204020204" pitchFamily="34" charset="-122"/>
                <a:cs typeface="+mn-ea"/>
              </a:defRPr>
            </a:lvl1pPr>
            <a:lvl2pPr defTabSz="609600" fontAlgn="base">
              <a:spcBef>
                <a:spcPct val="0"/>
              </a:spcBef>
              <a:spcAft>
                <a:spcPct val="0"/>
              </a:spcAft>
              <a:defRPr kumimoji="1" sz="3200">
                <a:latin typeface="Calibri" panose="020F0502020204030204" pitchFamily="34" charset="0"/>
                <a:ea typeface="微软雅黑" panose="020B0503020204020204" pitchFamily="34" charset="-122"/>
              </a:defRPr>
            </a:lvl2pPr>
            <a:lvl3pPr defTabSz="609600" fontAlgn="base">
              <a:spcBef>
                <a:spcPct val="0"/>
              </a:spcBef>
              <a:spcAft>
                <a:spcPct val="0"/>
              </a:spcAft>
              <a:defRPr kumimoji="1" sz="3200">
                <a:latin typeface="Calibri" panose="020F0502020204030204" pitchFamily="34" charset="0"/>
                <a:ea typeface="微软雅黑" panose="020B0503020204020204" pitchFamily="34" charset="-122"/>
              </a:defRPr>
            </a:lvl3pPr>
            <a:lvl4pPr defTabSz="609600" fontAlgn="base">
              <a:spcBef>
                <a:spcPct val="0"/>
              </a:spcBef>
              <a:spcAft>
                <a:spcPct val="0"/>
              </a:spcAft>
              <a:defRPr kumimoji="1" sz="3200">
                <a:latin typeface="Calibri" panose="020F0502020204030204" pitchFamily="34" charset="0"/>
                <a:ea typeface="微软雅黑" panose="020B0503020204020204" pitchFamily="34" charset="-122"/>
              </a:defRPr>
            </a:lvl4pPr>
            <a:lvl5pPr defTabSz="609600" fontAlgn="base">
              <a:spcBef>
                <a:spcPct val="0"/>
              </a:spcBef>
              <a:spcAft>
                <a:spcPct val="0"/>
              </a:spcAft>
              <a:defRPr kumimoji="1" sz="3200">
                <a:latin typeface="Calibri" panose="020F0502020204030204" pitchFamily="34" charset="0"/>
                <a:ea typeface="微软雅黑" panose="020B0503020204020204" pitchFamily="34" charset="-122"/>
              </a:defRPr>
            </a:lvl5pPr>
            <a:lvl6pPr marL="609600" defTabSz="609600" fontAlgn="base">
              <a:spcBef>
                <a:spcPct val="0"/>
              </a:spcBef>
              <a:spcAft>
                <a:spcPct val="0"/>
              </a:spcAft>
              <a:defRPr kumimoji="1" sz="3200">
                <a:latin typeface="Calibri" panose="020F0502020204030204" pitchFamily="34" charset="0"/>
                <a:ea typeface="微软雅黑" panose="020B0503020204020204" pitchFamily="34" charset="-122"/>
              </a:defRPr>
            </a:lvl6pPr>
            <a:lvl7pPr marL="1219200" defTabSz="609600" fontAlgn="base">
              <a:spcBef>
                <a:spcPct val="0"/>
              </a:spcBef>
              <a:spcAft>
                <a:spcPct val="0"/>
              </a:spcAft>
              <a:defRPr kumimoji="1" sz="3200">
                <a:latin typeface="Calibri" panose="020F0502020204030204" pitchFamily="34" charset="0"/>
                <a:ea typeface="微软雅黑" panose="020B0503020204020204" pitchFamily="34" charset="-122"/>
              </a:defRPr>
            </a:lvl7pPr>
            <a:lvl8pPr marL="1828800" defTabSz="609600" fontAlgn="base">
              <a:spcBef>
                <a:spcPct val="0"/>
              </a:spcBef>
              <a:spcAft>
                <a:spcPct val="0"/>
              </a:spcAft>
              <a:defRPr kumimoji="1" sz="3200">
                <a:latin typeface="Calibri" panose="020F0502020204030204" pitchFamily="34" charset="0"/>
                <a:ea typeface="微软雅黑" panose="020B0503020204020204" pitchFamily="34" charset="-122"/>
              </a:defRPr>
            </a:lvl8pPr>
            <a:lvl9pPr marL="2438400" defTabSz="609600" fontAlgn="base">
              <a:spcBef>
                <a:spcPct val="0"/>
              </a:spcBef>
              <a:spcAft>
                <a:spcPct val="0"/>
              </a:spcAft>
              <a:defRPr kumimoji="1" sz="3200">
                <a:latin typeface="Calibri" panose="020F0502020204030204" pitchFamily="34" charset="0"/>
                <a:ea typeface="微软雅黑" panose="020B0503020204020204" pitchFamily="34" charset="-122"/>
              </a:defRPr>
            </a:lvl9pPr>
          </a:lstStyle>
          <a:p>
            <a:r>
              <a:rPr lang="fr-FR" altLang="zh-CN" sz="2400" dirty="0">
                <a:solidFill>
                  <a:srgbClr val="002060"/>
                </a:solidFill>
              </a:rPr>
              <a:t>Enterprises, Application Providers, Cloud Operators</a:t>
            </a:r>
            <a:endParaRPr lang="zh-CN" altLang="en-US" sz="2400" dirty="0">
              <a:solidFill>
                <a:srgbClr val="002060"/>
              </a:solidFill>
            </a:endParaRPr>
          </a:p>
        </p:txBody>
      </p:sp>
      <p:sp>
        <p:nvSpPr>
          <p:cNvPr id="6" name="文本框 5"/>
          <p:cNvSpPr txBox="1"/>
          <p:nvPr/>
        </p:nvSpPr>
        <p:spPr>
          <a:xfrm>
            <a:off x="4509782" y="3016580"/>
            <a:ext cx="6893560" cy="1002570"/>
          </a:xfrm>
          <a:prstGeom prst="rect">
            <a:avLst/>
          </a:prstGeom>
          <a:solidFill>
            <a:srgbClr val="61B230">
              <a:lumMod val="20000"/>
              <a:lumOff val="80000"/>
            </a:srgbClr>
          </a:solidFill>
          <a:ln>
            <a:solidFill>
              <a:srgbClr val="DDDDDD">
                <a:lumMod val="75000"/>
              </a:srgbClr>
            </a:solidFill>
          </a:ln>
        </p:spPr>
        <p:txBody>
          <a:bodyPr wrap="square" lIns="0" tIns="0" rIns="0" bIns="0" rtlCol="0" anchor="t">
            <a:noAutofit/>
          </a:bodyPr>
          <a:lstStyle>
            <a:defPPr>
              <a:defRPr lang="en-US"/>
            </a:defPPr>
            <a:lvl1pPr marR="0" lvl="0" indent="0" algn="ctr" fontAlgn="auto">
              <a:lnSpc>
                <a:spcPct val="100000"/>
              </a:lnSpc>
              <a:spcBef>
                <a:spcPts val="0"/>
              </a:spcBef>
              <a:spcAft>
                <a:spcPts val="0"/>
              </a:spcAft>
              <a:buClrTx/>
              <a:buSzTx/>
              <a:buFontTx/>
              <a:buNone/>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文本框 6"/>
          <p:cNvSpPr txBox="1"/>
          <p:nvPr/>
        </p:nvSpPr>
        <p:spPr>
          <a:xfrm>
            <a:off x="4840075" y="3271308"/>
            <a:ext cx="1942012" cy="532170"/>
          </a:xfrm>
          <a:prstGeom prst="rect">
            <a:avLst/>
          </a:prstGeom>
          <a:solidFill>
            <a:schemeClr val="bg1">
              <a:lumMod val="95000"/>
            </a:schemeClr>
          </a:solidFill>
          <a:ln>
            <a:solidFill>
              <a:srgbClr val="DDDDDD">
                <a:lumMod val="90000"/>
              </a:srgbClr>
            </a:solidFill>
          </a:ln>
        </p:spPr>
        <p:txBody>
          <a:bodyPr wrap="square" lIns="0" tIns="0" rIns="0" bIns="0" rtlCol="0" anchor="ctr">
            <a:noAutofit/>
          </a:bodyPr>
          <a:lstStyle>
            <a:defPPr>
              <a:defRPr lang="zh-CN"/>
            </a:defPPr>
            <a:lvl1pPr marR="0" lvl="0" indent="0" algn="ctr" fontAlgn="auto">
              <a:lnSpc>
                <a:spcPct val="120000"/>
              </a:lnSpc>
              <a:spcBef>
                <a:spcPts val="0"/>
              </a:spcBef>
              <a:spcAft>
                <a:spcPts val="0"/>
              </a:spcAft>
              <a:buClrTx/>
              <a:buSzTx/>
              <a:buFontTx/>
              <a:buNone/>
              <a:defRPr kumimoji="0" sz="1200" b="0" i="0" u="none" strike="noStrike" kern="0" cap="none" spc="-10" normalizeH="0" baseline="0">
                <a:ln>
                  <a:noFill/>
                </a:ln>
                <a:solidFill>
                  <a:srgbClr val="00051F"/>
                </a:solidFill>
                <a:effectLst/>
                <a:uLnTx/>
                <a:uFillTx/>
                <a:cs typeface="Arial" panose="020B0604020202020204" pitchFamily="34" charset="0"/>
              </a:defRPr>
            </a:lvl1pPr>
          </a:lstStyle>
          <a:p>
            <a:r>
              <a:rPr lang="en-US" altLang="zh-CN" sz="1800" b="1" dirty="0">
                <a:solidFill>
                  <a:schemeClr val="tx1">
                    <a:lumMod val="65000"/>
                    <a:lumOff val="35000"/>
                  </a:schemeClr>
                </a:solidFill>
                <a:latin typeface="微软雅黑" panose="020B0503020204020204" pitchFamily="34" charset="-122"/>
                <a:ea typeface="微软雅黑" panose="020B0503020204020204" pitchFamily="34" charset="-122"/>
              </a:rPr>
              <a:t>API Authentication</a:t>
            </a:r>
          </a:p>
        </p:txBody>
      </p:sp>
      <p:cxnSp>
        <p:nvCxnSpPr>
          <p:cNvPr id="8" name="直接箭头连接符 7"/>
          <p:cNvCxnSpPr>
            <a:endCxn id="7" idx="0"/>
          </p:cNvCxnSpPr>
          <p:nvPr/>
        </p:nvCxnSpPr>
        <p:spPr>
          <a:xfrm>
            <a:off x="5796476" y="2144743"/>
            <a:ext cx="14605" cy="1126490"/>
          </a:xfrm>
          <a:prstGeom prst="straightConnector1">
            <a:avLst/>
          </a:prstGeom>
          <a:noFill/>
          <a:ln w="9525" cap="flat" cmpd="sng" algn="ctr">
            <a:solidFill>
              <a:srgbClr val="0070C0"/>
            </a:solidFill>
            <a:prstDash val="solid"/>
            <a:miter lim="800000"/>
            <a:tailEnd type="triangle"/>
          </a:ln>
          <a:effectLst/>
        </p:spPr>
      </p:cxnSp>
      <p:sp>
        <p:nvSpPr>
          <p:cNvPr id="9" name="矩形 8"/>
          <p:cNvSpPr/>
          <p:nvPr/>
        </p:nvSpPr>
        <p:spPr>
          <a:xfrm>
            <a:off x="3379582" y="2165817"/>
            <a:ext cx="3775564" cy="861774"/>
          </a:xfrm>
          <a:prstGeom prst="rect">
            <a:avLst/>
          </a:prstGeom>
        </p:spPr>
        <p:txBody>
          <a:bodyPr wrap="square">
            <a:spAutoFit/>
          </a:bodyPr>
          <a:lstStyle/>
          <a:p>
            <a:pPr>
              <a:defRPr/>
            </a:pPr>
            <a:r>
              <a:rPr lang="zh-CN" altLang="en-US" sz="1400" b="1" spc="-1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400" b="1" spc="-1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Form Input </a:t>
            </a:r>
            <a:r>
              <a:rPr lang="en-US" altLang="zh-CN" sz="1200" b="1" spc="-10" dirty="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(bandwidth requirements, bandwidth requirement type, service latency requirements, file requirements, security requirements)</a:t>
            </a:r>
            <a:endParaRPr lang="zh-CN" altLang="en-US" sz="1200" b="1" spc="-1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菱形 13"/>
          <p:cNvSpPr/>
          <p:nvPr/>
        </p:nvSpPr>
        <p:spPr>
          <a:xfrm>
            <a:off x="6305819" y="4954029"/>
            <a:ext cx="2070790" cy="540000"/>
          </a:xfrm>
          <a:prstGeom prst="diamond">
            <a:avLst/>
          </a:prstGeom>
          <a:solidFill>
            <a:schemeClr val="bg1">
              <a:lumMod val="95000"/>
            </a:schemeClr>
          </a:solidFill>
          <a:ln>
            <a:solidFill>
              <a:srgbClr val="DDDDDD">
                <a:lumMod val="90000"/>
              </a:srgbClr>
            </a:solidFill>
          </a:ln>
        </p:spPr>
        <p:txBody>
          <a:bodyPr wrap="square" lIns="0" tIns="0" rIns="0" bIns="0" rtlCol="0" anchor="ctr">
            <a:noAutofit/>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fr-FR" altLang="zh-CN" b="1" i="0" u="none" strike="noStrike" kern="0" cap="none" spc="-1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rPr>
              <a:t>legal</a:t>
            </a:r>
            <a:endParaRPr kumimoji="0" lang="zh-CN" altLang="en-US" b="1" i="0" u="none" strike="noStrike" kern="0" cap="none" spc="-1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6" name="直接箭头连接符 15"/>
          <p:cNvCxnSpPr>
            <a:stCxn id="14" idx="0"/>
          </p:cNvCxnSpPr>
          <p:nvPr/>
        </p:nvCxnSpPr>
        <p:spPr>
          <a:xfrm flipH="1" flipV="1">
            <a:off x="7338039" y="2217814"/>
            <a:ext cx="3175" cy="2736215"/>
          </a:xfrm>
          <a:prstGeom prst="straightConnector1">
            <a:avLst/>
          </a:prstGeom>
          <a:noFill/>
          <a:ln w="9525" cap="flat" cmpd="sng" algn="ctr">
            <a:solidFill>
              <a:srgbClr val="0070C0"/>
            </a:solidFill>
            <a:prstDash val="solid"/>
            <a:miter lim="800000"/>
            <a:tailEnd type="triangle"/>
          </a:ln>
          <a:effectLst/>
        </p:spPr>
      </p:cxnSp>
      <p:sp>
        <p:nvSpPr>
          <p:cNvPr id="17" name="矩形 16"/>
          <p:cNvSpPr/>
          <p:nvPr/>
        </p:nvSpPr>
        <p:spPr>
          <a:xfrm>
            <a:off x="7390500" y="4703131"/>
            <a:ext cx="317110" cy="336695"/>
          </a:xfrm>
          <a:prstGeom prst="rect">
            <a:avLst/>
          </a:prstGeom>
        </p:spPr>
        <p:txBody>
          <a:bodyPr wrap="square">
            <a:spAutoFit/>
          </a:bodyPr>
          <a:lstStyle/>
          <a:p>
            <a:pPr>
              <a:lnSpc>
                <a:spcPct val="150000"/>
              </a:lnSpc>
              <a:defRPr/>
            </a:pPr>
            <a:r>
              <a:rPr lang="en-US" altLang="zh-CN" sz="1200" b="1" spc="-10" dirty="0">
                <a:solidFill>
                  <a:srgbClr val="1D1D1A"/>
                </a:solidFill>
                <a:latin typeface="微软雅黑" panose="020B0503020204020204" pitchFamily="34" charset="-122"/>
                <a:cs typeface="Arial" panose="020B0604020202020204" pitchFamily="34" charset="0"/>
              </a:rPr>
              <a:t>N</a:t>
            </a:r>
            <a:endParaRPr kumimoji="1" lang="zh-CN" altLang="en-US" sz="1100" b="1" dirty="0">
              <a:solidFill>
                <a:srgbClr val="1D1D1A"/>
              </a:solidFill>
              <a:latin typeface="微软雅黑" panose="020B0503020204020204" pitchFamily="34" charset="-122"/>
              <a:cs typeface="Arial" panose="020B0604020202020204" pitchFamily="34" charset="0"/>
            </a:endParaRPr>
          </a:p>
        </p:txBody>
      </p:sp>
      <p:sp>
        <p:nvSpPr>
          <p:cNvPr id="18" name="矩形 17"/>
          <p:cNvSpPr/>
          <p:nvPr/>
        </p:nvSpPr>
        <p:spPr>
          <a:xfrm>
            <a:off x="9881594" y="2357903"/>
            <a:ext cx="2130360" cy="414020"/>
          </a:xfrm>
          <a:prstGeom prst="rect">
            <a:avLst/>
          </a:prstGeom>
        </p:spPr>
        <p:txBody>
          <a:bodyPr wrap="square">
            <a:spAutoFit/>
          </a:bodyPr>
          <a:lstStyle/>
          <a:p>
            <a:pPr>
              <a:lnSpc>
                <a:spcPct val="150000"/>
              </a:lnSpc>
              <a:defRPr/>
            </a:pPr>
            <a:r>
              <a:rPr lang="zh-CN" altLang="en-US" sz="1400" b="1" spc="-1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Success or failure</a:t>
            </a:r>
          </a:p>
        </p:txBody>
      </p:sp>
      <p:sp>
        <p:nvSpPr>
          <p:cNvPr id="19" name="矩形 18"/>
          <p:cNvSpPr/>
          <p:nvPr/>
        </p:nvSpPr>
        <p:spPr>
          <a:xfrm>
            <a:off x="8164324" y="4883593"/>
            <a:ext cx="317110" cy="336695"/>
          </a:xfrm>
          <a:prstGeom prst="rect">
            <a:avLst/>
          </a:prstGeom>
        </p:spPr>
        <p:txBody>
          <a:bodyPr wrap="square">
            <a:spAutoFit/>
          </a:bodyPr>
          <a:lstStyle/>
          <a:p>
            <a:pPr>
              <a:lnSpc>
                <a:spcPct val="150000"/>
              </a:lnSpc>
              <a:defRPr/>
            </a:pPr>
            <a:r>
              <a:rPr lang="en-US" altLang="zh-CN" sz="1200" b="1" spc="-10" dirty="0">
                <a:solidFill>
                  <a:srgbClr val="1D1D1A"/>
                </a:solidFill>
                <a:latin typeface="微软雅黑" panose="020B0503020204020204" pitchFamily="34" charset="-122"/>
                <a:cs typeface="Arial" panose="020B0604020202020204" pitchFamily="34" charset="0"/>
              </a:rPr>
              <a:t>Y</a:t>
            </a:r>
            <a:endParaRPr kumimoji="1" lang="zh-CN" altLang="en-US" sz="1100" b="1" dirty="0">
              <a:solidFill>
                <a:srgbClr val="1D1D1A"/>
              </a:solidFill>
              <a:latin typeface="微软雅黑" panose="020B0503020204020204" pitchFamily="34" charset="-122"/>
              <a:cs typeface="Arial" panose="020B0604020202020204" pitchFamily="34" charset="0"/>
            </a:endParaRPr>
          </a:p>
        </p:txBody>
      </p:sp>
      <p:sp>
        <p:nvSpPr>
          <p:cNvPr id="20" name="矩形 19"/>
          <p:cNvSpPr/>
          <p:nvPr/>
        </p:nvSpPr>
        <p:spPr>
          <a:xfrm>
            <a:off x="7352007" y="2257831"/>
            <a:ext cx="1587332" cy="377411"/>
          </a:xfrm>
          <a:prstGeom prst="rect">
            <a:avLst/>
          </a:prstGeom>
        </p:spPr>
        <p:txBody>
          <a:bodyPr wrap="square">
            <a:spAutoFit/>
          </a:bodyPr>
          <a:lstStyle/>
          <a:p>
            <a:pPr>
              <a:lnSpc>
                <a:spcPct val="150000"/>
              </a:lnSpc>
            </a:pPr>
            <a:r>
              <a:rPr lang="fr-FR" altLang="zh-CN" sz="1400" b="1" spc="-1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Failure</a:t>
            </a:r>
            <a:endParaRPr lang="zh-CN" altLang="en-US" sz="1400" b="1" spc="-1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21" name="直接箭头连接符 20"/>
          <p:cNvCxnSpPr>
            <a:stCxn id="14" idx="3"/>
            <a:endCxn id="23" idx="1"/>
          </p:cNvCxnSpPr>
          <p:nvPr/>
        </p:nvCxnSpPr>
        <p:spPr>
          <a:xfrm flipV="1">
            <a:off x="8376609" y="5220114"/>
            <a:ext cx="771540" cy="3915"/>
          </a:xfrm>
          <a:prstGeom prst="straightConnector1">
            <a:avLst/>
          </a:prstGeom>
          <a:noFill/>
          <a:ln w="6350" cap="flat" cmpd="sng" algn="ctr">
            <a:solidFill>
              <a:srgbClr val="DDDDDD">
                <a:lumMod val="75000"/>
              </a:srgbClr>
            </a:solidFill>
            <a:prstDash val="solid"/>
            <a:miter lim="800000"/>
            <a:tailEnd type="triangle"/>
          </a:ln>
          <a:effectLst/>
        </p:spPr>
      </p:cxnSp>
      <p:sp>
        <p:nvSpPr>
          <p:cNvPr id="23" name="文本框 22"/>
          <p:cNvSpPr txBox="1"/>
          <p:nvPr/>
        </p:nvSpPr>
        <p:spPr>
          <a:xfrm>
            <a:off x="9148149" y="4954029"/>
            <a:ext cx="1440894" cy="532170"/>
          </a:xfrm>
          <a:prstGeom prst="rect">
            <a:avLst/>
          </a:prstGeom>
          <a:solidFill>
            <a:schemeClr val="bg1">
              <a:lumMod val="95000"/>
            </a:schemeClr>
          </a:solidFill>
          <a:ln>
            <a:solidFill>
              <a:srgbClr val="DDDDDD">
                <a:lumMod val="90000"/>
              </a:srgbClr>
            </a:solidFill>
          </a:ln>
        </p:spPr>
        <p:txBody>
          <a:bodyPr wrap="square" lIns="0" tIns="0" rIns="0" bIns="0" rtlCol="0" anchor="ctr">
            <a:noAutofit/>
          </a:bodyPr>
          <a:lstStyle>
            <a:defPPr>
              <a:defRPr lang="zh-CN"/>
            </a:defPPr>
            <a:lvl1pPr marR="0" lvl="0" indent="0" algn="ctr" fontAlgn="auto">
              <a:lnSpc>
                <a:spcPct val="120000"/>
              </a:lnSpc>
              <a:spcBef>
                <a:spcPts val="0"/>
              </a:spcBef>
              <a:spcAft>
                <a:spcPts val="0"/>
              </a:spcAft>
              <a:buClrTx/>
              <a:buSzTx/>
              <a:buFontTx/>
              <a:buNone/>
              <a:defRPr kumimoji="0" b="1" i="0" u="none" strike="noStrike" kern="0" cap="none" spc="-10" normalizeH="0" baseline="0">
                <a:ln>
                  <a:noFill/>
                </a:ln>
                <a:solidFill>
                  <a:srgbClr val="00051F"/>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dirty="0">
                <a:solidFill>
                  <a:schemeClr val="tx1">
                    <a:lumMod val="65000"/>
                    <a:lumOff val="35000"/>
                  </a:schemeClr>
                </a:solidFill>
              </a:rPr>
              <a:t>invoke</a:t>
            </a:r>
            <a:endParaRPr lang="zh-CN" altLang="zh-CN" dirty="0">
              <a:solidFill>
                <a:schemeClr val="tx1">
                  <a:lumMod val="65000"/>
                  <a:lumOff val="35000"/>
                </a:schemeClr>
              </a:solidFill>
            </a:endParaRPr>
          </a:p>
        </p:txBody>
      </p:sp>
      <p:cxnSp>
        <p:nvCxnSpPr>
          <p:cNvPr id="24" name="连接符: 肘形 23"/>
          <p:cNvCxnSpPr>
            <a:stCxn id="23" idx="0"/>
          </p:cNvCxnSpPr>
          <p:nvPr/>
        </p:nvCxnSpPr>
        <p:spPr>
          <a:xfrm rot="16200000">
            <a:off x="8481738" y="3567296"/>
            <a:ext cx="2773680" cy="3175"/>
          </a:xfrm>
          <a:prstGeom prst="bentConnector2">
            <a:avLst/>
          </a:prstGeom>
          <a:noFill/>
          <a:ln w="9525" cap="flat" cmpd="sng" algn="ctr">
            <a:solidFill>
              <a:srgbClr val="0070C0"/>
            </a:solidFill>
            <a:prstDash val="solid"/>
            <a:miter lim="800000"/>
            <a:tailEnd type="triangle"/>
          </a:ln>
          <a:effectLst/>
        </p:spPr>
      </p:cxnSp>
      <p:sp>
        <p:nvSpPr>
          <p:cNvPr id="25" name="矩形 24"/>
          <p:cNvSpPr/>
          <p:nvPr/>
        </p:nvSpPr>
        <p:spPr>
          <a:xfrm>
            <a:off x="7202538" y="3237189"/>
            <a:ext cx="3229268" cy="461665"/>
          </a:xfrm>
          <a:prstGeom prst="rect">
            <a:avLst/>
          </a:prstGeom>
        </p:spPr>
        <p:txBody>
          <a:bodyPr wrap="square">
            <a:spAutoFit/>
          </a:bodyPr>
          <a:lstStyle/>
          <a:p>
            <a:pPr algn="ctr">
              <a:defRPr/>
            </a:pPr>
            <a:r>
              <a:rPr lang="fr-FR" altLang="zh-CN" sz="2400" b="1" spc="-10" dirty="0">
                <a:solidFill>
                  <a:schemeClr val="accent6">
                    <a:lumMod val="75000"/>
                  </a:schemeClr>
                </a:solidFill>
                <a:latin typeface="微软雅黑" panose="020B0503020204020204" pitchFamily="34" charset="-122"/>
                <a:ea typeface="微软雅黑" panose="020B0503020204020204" pitchFamily="34" charset="-122"/>
                <a:cs typeface="Arial" panose="020B0604020202020204" pitchFamily="34" charset="0"/>
              </a:rPr>
              <a:t>Network Gateway</a:t>
            </a:r>
            <a:endParaRPr lang="zh-CN" altLang="en-US" sz="2000" b="1" dirty="0">
              <a:solidFill>
                <a:schemeClr val="accent6">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矩形 26"/>
          <p:cNvSpPr/>
          <p:nvPr/>
        </p:nvSpPr>
        <p:spPr>
          <a:xfrm>
            <a:off x="122396" y="2257831"/>
            <a:ext cx="1090683" cy="646331"/>
          </a:xfrm>
          <a:prstGeom prst="rect">
            <a:avLst/>
          </a:prstGeom>
        </p:spPr>
        <p:txBody>
          <a:bodyPr wrap="none">
            <a:spAutoFit/>
          </a:bodyPr>
          <a:lstStyle/>
          <a:p>
            <a:pPr algn="ctr"/>
            <a:r>
              <a:rPr lang="fr-FR" altLang="zh-CN" b="1" dirty="0">
                <a:solidFill>
                  <a:srgbClr val="0070C0"/>
                </a:solidFill>
                <a:latin typeface="微软雅黑" panose="020B0503020204020204" pitchFamily="34" charset="-122"/>
                <a:ea typeface="微软雅黑" panose="020B0503020204020204" pitchFamily="34" charset="-122"/>
              </a:rPr>
              <a:t>Service </a:t>
            </a:r>
          </a:p>
          <a:p>
            <a:pPr algn="ctr"/>
            <a:r>
              <a:rPr lang="fr-FR" altLang="zh-CN" b="1" dirty="0">
                <a:solidFill>
                  <a:srgbClr val="0070C0"/>
                </a:solidFill>
                <a:latin typeface="微软雅黑" panose="020B0503020204020204" pitchFamily="34" charset="-122"/>
                <a:ea typeface="微软雅黑" panose="020B0503020204020204" pitchFamily="34" charset="-122"/>
              </a:rPr>
              <a:t>API</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9148149" y="6028274"/>
            <a:ext cx="1109345" cy="495552"/>
          </a:xfrm>
          <a:prstGeom prst="rect">
            <a:avLst/>
          </a:prstGeom>
          <a:solidFill>
            <a:srgbClr val="30B5C5">
              <a:lumMod val="20000"/>
              <a:lumOff val="80000"/>
            </a:srgbClr>
          </a:solidFill>
          <a:ln>
            <a:solidFill>
              <a:srgbClr val="DDDDDD">
                <a:lumMod val="75000"/>
              </a:srgbClr>
            </a:solidFill>
          </a:ln>
        </p:spPr>
        <p:txBody>
          <a:bodyPr wrap="square" lIns="0" tIns="0" rIns="0" bIns="0" rtlCol="0" anchor="ctr">
            <a:noAutofit/>
          </a:bodyPr>
          <a:lstStyle>
            <a:defPPr>
              <a:defRPr lang="en-US"/>
            </a:defPPr>
            <a:lvl1pPr marR="0" lvl="0" indent="0" algn="ctr" fontAlgn="auto">
              <a:lnSpc>
                <a:spcPct val="100000"/>
              </a:lnSpc>
              <a:spcBef>
                <a:spcPts val="0"/>
              </a:spcBef>
              <a:spcAft>
                <a:spcPts val="0"/>
              </a:spcAft>
              <a:buClrTx/>
              <a:buSzTx/>
              <a:buFontTx/>
              <a:buNone/>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pPr>
              <a:defRPr/>
            </a:pPr>
            <a:r>
              <a:rPr lang="fr-FR" altLang="zh-CN" b="1" spc="-10" dirty="0">
                <a:solidFill>
                  <a:srgbClr val="00B050"/>
                </a:solidFill>
              </a:rPr>
              <a:t>Timing detection</a:t>
            </a:r>
            <a:endParaRPr lang="en-US" altLang="zh-CN" b="1" spc="-10" dirty="0">
              <a:solidFill>
                <a:srgbClr val="00B050"/>
              </a:solidFill>
            </a:endParaRPr>
          </a:p>
        </p:txBody>
      </p:sp>
      <p:cxnSp>
        <p:nvCxnSpPr>
          <p:cNvPr id="38" name="直接箭头连接符 37"/>
          <p:cNvCxnSpPr>
            <a:stCxn id="23" idx="2"/>
          </p:cNvCxnSpPr>
          <p:nvPr/>
        </p:nvCxnSpPr>
        <p:spPr>
          <a:xfrm flipH="1">
            <a:off x="9866990" y="5486199"/>
            <a:ext cx="1606" cy="528357"/>
          </a:xfrm>
          <a:prstGeom prst="straightConnector1">
            <a:avLst/>
          </a:prstGeom>
          <a:noFill/>
          <a:ln w="9525" cap="flat" cmpd="sng" algn="ctr">
            <a:solidFill>
              <a:srgbClr val="0070C0"/>
            </a:solidFill>
            <a:prstDash val="solid"/>
            <a:miter lim="800000"/>
            <a:tailEnd type="triangle"/>
          </a:ln>
          <a:effectLst/>
        </p:spPr>
      </p:cxnSp>
      <p:sp>
        <p:nvSpPr>
          <p:cNvPr id="3" name="文本框 2"/>
          <p:cNvSpPr txBox="1"/>
          <p:nvPr/>
        </p:nvSpPr>
        <p:spPr>
          <a:xfrm>
            <a:off x="10506723" y="6028274"/>
            <a:ext cx="1199502" cy="496351"/>
          </a:xfrm>
          <a:prstGeom prst="rect">
            <a:avLst/>
          </a:prstGeom>
          <a:solidFill>
            <a:srgbClr val="30B5C5">
              <a:lumMod val="20000"/>
              <a:lumOff val="80000"/>
            </a:srgbClr>
          </a:solidFill>
          <a:ln>
            <a:solidFill>
              <a:srgbClr val="DDDDDD">
                <a:lumMod val="75000"/>
              </a:srgbClr>
            </a:solidFill>
          </a:ln>
        </p:spPr>
        <p:txBody>
          <a:bodyPr wrap="square" lIns="0" tIns="0" rIns="0" bIns="0" rtlCol="0" anchor="ctr">
            <a:noAutofit/>
          </a:bodyPr>
          <a:lstStyle>
            <a:defPPr>
              <a:defRPr lang="en-US"/>
            </a:defPPr>
            <a:lvl1pPr marR="0" lvl="0" indent="0" algn="ctr" fontAlgn="auto">
              <a:lnSpc>
                <a:spcPct val="100000"/>
              </a:lnSpc>
              <a:spcBef>
                <a:spcPts val="0"/>
              </a:spcBef>
              <a:spcAft>
                <a:spcPts val="0"/>
              </a:spcAft>
              <a:buClrTx/>
              <a:buSzTx/>
              <a:buFontTx/>
              <a:buNone/>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pPr lvl="0">
              <a:defRPr/>
            </a:pPr>
            <a:r>
              <a:rPr lang="en-US" altLang="zh-CN" b="1" spc="-10" dirty="0" err="1">
                <a:solidFill>
                  <a:srgbClr val="00B050"/>
                </a:solidFill>
              </a:rPr>
              <a:t>QoS</a:t>
            </a:r>
            <a:r>
              <a:rPr lang="en-US" altLang="zh-CN" b="1" spc="-10" dirty="0">
                <a:solidFill>
                  <a:srgbClr val="00B050"/>
                </a:solidFill>
              </a:rPr>
              <a:t> Modification</a:t>
            </a:r>
          </a:p>
        </p:txBody>
      </p:sp>
      <p:cxnSp>
        <p:nvCxnSpPr>
          <p:cNvPr id="40" name="直接箭头连接符 39"/>
          <p:cNvCxnSpPr/>
          <p:nvPr/>
        </p:nvCxnSpPr>
        <p:spPr>
          <a:xfrm>
            <a:off x="9890471" y="5486199"/>
            <a:ext cx="1411572" cy="528357"/>
          </a:xfrm>
          <a:prstGeom prst="straightConnector1">
            <a:avLst/>
          </a:prstGeom>
          <a:noFill/>
          <a:ln w="9525" cap="flat" cmpd="sng" algn="ctr">
            <a:solidFill>
              <a:srgbClr val="0070C0"/>
            </a:solidFill>
            <a:prstDash val="solid"/>
            <a:miter lim="800000"/>
            <a:tailEnd type="triangle"/>
          </a:ln>
          <a:effectLst/>
        </p:spPr>
      </p:cxnSp>
      <p:sp>
        <p:nvSpPr>
          <p:cNvPr id="15" name="上下箭头 14"/>
          <p:cNvSpPr/>
          <p:nvPr/>
        </p:nvSpPr>
        <p:spPr>
          <a:xfrm>
            <a:off x="2699405" y="4065311"/>
            <a:ext cx="151130" cy="546590"/>
          </a:xfrm>
          <a:prstGeom prst="upDownArrow">
            <a:avLst/>
          </a:prstGeom>
          <a:solidFill>
            <a:srgbClr val="DFF3D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9" name="矩形 28"/>
          <p:cNvSpPr/>
          <p:nvPr/>
        </p:nvSpPr>
        <p:spPr>
          <a:xfrm>
            <a:off x="1461055" y="4720871"/>
            <a:ext cx="4141717" cy="874407"/>
          </a:xfrm>
          <a:prstGeom prst="rect">
            <a:avLst/>
          </a:prstGeom>
        </p:spPr>
        <p:txBody>
          <a:bodyPr wrap="square">
            <a:spAutoFit/>
          </a:bodyPr>
          <a:lstStyle/>
          <a:p>
            <a:pPr algn="ctr">
              <a:lnSpc>
                <a:spcPct val="150000"/>
              </a:lnSpc>
            </a:pPr>
            <a:r>
              <a:rPr lang="en-US" altLang="zh-CN" b="1" spc="-10" dirty="0">
                <a:solidFill>
                  <a:srgbClr val="19636D"/>
                </a:solidFill>
                <a:latin typeface="微软雅黑" panose="020B0503020204020204" pitchFamily="34" charset="-122"/>
                <a:ea typeface="微软雅黑" panose="020B0503020204020204" pitchFamily="34" charset="-122"/>
                <a:cs typeface="Arial" panose="020B0604020202020204" pitchFamily="34" charset="0"/>
                <a:sym typeface="+mn-ea"/>
              </a:rPr>
              <a:t>IP high-throughput elastic processing autonomous module</a:t>
            </a:r>
            <a:endParaRPr lang="zh-CN" altLang="en-US" b="1" spc="-10" dirty="0">
              <a:solidFill>
                <a:srgbClr val="19636D"/>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4" name="上下箭头 33"/>
          <p:cNvSpPr/>
          <p:nvPr/>
        </p:nvSpPr>
        <p:spPr>
          <a:xfrm>
            <a:off x="2699405" y="2167785"/>
            <a:ext cx="151130" cy="854075"/>
          </a:xfrm>
          <a:prstGeom prst="upDownArrow">
            <a:avLst/>
          </a:prstGeom>
          <a:solidFill>
            <a:srgbClr val="DFF3D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6" name="矩形 35"/>
          <p:cNvSpPr/>
          <p:nvPr/>
        </p:nvSpPr>
        <p:spPr>
          <a:xfrm>
            <a:off x="1243227" y="2344619"/>
            <a:ext cx="1886651" cy="523220"/>
          </a:xfrm>
          <a:prstGeom prst="rect">
            <a:avLst/>
          </a:prstGeom>
        </p:spPr>
        <p:txBody>
          <a:bodyPr wrap="square">
            <a:spAutoFit/>
          </a:bodyPr>
          <a:lstStyle/>
          <a:p>
            <a:pPr>
              <a:defRPr/>
            </a:pPr>
            <a:r>
              <a:rPr lang="fr-FR" altLang="zh-CN" sz="1400" b="1" spc="-1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Service Application Requirements</a:t>
            </a:r>
            <a:endParaRPr kumimoji="1" lang="zh-CN" altLang="en-US"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7" name="肘形连接符 36"/>
          <p:cNvCxnSpPr>
            <a:endCxn id="14" idx="1"/>
          </p:cNvCxnSpPr>
          <p:nvPr/>
        </p:nvCxnSpPr>
        <p:spPr>
          <a:xfrm rot="5400000" flipV="1">
            <a:off x="5342910" y="4261380"/>
            <a:ext cx="1407160" cy="518160"/>
          </a:xfrm>
          <a:prstGeom prst="bentConnector2">
            <a:avLst/>
          </a:prstGeom>
          <a:noFill/>
          <a:ln w="9525" cap="flat" cmpd="sng" algn="ctr">
            <a:solidFill>
              <a:srgbClr val="0070C0"/>
            </a:solidFill>
            <a:prstDash val="solid"/>
            <a:miter lim="800000"/>
            <a:tailEnd type="triangle"/>
          </a:ln>
          <a:effectLst/>
        </p:spPr>
      </p:cxnSp>
      <p:sp>
        <p:nvSpPr>
          <p:cNvPr id="10" name="文本框 9"/>
          <p:cNvSpPr txBox="1"/>
          <p:nvPr/>
        </p:nvSpPr>
        <p:spPr>
          <a:xfrm>
            <a:off x="7609651" y="6014556"/>
            <a:ext cx="1109345" cy="509270"/>
          </a:xfrm>
          <a:prstGeom prst="rect">
            <a:avLst/>
          </a:prstGeom>
          <a:solidFill>
            <a:srgbClr val="30B5C5">
              <a:lumMod val="20000"/>
              <a:lumOff val="80000"/>
            </a:srgbClr>
          </a:solidFill>
          <a:ln>
            <a:solidFill>
              <a:srgbClr val="DDDDDD">
                <a:lumMod val="75000"/>
              </a:srgbClr>
            </a:solidFill>
          </a:ln>
        </p:spPr>
        <p:txBody>
          <a:bodyPr wrap="square" lIns="0" tIns="0" rIns="0" bIns="0" rtlCol="0" anchor="ctr">
            <a:noAutofit/>
          </a:bodyPr>
          <a:lstStyle>
            <a:defPPr>
              <a:defRPr lang="en-US"/>
            </a:defPPr>
            <a:lvl1pPr marR="0" lvl="0" indent="0" algn="ctr" fontAlgn="auto">
              <a:lnSpc>
                <a:spcPct val="100000"/>
              </a:lnSpc>
              <a:spcBef>
                <a:spcPts val="0"/>
              </a:spcBef>
              <a:spcAft>
                <a:spcPts val="0"/>
              </a:spcAft>
              <a:buClrTx/>
              <a:buSzTx/>
              <a:buFontTx/>
              <a:buNone/>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b="1" spc="-10" dirty="0">
                <a:solidFill>
                  <a:srgbClr val="00B050"/>
                </a:solidFill>
              </a:rPr>
              <a:t>SRv6 Path Calculation</a:t>
            </a:r>
          </a:p>
        </p:txBody>
      </p:sp>
      <p:cxnSp>
        <p:nvCxnSpPr>
          <p:cNvPr id="11" name="直接箭头连接符 10"/>
          <p:cNvCxnSpPr>
            <a:stCxn id="23" idx="2"/>
            <a:endCxn id="10" idx="0"/>
          </p:cNvCxnSpPr>
          <p:nvPr/>
        </p:nvCxnSpPr>
        <p:spPr>
          <a:xfrm flipH="1">
            <a:off x="8164324" y="5486199"/>
            <a:ext cx="1704272" cy="528357"/>
          </a:xfrm>
          <a:prstGeom prst="straightConnector1">
            <a:avLst/>
          </a:prstGeom>
          <a:noFill/>
          <a:ln w="9525" cap="flat" cmpd="sng" algn="ctr">
            <a:solidFill>
              <a:srgbClr val="0070C0"/>
            </a:solidFill>
            <a:prstDash val="solid"/>
            <a:miter lim="800000"/>
            <a:tailEnd type="triangle"/>
          </a:ln>
          <a:effectLst/>
        </p:spPr>
      </p:cxnSp>
      <p:sp>
        <p:nvSpPr>
          <p:cNvPr id="13" name="矩形 12"/>
          <p:cNvSpPr/>
          <p:nvPr/>
        </p:nvSpPr>
        <p:spPr>
          <a:xfrm>
            <a:off x="1461056" y="3104573"/>
            <a:ext cx="2375250" cy="874407"/>
          </a:xfrm>
          <a:prstGeom prst="rect">
            <a:avLst/>
          </a:prstGeom>
        </p:spPr>
        <p:txBody>
          <a:bodyPr wrap="square">
            <a:spAutoFit/>
          </a:bodyPr>
          <a:lstStyle/>
          <a:p>
            <a:pPr algn="ctr">
              <a:lnSpc>
                <a:spcPct val="150000"/>
              </a:lnSpc>
              <a:defRPr/>
            </a:pPr>
            <a:r>
              <a:rPr lang="fr-FR" altLang="zh-CN" b="1" spc="-10" dirty="0">
                <a:solidFill>
                  <a:srgbClr val="19636D"/>
                </a:solidFill>
                <a:latin typeface="微软雅黑" panose="020B0503020204020204" pitchFamily="34" charset="-122"/>
                <a:ea typeface="微软雅黑" panose="020B0503020204020204" pitchFamily="34" charset="-122"/>
                <a:cs typeface="Arial" panose="020B0604020202020204" pitchFamily="34" charset="0"/>
              </a:rPr>
              <a:t>Service Capability Input Module</a:t>
            </a:r>
            <a:endParaRPr lang="zh-CN" altLang="en-US" b="1" spc="-10" dirty="0">
              <a:solidFill>
                <a:srgbClr val="19636D"/>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11"/>
          <p:cNvSpPr/>
          <p:nvPr/>
        </p:nvSpPr>
        <p:spPr>
          <a:xfrm>
            <a:off x="1286197" y="4086770"/>
            <a:ext cx="2194946" cy="523220"/>
          </a:xfrm>
          <a:prstGeom prst="rect">
            <a:avLst/>
          </a:prstGeom>
        </p:spPr>
        <p:txBody>
          <a:bodyPr wrap="square">
            <a:spAutoFit/>
          </a:bodyPr>
          <a:lstStyle/>
          <a:p>
            <a:r>
              <a:rPr lang="fr-FR" altLang="zh-CN" sz="1400" b="1" spc="-1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User Requirement Capability Input</a:t>
            </a:r>
            <a:endParaRPr lang="zh-CN" altLang="en-US" sz="1400" b="1" spc="-1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p:cNvSpPr/>
          <p:nvPr/>
        </p:nvSpPr>
        <p:spPr>
          <a:xfrm>
            <a:off x="4659689" y="6084525"/>
            <a:ext cx="2746714" cy="369332"/>
          </a:xfrm>
          <a:prstGeom prst="rect">
            <a:avLst/>
          </a:prstGeom>
        </p:spPr>
        <p:txBody>
          <a:bodyPr wrap="none">
            <a:spAutoFit/>
          </a:bodyPr>
          <a:lstStyle/>
          <a:p>
            <a:pPr algn="ctr"/>
            <a:r>
              <a:rPr lang="fr-FR" altLang="zh-CN" b="1" dirty="0">
                <a:solidFill>
                  <a:srgbClr val="0070C0"/>
                </a:solidFill>
                <a:latin typeface="微软雅黑" panose="020B0503020204020204" pitchFamily="34" charset="-122"/>
                <a:ea typeface="微软雅黑" panose="020B0503020204020204" pitchFamily="34" charset="-122"/>
              </a:rPr>
              <a:t>Network Function API</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6" name="矩形 19"/>
          <p:cNvSpPr/>
          <p:nvPr/>
        </p:nvSpPr>
        <p:spPr>
          <a:xfrm>
            <a:off x="7406403" y="5825200"/>
            <a:ext cx="4508093" cy="901700"/>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标题 1"/>
          <p:cNvSpPr>
            <a:spLocks noGrp="1"/>
          </p:cNvSpPr>
          <p:nvPr>
            <p:ph type="title"/>
          </p:nvPr>
        </p:nvSpPr>
        <p:spPr>
          <a:xfrm>
            <a:off x="190020" y="194273"/>
            <a:ext cx="11580552" cy="829647"/>
          </a:xfrm>
        </p:spPr>
        <p:txBody>
          <a:bodyPr vert="horz" lIns="91440" tIns="45720" rIns="91440" bIns="45720" rtlCol="0" anchor="ctr">
            <a:normAutofit/>
          </a:bodyPr>
          <a:lstStyle/>
          <a:p>
            <a:r>
              <a:rPr lang="en-US" altLang="zh-CN" b="1" dirty="0">
                <a:latin typeface="微软雅黑" panose="020B0503020204020204" pitchFamily="34" charset="-122"/>
                <a:ea typeface="微软雅黑" panose="020B0503020204020204" pitchFamily="34" charset="-122"/>
              </a:rPr>
              <a:t>API Proposal Comparison</a:t>
            </a:r>
            <a:endParaRPr lang="zh-CN" altLang="en-US" b="1" dirty="0">
              <a:latin typeface="微软雅黑" panose="020B0503020204020204" pitchFamily="34" charset="-122"/>
              <a:ea typeface="微软雅黑" panose="020B0503020204020204" pitchFamily="34" charset="-122"/>
            </a:endParaRPr>
          </a:p>
        </p:txBody>
      </p:sp>
      <p:graphicFrame>
        <p:nvGraphicFramePr>
          <p:cNvPr id="4194307" name="Content Placeholder 8"/>
          <p:cNvGraphicFramePr>
            <a:graphicFrameLocks noGrp="1"/>
          </p:cNvGraphicFramePr>
          <p:nvPr>
            <p:ph sz="quarter" idx="10"/>
            <p:custDataLst>
              <p:tags r:id="rId1"/>
            </p:custDataLst>
          </p:nvPr>
        </p:nvGraphicFramePr>
        <p:xfrm>
          <a:off x="116205" y="1053060"/>
          <a:ext cx="11959590" cy="5781482"/>
        </p:xfrm>
        <a:graphic>
          <a:graphicData uri="http://schemas.openxmlformats.org/drawingml/2006/table">
            <a:tbl>
              <a:tblPr firstRow="1" firstCol="1" bandRow="1">
                <a:tableStyleId>{5C22544A-7EE6-4342-B048-85BDC9FD1C3A}</a:tableStyleId>
              </a:tblPr>
              <a:tblGrid>
                <a:gridCol w="1168585">
                  <a:extLst>
                    <a:ext uri="{9D8B030D-6E8A-4147-A177-3AD203B41FA5}">
                      <a16:colId xmlns:a16="http://schemas.microsoft.com/office/drawing/2014/main" val="20000"/>
                    </a:ext>
                  </a:extLst>
                </a:gridCol>
                <a:gridCol w="2994475">
                  <a:extLst>
                    <a:ext uri="{9D8B030D-6E8A-4147-A177-3AD203B41FA5}">
                      <a16:colId xmlns:a16="http://schemas.microsoft.com/office/drawing/2014/main" val="20001"/>
                    </a:ext>
                  </a:extLst>
                </a:gridCol>
                <a:gridCol w="3624580">
                  <a:extLst>
                    <a:ext uri="{9D8B030D-6E8A-4147-A177-3AD203B41FA5}">
                      <a16:colId xmlns:a16="http://schemas.microsoft.com/office/drawing/2014/main" val="20002"/>
                    </a:ext>
                  </a:extLst>
                </a:gridCol>
                <a:gridCol w="4171950">
                  <a:extLst>
                    <a:ext uri="{9D8B030D-6E8A-4147-A177-3AD203B41FA5}">
                      <a16:colId xmlns:a16="http://schemas.microsoft.com/office/drawing/2014/main" val="20003"/>
                    </a:ext>
                  </a:extLst>
                </a:gridCol>
              </a:tblGrid>
              <a:tr h="526415">
                <a:tc>
                  <a:txBody>
                    <a:bodyPr/>
                    <a:lstStyle/>
                    <a:p>
                      <a:pPr marL="0" algn="ctr" defTabSz="1219200" rtl="0" eaLnBrk="1" latinLnBrk="0" hangingPunct="1">
                        <a:spcAft>
                          <a:spcPts val="800"/>
                        </a:spcAft>
                      </a:pPr>
                      <a:r>
                        <a:rPr lang="en-US" altLang="zh-CN"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rPr>
                        <a:t>Type</a:t>
                      </a:r>
                    </a:p>
                  </a:txBody>
                  <a:tcPr marL="33653" marR="33653" marT="0" marB="0" anchor="ctr">
                    <a:solidFill>
                      <a:srgbClr val="1184CF"/>
                    </a:solidFill>
                  </a:tcPr>
                </a:tc>
                <a:tc>
                  <a:txBody>
                    <a:bodyPr/>
                    <a:lstStyle/>
                    <a:p>
                      <a:pPr marL="0" algn="ctr" defTabSz="914400" rtl="0" eaLnBrk="1" latinLnBrk="0" hangingPunct="1">
                        <a:spcAft>
                          <a:spcPts val="800"/>
                        </a:spcAft>
                      </a:pPr>
                      <a:r>
                        <a:rPr lang="en-US" sz="1800" b="1" kern="1200" dirty="0">
                          <a:solidFill>
                            <a:schemeClr val="tx1"/>
                          </a:solidFill>
                          <a:effectLst/>
                          <a:latin typeface="微软雅黑" panose="020B0503020204020204" pitchFamily="34" charset="-122"/>
                          <a:ea typeface="微软雅黑" panose="020B0503020204020204" pitchFamily="34" charset="-122"/>
                          <a:cs typeface="+mn-cs"/>
                        </a:rPr>
                        <a:t>Data</a:t>
                      </a:r>
                      <a:r>
                        <a:rPr lang="zh-CN" altLang="en-US" sz="1800" b="1" kern="1200" dirty="0">
                          <a:solidFill>
                            <a:schemeClr val="tx1"/>
                          </a:solidFill>
                          <a:effectLst/>
                          <a:latin typeface="微软雅黑" panose="020B0503020204020204" pitchFamily="34" charset="-122"/>
                          <a:ea typeface="微软雅黑" panose="020B0503020204020204" pitchFamily="34" charset="-122"/>
                          <a:cs typeface="+mn-cs"/>
                        </a:rPr>
                        <a:t> </a:t>
                      </a:r>
                      <a:r>
                        <a:rPr lang="en-US" altLang="zh-CN" sz="1800" b="1" kern="1200" dirty="0">
                          <a:solidFill>
                            <a:schemeClr val="tx1"/>
                          </a:solidFill>
                          <a:effectLst/>
                          <a:latin typeface="微软雅黑" panose="020B0503020204020204" pitchFamily="34" charset="-122"/>
                          <a:ea typeface="微软雅黑" panose="020B0503020204020204" pitchFamily="34" charset="-122"/>
                          <a:cs typeface="+mn-cs"/>
                        </a:rPr>
                        <a:t>Trucking</a:t>
                      </a:r>
                      <a:endParaRPr lang="en-GB" sz="18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33653" marR="33653" marT="0" marB="0" anchor="ctr">
                    <a:solidFill>
                      <a:schemeClr val="bg1">
                        <a:lumMod val="85000"/>
                      </a:schemeClr>
                    </a:solidFill>
                  </a:tcPr>
                </a:tc>
                <a:tc>
                  <a:txBody>
                    <a:bodyPr/>
                    <a:lstStyle/>
                    <a:p>
                      <a:pPr algn="ctr">
                        <a:spcAft>
                          <a:spcPts val="800"/>
                        </a:spcAft>
                      </a:pPr>
                      <a:r>
                        <a:rPr lang="fr-FR" altLang="zh-CN" sz="1800" dirty="0">
                          <a:solidFill>
                            <a:schemeClr val="tx1"/>
                          </a:solidFill>
                          <a:effectLst/>
                          <a:latin typeface="微软雅黑" panose="020B0503020204020204" pitchFamily="34" charset="-122"/>
                          <a:ea typeface="微软雅黑" panose="020B0503020204020204" pitchFamily="34" charset="-122"/>
                        </a:rPr>
                        <a:t>Network Slicing Booking</a:t>
                      </a:r>
                      <a:endParaRPr lang="en-GB" sz="1800" dirty="0">
                        <a:solidFill>
                          <a:schemeClr val="tx1"/>
                        </a:solidFill>
                        <a:effectLst/>
                        <a:latin typeface="微软雅黑" panose="020B0503020204020204" pitchFamily="34" charset="-122"/>
                        <a:ea typeface="微软雅黑" panose="020B0503020204020204" pitchFamily="34" charset="-122"/>
                      </a:endParaRPr>
                    </a:p>
                  </a:txBody>
                  <a:tcPr marL="33653" marR="33653" marT="0" marB="0" anchor="ctr">
                    <a:solidFill>
                      <a:schemeClr val="bg1">
                        <a:lumMod val="85000"/>
                      </a:schemeClr>
                    </a:solidFill>
                  </a:tcPr>
                </a:tc>
                <a:tc>
                  <a:txBody>
                    <a:bodyPr/>
                    <a:lstStyle/>
                    <a:p>
                      <a:pPr algn="ctr">
                        <a:spcAft>
                          <a:spcPts val="0"/>
                        </a:spcAft>
                      </a:pPr>
                      <a:r>
                        <a:rPr lang="en-US" altLang="zh-CN" sz="1800" b="1" dirty="0">
                          <a:solidFill>
                            <a:srgbClr val="000000"/>
                          </a:solidFill>
                          <a:effectLst/>
                          <a:latin typeface="微软雅黑" panose="020B0503020204020204" pitchFamily="34" charset="-122"/>
                          <a:ea typeface="微软雅黑" panose="020B0503020204020204" pitchFamily="34" charset="-122"/>
                        </a:rPr>
                        <a:t>IP high-throughput elastic network</a:t>
                      </a:r>
                    </a:p>
                  </a:txBody>
                  <a:tcPr marL="68580" marR="68580" marT="0" marB="0" anchor="ctr">
                    <a:solidFill>
                      <a:schemeClr val="bg1">
                        <a:lumMod val="85000"/>
                      </a:schemeClr>
                    </a:solidFill>
                  </a:tcPr>
                </a:tc>
                <a:extLst>
                  <a:ext uri="{0D108BD9-81ED-4DB2-BD59-A6C34878D82A}">
                    <a16:rowId xmlns:a16="http://schemas.microsoft.com/office/drawing/2014/main" val="10000"/>
                  </a:ext>
                </a:extLst>
              </a:tr>
              <a:tr h="757555">
                <a:tc>
                  <a:txBody>
                    <a:bodyPr/>
                    <a:lstStyle/>
                    <a:p>
                      <a:pPr marL="0" algn="ctr" defTabSz="1219200" rtl="0" eaLnBrk="1" latinLnBrk="0" hangingPunct="1">
                        <a:spcAft>
                          <a:spcPts val="800"/>
                        </a:spcAft>
                      </a:pPr>
                      <a:r>
                        <a:rPr lang="en-US" altLang="zh-CN"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rPr>
                        <a:t>Customer-oriented</a:t>
                      </a:r>
                      <a:endParaRPr lang="en-GB"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txBody>
                  <a:tcPr marL="33653" marR="33653" marT="0" marB="0" anchor="ctr">
                    <a:solidFill>
                      <a:srgbClr val="1184CF"/>
                    </a:solidFill>
                  </a:tcPr>
                </a:tc>
                <a:tc>
                  <a:txBody>
                    <a:bodyPr/>
                    <a:lstStyle/>
                    <a:p>
                      <a:pPr algn="just">
                        <a:lnSpc>
                          <a:spcPct val="150000"/>
                        </a:lnSpc>
                        <a:spcAft>
                          <a:spcPts val="800"/>
                        </a:spcAft>
                      </a:pPr>
                      <a:r>
                        <a:rPr lang="en-US" altLang="zh-CN" sz="1000" b="0" kern="1200" dirty="0">
                          <a:solidFill>
                            <a:schemeClr val="dk1"/>
                          </a:solidFill>
                          <a:effectLst/>
                          <a:latin typeface="微软雅黑" panose="020B0503020204020204" pitchFamily="34" charset="-122"/>
                          <a:ea typeface="微软雅黑" panose="020B0503020204020204" pitchFamily="34" charset="-122"/>
                          <a:cs typeface="+mn-cs"/>
                        </a:rPr>
                        <a:t>Suitable for one-way offline and online business transmission of large amounts of data.</a:t>
                      </a:r>
                      <a:endParaRPr lang="zh-CN" altLang="en-US" sz="1000" b="0" kern="1200" dirty="0">
                        <a:solidFill>
                          <a:schemeClr val="dk1"/>
                        </a:solidFill>
                        <a:effectLst/>
                        <a:latin typeface="微软雅黑" panose="020B0503020204020204" pitchFamily="34" charset="-122"/>
                        <a:ea typeface="微软雅黑" panose="020B0503020204020204" pitchFamily="34" charset="-122"/>
                        <a:cs typeface="+mn-cs"/>
                      </a:endParaRPr>
                    </a:p>
                  </a:txBody>
                  <a:tcPr marL="33653" marR="33653" marT="0" marB="0"/>
                </a:tc>
                <a:tc>
                  <a:txBody>
                    <a:bodyPr/>
                    <a:lstStyle/>
                    <a:p>
                      <a:pPr algn="just">
                        <a:lnSpc>
                          <a:spcPct val="150000"/>
                        </a:lnSpc>
                        <a:spcAft>
                          <a:spcPts val="800"/>
                        </a:spcAft>
                      </a:pPr>
                      <a:r>
                        <a:rPr lang="en-US" sz="1000" kern="1200" dirty="0">
                          <a:solidFill>
                            <a:schemeClr val="dk1"/>
                          </a:solidFill>
                          <a:effectLst/>
                          <a:latin typeface="微软雅黑" panose="020B0503020204020204" pitchFamily="34" charset="-122"/>
                          <a:ea typeface="微软雅黑" panose="020B0503020204020204" pitchFamily="34" charset="-122"/>
                          <a:cs typeface="+mn-cs"/>
                        </a:rPr>
                        <a:t>Cloud gaming and other high-speed, latency-sensitive application fields.</a:t>
                      </a:r>
                      <a:endParaRPr lang="zh-CN" sz="1000" kern="1200" dirty="0">
                        <a:solidFill>
                          <a:schemeClr val="dk1"/>
                        </a:solidFill>
                        <a:effectLst/>
                        <a:latin typeface="微软雅黑" panose="020B0503020204020204" pitchFamily="34" charset="-122"/>
                        <a:ea typeface="微软雅黑" panose="020B0503020204020204" pitchFamily="34" charset="-122"/>
                        <a:cs typeface="+mn-cs"/>
                      </a:endParaRPr>
                    </a:p>
                  </a:txBody>
                  <a:tcPr marL="33653" marR="33653" marT="0" marB="0"/>
                </a:tc>
                <a:tc>
                  <a:txBody>
                    <a:bodyPr/>
                    <a:lstStyle/>
                    <a:p>
                      <a:pPr algn="l">
                        <a:lnSpc>
                          <a:spcPct val="150000"/>
                        </a:lnSpc>
                        <a:spcAft>
                          <a:spcPts val="0"/>
                        </a:spcAft>
                      </a:pPr>
                      <a:r>
                        <a:rPr lang="en-US" sz="1000" dirty="0">
                          <a:effectLst/>
                          <a:latin typeface="微软雅黑" panose="020B0503020204020204" pitchFamily="34" charset="-122"/>
                          <a:ea typeface="微软雅黑" panose="020B0503020204020204" pitchFamily="34" charset="-122"/>
                        </a:rPr>
                        <a:t>Technology research, astronomical meteorology, data backup, video editing, and other fields that require efficient data transmission in a short period of time.</a:t>
                      </a:r>
                      <a:endParaRPr sz="10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1"/>
                  </a:ext>
                </a:extLst>
              </a:tr>
              <a:tr h="2120265">
                <a:tc>
                  <a:txBody>
                    <a:bodyPr/>
                    <a:lstStyle/>
                    <a:p>
                      <a:pPr marL="0" algn="ctr" defTabSz="1219200" rtl="0" eaLnBrk="1" latinLnBrk="0" hangingPunct="1">
                        <a:spcAft>
                          <a:spcPts val="800"/>
                        </a:spcAft>
                      </a:pPr>
                      <a:r>
                        <a:rPr lang="en-US" altLang="zh-CN"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rPr>
                        <a:t>The use of API</a:t>
                      </a:r>
                      <a:endParaRPr lang="en-GB"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txBody>
                  <a:tcPr marL="33653" marR="33653" marT="0" marB="0" anchor="ctr">
                    <a:solidFill>
                      <a:srgbClr val="1184CF"/>
                    </a:solidFill>
                  </a:tcPr>
                </a:tc>
                <a:tc>
                  <a:txBody>
                    <a:bodyPr/>
                    <a:lstStyle/>
                    <a:p>
                      <a:pPr indent="0" algn="just">
                        <a:lnSpc>
                          <a:spcPct val="150000"/>
                        </a:lnSpc>
                        <a:spcAft>
                          <a:spcPts val="800"/>
                        </a:spcAft>
                        <a:buFont typeface="Arial" panose="020B0604020202020204" pitchFamily="34" charset="0"/>
                        <a:buNone/>
                      </a:pPr>
                      <a:r>
                        <a:rPr lang="en-US" sz="1000" kern="1200" dirty="0">
                          <a:solidFill>
                            <a:schemeClr val="dk1"/>
                          </a:solidFill>
                          <a:effectLst/>
                          <a:latin typeface="微软雅黑" panose="020B0503020204020204" pitchFamily="34" charset="-122"/>
                          <a:ea typeface="微软雅黑" panose="020B0503020204020204" pitchFamily="34" charset="-122"/>
                          <a:cs typeface="+mn-cs"/>
                        </a:rPr>
                        <a:t>Th</a:t>
                      </a: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rPr>
                        <a:t>e</a:t>
                      </a:r>
                      <a:r>
                        <a:rPr lang="en-US" sz="1000" kern="1200" dirty="0">
                          <a:solidFill>
                            <a:schemeClr val="dk1"/>
                          </a:solidFill>
                          <a:effectLst/>
                          <a:latin typeface="微软雅黑" panose="020B0503020204020204" pitchFamily="34" charset="-122"/>
                          <a:ea typeface="微软雅黑" panose="020B0503020204020204" pitchFamily="34" charset="-122"/>
                          <a:cs typeface="+mn-cs"/>
                        </a:rPr>
                        <a:t> API meets the needs of enterprise online data transmission services by providing the ability to dynamically expand bandwidth and optimize costs. It allows customers to transfer a specified amount of data within a set time frame, without strict bandwidth guarantee requirements.</a:t>
                      </a:r>
                      <a:endParaRPr sz="1000" kern="1200" dirty="0">
                        <a:solidFill>
                          <a:schemeClr val="dk1"/>
                        </a:solidFill>
                        <a:effectLst/>
                        <a:latin typeface="微软雅黑" panose="020B0503020204020204" pitchFamily="34" charset="-122"/>
                        <a:ea typeface="微软雅黑" panose="020B0503020204020204" pitchFamily="34" charset="-122"/>
                        <a:cs typeface="+mn-cs"/>
                      </a:endParaRPr>
                    </a:p>
                  </a:txBody>
                  <a:tcPr marL="33653" marR="33653" marT="0" marB="0" anchor="ctr"/>
                </a:tc>
                <a:tc>
                  <a:txBody>
                    <a:bodyPr/>
                    <a:lstStyle/>
                    <a:p>
                      <a:pPr marL="0" algn="just" defTabSz="914400" rtl="0" eaLnBrk="1" latinLnBrk="0" hangingPunct="1">
                        <a:lnSpc>
                          <a:spcPct val="150000"/>
                        </a:lnSpc>
                        <a:spcAft>
                          <a:spcPts val="800"/>
                        </a:spcAft>
                      </a:pPr>
                      <a:r>
                        <a:rPr lang="en-US" sz="1000" kern="1200" dirty="0">
                          <a:effectLst/>
                          <a:latin typeface="微软雅黑" panose="020B0503020204020204" pitchFamily="34" charset="-122"/>
                          <a:ea typeface="微软雅黑" panose="020B0503020204020204" pitchFamily="34" charset="-122"/>
                          <a:cs typeface="+mn-cs"/>
                        </a:rPr>
                        <a:t>The Network Slicing API can manipulate slices with custom characteristics, allowing third parties to request dedicated resource allocation, which is related to the 3GPP “Network Slicing as a Service” model. This model enables operators to offer dedicated network slicing products to specific customers, carrying PDU session services, which can point to different DNNs and carry different </a:t>
                      </a:r>
                      <a:r>
                        <a:rPr lang="en-US" sz="1000" kern="1200" dirty="0" err="1">
                          <a:effectLst/>
                          <a:latin typeface="微软雅黑" panose="020B0503020204020204" pitchFamily="34" charset="-122"/>
                          <a:ea typeface="微软雅黑" panose="020B0503020204020204" pitchFamily="34" charset="-122"/>
                          <a:cs typeface="+mn-cs"/>
                        </a:rPr>
                        <a:t>QoS</a:t>
                      </a:r>
                      <a:r>
                        <a:rPr lang="en-US" sz="1000" kern="1200" dirty="0">
                          <a:effectLst/>
                          <a:latin typeface="微软雅黑" panose="020B0503020204020204" pitchFamily="34" charset="-122"/>
                          <a:ea typeface="微软雅黑" panose="020B0503020204020204" pitchFamily="34" charset="-122"/>
                          <a:cs typeface="+mn-cs"/>
                        </a:rPr>
                        <a:t> flows.</a:t>
                      </a:r>
                      <a:endParaRPr sz="1000" kern="1200" dirty="0">
                        <a:effectLst/>
                        <a:latin typeface="微软雅黑" panose="020B0503020204020204" pitchFamily="34" charset="-122"/>
                        <a:ea typeface="微软雅黑" panose="020B0503020204020204" pitchFamily="34" charset="-122"/>
                        <a:cs typeface="+mn-cs"/>
                      </a:endParaRPr>
                    </a:p>
                  </a:txBody>
                  <a:tcPr marL="33653" marR="33653" marT="0" marB="0" anchor="ctr"/>
                </a:tc>
                <a:tc>
                  <a:txBody>
                    <a:bodyPr/>
                    <a:lstStyle/>
                    <a:p>
                      <a:pPr marL="171450" indent="-171450" algn="just">
                        <a:lnSpc>
                          <a:spcPct val="150000"/>
                        </a:lnSpc>
                        <a:spcAft>
                          <a:spcPts val="800"/>
                        </a:spcAft>
                        <a:buFont typeface="Arial" panose="020B0604020202020204" pitchFamily="34" charset="0"/>
                        <a:buChar char="•"/>
                      </a:pP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rPr>
                        <a:t>The API aims to enhance the network’s elastic scheduling capabilities, achieving elastic scheduling of large bandwidth.</a:t>
                      </a:r>
                    </a:p>
                    <a:p>
                      <a:pPr marL="171450" indent="-171450" algn="just">
                        <a:lnSpc>
                          <a:spcPct val="150000"/>
                        </a:lnSpc>
                        <a:spcAft>
                          <a:spcPts val="800"/>
                        </a:spcAft>
                        <a:buFont typeface="Arial" panose="020B0604020202020204" pitchFamily="34" charset="0"/>
                        <a:buChar char="•"/>
                      </a:pP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rPr>
                        <a:t> The API facilitates a rapid increase in network bandwidth during segmented time periods, enabling the transfer of a large volume of data.</a:t>
                      </a:r>
                      <a:endParaRPr lang="en-GB" sz="10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675066">
                <a:tc>
                  <a:txBody>
                    <a:bodyPr/>
                    <a:lstStyle/>
                    <a:p>
                      <a:pPr marL="0" algn="ctr" defTabSz="1219200" rtl="0" eaLnBrk="1" latinLnBrk="0" hangingPunct="1">
                        <a:spcAft>
                          <a:spcPts val="800"/>
                        </a:spcAft>
                      </a:pPr>
                      <a:r>
                        <a:rPr lang="en-US" altLang="zh-CN"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rPr>
                        <a:t>Security level</a:t>
                      </a:r>
                      <a:endParaRPr lang="en-GB"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txBody>
                  <a:tcPr marL="33653" marR="33653" marT="0" marB="0" anchor="ctr">
                    <a:solidFill>
                      <a:srgbClr val="1184CF"/>
                    </a:solidFill>
                  </a:tcPr>
                </a:tc>
                <a:tc>
                  <a:txBody>
                    <a:bodyPr/>
                    <a:lstStyle/>
                    <a:p>
                      <a:pPr algn="just">
                        <a:lnSpc>
                          <a:spcPct val="150000"/>
                        </a:lnSpc>
                        <a:spcAft>
                          <a:spcPts val="800"/>
                        </a:spcAft>
                      </a:pPr>
                      <a:r>
                        <a:rPr lang="en-US" altLang="zh-CN" sz="1000" dirty="0">
                          <a:effectLst/>
                          <a:latin typeface="微软雅黑" panose="020B0503020204020204" pitchFamily="34" charset="-122"/>
                          <a:ea typeface="微软雅黑" panose="020B0503020204020204" pitchFamily="34" charset="-122"/>
                        </a:rPr>
                        <a:t>Fixed Connection - Underlying Connection (e.g., Cloud Connection, Internet, Ethernet, IP-VPN) is determined based on network security.</a:t>
                      </a:r>
                      <a:endParaRPr lang="en-GB" sz="1000" dirty="0">
                        <a:effectLst/>
                        <a:latin typeface="微软雅黑" panose="020B0503020204020204" pitchFamily="34" charset="-122"/>
                        <a:ea typeface="微软雅黑" panose="020B0503020204020204" pitchFamily="34" charset="-122"/>
                      </a:endParaRPr>
                    </a:p>
                  </a:txBody>
                  <a:tcPr marL="33653" marR="33653" marT="0" marB="0" anchor="ctr"/>
                </a:tc>
                <a:tc>
                  <a:txBody>
                    <a:bodyPr/>
                    <a:lstStyle/>
                    <a:p>
                      <a:pPr marL="0" algn="just" defTabSz="914400" rtl="0" eaLnBrk="1" latinLnBrk="0" hangingPunct="1">
                        <a:lnSpc>
                          <a:spcPct val="150000"/>
                        </a:lnSpc>
                        <a:spcAft>
                          <a:spcPts val="800"/>
                        </a:spcAft>
                      </a:pPr>
                      <a:r>
                        <a:rPr lang="en-US" sz="1000" kern="1200" dirty="0">
                          <a:solidFill>
                            <a:schemeClr val="dk1"/>
                          </a:solidFill>
                          <a:effectLst/>
                          <a:latin typeface="微软雅黑" panose="020B0503020204020204" pitchFamily="34" charset="-122"/>
                          <a:ea typeface="微软雅黑" panose="020B0503020204020204" pitchFamily="34" charset="-122"/>
                          <a:cs typeface="+mn-cs"/>
                        </a:rPr>
                        <a:t>The slicing API offers a dedicated, isolated end-to-end virtual network, a functionality and level of isolation that existing </a:t>
                      </a:r>
                      <a:r>
                        <a:rPr lang="en-US" sz="1000" kern="1200" dirty="0" err="1">
                          <a:solidFill>
                            <a:schemeClr val="dk1"/>
                          </a:solidFill>
                          <a:effectLst/>
                          <a:latin typeface="微软雅黑" panose="020B0503020204020204" pitchFamily="34" charset="-122"/>
                          <a:ea typeface="微软雅黑" panose="020B0503020204020204" pitchFamily="34" charset="-122"/>
                          <a:cs typeface="+mn-cs"/>
                        </a:rPr>
                        <a:t>QoS</a:t>
                      </a:r>
                      <a:r>
                        <a:rPr lang="en-US" sz="1000" kern="1200" dirty="0">
                          <a:solidFill>
                            <a:schemeClr val="dk1"/>
                          </a:solidFill>
                          <a:effectLst/>
                          <a:latin typeface="微软雅黑" panose="020B0503020204020204" pitchFamily="34" charset="-122"/>
                          <a:ea typeface="微软雅黑" panose="020B0503020204020204" pitchFamily="34" charset="-122"/>
                          <a:cs typeface="+mn-cs"/>
                        </a:rPr>
                        <a:t> solutions do not provide.</a:t>
                      </a:r>
                      <a:endParaRPr sz="1000" kern="1200" dirty="0">
                        <a:solidFill>
                          <a:schemeClr val="dk1"/>
                        </a:solidFill>
                        <a:effectLst/>
                        <a:latin typeface="微软雅黑" panose="020B0503020204020204" pitchFamily="34" charset="-122"/>
                        <a:ea typeface="微软雅黑" panose="020B0503020204020204" pitchFamily="34" charset="-122"/>
                        <a:cs typeface="+mn-cs"/>
                      </a:endParaRPr>
                    </a:p>
                  </a:txBody>
                  <a:tcPr marL="33653" marR="33653" marT="0" marB="0" anchor="ctr"/>
                </a:tc>
                <a:tc>
                  <a:txBody>
                    <a:bodyPr/>
                    <a:lstStyle/>
                    <a:p>
                      <a:pPr algn="just">
                        <a:spcAft>
                          <a:spcPts val="800"/>
                        </a:spcAft>
                      </a:pPr>
                      <a:r>
                        <a:rPr lang="en-US" altLang="zh-CN" sz="1000" dirty="0">
                          <a:effectLst/>
                          <a:latin typeface="微软雅黑" panose="020B0503020204020204" pitchFamily="34" charset="-122"/>
                          <a:ea typeface="微软雅黑" panose="020B0503020204020204" pitchFamily="34" charset="-122"/>
                        </a:rPr>
                        <a:t>Network oriented</a:t>
                      </a:r>
                      <a:r>
                        <a:rPr lang="zh-CN" altLang="en-US" sz="1000" dirty="0">
                          <a:effectLst/>
                          <a:latin typeface="微软雅黑" panose="020B0503020204020204" pitchFamily="34" charset="-122"/>
                          <a:ea typeface="微软雅黑" panose="020B0503020204020204" pitchFamily="34" charset="-122"/>
                        </a:rPr>
                        <a:t>，</a:t>
                      </a:r>
                      <a:r>
                        <a:rPr lang="en-US" altLang="zh-CN" sz="1000" dirty="0">
                          <a:effectLst/>
                          <a:latin typeface="微软雅黑" panose="020B0503020204020204" pitchFamily="34" charset="-122"/>
                          <a:ea typeface="微软雅黑" panose="020B0503020204020204" pitchFamily="34" charset="-122"/>
                        </a:rPr>
                        <a:t>towards the overall network elasticity and IPv6 technology, implements relevant isolation for network </a:t>
                      </a:r>
                      <a:r>
                        <a:rPr lang="en-US" altLang="zh-CN" sz="1000" dirty="0" err="1">
                          <a:effectLst/>
                          <a:latin typeface="微软雅黑" panose="020B0503020204020204" pitchFamily="34" charset="-122"/>
                          <a:ea typeface="微软雅黑" panose="020B0503020204020204" pitchFamily="34" charset="-122"/>
                        </a:rPr>
                        <a:t>QoS</a:t>
                      </a:r>
                      <a:r>
                        <a:rPr lang="en-US" altLang="zh-CN" sz="1000" dirty="0">
                          <a:effectLst/>
                          <a:latin typeface="微软雅黑" panose="020B0503020204020204" pitchFamily="34" charset="-122"/>
                          <a:ea typeface="微软雅黑" panose="020B0503020204020204" pitchFamily="34" charset="-122"/>
                        </a:rPr>
                        <a:t> to achieve associated security capabilities.</a:t>
                      </a:r>
                      <a:endParaRPr lang="en-GB" altLang="zh-CN" sz="1000" dirty="0">
                        <a:effectLst/>
                        <a:latin typeface="微软雅黑" panose="020B0503020204020204" pitchFamily="34" charset="-122"/>
                        <a:ea typeface="微软雅黑" panose="020B0503020204020204" pitchFamily="34" charset="-122"/>
                      </a:endParaRPr>
                    </a:p>
                  </a:txBody>
                  <a:tcPr marL="33653" marR="33653" marT="0" marB="0" anchor="ctr"/>
                </a:tc>
                <a:extLst>
                  <a:ext uri="{0D108BD9-81ED-4DB2-BD59-A6C34878D82A}">
                    <a16:rowId xmlns:a16="http://schemas.microsoft.com/office/drawing/2014/main" val="10003"/>
                  </a:ext>
                </a:extLst>
              </a:tr>
              <a:tr h="339090">
                <a:tc>
                  <a:txBody>
                    <a:bodyPr/>
                    <a:lstStyle/>
                    <a:p>
                      <a:pPr marL="0" algn="ctr" defTabSz="1219200" rtl="0" eaLnBrk="1" latinLnBrk="0" hangingPunct="1">
                        <a:spcAft>
                          <a:spcPts val="800"/>
                        </a:spcAft>
                      </a:pPr>
                      <a:r>
                        <a:rPr lang="en-US" altLang="zh-CN"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rPr>
                        <a:t>Applied technology</a:t>
                      </a:r>
                      <a:endParaRPr lang="en-GB"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txBody>
                  <a:tcPr marL="33653" marR="33653" marT="0" marB="0" anchor="ctr">
                    <a:solidFill>
                      <a:srgbClr val="1184CF"/>
                    </a:solidFill>
                  </a:tcPr>
                </a:tc>
                <a:tc>
                  <a:txBody>
                    <a:bodyPr/>
                    <a:lstStyle/>
                    <a:p>
                      <a:pPr marL="0" algn="just" defTabSz="914400" rtl="0" eaLnBrk="1" latinLnBrk="0" hangingPunct="1">
                        <a:spcAft>
                          <a:spcPts val="800"/>
                        </a:spcAft>
                      </a:pP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rPr>
                        <a:t>Network </a:t>
                      </a:r>
                      <a:r>
                        <a:rPr lang="en-US" altLang="zh-CN" sz="1000" kern="1200" dirty="0" err="1">
                          <a:solidFill>
                            <a:schemeClr val="dk1"/>
                          </a:solidFill>
                          <a:effectLst/>
                          <a:latin typeface="微软雅黑" panose="020B0503020204020204" pitchFamily="34" charset="-122"/>
                          <a:ea typeface="微软雅黑" panose="020B0503020204020204" pitchFamily="34" charset="-122"/>
                          <a:cs typeface="+mn-cs"/>
                        </a:rPr>
                        <a:t>QoS</a:t>
                      </a: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rPr>
                        <a:t> and transmission</a:t>
                      </a:r>
                      <a:endParaRPr lang="en-GB" sz="1000" kern="1200" dirty="0">
                        <a:solidFill>
                          <a:schemeClr val="dk1"/>
                        </a:solidFill>
                        <a:effectLst/>
                        <a:latin typeface="微软雅黑" panose="020B0503020204020204" pitchFamily="34" charset="-122"/>
                        <a:ea typeface="微软雅黑" panose="020B0503020204020204" pitchFamily="34" charset="-122"/>
                        <a:cs typeface="+mn-cs"/>
                      </a:endParaRPr>
                    </a:p>
                  </a:txBody>
                  <a:tcPr marL="33653" marR="33653" marT="0" marB="0" anchor="ctr"/>
                </a:tc>
                <a:tc>
                  <a:txBody>
                    <a:bodyPr/>
                    <a:lstStyle/>
                    <a:p>
                      <a:pPr algn="just">
                        <a:spcAft>
                          <a:spcPts val="800"/>
                        </a:spcAft>
                      </a:pPr>
                      <a:r>
                        <a:rPr lang="en-GB" sz="1000" dirty="0">
                          <a:effectLst/>
                          <a:latin typeface="微软雅黑" panose="020B0503020204020204" pitchFamily="34" charset="-122"/>
                          <a:ea typeface="微软雅黑" panose="020B0503020204020204" pitchFamily="34" charset="-122"/>
                        </a:rPr>
                        <a:t>5G/MBB</a:t>
                      </a:r>
                    </a:p>
                  </a:txBody>
                  <a:tcPr marL="33653" marR="33653" marT="0" marB="0" anchor="ctr"/>
                </a:tc>
                <a:tc>
                  <a:txBody>
                    <a:bodyPr/>
                    <a:lstStyle/>
                    <a:p>
                      <a:pPr marL="0" algn="just" defTabSz="914400" rtl="0" eaLnBrk="1" latinLnBrk="0" hangingPunct="1">
                        <a:spcAft>
                          <a:spcPts val="800"/>
                        </a:spcAft>
                        <a:buNone/>
                      </a:pP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rPr>
                        <a:t>Srv6 segment list</a:t>
                      </a:r>
                      <a:r>
                        <a:rPr lang="zh-CN" altLang="en-US" sz="1000" kern="12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rPr>
                        <a:t> Qos</a:t>
                      </a:r>
                      <a:r>
                        <a:rPr lang="zh-CN" altLang="en-US" sz="1000" kern="12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rPr>
                        <a:t>VPN</a:t>
                      </a:r>
                      <a:endParaRPr lang="en-GB" sz="1000" kern="1200" dirty="0">
                        <a:solidFill>
                          <a:schemeClr val="dk1"/>
                        </a:solidFill>
                        <a:effectLst/>
                        <a:latin typeface="微软雅黑" panose="020B0503020204020204" pitchFamily="34" charset="-122"/>
                        <a:ea typeface="微软雅黑" panose="020B0503020204020204" pitchFamily="34" charset="-122"/>
                        <a:cs typeface="+mn-cs"/>
                      </a:endParaRPr>
                    </a:p>
                  </a:txBody>
                  <a:tcPr marL="33653" marR="33653" marT="0" marB="0" anchor="ctr"/>
                </a:tc>
                <a:extLst>
                  <a:ext uri="{0D108BD9-81ED-4DB2-BD59-A6C34878D82A}">
                    <a16:rowId xmlns:a16="http://schemas.microsoft.com/office/drawing/2014/main" val="10004"/>
                  </a:ext>
                </a:extLst>
              </a:tr>
              <a:tr h="339090">
                <a:tc>
                  <a:txBody>
                    <a:bodyPr/>
                    <a:lstStyle/>
                    <a:p>
                      <a:pPr marL="0" algn="ctr" defTabSz="1219200" rtl="0" eaLnBrk="1" latinLnBrk="0" hangingPunct="1">
                        <a:spcAft>
                          <a:spcPts val="800"/>
                        </a:spcAft>
                        <a:buNone/>
                      </a:pPr>
                      <a:r>
                        <a:rPr lang="en-US" altLang="zh-CN"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rPr>
                        <a:t>Realization method</a:t>
                      </a:r>
                      <a:endParaRPr lang="zh-CN" altLang="en-GB" sz="1600" b="1" kern="1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a:txBody>
                  <a:tcPr marL="33653" marR="33653" marT="0" marB="0" anchor="ctr">
                    <a:solidFill>
                      <a:srgbClr val="1184CF"/>
                    </a:solidFill>
                  </a:tcPr>
                </a:tc>
                <a:tc>
                  <a:txBody>
                    <a:bodyPr/>
                    <a:lstStyle/>
                    <a:p>
                      <a:pPr marL="171450" indent="-171450" algn="just" defTabSz="914400" rtl="0" eaLnBrk="1" latinLnBrk="0" hangingPunct="1">
                        <a:spcAft>
                          <a:spcPts val="800"/>
                        </a:spcAft>
                        <a:buFont typeface="Arial" panose="020B0604020202020204" pitchFamily="34" charset="0"/>
                        <a:buChar char="•"/>
                      </a:pPr>
                      <a:r>
                        <a:rPr lang="en-US" altLang="zh-CN" sz="1000" kern="1200" dirty="0" err="1">
                          <a:solidFill>
                            <a:schemeClr val="dk1"/>
                          </a:solidFill>
                          <a:effectLst/>
                          <a:latin typeface="微软雅黑" panose="020B0503020204020204" pitchFamily="34" charset="-122"/>
                          <a:ea typeface="微软雅黑" panose="020B0503020204020204" pitchFamily="34" charset="-122"/>
                          <a:cs typeface="+mn-cs"/>
                        </a:rPr>
                        <a:t>QoS</a:t>
                      </a: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rPr>
                        <a:t> Management and Control</a:t>
                      </a:r>
                      <a:endParaRPr lang="zh-CN" altLang="en-GB" sz="1000" kern="1200" dirty="0">
                        <a:solidFill>
                          <a:schemeClr val="dk1"/>
                        </a:solidFill>
                        <a:effectLst/>
                        <a:latin typeface="微软雅黑" panose="020B0503020204020204" pitchFamily="34" charset="-122"/>
                        <a:ea typeface="微软雅黑" panose="020B0503020204020204" pitchFamily="34" charset="-122"/>
                        <a:cs typeface="+mn-cs"/>
                      </a:endParaRPr>
                    </a:p>
                  </a:txBody>
                  <a:tcPr marL="33653" marR="33653" marT="0" marB="0" anchor="ctr"/>
                </a:tc>
                <a:tc>
                  <a:txBody>
                    <a:bodyPr/>
                    <a:lstStyle/>
                    <a:p>
                      <a:pPr marL="171450" indent="-171450" algn="just" defTabSz="914400" rtl="0" eaLnBrk="1" latinLnBrk="0" hangingPunct="1">
                        <a:spcAft>
                          <a:spcPts val="800"/>
                        </a:spcAft>
                        <a:buFont typeface="Arial" panose="020B0604020202020204" pitchFamily="34" charset="0"/>
                        <a:buChar char="•"/>
                      </a:pP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rPr>
                        <a:t>Slice</a:t>
                      </a:r>
                    </a:p>
                    <a:p>
                      <a:pPr marL="171450" indent="-171450" algn="just" defTabSz="914400" rtl="0" eaLnBrk="1" latinLnBrk="0" hangingPunct="1">
                        <a:spcAft>
                          <a:spcPts val="800"/>
                        </a:spcAft>
                        <a:buFont typeface="Arial" panose="020B0604020202020204" pitchFamily="34" charset="0"/>
                        <a:buChar char="•"/>
                      </a:pPr>
                      <a:r>
                        <a:rPr lang="en-US" altLang="zh-CN" sz="1000" kern="1200" dirty="0" err="1">
                          <a:solidFill>
                            <a:schemeClr val="dk1"/>
                          </a:solidFill>
                          <a:effectLst/>
                          <a:latin typeface="微软雅黑" panose="020B0503020204020204" pitchFamily="34" charset="-122"/>
                          <a:ea typeface="微软雅黑" panose="020B0503020204020204" pitchFamily="34" charset="-122"/>
                          <a:cs typeface="+mn-cs"/>
                        </a:rPr>
                        <a:t>QoS</a:t>
                      </a: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rPr>
                        <a:t> Management and Control</a:t>
                      </a:r>
                      <a:endParaRPr lang="zh-CN" altLang="en-GB" sz="1000" kern="1200" dirty="0">
                        <a:solidFill>
                          <a:schemeClr val="dk1"/>
                        </a:solidFill>
                        <a:effectLst/>
                        <a:latin typeface="微软雅黑" panose="020B0503020204020204" pitchFamily="34" charset="-122"/>
                        <a:ea typeface="微软雅黑" panose="020B0503020204020204" pitchFamily="34" charset="-122"/>
                        <a:cs typeface="+mn-cs"/>
                      </a:endParaRPr>
                    </a:p>
                  </a:txBody>
                  <a:tcPr marL="33653" marR="33653" marT="0" marB="0" anchor="ctr"/>
                </a:tc>
                <a:tc>
                  <a:txBody>
                    <a:bodyPr/>
                    <a:lstStyle/>
                    <a:p>
                      <a:pPr marL="171450" indent="-171450" algn="just" defTabSz="914400" rtl="0" eaLnBrk="1" latinLnBrk="0" hangingPunct="1">
                        <a:lnSpc>
                          <a:spcPct val="150000"/>
                        </a:lnSpc>
                        <a:spcAft>
                          <a:spcPts val="800"/>
                        </a:spcAft>
                        <a:buFont typeface="Arial" panose="020B0604020202020204" pitchFamily="34" charset="0"/>
                        <a:buChar char="•"/>
                      </a:pP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sym typeface="+mn-ea"/>
                        </a:rPr>
                        <a:t>Dynamic </a:t>
                      </a:r>
                      <a:r>
                        <a:rPr lang="en-US" altLang="zh-CN" sz="1000" kern="1200" dirty="0" err="1">
                          <a:solidFill>
                            <a:schemeClr val="dk1"/>
                          </a:solidFill>
                          <a:effectLst/>
                          <a:latin typeface="微软雅黑" panose="020B0503020204020204" pitchFamily="34" charset="-122"/>
                          <a:ea typeface="微软雅黑" panose="020B0503020204020204" pitchFamily="34" charset="-122"/>
                          <a:cs typeface="+mn-cs"/>
                          <a:sym typeface="+mn-ea"/>
                        </a:rPr>
                        <a:t>QoS</a:t>
                      </a: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sym typeface="+mn-ea"/>
                        </a:rPr>
                        <a:t> Adjustment </a:t>
                      </a:r>
                    </a:p>
                    <a:p>
                      <a:pPr marL="171450" indent="-171450" algn="just" defTabSz="914400" rtl="0" eaLnBrk="1" latinLnBrk="0" hangingPunct="1">
                        <a:lnSpc>
                          <a:spcPct val="150000"/>
                        </a:lnSpc>
                        <a:spcAft>
                          <a:spcPts val="800"/>
                        </a:spcAft>
                        <a:buFont typeface="Arial" panose="020B0604020202020204" pitchFamily="34" charset="0"/>
                        <a:buChar char="•"/>
                      </a:pP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sym typeface="+mn-ea"/>
                        </a:rPr>
                        <a:t>SRv6 Multi-segment list technology </a:t>
                      </a:r>
                    </a:p>
                    <a:p>
                      <a:pPr marL="171450" indent="-171450" algn="just" defTabSz="914400" rtl="0" eaLnBrk="1" latinLnBrk="0" hangingPunct="1">
                        <a:lnSpc>
                          <a:spcPct val="150000"/>
                        </a:lnSpc>
                        <a:spcAft>
                          <a:spcPts val="800"/>
                        </a:spcAft>
                        <a:buFont typeface="Arial" panose="020B0604020202020204" pitchFamily="34" charset="0"/>
                        <a:buChar char="•"/>
                      </a:pP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sym typeface="+mn-ea"/>
                        </a:rPr>
                        <a:t>Network tidal effect time-segmented expansion and contraction</a:t>
                      </a:r>
                    </a:p>
                    <a:p>
                      <a:pPr marL="171450" indent="-171450" algn="just" defTabSz="914400" rtl="0" eaLnBrk="1" latinLnBrk="0" hangingPunct="1">
                        <a:lnSpc>
                          <a:spcPct val="150000"/>
                        </a:lnSpc>
                        <a:spcAft>
                          <a:spcPts val="800"/>
                        </a:spcAft>
                        <a:buFont typeface="Arial" panose="020B0604020202020204" pitchFamily="34" charset="0"/>
                        <a:buChar char="•"/>
                      </a:pPr>
                      <a:r>
                        <a:rPr lang="en-US" altLang="zh-CN" sz="1000" kern="1200" dirty="0">
                          <a:solidFill>
                            <a:schemeClr val="dk1"/>
                          </a:solidFill>
                          <a:effectLst/>
                          <a:latin typeface="微软雅黑" panose="020B0503020204020204" pitchFamily="34" charset="-122"/>
                          <a:ea typeface="微软雅黑" panose="020B0503020204020204" pitchFamily="34" charset="-122"/>
                          <a:cs typeface="+mn-cs"/>
                          <a:sym typeface="+mn-ea"/>
                        </a:rPr>
                        <a:t>ECMP UCMP</a:t>
                      </a:r>
                      <a:endParaRPr lang="zh-CN" altLang="en-US" sz="1000" kern="1200" dirty="0">
                        <a:solidFill>
                          <a:schemeClr val="dk1"/>
                        </a:solidFill>
                        <a:effectLst/>
                        <a:latin typeface="微软雅黑" panose="020B0503020204020204" pitchFamily="34" charset="-122"/>
                        <a:ea typeface="微软雅黑" panose="020B0503020204020204" pitchFamily="34" charset="-122"/>
                        <a:cs typeface="+mn-cs"/>
                        <a:sym typeface="+mn-ea"/>
                      </a:endParaRPr>
                    </a:p>
                  </a:txBody>
                  <a:tcPr marL="33653" marR="33653"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标题 1"/>
          <p:cNvSpPr>
            <a:spLocks noGrp="1"/>
          </p:cNvSpPr>
          <p:nvPr>
            <p:ph type="title"/>
          </p:nvPr>
        </p:nvSpPr>
        <p:spPr>
          <a:xfrm>
            <a:off x="161925" y="436880"/>
            <a:ext cx="8707755" cy="829945"/>
          </a:xfrm>
        </p:spPr>
        <p:txBody>
          <a:bodyPr vert="horz" lIns="91440" tIns="45720" rIns="91440" bIns="45720" rtlCol="0" anchor="ctr">
            <a:normAutofit/>
          </a:bodyPr>
          <a:lstStyle/>
          <a:p>
            <a:r>
              <a:rPr lang="en-US" altLang="zh-CN" b="1" dirty="0">
                <a:latin typeface="微软雅黑" panose="020B0503020204020204" pitchFamily="34" charset="-122"/>
                <a:ea typeface="微软雅黑" panose="020B0503020204020204" pitchFamily="34" charset="-122"/>
              </a:rPr>
              <a:t>Application Scenario</a:t>
            </a:r>
            <a:endParaRPr lang="zh-CN" altLang="en-US" b="1" dirty="0">
              <a:latin typeface="微软雅黑" panose="020B0503020204020204" pitchFamily="34" charset="-122"/>
              <a:ea typeface="微软雅黑" panose="020B0503020204020204" pitchFamily="34" charset="-122"/>
            </a:endParaRPr>
          </a:p>
        </p:txBody>
      </p:sp>
      <p:sp>
        <p:nvSpPr>
          <p:cNvPr id="1048695" name="内容占位符 2"/>
          <p:cNvSpPr>
            <a:spLocks noGrp="1"/>
          </p:cNvSpPr>
          <p:nvPr>
            <p:ph sz="quarter" idx="10"/>
          </p:nvPr>
        </p:nvSpPr>
        <p:spPr>
          <a:xfrm>
            <a:off x="2327704" y="2481751"/>
            <a:ext cx="7536592" cy="2630580"/>
          </a:xfrm>
        </p:spPr>
        <p:txBody>
          <a:bodyPr>
            <a:noAutofit/>
          </a:bodyPr>
          <a:lstStyle/>
          <a:p>
            <a:pPr>
              <a:lnSpc>
                <a:spcPct val="150000"/>
              </a:lnSpc>
            </a:pPr>
            <a:r>
              <a:rPr lang="en-US" altLang="zh-CN" sz="2200" b="1" dirty="0">
                <a:solidFill>
                  <a:schemeClr val="tx1"/>
                </a:solidFill>
                <a:latin typeface="微软雅黑" panose="020B0503020204020204" pitchFamily="34" charset="-122"/>
                <a:ea typeface="微软雅黑" panose="020B0503020204020204" pitchFamily="34" charset="-122"/>
              </a:rPr>
              <a:t>Enterprise Digital Transformation</a:t>
            </a:r>
          </a:p>
          <a:p>
            <a:pPr>
              <a:lnSpc>
                <a:spcPct val="150000"/>
              </a:lnSpc>
            </a:pPr>
            <a:r>
              <a:rPr lang="en-US" altLang="zh-CN" sz="2200" b="1" dirty="0">
                <a:solidFill>
                  <a:schemeClr val="tx1"/>
                </a:solidFill>
                <a:latin typeface="微软雅黑" panose="020B0503020204020204" pitchFamily="34" charset="-122"/>
                <a:ea typeface="微软雅黑" panose="020B0503020204020204" pitchFamily="34" charset="-122"/>
              </a:rPr>
              <a:t>High-definition Video and Online Entertainment</a:t>
            </a:r>
          </a:p>
          <a:p>
            <a:pPr>
              <a:lnSpc>
                <a:spcPct val="150000"/>
              </a:lnSpc>
            </a:pPr>
            <a:r>
              <a:rPr lang="en-US" altLang="zh-CN" sz="2200" b="1" dirty="0">
                <a:solidFill>
                  <a:schemeClr val="tx1"/>
                </a:solidFill>
                <a:latin typeface="微软雅黑" panose="020B0503020204020204" pitchFamily="34" charset="-122"/>
                <a:ea typeface="微软雅黑" panose="020B0503020204020204" pitchFamily="34" charset="-122"/>
              </a:rPr>
              <a:t>Temporary Events and Sudden Demands</a:t>
            </a:r>
          </a:p>
          <a:p>
            <a:pPr>
              <a:lnSpc>
                <a:spcPct val="150000"/>
              </a:lnSpc>
            </a:pPr>
            <a:r>
              <a:rPr lang="en-US" altLang="zh-CN" sz="2200" b="1" dirty="0">
                <a:solidFill>
                  <a:schemeClr val="tx1"/>
                </a:solidFill>
                <a:latin typeface="微软雅黑" panose="020B0503020204020204" pitchFamily="34" charset="-122"/>
                <a:ea typeface="微软雅黑" panose="020B0503020204020204" pitchFamily="34" charset="-122"/>
              </a:rPr>
              <a:t>Data Interaction for Model Training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pPr marL="0" indent="0">
              <a:buNone/>
            </a:pPr>
            <a:r>
              <a:rPr lang="en-US" altLang="zh-CN" b="1" dirty="0"/>
              <a:t>Thank you</a:t>
            </a:r>
            <a:endParaRPr lang="zh-CN" altLang="en-US" b="1"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57c7f136-5fe9-46ac-88f0-c360e5a39059"/>
  <p:tag name="COMMONDATA" val="eyJoZGlkIjoiNzQ5MjI5MjJkOGZjMWY0NTUyNmIzMjk4OGI0MTFjMT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TABLE_ENDDRAG_ORIGIN_RECT" val="826*339"/>
  <p:tag name="TABLE_ENDDRAG_RECT" val="37*133*826*339"/>
  <p:tag name="KSO_WM_UNIT_TABLE_BEAUTIFY" val="smartTable{09b46eeb-8154-4082-9b08-ba16a20ad458}"/>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bf71e9f5-1372-4c13-a912-a655f01a5ddb}"/>
  <p:tag name="TABLE_ENDDRAG_ORIGIN_RECT" val="941*368"/>
  <p:tag name="TABLE_ENDDRAG_RECT" val="5*142*941*368"/>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3732</Words>
  <Application>Microsoft Office PowerPoint</Application>
  <PresentationFormat>宽屏</PresentationFormat>
  <Paragraphs>229</Paragraphs>
  <Slides>9</Slides>
  <Notes>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7" baseType="lpstr">
      <vt:lpstr>微软雅黑</vt:lpstr>
      <vt:lpstr>Arial</vt:lpstr>
      <vt:lpstr>Calibri</vt:lpstr>
      <vt:lpstr>Calibri Light</vt:lpstr>
      <vt:lpstr>Montserrat Light</vt:lpstr>
      <vt:lpstr>Wingdings</vt:lpstr>
      <vt:lpstr>Office 主题</vt:lpstr>
      <vt:lpstr>think-cell Folie</vt:lpstr>
      <vt:lpstr>PowerPoint 演示文稿</vt:lpstr>
      <vt:lpstr>Background</vt:lpstr>
      <vt:lpstr>IP High Throughput Elastic Network API</vt:lpstr>
      <vt:lpstr>API Definition</vt:lpstr>
      <vt:lpstr>API Provision Methods and Capabilities</vt:lpstr>
      <vt:lpstr>API Implementation</vt:lpstr>
      <vt:lpstr>API Proposal Comparison</vt:lpstr>
      <vt:lpstr>Application Scenario</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Provisioning API</dc:title>
  <dc:creator>Chenchuanyu</dc:creator>
  <cp:lastModifiedBy>Xnm Jr</cp:lastModifiedBy>
  <cp:revision>135</cp:revision>
  <dcterms:created xsi:type="dcterms:W3CDTF">2023-05-18T03:52:00Z</dcterms:created>
  <dcterms:modified xsi:type="dcterms:W3CDTF">2024-09-10T12:44:27Z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(2)fAhiAU9J4LnzkpIrkXM09AQboDunmcluQ0NQeuqRTdTkYC0Gz1vcnh5qhsHYzRt4kxQYGHuu
iQ1aYax8SC8CgqW69rGFvgu3MUPFa+t2HVCLf/x65vuHZ9xtWwUrM1fhOjP4cjeFy4he8OKO
589XpT5lYzmhKISJ1I55vobvoylpWWhwEK+VxNmhFkC3/sh9j+U81sGOXbJXNNSFBl8qo8FE
CVcPnVVLyzHn7B95UY</vt:lpwstr>
  </property>
  <property fmtid="{D5CDD505-2E9C-101B-9397-08002B2CF9AE}" pid="3" name="_2015_ms_pID_7253431">
    <vt:lpwstr>MP82+Ox3BuCZRFUEWL2q3Id9rLAut0RyRWCHdpYbEONDXc933l2g5i
XRlkFhg0MKd7bw8YC5JSKYj4wyCFTdOPH2/xPFM9eolilcU+zgN0j1CITbz8fp1u2E+1+m/i
Gu+U4KSZCRtgotsK+0RpVoAj7NVb/lKdg3qFM9jTW1EV78tafiHmHhKw8tTchvWNrrDgUNqq
uQ83fq7JeXkMhrjj</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1683169333</vt:lpwstr>
  </property>
  <property fmtid="{D5CDD505-2E9C-101B-9397-08002B2CF9AE}" pid="8" name="ICV">
    <vt:lpwstr>8487274121264CB3A11F10DB8A363DF4_12</vt:lpwstr>
  </property>
  <property fmtid="{D5CDD505-2E9C-101B-9397-08002B2CF9AE}" pid="9" name="KSOProductBuildVer">
    <vt:lpwstr>2052-11.1.0.15313</vt:lpwstr>
  </property>
</Properties>
</file>