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1" r:id="rId3"/>
    <p:sldId id="360" r:id="rId5"/>
    <p:sldId id="348" r:id="rId6"/>
    <p:sldId id="362"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5.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65E3-4FAB-45C0-877F-79EA9FB3FC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8A382-C2C2-4751-A0FA-0C5A92182E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超量使用的场景，</a:t>
            </a:r>
            <a:endParaRPr lang="zh-CN" altLang="en-US" dirty="0"/>
          </a:p>
          <a:p>
            <a:endParaRPr lang="zh-CN" altLang="en-US" dirty="0"/>
          </a:p>
          <a:p>
            <a:r>
              <a:rPr lang="zh-CN" altLang="en-US" dirty="0"/>
              <a:t>全生命周期的状态变更，满足物联网卡状态的管理需要</a:t>
            </a:r>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实时管控、流量精准控制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IoT SIM Status Mgmt</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970280"/>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chenfr2@chinatelecom.cn</a:t>
            </a:r>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74910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dirty="0">
                <a:sym typeface="+mn-ea"/>
              </a:rPr>
              <a:t>Use Cases</a:t>
            </a:r>
            <a:endParaRPr lang="zh-CN" altLang="en-US" dirty="0"/>
          </a:p>
        </p:txBody>
      </p:sp>
      <p:sp>
        <p:nvSpPr>
          <p:cNvPr id="4" name="矩形 3"/>
          <p:cNvSpPr/>
          <p:nvPr/>
        </p:nvSpPr>
        <p:spPr>
          <a:xfrm>
            <a:off x="639847" y="2919671"/>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3415" y="2934335"/>
            <a:ext cx="2296795" cy="566420"/>
          </a:xfrm>
          <a:prstGeom prst="rect">
            <a:avLst/>
          </a:prstGeom>
          <a:noFill/>
        </p:spPr>
        <p:txBody>
          <a:bodyPr wrap="square" rtlCol="0">
            <a:noAutofit/>
          </a:bodyPr>
          <a:lstStyle/>
          <a:p>
            <a:pPr algn="ctr">
              <a:lnSpc>
                <a:spcPct val="150000"/>
              </a:lnSpc>
            </a:pPr>
            <a:r>
              <a:rPr sz="1600"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Energy </a:t>
            </a:r>
            <a:r>
              <a:rPr lang="en-US" sz="1600"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a:t>
            </a:r>
            <a:r>
              <a:rPr sz="1600"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ndustry</a:t>
            </a:r>
            <a:endParaRPr sz="1600"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386455" y="2934970"/>
            <a:ext cx="2321560" cy="565785"/>
          </a:xfrm>
          <a:prstGeom prst="rect">
            <a:avLst/>
          </a:prstGeom>
          <a:noFill/>
        </p:spPr>
        <p:txBody>
          <a:bodyPr wrap="square" rtlCol="0">
            <a:noAutofit/>
          </a:bodyPr>
          <a:lstStyle/>
          <a:p>
            <a:pPr algn="ctr">
              <a:lnSpc>
                <a:spcPct val="150000"/>
              </a:lnSpc>
            </a:pPr>
            <a:r>
              <a:rPr lang="zh-CN" alt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Transportation</a:t>
            </a:r>
            <a:endParaRPr lang="zh-CN" alt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81725" y="2956560"/>
            <a:ext cx="2307590" cy="543560"/>
          </a:xfrm>
          <a:prstGeom prst="rect">
            <a:avLst/>
          </a:prstGeom>
          <a:noFill/>
        </p:spPr>
        <p:txBody>
          <a:bodyPr wrap="square" rtlCol="0">
            <a:noAutofit/>
          </a:bodyPr>
          <a:lstStyle/>
          <a:p>
            <a:pPr algn="ctr">
              <a:lnSpc>
                <a:spcPct val="150000"/>
              </a:lnSpc>
            </a:pPr>
            <a:r>
              <a:rPr lang="en-US"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S</a:t>
            </a:r>
            <a:r>
              <a:rPr lang="zh-CN" alt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mart </a:t>
            </a:r>
            <a:r>
              <a:rPr lang="en-US"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C</a:t>
            </a:r>
            <a:r>
              <a:rPr lang="zh-CN" alt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ity</a:t>
            </a:r>
            <a:endParaRPr lang="zh-CN" alt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49690" y="2955925"/>
            <a:ext cx="2472055" cy="589280"/>
          </a:xfrm>
          <a:prstGeom prst="rect">
            <a:avLst/>
          </a:prstGeom>
          <a:noFill/>
        </p:spPr>
        <p:txBody>
          <a:bodyPr wrap="square" rtlCol="0">
            <a:no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intelligent agriculture</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8445" y="5630545"/>
            <a:ext cx="5537200" cy="737235"/>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sym typeface="+mn-ea"/>
              </a:rPr>
              <a:t>        </a:t>
            </a:r>
            <a:r>
              <a:rPr sz="1400">
                <a:ea typeface="+mn-lt"/>
                <a:cs typeface="Calibri" panose="020F0502020204030204" pitchFamily="34" charset="0"/>
                <a:sym typeface="+mn-ea"/>
              </a:rPr>
              <a:t>Enterprises can use the API to immediately disable network functions when abnormal activity is detected, reducing potential security risks.</a:t>
            </a:r>
            <a:endParaRPr sz="1400">
              <a:ea typeface="+mn-lt"/>
              <a:cs typeface="Calibri" panose="020F0502020204030204" pitchFamily="34" charset="0"/>
              <a:sym typeface="+mn-ea"/>
            </a:endParaRPr>
          </a:p>
        </p:txBody>
      </p:sp>
      <p:sp>
        <p:nvSpPr>
          <p:cNvPr id="19" name="文本框 18"/>
          <p:cNvSpPr txBox="1"/>
          <p:nvPr/>
        </p:nvSpPr>
        <p:spPr>
          <a:xfrm>
            <a:off x="5795645" y="5630545"/>
            <a:ext cx="6000115" cy="1168400"/>
          </a:xfrm>
          <a:prstGeom prst="rect">
            <a:avLst/>
          </a:prstGeom>
          <a:noFill/>
        </p:spPr>
        <p:txBody>
          <a:bodyPr wrap="square" rtlCol="0">
            <a:spAutoFit/>
          </a:bodyPr>
          <a:lstStyle/>
          <a:p>
            <a:r>
              <a:rPr lang="en-US" sz="1400">
                <a:solidFill>
                  <a:schemeClr val="tx1"/>
                </a:solidFill>
                <a:cs typeface="+mn-lt"/>
                <a:sym typeface="+mn-ea"/>
              </a:rPr>
              <a:t>        </a:t>
            </a:r>
            <a:r>
              <a:rPr sz="1400">
                <a:solidFill>
                  <a:schemeClr val="tx1"/>
                </a:solidFill>
                <a:cs typeface="+mn-lt"/>
                <a:sym typeface="+mn-ea"/>
              </a:rPr>
              <a:t>Smart cars may overuse streaming traffic. Car companies can use this API to block the streaming APN to avoid unnecessary costs due to overuse, while ensuring that other necessary network connections (e.g., OTA) are not affected, and that the streaming APN is restored in a timely manner after the owner completes the recharge.</a:t>
            </a:r>
            <a:endParaRPr sz="1400">
              <a:solidFill>
                <a:schemeClr val="tx1"/>
              </a:solidFill>
              <a:cs typeface="+mn-lt"/>
              <a:sym typeface="+mn-ea"/>
            </a:endParaRPr>
          </a:p>
        </p:txBody>
      </p:sp>
      <p:sp>
        <p:nvSpPr>
          <p:cNvPr id="21" name="文本框 20"/>
          <p:cNvSpPr txBox="1"/>
          <p:nvPr/>
        </p:nvSpPr>
        <p:spPr>
          <a:xfrm>
            <a:off x="2327562" y="2410691"/>
            <a:ext cx="1620983" cy="645160"/>
          </a:xfrm>
          <a:prstGeom prst="rect">
            <a:avLst/>
          </a:prstGeom>
          <a:noFill/>
        </p:spPr>
        <p:txBody>
          <a:bodyPr wrap="square" rtlCol="0">
            <a:spAutoFit/>
          </a:bodyPr>
          <a:lstStyle/>
          <a:p>
            <a:pPr algn="ctr"/>
            <a:r>
              <a:rPr lang="en-US" altLang="zh-CN" b="1" dirty="0">
                <a:sym typeface="+mn-ea"/>
              </a:rPr>
              <a:t>Mature Fields </a:t>
            </a:r>
            <a:endParaRPr lang="zh-CN" altLang="en-US" b="1" dirty="0"/>
          </a:p>
          <a:p>
            <a:pPr algn="ctr"/>
            <a:r>
              <a:rPr lang="en-US" altLang="zh-CN" b="1" dirty="0"/>
              <a:t> </a:t>
            </a:r>
            <a:endParaRPr lang="zh-CN" altLang="en-US" b="1" dirty="0"/>
          </a:p>
        </p:txBody>
      </p:sp>
      <p:sp>
        <p:nvSpPr>
          <p:cNvPr id="22" name="文本框 21"/>
          <p:cNvSpPr txBox="1"/>
          <p:nvPr/>
        </p:nvSpPr>
        <p:spPr>
          <a:xfrm>
            <a:off x="7200265" y="2410460"/>
            <a:ext cx="3596005" cy="922020"/>
          </a:xfrm>
          <a:prstGeom prst="rect">
            <a:avLst/>
          </a:prstGeom>
          <a:noFill/>
        </p:spPr>
        <p:txBody>
          <a:bodyPr wrap="square" rtlCol="0">
            <a:spAutoFit/>
          </a:bodyPr>
          <a:lstStyle/>
          <a:p>
            <a:pPr algn="ctr"/>
            <a:r>
              <a:rPr lang="en-US" altLang="zh-CN" b="1" dirty="0">
                <a:sym typeface="+mn-ea"/>
              </a:rPr>
              <a:t>New Potential Valued Fields </a:t>
            </a:r>
            <a:endParaRPr lang="zh-CN" altLang="en-US" b="1" dirty="0"/>
          </a:p>
          <a:p>
            <a:pPr algn="ctr"/>
            <a:endParaRPr lang="zh-CN" altLang="en-US" b="1" dirty="0"/>
          </a:p>
          <a:p>
            <a:pPr algn="ct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311" y="1049669"/>
            <a:ext cx="10997456" cy="1599565"/>
          </a:xfrm>
          <a:prstGeom prst="rect">
            <a:avLst/>
          </a:prstGeom>
          <a:noFill/>
        </p:spPr>
        <p:txBody>
          <a:bodyPr wrap="square" rtlCol="0">
            <a:spAutoFit/>
          </a:bodyPr>
          <a:lstStyle/>
          <a:p>
            <a:r>
              <a:rPr lang="en-US" altLang="zh-CN" b="1" dirty="0">
                <a:sym typeface="+mn-ea"/>
              </a:rPr>
              <a:t>Reason :</a:t>
            </a:r>
            <a:endParaRPr lang="en-US" altLang="zh-CN" b="1" dirty="0"/>
          </a:p>
          <a:p>
            <a:pPr indent="457200"/>
            <a:r>
              <a:rPr lang="zh-CN" altLang="en-US" sz="1600" dirty="0">
                <a:sym typeface="+mn-ea"/>
              </a:rPr>
              <a:t>When enterprises manage IoT cards, they are prone to traffic overuse scenarios. When the device does not need to be continuously connected to the network, if the network function is always on, it will increase the risk of network attacks or data leakage. With IoT card status management service, it can block and restore connection operation in time, which can better meet the actual needs of enterprises, and realize effective management of IoT card's whole life cycle status as well as refined operation.</a:t>
            </a:r>
            <a:endParaRPr lang="zh-CN" altLang="en-US" sz="1600" dirty="0">
              <a:sym typeface="+mn-ea"/>
            </a:endParaRPr>
          </a:p>
        </p:txBody>
      </p:sp>
      <p:pic>
        <p:nvPicPr>
          <p:cNvPr id="14" name="图片 13" descr="C:/Users/verac/Pictures/能源行业.jpeg能源行业"/>
          <p:cNvPicPr>
            <a:picLocks noChangeAspect="1"/>
          </p:cNvPicPr>
          <p:nvPr/>
        </p:nvPicPr>
        <p:blipFill>
          <a:blip r:embed="rId1"/>
          <a:srcRect l="1714" r="1714"/>
          <a:stretch>
            <a:fillRect/>
          </a:stretch>
        </p:blipFill>
        <p:spPr>
          <a:xfrm>
            <a:off x="565150" y="3759200"/>
            <a:ext cx="2548255" cy="1500505"/>
          </a:xfrm>
          <a:prstGeom prst="rect">
            <a:avLst/>
          </a:prstGeom>
        </p:spPr>
      </p:pic>
      <p:pic>
        <p:nvPicPr>
          <p:cNvPr id="29" name="图片 28" descr="C:/Users/verac/Pictures/物流与运输.jpg物流与运输"/>
          <p:cNvPicPr>
            <a:picLocks noChangeAspect="1"/>
          </p:cNvPicPr>
          <p:nvPr/>
        </p:nvPicPr>
        <p:blipFill>
          <a:blip r:embed="rId2"/>
          <a:srcRect t="1071" b="1071"/>
          <a:stretch>
            <a:fillRect/>
          </a:stretch>
        </p:blipFill>
        <p:spPr>
          <a:xfrm>
            <a:off x="3350895" y="3783330"/>
            <a:ext cx="2372360" cy="1452245"/>
          </a:xfrm>
          <a:prstGeom prst="rect">
            <a:avLst/>
          </a:prstGeom>
        </p:spPr>
      </p:pic>
      <p:pic>
        <p:nvPicPr>
          <p:cNvPr id="31" name="图片 30" descr="C:/Users/verac/Pictures/SmartCity.jpgSmartCity"/>
          <p:cNvPicPr>
            <a:picLocks noChangeAspect="1"/>
          </p:cNvPicPr>
          <p:nvPr/>
        </p:nvPicPr>
        <p:blipFill>
          <a:blip r:embed="rId3"/>
          <a:srcRect t="5874" b="5874"/>
          <a:stretch>
            <a:fillRect/>
          </a:stretch>
        </p:blipFill>
        <p:spPr>
          <a:xfrm>
            <a:off x="5991225" y="3706495"/>
            <a:ext cx="2524125" cy="1485900"/>
          </a:xfrm>
          <a:prstGeom prst="rect">
            <a:avLst/>
          </a:prstGeom>
        </p:spPr>
      </p:pic>
      <p:pic>
        <p:nvPicPr>
          <p:cNvPr id="32" name="图片 31" descr="C:/Users/verac/Pictures/智慧农业.jpeg智慧农业"/>
          <p:cNvPicPr>
            <a:picLocks noChangeAspect="1"/>
          </p:cNvPicPr>
          <p:nvPr/>
        </p:nvPicPr>
        <p:blipFill>
          <a:blip r:embed="rId4"/>
          <a:srcRect t="5182" b="5182"/>
          <a:stretch>
            <a:fillRect/>
          </a:stretch>
        </p:blipFill>
        <p:spPr>
          <a:xfrm>
            <a:off x="8897620" y="3691890"/>
            <a:ext cx="2524125" cy="15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a:bodyPr>
          <a:lstStyle/>
          <a:p>
            <a:r>
              <a:rPr lang="zh-CN" altLang="en-US" b="1">
                <a:latin typeface="微软雅黑" panose="020B0503020204020204" pitchFamily="34" charset="-122"/>
                <a:ea typeface="微软雅黑" panose="020B0503020204020204" pitchFamily="34" charset="-122"/>
                <a:sym typeface="+mn-ea"/>
              </a:rPr>
              <a:t>Statement of operations</a:t>
            </a:r>
            <a:endParaRPr lang="zh-CN" altLang="en-US" dirty="0"/>
          </a:p>
        </p:txBody>
      </p:sp>
      <p:sp>
        <p:nvSpPr>
          <p:cNvPr id="170" name="文本框 169"/>
          <p:cNvSpPr txBox="1"/>
          <p:nvPr/>
        </p:nvSpPr>
        <p:spPr>
          <a:xfrm>
            <a:off x="354330" y="1839595"/>
            <a:ext cx="11351895" cy="4794250"/>
          </a:xfrm>
          <a:prstGeom prst="rect">
            <a:avLst/>
          </a:prstGeom>
          <a:noFill/>
        </p:spPr>
        <p:txBody>
          <a:bodyPr wrap="square" rtlCol="0">
            <a:noAutofit/>
          </a:bodyPr>
          <a:lstStyle/>
          <a:p>
            <a:r>
              <a:rPr lang="zh-CN" altLang="en-US" b="1" dirty="0"/>
              <a:t>API Integration</a:t>
            </a:r>
            <a:endParaRPr lang="zh-CN" altLang="en-US" b="1" dirty="0"/>
          </a:p>
          <a:p>
            <a:pPr>
              <a:lnSpc>
                <a:spcPct val="150000"/>
              </a:lnSpc>
            </a:pPr>
            <a:r>
              <a:rPr lang="zh-CN" altLang="en-US" sz="1400" dirty="0"/>
              <a:t> </a:t>
            </a:r>
            <a:r>
              <a:rPr lang="en-US" altLang="zh-CN" sz="1400" dirty="0"/>
              <a:t>     </a:t>
            </a:r>
            <a:r>
              <a:rPr lang="zh-CN" altLang="en-US" sz="1400" dirty="0">
                <a:sym typeface="+mn-ea"/>
              </a:rPr>
              <a:t>The </a:t>
            </a:r>
            <a:r>
              <a:rPr lang="zh-CN" altLang="en-US" sz="1400">
                <a:sym typeface="+mn-ea"/>
              </a:rPr>
              <a:t>IoT SIM Status </a:t>
            </a:r>
            <a:r>
              <a:rPr lang="en-US" altLang="zh-CN" sz="1400">
                <a:sym typeface="+mn-ea"/>
              </a:rPr>
              <a:t>Mgmt </a:t>
            </a:r>
            <a:r>
              <a:rPr lang="en-US" altLang="zh-CN" sz="1400" dirty="0">
                <a:sym typeface="+mn-ea"/>
              </a:rPr>
              <a:t>API </a:t>
            </a:r>
            <a:r>
              <a:rPr lang="zh-CN" altLang="en-US" sz="1400" dirty="0">
                <a:sym typeface="+mn-ea"/>
              </a:rPr>
              <a:t>is registered to the public service application of China Telecom's API gateway.</a:t>
            </a:r>
            <a:endParaRPr lang="en-US" altLang="zh-CN" sz="1400" dirty="0"/>
          </a:p>
          <a:p>
            <a:pPr>
              <a:lnSpc>
                <a:spcPct val="150000"/>
              </a:lnSpc>
            </a:pPr>
            <a:r>
              <a:rPr lang="en-US" altLang="zh-CN" sz="1400" dirty="0">
                <a:sym typeface="+mn-ea"/>
              </a:rPr>
              <a:t>      C</a:t>
            </a:r>
            <a:r>
              <a:rPr lang="zh-CN" altLang="en-US" sz="1400" dirty="0">
                <a:sym typeface="+mn-ea"/>
              </a:rPr>
              <a:t>ustomer applies for APPKEY and APPSECRET of the gateway API, </a:t>
            </a:r>
            <a:r>
              <a:rPr lang="en-US" altLang="zh-CN" sz="1400" dirty="0">
                <a:sym typeface="+mn-ea"/>
              </a:rPr>
              <a:t>then</a:t>
            </a:r>
            <a:r>
              <a:rPr lang="zh-CN" altLang="en-US" sz="1400" dirty="0">
                <a:sym typeface="+mn-ea"/>
              </a:rPr>
              <a:t> calls the</a:t>
            </a:r>
            <a:r>
              <a:rPr lang="en-US" altLang="zh-CN" sz="1400" dirty="0">
                <a:sym typeface="+mn-ea"/>
              </a:rPr>
              <a:t> </a:t>
            </a:r>
            <a:r>
              <a:rPr lang="zh-CN" altLang="en-US" sz="1400">
                <a:sym typeface="+mn-ea"/>
              </a:rPr>
              <a:t>IoT SIM Status </a:t>
            </a:r>
            <a:r>
              <a:rPr lang="en-US" sz="1400">
                <a:sym typeface="+mn-ea"/>
              </a:rPr>
              <a:t>Mgmt </a:t>
            </a:r>
            <a:r>
              <a:rPr lang="en-US" altLang="zh-CN" sz="1400" dirty="0">
                <a:sym typeface="+mn-ea"/>
              </a:rPr>
              <a:t>API</a:t>
            </a:r>
            <a:r>
              <a:rPr lang="zh-CN" altLang="en-US" sz="1400" dirty="0">
                <a:sym typeface="+mn-ea"/>
              </a:rPr>
              <a:t> via HTTP/HTTPS to </a:t>
            </a:r>
            <a:r>
              <a:rPr lang="en-US" altLang="zh-CN" sz="1400" dirty="0">
                <a:sym typeface="+mn-ea"/>
              </a:rPr>
              <a:t>p</a:t>
            </a:r>
            <a:r>
              <a:rPr sz="1400" dirty="0">
                <a:sym typeface="+mn-ea"/>
              </a:rPr>
              <a:t>erform IoT card status management</a:t>
            </a:r>
            <a:r>
              <a:rPr lang="zh-CN" altLang="en-US" sz="1400" dirty="0">
                <a:sym typeface="+mn-ea"/>
              </a:rPr>
              <a:t>.</a:t>
            </a:r>
            <a:endParaRPr lang="zh-CN" altLang="en-US" sz="1400" dirty="0"/>
          </a:p>
          <a:p>
            <a:pPr>
              <a:lnSpc>
                <a:spcPct val="150000"/>
              </a:lnSpc>
            </a:pPr>
            <a:endParaRPr lang="en-US" altLang="zh-CN" sz="1400" dirty="0"/>
          </a:p>
          <a:p>
            <a:endParaRPr lang="en-US" altLang="zh-CN" sz="1400" b="1" dirty="0"/>
          </a:p>
          <a:p>
            <a:r>
              <a:rPr lang="zh-CN" altLang="en-US" b="1" dirty="0"/>
              <a:t>Revenue Model</a:t>
            </a:r>
            <a:endParaRPr lang="zh-CN" altLang="en-US" b="1" dirty="0"/>
          </a:p>
          <a:p>
            <a:pPr>
              <a:lnSpc>
                <a:spcPct val="150000"/>
              </a:lnSpc>
            </a:pPr>
            <a:r>
              <a:rPr lang="zh-CN" altLang="en-US" sz="1400" dirty="0"/>
              <a:t>      </a:t>
            </a:r>
            <a:r>
              <a:rPr lang="zh-CN" sz="1400" dirty="0"/>
              <a:t>Provides a tiered pricing scheme based on the number of interface calls.</a:t>
            </a:r>
            <a:endParaRPr lang="zh-CN" sz="1400" dirty="0"/>
          </a:p>
          <a:p>
            <a:pPr>
              <a:lnSpc>
                <a:spcPct val="150000"/>
              </a:lnSpc>
            </a:pPr>
            <a:endParaRPr lang="zh-CN" sz="1400" dirty="0"/>
          </a:p>
          <a:p>
            <a:r>
              <a:rPr lang="zh-CN" altLang="en-US" b="1" dirty="0"/>
              <a:t>Current Scale</a:t>
            </a:r>
            <a:endParaRPr lang="en-US" altLang="zh-CN" sz="1400" b="1" dirty="0"/>
          </a:p>
          <a:p>
            <a:r>
              <a:rPr lang="zh-CN" altLang="en-US" sz="1400" dirty="0"/>
              <a:t>     </a:t>
            </a:r>
            <a:r>
              <a:rPr lang="zh-CN" altLang="en-US" sz="1400">
                <a:sym typeface="+mn-ea"/>
              </a:rPr>
              <a:t>Currently, China Telecom's I</a:t>
            </a:r>
            <a:r>
              <a:rPr lang="en-US" altLang="zh-CN" sz="1400">
                <a:sym typeface="+mn-ea"/>
              </a:rPr>
              <a:t>o</a:t>
            </a:r>
            <a:r>
              <a:rPr lang="zh-CN" altLang="en-US" sz="1400">
                <a:sym typeface="+mn-ea"/>
              </a:rPr>
              <a:t>T card status query API call volume is about 40 million times/day, and card status change API is about 20 million times/day.</a:t>
            </a:r>
            <a:endParaRPr lang="zh-CN" altLang="en-US" sz="1400"/>
          </a:p>
          <a:p>
            <a:endParaRPr lang="en-US" altLang="zh-CN" sz="1400" dirty="0"/>
          </a:p>
        </p:txBody>
      </p:sp>
      <p:sp>
        <p:nvSpPr>
          <p:cNvPr id="42" name="文本框 41"/>
          <p:cNvSpPr txBox="1"/>
          <p:nvPr>
            <p:custDataLst>
              <p:tags r:id="rId1"/>
            </p:custDataLst>
          </p:nvPr>
        </p:nvSpPr>
        <p:spPr>
          <a:xfrm>
            <a:off x="6584950" y="4457700"/>
            <a:ext cx="1755775" cy="584775"/>
          </a:xfrm>
          <a:prstGeom prst="rect">
            <a:avLst/>
          </a:prstGeom>
          <a:noFill/>
        </p:spPr>
        <p:txBody>
          <a:bodyPr wrap="square" rtlCol="0" anchor="t">
            <a:spAutoFit/>
          </a:bodyPr>
          <a:lstStyle/>
          <a:p>
            <a:endParaRPr lang="en-US" altLang="zh-CN" sz="1600" dirty="0"/>
          </a:p>
          <a:p>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dirty="0">
                <a:sym typeface="+mn-ea"/>
              </a:rPr>
              <a:t>The API definition proposal</a:t>
            </a:r>
            <a:endParaRPr lang="zh-CN" altLang="en-US" dirty="0"/>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Status </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Mgmt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query and manage the full lifecycle status of IoT cards, as well as the activation and deactivation of voice, SMS, data, and specified APNs, ensuring real-time monitoring of card status and realizing precise control of traffic to prevent traffic overload.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busiType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：Type of service to be managed, such as APN, </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data</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 voice or SMS, SIM card status</a:t>
                      </a:r>
                      <a:endPar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action</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open, close, query, update</a:t>
                      </a:r>
                      <a:endParaRPr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busiParam</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：Business parameters, such as apn name, sim card status</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card specific type service status</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826*339"/>
  <p:tag name="TABLE_ENDDRAG_RECT" val="37*133*826*339"/>
</p:tagLst>
</file>

<file path=ppt/tags/tag5.xml><?xml version="1.0" encoding="utf-8"?>
<p:tagLst xmlns:p="http://schemas.openxmlformats.org/presentationml/2006/main">
  <p:tag name="commondata" val="eyJoZGlkIjoiYjVmMTU1Y2ZjNzgxMzljODJkMDkyZDMzNjdhNzViO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2729</Words>
  <Application>WPS 演示</Application>
  <PresentationFormat>宽屏</PresentationFormat>
  <Paragraphs>82</Paragraphs>
  <Slides>4</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vt:i4>
      </vt:variant>
    </vt:vector>
  </HeadingPairs>
  <TitlesOfParts>
    <vt:vector size="20" baseType="lpstr">
      <vt:lpstr>Arial</vt:lpstr>
      <vt:lpstr>宋体</vt:lpstr>
      <vt:lpstr>Wingdings</vt:lpstr>
      <vt:lpstr>Montserrat Light</vt:lpstr>
      <vt:lpstr>Montserrat</vt:lpstr>
      <vt:lpstr>微软雅黑</vt:lpstr>
      <vt:lpstr>Open Sans</vt:lpstr>
      <vt:lpstr>Segoe Print</vt:lpstr>
      <vt:lpstr>Calibri</vt:lpstr>
      <vt:lpstr>Calibri</vt:lpstr>
      <vt:lpstr>等线</vt:lpstr>
      <vt:lpstr>Arial Unicode MS</vt:lpstr>
      <vt:lpstr>等线 Light</vt:lpstr>
      <vt:lpstr>Office 主题​​</vt:lpstr>
      <vt:lpstr>TCLayout.ActiveDocument.1</vt:lpstr>
      <vt:lpstr>TCLayout.ActiveDocument.1</vt:lpstr>
      <vt:lpstr>PowerPoint 演示文稿</vt:lpstr>
      <vt:lpstr>Use Cases</vt:lpstr>
      <vt:lpstr>Statement of operations</vt:lpstr>
      <vt:lpstr>The API definition 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Xianyang Zhang</dc:creator>
  <cp:lastModifiedBy>陈芙蓉</cp:lastModifiedBy>
  <cp:revision>222</cp:revision>
  <dcterms:created xsi:type="dcterms:W3CDTF">2024-09-02T09:41:00Z</dcterms:created>
  <dcterms:modified xsi:type="dcterms:W3CDTF">2024-10-12T08:42:04Z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E5E0841B9F0142039436C0163BF6FB55_13</vt:lpwstr>
  </property>
  <property fmtid="{D5CDD505-2E9C-101B-9397-08002B2CF9AE}" pid="3" name="KSOProductBuildVer">
    <vt:lpwstr>2052-12.1.0.18276</vt:lpwstr>
  </property>
</Properties>
</file>