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Lst>
  <p:notesMasterIdLst>
    <p:notesMasterId r:id="rId5"/>
  </p:notesMasterIdLst>
  <p:sldIdLst>
    <p:sldId id="272" r:id="rId4"/>
    <p:sldId id="316" r:id="rId6"/>
    <p:sldId id="318" r:id="rId7"/>
    <p:sldId id="306" r:id="rId8"/>
    <p:sldId id="307" r:id="rId9"/>
    <p:sldId id="308" r:id="rId10"/>
    <p:sldId id="309" r:id="rId11"/>
    <p:sldId id="310" r:id="rId12"/>
    <p:sldId id="312" r:id="rId13"/>
    <p:sldId id="313" r:id="rId14"/>
    <p:sldId id="320" r:id="rId15"/>
    <p:sldId id="319" r:id="rId16"/>
    <p:sldId id="299" r:id="rId17"/>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a Vida Villanueva" initials="MVV" lastIdx="1" clrIdx="0"/>
  <p:cmAuthor id="1" name="xudan-XD" initials="XD" lastIdx="1" clrIdx="0"/>
  <p:cmAuthor id="2" name="Administrator" initials="l" lastIdx="1" clrIdx="1"/>
  <p:cmAuthor id="3" name="作者" initials="A" lastIdx="0" clrIdx="2"/>
  <p:cmAuthor id="4" name="HP" initials="H" lastIdx="4" clrIdx="3"/>
  <p:cmAuthor id="5" name="宋洁然" initials="宋" lastIdx="2" clrIdx="1"/>
  <p:cmAuthor id="6" name="ming qiu" initials="m" lastIdx="17" clrIdx="1"/>
  <p:cmAuthor id="7" name="1206988966@qq.com" initials="1" lastIdx="1" clrIdx="2"/>
  <p:cmAuthor id="8" name="姜伟光" initials="姜" lastIdx="1" clrIdx="0"/>
  <p:cmAuthor id="9" name="ASUS" initials="A" lastIdx="28" clrIdx="4"/>
  <p:cmAuthor id="10" name="lenovo" initials="l" lastIdx="6" clrIdx="2"/>
  <p:cmAuthor id="11" name="xiedk" initials="x" lastIdx="2" clrIdx="10"/>
  <p:cmAuthor id="12" name="未知用户1" initials="未知用户1" lastIdx="2" clrIdx="11"/>
  <p:cmAuthor id="13" name="马云飞10014438" initials="马" lastIdx="4" clrIdx="0"/>
  <p:cmAuthor id="14" name="10077969" initials="10077969" lastIdx="2" clrIdx="13"/>
  <p:cmAuthor id="15" name="康浩杰|hnkanghaojie" initials="A" lastIdx="1" clrIdx="14"/>
  <p:cmAuthor id="16" name="孟伟伟" initials="孟" lastIdx="1" clrIdx="15"/>
  <p:cmAuthor id="17" name="dongrp" initials="d" lastIdx="1" clrIdx="16"/>
  <p:cmAuthor id="18" name="hc" initials="h" lastIdx="1" clrIdx="17"/>
  <p:cmAuthor id="19" name="Saku Uchikawa" initials="S" lastIdx="11" clrIdx="0"/>
  <p:cmAuthor id="20" name="00065088" initials="0" lastIdx="2" clrIdx="19"/>
  <p:cmAuthor id="21" name="10066351" initials="1" lastIdx="2" clrIdx="0"/>
  <p:cmAuthor id="22" name="蔡建楠" initials="caijianna" lastIdx="15" clrIdx="17"/>
  <p:cmAuthor id="23" name="赵诚荣10027092" initials="赵" lastIdx="2" clrIdx="25"/>
  <p:cmAuthor id="24" name="李蕾00009994" initials="李" lastIdx="6" clrIdx="17"/>
  <p:cmAuthor id="25" name="wyz" initials="w" lastIdx="1" clrIdx="24"/>
  <p:cmAuthor id="26" name="10270945" initials="1" lastIdx="1" clrIdx="25"/>
  <p:cmAuthor id="27" name="10295142" initials="1" lastIdx="1" clrIdx="26"/>
  <p:cmAuthor id="28" name="Hou Yingfeng" initials="H" lastIdx="10" clrIdx="23"/>
  <p:cmAuthor id="30" name="10056791" initials="ZTE" lastIdx="1" clrIdx="29"/>
  <p:cmAuthor id="31" name="Author" initials="A" lastIdx="0" clrIdx="30"/>
  <p:cmAuthor id="32" name="李楠10047711" initials="李楠10047711" lastIdx="2" clrIdx="31"/>
  <p:cmAuthor id="76" name="许 志军" initials="许" lastIdx="1" clrIdx="25"/>
  <p:cmAuthor id="33" name="610007" initials="6" lastIdx="0" clrIdx="32"/>
  <p:cmAuthor id="77" name="欧 志芳" initials="欧" lastIdx="1" clrIdx="26"/>
  <p:cmAuthor id="34" name="Jason" initials="J" lastIdx="18" clrIdx="33"/>
  <p:cmAuthor id="35" name="stephen" initials="s" lastIdx="1" clrIdx="3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DA6DE"/>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57" autoAdjust="0"/>
    <p:restoredTop sz="94682" autoAdjust="0"/>
  </p:normalViewPr>
  <p:slideViewPr>
    <p:cSldViewPr snapToGrid="0">
      <p:cViewPr varScale="1">
        <p:scale>
          <a:sx n="156" d="100"/>
          <a:sy n="156" d="100"/>
        </p:scale>
        <p:origin x="726" y="138"/>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tags" Target="tags/tag4.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5679B6-DFB9-465D-BCF7-63C3CDB22F5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DDE9C1-3A93-4484-ADD9-54060A054C8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a:p>
        </p:txBody>
      </p:sp>
      <p:sp>
        <p:nvSpPr>
          <p:cNvPr id="4" name="灯片编号占位符 3"/>
          <p:cNvSpPr>
            <a:spLocks noGrp="1"/>
          </p:cNvSpPr>
          <p:nvPr>
            <p:ph type="sldNum" sz="quarter" idx="10"/>
          </p:nvPr>
        </p:nvSpPr>
        <p:spPr/>
        <p:txBody>
          <a:bodyPr/>
          <a:lstStyle/>
          <a:p>
            <a:fld id="{DD817DD0-38E7-46ED-A2FE-994A5C249761}" type="slidenum">
              <a:rPr lang="de-DE" smtClean="0"/>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EDDE9C1-3A93-4484-ADD9-54060A054C8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DDE9C1-3A93-4484-ADD9-54060A054C8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 Id="rId3"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image" Target="../media/image2.png"/><Relationship Id="rId6" Type="http://schemas.openxmlformats.org/officeDocument/2006/relationships/image" Target="../media/image5.emf"/><Relationship Id="rId5" Type="http://schemas.openxmlformats.org/officeDocument/2006/relationships/image" Target="../media/image1.emf"/><Relationship Id="rId4" Type="http://schemas.openxmlformats.org/officeDocument/2006/relationships/oleObject" Target="../embeddings/oleObject2.bin"/><Relationship Id="rId3" Type="http://schemas.openxmlformats.org/officeDocument/2006/relationships/tags" Target="../tags/tag2.xml"/><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 Id="rId3" Type="http://schemas.openxmlformats.org/officeDocument/2006/relationships/tags" Target="../tags/tag3.xml"/><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F6070F3-CE90-48C4-9164-61E1D269245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76AC9C-B0EC-4E8B-9E2D-F71F05C0026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F6070F3-CE90-48C4-9164-61E1D269245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76AC9C-B0EC-4E8B-9E2D-F71F05C0026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F6070F3-CE90-48C4-9164-61E1D269245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76AC9C-B0EC-4E8B-9E2D-F71F05C00263}"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 1 Column">
    <p:bg>
      <p:bgRef idx="1001">
        <a:schemeClr val="bg1"/>
      </p:bgRef>
    </p:bg>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2"/>
            </p:custDataLst>
          </p:nvPr>
        </p:nvGraphicFramePr>
        <p:xfrm>
          <a:off x="1681" y="1682"/>
          <a:ext cx="1679" cy="1678"/>
        </p:xfrm>
        <a:graphic>
          <a:graphicData uri="http://schemas.openxmlformats.org/presentationml/2006/ole">
            <mc:AlternateContent xmlns:mc="http://schemas.openxmlformats.org/markup-compatibility/2006">
              <mc:Choice xmlns:v="urn:schemas-microsoft-com:vml" Requires="v">
                <p:oleObj spid="_x0000_s1400" name="think-cell Folie" r:id="rId3" imgW="12700" imgH="12700" progId="TCLayout.ActiveDocument.1">
                  <p:embed/>
                </p:oleObj>
              </mc:Choice>
              <mc:Fallback>
                <p:oleObj name="think-cell Folie" r:id="rId3" imgW="12700" imgH="12700" progId="TCLayout.ActiveDocument.1">
                  <p:embed/>
                  <p:pic>
                    <p:nvPicPr>
                      <p:cNvPr id="0" name="图片 1053"/>
                      <p:cNvPicPr/>
                      <p:nvPr/>
                    </p:nvPicPr>
                    <p:blipFill>
                      <a:blip r:embed="rId4"/>
                      <a:stretch>
                        <a:fillRect/>
                      </a:stretch>
                    </p:blipFill>
                    <p:spPr>
                      <a:xfrm>
                        <a:off x="1681" y="1682"/>
                        <a:ext cx="1679" cy="1678"/>
                      </a:xfrm>
                      <a:prstGeom prst="rect">
                        <a:avLst/>
                      </a:prstGeom>
                    </p:spPr>
                  </p:pic>
                </p:oleObj>
              </mc:Fallback>
            </mc:AlternateContent>
          </a:graphicData>
        </a:graphic>
      </p:graphicFrame>
      <p:pic>
        <p:nvPicPr>
          <p:cNvPr id="4" name="Grafik 3"/>
          <p:cNvPicPr>
            <a:picLocks noChangeAspect="1"/>
          </p:cNvPicPr>
          <p:nvPr userDrawn="1"/>
        </p:nvPicPr>
        <p:blipFill>
          <a:blip r:embed="rId5"/>
          <a:stretch>
            <a:fillRect/>
          </a:stretch>
        </p:blipFill>
        <p:spPr>
          <a:xfrm>
            <a:off x="8228916" y="497258"/>
            <a:ext cx="3684694" cy="708970"/>
          </a:xfrm>
          <a:prstGeom prst="rect">
            <a:avLst/>
          </a:prstGeom>
        </p:spPr>
      </p:pic>
      <p:pic>
        <p:nvPicPr>
          <p:cNvPr id="11" name="Picture 10"/>
          <p:cNvPicPr>
            <a:picLocks noChangeAspect="1"/>
          </p:cNvPicPr>
          <p:nvPr userDrawn="1"/>
        </p:nvPicPr>
        <p:blipFill>
          <a:blip r:embed="rId6"/>
          <a:stretch>
            <a:fillRect/>
          </a:stretch>
        </p:blipFill>
        <p:spPr>
          <a:xfrm>
            <a:off x="1" y="0"/>
            <a:ext cx="8382468" cy="1786654"/>
          </a:xfrm>
          <a:prstGeom prst="rect">
            <a:avLst/>
          </a:prstGeom>
        </p:spPr>
      </p:pic>
      <p:sp>
        <p:nvSpPr>
          <p:cNvPr id="12" name="Title 1"/>
          <p:cNvSpPr>
            <a:spLocks noGrp="1"/>
          </p:cNvSpPr>
          <p:nvPr>
            <p:ph type="title" hasCustomPrompt="1"/>
          </p:nvPr>
        </p:nvSpPr>
        <p:spPr>
          <a:xfrm>
            <a:off x="470211" y="436920"/>
            <a:ext cx="11580552" cy="829647"/>
          </a:xfrm>
          <a:prstGeom prst="rect">
            <a:avLst/>
          </a:prstGeom>
        </p:spPr>
        <p:txBody>
          <a:bodyPr vert="horz"/>
          <a:lstStyle>
            <a:lvl1pPr>
              <a:defRPr b="0" i="0">
                <a:solidFill>
                  <a:schemeClr val="bg1"/>
                </a:solidFill>
                <a:latin typeface="Montserrat Light" pitchFamily="2" charset="77"/>
              </a:defRPr>
            </a:lvl1pPr>
          </a:lstStyle>
          <a:p>
            <a:r>
              <a:rPr lang="en-US" sz="2540" dirty="0">
                <a:solidFill>
                  <a:schemeClr val="bg1"/>
                </a:solidFill>
              </a:rPr>
              <a:t>Slide</a:t>
            </a:r>
            <a:br>
              <a:rPr lang="en-US" sz="2540" dirty="0">
                <a:solidFill>
                  <a:schemeClr val="bg1"/>
                </a:solidFill>
              </a:rPr>
            </a:br>
            <a:r>
              <a:rPr lang="en-US" sz="2540" dirty="0">
                <a:solidFill>
                  <a:schemeClr val="bg1"/>
                </a:solidFill>
              </a:rPr>
              <a:t>Title</a:t>
            </a:r>
            <a:endParaRPr lang="en-US" sz="2540" dirty="0">
              <a:solidFill>
                <a:schemeClr val="bg1"/>
              </a:solidFill>
            </a:endParaRPr>
          </a:p>
        </p:txBody>
      </p:sp>
      <p:sp>
        <p:nvSpPr>
          <p:cNvPr id="20" name="Content Placeholder 17"/>
          <p:cNvSpPr>
            <a:spLocks noGrp="1"/>
          </p:cNvSpPr>
          <p:nvPr>
            <p:ph sz="quarter" idx="10" hasCustomPrompt="1"/>
          </p:nvPr>
        </p:nvSpPr>
        <p:spPr>
          <a:xfrm>
            <a:off x="470211" y="1999093"/>
            <a:ext cx="11580552" cy="4361648"/>
          </a:xfrm>
        </p:spPr>
        <p:txBody>
          <a:bodyPr/>
          <a:lstStyle>
            <a:lvl1pPr>
              <a:defRPr sz="1585" b="0" i="0">
                <a:solidFill>
                  <a:schemeClr val="tx2"/>
                </a:solidFill>
                <a:latin typeface="Montserrat Light" pitchFamily="2" charset="77"/>
              </a:defRPr>
            </a:lvl1pPr>
            <a:lvl2pPr>
              <a:defRPr sz="1585" b="0" i="0">
                <a:solidFill>
                  <a:schemeClr val="tx2"/>
                </a:solidFill>
                <a:latin typeface="Montserrat Light" pitchFamily="2" charset="77"/>
              </a:defRPr>
            </a:lvl2pPr>
            <a:lvl3pPr>
              <a:defRPr sz="1585" b="0" i="0">
                <a:solidFill>
                  <a:schemeClr val="tx2"/>
                </a:solidFill>
                <a:latin typeface="Montserrat Light" pitchFamily="2" charset="77"/>
              </a:defRPr>
            </a:lvl3pPr>
            <a:lvl4pPr>
              <a:defRPr sz="1585" b="0" i="0">
                <a:solidFill>
                  <a:schemeClr val="tx2"/>
                </a:solidFill>
                <a:latin typeface="Montserrat Light" pitchFamily="2" charset="77"/>
              </a:defRPr>
            </a:lvl4pPr>
            <a:lvl5pPr>
              <a:defRPr sz="1585" b="0" i="0">
                <a:solidFill>
                  <a:schemeClr val="tx2"/>
                </a:solidFill>
                <a:latin typeface="Montserrat Light" pitchFamily="2" charset="77"/>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Title Slide Blu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3"/>
            </p:custDataLst>
          </p:nvPr>
        </p:nvGraphicFramePr>
        <p:xfrm>
          <a:off x="1680" y="1682"/>
          <a:ext cx="1679" cy="1678"/>
        </p:xfrm>
        <a:graphic>
          <a:graphicData uri="http://schemas.openxmlformats.org/presentationml/2006/ole">
            <mc:AlternateContent xmlns:mc="http://schemas.openxmlformats.org/markup-compatibility/2006">
              <mc:Choice xmlns:v="urn:schemas-microsoft-com:vml" Requires="v">
                <p:oleObj spid="_x0000_s2424" name="think-cell Folie" r:id="rId4" imgW="12700" imgH="12700" progId="TCLayout.ActiveDocument.1">
                  <p:embed/>
                </p:oleObj>
              </mc:Choice>
              <mc:Fallback>
                <p:oleObj name="think-cell Folie" r:id="rId4" imgW="12700" imgH="12700" progId="TCLayout.ActiveDocument.1">
                  <p:embed/>
                  <p:pic>
                    <p:nvPicPr>
                      <p:cNvPr id="0" name="Objekt 4" hidden="1"/>
                      <p:cNvPicPr/>
                      <p:nvPr/>
                    </p:nvPicPr>
                    <p:blipFill>
                      <a:blip r:embed="rId5"/>
                      <a:stretch>
                        <a:fillRect/>
                      </a:stretch>
                    </p:blipFill>
                    <p:spPr>
                      <a:xfrm>
                        <a:off x="1680" y="1682"/>
                        <a:ext cx="1679" cy="1678"/>
                      </a:xfrm>
                      <a:prstGeom prst="rect">
                        <a:avLst/>
                      </a:prstGeom>
                    </p:spPr>
                  </p:pic>
                </p:oleObj>
              </mc:Fallback>
            </mc:AlternateContent>
          </a:graphicData>
        </a:graphic>
      </p:graphicFrame>
      <p:sp>
        <p:nvSpPr>
          <p:cNvPr id="9" name="Textfeld 8"/>
          <p:cNvSpPr txBox="1"/>
          <p:nvPr userDrawn="1"/>
        </p:nvSpPr>
        <p:spPr>
          <a:xfrm>
            <a:off x="5290458" y="6423342"/>
            <a:ext cx="1709057" cy="277013"/>
          </a:xfrm>
          <a:prstGeom prst="rect">
            <a:avLst/>
          </a:prstGeom>
          <a:noFill/>
        </p:spPr>
        <p:txBody>
          <a:bodyPr wrap="square" lIns="0" tIns="0" rIns="0" bIns="0" rtlCol="0">
            <a:noAutofit/>
          </a:bodyPr>
          <a:lstStyle/>
          <a:p>
            <a:endParaRPr lang="de-DE" sz="1905"/>
          </a:p>
        </p:txBody>
      </p:sp>
      <p:sp>
        <p:nvSpPr>
          <p:cNvPr id="4" name="Textplatzhalter 3"/>
          <p:cNvSpPr>
            <a:spLocks noGrp="1"/>
          </p:cNvSpPr>
          <p:nvPr>
            <p:ph type="body" sz="quarter" idx="12" hasCustomPrompt="1"/>
          </p:nvPr>
        </p:nvSpPr>
        <p:spPr>
          <a:xfrm>
            <a:off x="1401303" y="2998047"/>
            <a:ext cx="9403181" cy="2345288"/>
          </a:xfrm>
          <a:prstGeom prst="rect">
            <a:avLst/>
          </a:prstGeom>
        </p:spPr>
        <p:txBody>
          <a:bodyPr>
            <a:noAutofit/>
          </a:bodyPr>
          <a:lstStyle>
            <a:lvl1pPr>
              <a:lnSpc>
                <a:spcPct val="104000"/>
              </a:lnSpc>
              <a:spcBef>
                <a:spcPts val="0"/>
              </a:spcBef>
              <a:defRPr sz="4655" b="0" i="0" baseline="0">
                <a:solidFill>
                  <a:schemeClr val="bg1"/>
                </a:solidFill>
                <a:latin typeface="Montserrat Light" pitchFamily="2" charset="77"/>
                <a:ea typeface="Montserrat Light" pitchFamily="2" charset="77"/>
              </a:defRPr>
            </a:lvl1pPr>
          </a:lstStyle>
          <a:p>
            <a:pPr lvl="0"/>
            <a:r>
              <a:rPr lang="de-DE" dirty="0"/>
              <a:t>Montserrat Light</a:t>
            </a:r>
            <a:br>
              <a:rPr lang="de-DE" dirty="0"/>
            </a:br>
            <a:r>
              <a:rPr lang="de-DE" dirty="0"/>
              <a:t>Maximum 3 </a:t>
            </a:r>
            <a:r>
              <a:rPr lang="de-DE" dirty="0" err="1"/>
              <a:t>lines</a:t>
            </a:r>
            <a:br>
              <a:rPr lang="de-DE" dirty="0"/>
            </a:br>
            <a:r>
              <a:rPr lang="de-DE" dirty="0"/>
              <a:t>44 </a:t>
            </a:r>
            <a:r>
              <a:rPr lang="de-DE" dirty="0" err="1"/>
              <a:t>pt</a:t>
            </a:r>
            <a:endParaRPr lang="de-DE" dirty="0"/>
          </a:p>
        </p:txBody>
      </p:sp>
      <p:sp>
        <p:nvSpPr>
          <p:cNvPr id="6" name="Textplatzhalter 5"/>
          <p:cNvSpPr>
            <a:spLocks noGrp="1"/>
          </p:cNvSpPr>
          <p:nvPr>
            <p:ph type="body" sz="quarter" idx="13" hasCustomPrompt="1"/>
          </p:nvPr>
        </p:nvSpPr>
        <p:spPr>
          <a:xfrm>
            <a:off x="1401303" y="5800211"/>
            <a:ext cx="9403181" cy="316683"/>
          </a:xfrm>
          <a:prstGeom prst="rect">
            <a:avLst/>
          </a:prstGeom>
        </p:spPr>
        <p:txBody>
          <a:bodyPr wrap="square">
            <a:spAutoFit/>
          </a:bodyPr>
          <a:lstStyle>
            <a:lvl1pPr>
              <a:spcBef>
                <a:spcPts val="0"/>
              </a:spcBef>
              <a:defRPr sz="2115" b="0" i="0" baseline="0">
                <a:solidFill>
                  <a:schemeClr val="bg1"/>
                </a:solidFill>
                <a:latin typeface="Montserrat Light" pitchFamily="2" charset="77"/>
                <a:ea typeface="Montserrat Light" pitchFamily="2" charset="77"/>
              </a:defRPr>
            </a:lvl1pPr>
            <a:lvl5pPr>
              <a:defRPr/>
            </a:lvl5pPr>
          </a:lstStyle>
          <a:p>
            <a:pPr lvl="0"/>
            <a:r>
              <a:rPr lang="de-DE" dirty="0" err="1"/>
              <a:t>Subheading</a:t>
            </a:r>
            <a:r>
              <a:rPr lang="de-DE" dirty="0"/>
              <a:t> Montserrat Light, 20 </a:t>
            </a:r>
            <a:r>
              <a:rPr lang="de-DE" dirty="0" err="1"/>
              <a:t>pt</a:t>
            </a:r>
            <a:endParaRPr lang="de-DE" dirty="0"/>
          </a:p>
        </p:txBody>
      </p:sp>
      <p:grpSp>
        <p:nvGrpSpPr>
          <p:cNvPr id="147" name="Gruppieren 146"/>
          <p:cNvGrpSpPr/>
          <p:nvPr userDrawn="1"/>
        </p:nvGrpSpPr>
        <p:grpSpPr>
          <a:xfrm>
            <a:off x="-368850" y="-326337"/>
            <a:ext cx="12916643" cy="7537262"/>
            <a:chOff x="-348582" y="-308570"/>
            <a:chExt cx="12206900" cy="7126900"/>
          </a:xfrm>
        </p:grpSpPr>
        <p:grpSp>
          <p:nvGrpSpPr>
            <p:cNvPr id="148" name="Gruppieren 147"/>
            <p:cNvGrpSpPr/>
            <p:nvPr userDrawn="1"/>
          </p:nvGrpSpPr>
          <p:grpSpPr>
            <a:xfrm>
              <a:off x="-348582" y="362069"/>
              <a:ext cx="180000" cy="5931473"/>
              <a:chOff x="-348582" y="362069"/>
              <a:chExt cx="180000" cy="5931473"/>
            </a:xfrm>
          </p:grpSpPr>
          <p:cxnSp>
            <p:nvCxnSpPr>
              <p:cNvPr id="175"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9" name="Gruppieren 148"/>
            <p:cNvGrpSpPr/>
            <p:nvPr userDrawn="1"/>
          </p:nvGrpSpPr>
          <p:grpSpPr>
            <a:xfrm>
              <a:off x="11678318" y="362069"/>
              <a:ext cx="180000" cy="5931473"/>
              <a:chOff x="11678318" y="362069"/>
              <a:chExt cx="180000" cy="5931473"/>
            </a:xfrm>
          </p:grpSpPr>
          <p:cxnSp>
            <p:nvCxnSpPr>
              <p:cNvPr id="168"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 name="Gruppieren 149"/>
            <p:cNvGrpSpPr/>
            <p:nvPr userDrawn="1"/>
          </p:nvGrpSpPr>
          <p:grpSpPr>
            <a:xfrm>
              <a:off x="288925" y="6638330"/>
              <a:ext cx="10944224" cy="180000"/>
              <a:chOff x="288925" y="6638330"/>
              <a:chExt cx="10944224" cy="180000"/>
            </a:xfrm>
          </p:grpSpPr>
          <p:cxnSp>
            <p:nvCxnSpPr>
              <p:cNvPr id="160"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1" name="Gruppieren 150"/>
            <p:cNvGrpSpPr/>
            <p:nvPr userDrawn="1"/>
          </p:nvGrpSpPr>
          <p:grpSpPr>
            <a:xfrm>
              <a:off x="288925" y="-308570"/>
              <a:ext cx="10944224" cy="180000"/>
              <a:chOff x="288925" y="-308570"/>
              <a:chExt cx="10944224" cy="180000"/>
            </a:xfrm>
          </p:grpSpPr>
          <p:cxnSp>
            <p:nvCxnSpPr>
              <p:cNvPr id="152"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 name="Rectangle 1"/>
          <p:cNvSpPr/>
          <p:nvPr userDrawn="1"/>
        </p:nvSpPr>
        <p:spPr>
          <a:xfrm>
            <a:off x="0" y="0"/>
            <a:ext cx="12192000" cy="15519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5"/>
          </a:p>
        </p:txBody>
      </p:sp>
      <p:pic>
        <p:nvPicPr>
          <p:cNvPr id="7" name="Picture 6"/>
          <p:cNvPicPr>
            <a:picLocks noChangeAspect="1"/>
          </p:cNvPicPr>
          <p:nvPr userDrawn="1"/>
        </p:nvPicPr>
        <p:blipFill>
          <a:blip r:embed="rId6"/>
          <a:stretch>
            <a:fillRect/>
          </a:stretch>
        </p:blipFill>
        <p:spPr>
          <a:xfrm>
            <a:off x="-1" y="782104"/>
            <a:ext cx="12192000" cy="1551928"/>
          </a:xfrm>
          <a:prstGeom prst="rect">
            <a:avLst/>
          </a:prstGeom>
        </p:spPr>
      </p:pic>
      <p:pic>
        <p:nvPicPr>
          <p:cNvPr id="3" name="Grafik 21"/>
          <p:cNvPicPr>
            <a:picLocks noChangeAspect="1"/>
          </p:cNvPicPr>
          <p:nvPr userDrawn="1"/>
        </p:nvPicPr>
        <p:blipFill>
          <a:blip r:embed="rId7"/>
          <a:stretch>
            <a:fillRect/>
          </a:stretch>
        </p:blipFill>
        <p:spPr>
          <a:xfrm>
            <a:off x="304745" y="432740"/>
            <a:ext cx="5402508" cy="1039544"/>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1_Title Slide Blu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3"/>
            </p:custDataLst>
          </p:nvPr>
        </p:nvGraphicFramePr>
        <p:xfrm>
          <a:off x="1680" y="1682"/>
          <a:ext cx="1679" cy="1678"/>
        </p:xfrm>
        <a:graphic>
          <a:graphicData uri="http://schemas.openxmlformats.org/presentationml/2006/ole">
            <mc:AlternateContent xmlns:mc="http://schemas.openxmlformats.org/markup-compatibility/2006">
              <mc:Choice xmlns:v="urn:schemas-microsoft-com:vml" Requires="v">
                <p:oleObj spid="_x0000_s3448" name="think-cell Folie" r:id="rId4" imgW="12700" imgH="12700" progId="TCLayout.ActiveDocument.1">
                  <p:embed/>
                </p:oleObj>
              </mc:Choice>
              <mc:Fallback>
                <p:oleObj name="think-cell Folie" r:id="rId4" imgW="12700" imgH="12700" progId="TCLayout.ActiveDocument.1">
                  <p:embed/>
                  <p:pic>
                    <p:nvPicPr>
                      <p:cNvPr id="0" name="Objekt 4" hidden="1"/>
                      <p:cNvPicPr/>
                      <p:nvPr/>
                    </p:nvPicPr>
                    <p:blipFill>
                      <a:blip r:embed="rId5"/>
                      <a:stretch>
                        <a:fillRect/>
                      </a:stretch>
                    </p:blipFill>
                    <p:spPr>
                      <a:xfrm>
                        <a:off x="1680" y="1682"/>
                        <a:ext cx="1679" cy="1678"/>
                      </a:xfrm>
                      <a:prstGeom prst="rect">
                        <a:avLst/>
                      </a:prstGeom>
                    </p:spPr>
                  </p:pic>
                </p:oleObj>
              </mc:Fallback>
            </mc:AlternateContent>
          </a:graphicData>
        </a:graphic>
      </p:graphicFrame>
      <p:sp>
        <p:nvSpPr>
          <p:cNvPr id="9" name="Textfeld 8"/>
          <p:cNvSpPr txBox="1"/>
          <p:nvPr userDrawn="1"/>
        </p:nvSpPr>
        <p:spPr>
          <a:xfrm>
            <a:off x="5290458" y="6423342"/>
            <a:ext cx="1709057" cy="277013"/>
          </a:xfrm>
          <a:prstGeom prst="rect">
            <a:avLst/>
          </a:prstGeom>
          <a:noFill/>
        </p:spPr>
        <p:txBody>
          <a:bodyPr wrap="square" lIns="0" tIns="0" rIns="0" bIns="0" rtlCol="0">
            <a:noAutofit/>
          </a:bodyPr>
          <a:lstStyle/>
          <a:p>
            <a:endParaRPr lang="de-DE" sz="1905"/>
          </a:p>
        </p:txBody>
      </p:sp>
      <p:sp>
        <p:nvSpPr>
          <p:cNvPr id="4" name="Textplatzhalter 3"/>
          <p:cNvSpPr>
            <a:spLocks noGrp="1"/>
          </p:cNvSpPr>
          <p:nvPr>
            <p:ph type="body" sz="quarter" idx="12" hasCustomPrompt="1"/>
          </p:nvPr>
        </p:nvSpPr>
        <p:spPr>
          <a:xfrm>
            <a:off x="1401303" y="1243683"/>
            <a:ext cx="9456935" cy="4343718"/>
          </a:xfrm>
          <a:prstGeom prst="rect">
            <a:avLst/>
          </a:prstGeom>
        </p:spPr>
        <p:txBody>
          <a:bodyPr anchor="ctr">
            <a:noAutofit/>
          </a:bodyPr>
          <a:lstStyle>
            <a:lvl1pPr>
              <a:lnSpc>
                <a:spcPct val="104000"/>
              </a:lnSpc>
              <a:spcBef>
                <a:spcPts val="0"/>
              </a:spcBef>
              <a:defRPr sz="4655" b="0" i="0" baseline="0">
                <a:solidFill>
                  <a:schemeClr val="bg1"/>
                </a:solidFill>
                <a:latin typeface="Montserrat Light" pitchFamily="2" charset="77"/>
                <a:ea typeface="Montserrat Light" pitchFamily="2" charset="77"/>
              </a:defRPr>
            </a:lvl1pPr>
          </a:lstStyle>
          <a:p>
            <a:pPr lvl="0"/>
            <a:r>
              <a:rPr lang="de-DE" dirty="0" err="1"/>
              <a:t>Section</a:t>
            </a:r>
            <a:r>
              <a:rPr lang="de-DE" dirty="0"/>
              <a:t> Title</a:t>
            </a:r>
            <a:endParaRPr lang="de-DE" dirty="0"/>
          </a:p>
        </p:txBody>
      </p:sp>
      <p:grpSp>
        <p:nvGrpSpPr>
          <p:cNvPr id="147" name="Gruppieren 146"/>
          <p:cNvGrpSpPr/>
          <p:nvPr userDrawn="1"/>
        </p:nvGrpSpPr>
        <p:grpSpPr>
          <a:xfrm>
            <a:off x="-368850" y="-326337"/>
            <a:ext cx="12916643" cy="7537262"/>
            <a:chOff x="-348582" y="-308570"/>
            <a:chExt cx="12206900" cy="7126900"/>
          </a:xfrm>
        </p:grpSpPr>
        <p:grpSp>
          <p:nvGrpSpPr>
            <p:cNvPr id="148" name="Gruppieren 147"/>
            <p:cNvGrpSpPr/>
            <p:nvPr userDrawn="1"/>
          </p:nvGrpSpPr>
          <p:grpSpPr>
            <a:xfrm>
              <a:off x="-348582" y="362069"/>
              <a:ext cx="180000" cy="5931473"/>
              <a:chOff x="-348582" y="362069"/>
              <a:chExt cx="180000" cy="5931473"/>
            </a:xfrm>
          </p:grpSpPr>
          <p:cxnSp>
            <p:nvCxnSpPr>
              <p:cNvPr id="175"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9" name="Gruppieren 148"/>
            <p:cNvGrpSpPr/>
            <p:nvPr userDrawn="1"/>
          </p:nvGrpSpPr>
          <p:grpSpPr>
            <a:xfrm>
              <a:off x="11678318" y="362069"/>
              <a:ext cx="180000" cy="5931473"/>
              <a:chOff x="11678318" y="362069"/>
              <a:chExt cx="180000" cy="5931473"/>
            </a:xfrm>
          </p:grpSpPr>
          <p:cxnSp>
            <p:nvCxnSpPr>
              <p:cNvPr id="168"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 name="Gruppieren 149"/>
            <p:cNvGrpSpPr/>
            <p:nvPr userDrawn="1"/>
          </p:nvGrpSpPr>
          <p:grpSpPr>
            <a:xfrm>
              <a:off x="288925" y="6638330"/>
              <a:ext cx="10944224" cy="180000"/>
              <a:chOff x="288925" y="6638330"/>
              <a:chExt cx="10944224" cy="180000"/>
            </a:xfrm>
          </p:grpSpPr>
          <p:cxnSp>
            <p:nvCxnSpPr>
              <p:cNvPr id="160"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1" name="Gruppieren 150"/>
            <p:cNvGrpSpPr/>
            <p:nvPr userDrawn="1"/>
          </p:nvGrpSpPr>
          <p:grpSpPr>
            <a:xfrm>
              <a:off x="288925" y="-308570"/>
              <a:ext cx="10944224" cy="180000"/>
              <a:chOff x="288925" y="-308570"/>
              <a:chExt cx="10944224" cy="180000"/>
            </a:xfrm>
          </p:grpSpPr>
          <p:cxnSp>
            <p:nvCxnSpPr>
              <p:cNvPr id="152"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RAN25A 章节页">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02033" y="233498"/>
            <a:ext cx="11524889" cy="498023"/>
          </a:xfrm>
          <a:prstGeom prst="rect">
            <a:avLst/>
          </a:prstGeom>
        </p:spPr>
        <p:txBody>
          <a:bodyPr lIns="0" tIns="0" rIns="0" bIns="0" anchor="t">
            <a:normAutofit/>
          </a:bodyPr>
          <a:lstStyle>
            <a:lvl1pPr marL="0" indent="0" algn="l">
              <a:lnSpc>
                <a:spcPts val="3430"/>
              </a:lnSpc>
              <a:spcBef>
                <a:spcPts val="0"/>
              </a:spcBef>
              <a:buNone/>
              <a:defRPr sz="2800" b="1" baseline="0">
                <a:solidFill>
                  <a:srgbClr val="C00000"/>
                </a:solidFill>
                <a:latin typeface="微软雅黑" panose="020B0503020204020204" pitchFamily="34" charset="-122"/>
                <a:ea typeface="微软雅黑" panose="020B0503020204020204" pitchFamily="34" charset="-122"/>
              </a:defRPr>
            </a:lvl1pPr>
            <a:lvl2pPr marL="593725" indent="0" algn="ctr">
              <a:buNone/>
              <a:defRPr sz="2595"/>
            </a:lvl2pPr>
            <a:lvl3pPr marL="1186815" indent="0" algn="ctr">
              <a:buNone/>
              <a:defRPr sz="2335"/>
            </a:lvl3pPr>
            <a:lvl4pPr marL="1780540" indent="0" algn="ctr">
              <a:buNone/>
              <a:defRPr sz="2075"/>
            </a:lvl4pPr>
            <a:lvl5pPr marL="2373630" indent="0" algn="ctr">
              <a:buNone/>
              <a:defRPr sz="2075"/>
            </a:lvl5pPr>
            <a:lvl6pPr marL="2967355" indent="0" algn="ctr">
              <a:buNone/>
              <a:defRPr sz="2075"/>
            </a:lvl6pPr>
            <a:lvl7pPr marL="3560445" indent="0" algn="ctr">
              <a:buNone/>
              <a:defRPr sz="2075"/>
            </a:lvl7pPr>
            <a:lvl8pPr marL="4154170" indent="0" algn="ctr">
              <a:buNone/>
              <a:defRPr sz="2075"/>
            </a:lvl8pPr>
            <a:lvl9pPr marL="4747260" indent="0" algn="ctr">
              <a:buNone/>
              <a:defRPr sz="2075"/>
            </a:lvl9pPr>
          </a:lstStyle>
          <a:p>
            <a:r>
              <a:rPr lang="zh-CN" altLang="en-US" dirty="0"/>
              <a:t>单击此处添加标题</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RAN 25A 目录页">
    <p:bg>
      <p:bgPr>
        <a:solidFill>
          <a:srgbClr val="EBEBEB"/>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033216" y="1843091"/>
            <a:ext cx="10118107" cy="3013725"/>
          </a:xfrm>
          <a:prstGeom prst="rect">
            <a:avLst/>
          </a:prstGeom>
        </p:spPr>
        <p:txBody>
          <a:bodyPr tIns="90000" bIns="90000"/>
          <a:lstStyle>
            <a:lvl1pPr marL="412115" indent="-398145">
              <a:lnSpc>
                <a:spcPct val="150000"/>
              </a:lnSpc>
              <a:buFont typeface="+mj-lt"/>
              <a:buAutoNum type="arabicPeriod"/>
              <a:defRPr sz="2400" b="1">
                <a:solidFill>
                  <a:schemeClr val="tx1"/>
                </a:solidFill>
                <a:latin typeface="微软雅黑" panose="020B0503020204020204" pitchFamily="34" charset="-122"/>
                <a:ea typeface="微软雅黑" panose="020B0503020204020204" pitchFamily="34" charset="-122"/>
              </a:defRPr>
            </a:lvl1pPr>
            <a:lvl2pPr marL="412115" indent="-398145">
              <a:buFont typeface="+mj-lt"/>
              <a:buAutoNum type="arabicPeriod"/>
              <a:defRPr/>
            </a:lvl2pPr>
            <a:lvl3pPr marL="13970" indent="0">
              <a:buFont typeface="+mj-lt"/>
              <a:buNone/>
              <a:defRPr sz="2200">
                <a:latin typeface="微软雅黑" panose="020B0503020204020204" pitchFamily="34" charset="-122"/>
                <a:ea typeface="微软雅黑" panose="020B0503020204020204" pitchFamily="34" charset="-122"/>
              </a:defRPr>
            </a:lvl3pPr>
            <a:lvl4pPr marL="13970" indent="0">
              <a:buFont typeface="+mj-lt"/>
              <a:buNone/>
              <a:defRPr sz="2200">
                <a:latin typeface="微软雅黑" panose="020B0503020204020204" pitchFamily="34" charset="-122"/>
                <a:ea typeface="微软雅黑" panose="020B0503020204020204" pitchFamily="34" charset="-122"/>
              </a:defRPr>
            </a:lvl4pPr>
            <a:lvl5pPr marL="13970" indent="0">
              <a:buFont typeface="+mj-lt"/>
              <a:buNone/>
              <a:defRPr sz="2200">
                <a:latin typeface="微软雅黑" panose="020B0503020204020204" pitchFamily="34" charset="-122"/>
                <a:ea typeface="微软雅黑" panose="020B0503020204020204" pitchFamily="34" charset="-122"/>
              </a:defRPr>
            </a:lvl5pPr>
          </a:lstStyle>
          <a:p>
            <a:pPr lvl="0"/>
            <a:r>
              <a:rPr lang="zh-CN" altLang="en-US" dirty="0"/>
              <a:t>单击此处添加文本</a:t>
            </a:r>
            <a:endParaRPr lang="en-US" altLang="zh-CN" dirty="0"/>
          </a:p>
        </p:txBody>
      </p:sp>
      <p:cxnSp>
        <p:nvCxnSpPr>
          <p:cNvPr id="3" name="直线连接符 14"/>
          <p:cNvCxnSpPr/>
          <p:nvPr userDrawn="1"/>
        </p:nvCxnSpPr>
        <p:spPr>
          <a:xfrm flipH="1">
            <a:off x="1029517" y="1349255"/>
            <a:ext cx="885621"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4" name="文本框 16"/>
          <p:cNvSpPr txBox="1"/>
          <p:nvPr userDrawn="1"/>
        </p:nvSpPr>
        <p:spPr>
          <a:xfrm>
            <a:off x="918559" y="630376"/>
            <a:ext cx="1147037" cy="653509"/>
          </a:xfrm>
          <a:prstGeom prst="rect">
            <a:avLst/>
          </a:prstGeom>
          <a:noFill/>
        </p:spPr>
        <p:txBody>
          <a:bodyPr wrap="none" rtlCol="0">
            <a:spAutoFit/>
          </a:bodyPr>
          <a:lstStyle/>
          <a:p>
            <a:pPr defTabSz="914400"/>
            <a:r>
              <a:rPr kumimoji="1" lang="zh-CN" altLang="en-US" sz="3600" dirty="0">
                <a:solidFill>
                  <a:srgbClr val="1D1D1A"/>
                </a:solidFill>
                <a:latin typeface="微软雅黑" panose="020B0503020204020204" pitchFamily="34" charset="-122"/>
                <a:ea typeface="微软雅黑" panose="020B0503020204020204" pitchFamily="34" charset="-122"/>
                <a:cs typeface="微软雅黑" panose="020B0503020204020204" pitchFamily="34" charset="-122"/>
              </a:rPr>
              <a:t>目录</a:t>
            </a:r>
            <a:endParaRPr kumimoji="1" lang="zh-CN" altLang="en-US" sz="3600" dirty="0">
              <a:solidFill>
                <a:srgbClr val="1D1D1A"/>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F6070F3-CE90-48C4-9164-61E1D269245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76AC9C-B0EC-4E8B-9E2D-F71F05C0026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3F6070F3-CE90-48C4-9164-61E1D269245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76AC9C-B0EC-4E8B-9E2D-F71F05C0026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3F6070F3-CE90-48C4-9164-61E1D269245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D76AC9C-B0EC-4E8B-9E2D-F71F05C0026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F6070F3-CE90-48C4-9164-61E1D269245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D76AC9C-B0EC-4E8B-9E2D-F71F05C0026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F6070F3-CE90-48C4-9164-61E1D269245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D76AC9C-B0EC-4E8B-9E2D-F71F05C0026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F6070F3-CE90-48C4-9164-61E1D269245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D76AC9C-B0EC-4E8B-9E2D-F71F05C0026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F6070F3-CE90-48C4-9164-61E1D269245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D76AC9C-B0EC-4E8B-9E2D-F71F05C0026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F6070F3-CE90-48C4-9164-61E1D269245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D76AC9C-B0EC-4E8B-9E2D-F71F05C0026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image" Target="../media/image6.tiff"/><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6070F3-CE90-48C4-9164-61E1D269245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76AC9C-B0EC-4E8B-9E2D-F71F05C0026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TextBox 3"/>
          <p:cNvSpPr txBox="1"/>
          <p:nvPr userDrawn="1"/>
        </p:nvSpPr>
        <p:spPr>
          <a:xfrm>
            <a:off x="733846" y="6402809"/>
            <a:ext cx="499534" cy="138499"/>
          </a:xfrm>
          <a:prstGeom prst="rect">
            <a:avLst/>
          </a:prstGeom>
          <a:noFill/>
        </p:spPr>
        <p:txBody>
          <a:bodyPr wrap="square" lIns="0" tIns="0" rIns="0" bIns="0" rtlCol="0">
            <a:spAutoFit/>
          </a:bodyPr>
          <a:lstStyle/>
          <a:p>
            <a:pPr defTabSz="890270">
              <a:defRPr/>
            </a:pPr>
            <a:fld id="{C3837181-38C6-AD4F-B8BA-B444770388BB}" type="slidenum">
              <a:rPr lang="en-US" sz="900" smtClean="0">
                <a:solidFill>
                  <a:srgbClr val="1D1D1B"/>
                </a:solidFill>
                <a:latin typeface="Arial" panose="020B0604020202020204" pitchFamily="34" charset="0"/>
                <a:cs typeface="Arial" panose="020B0604020202020204" pitchFamily="34" charset="0"/>
              </a:rPr>
            </a:fld>
            <a:endParaRPr lang="en-US" sz="900" dirty="0">
              <a:solidFill>
                <a:srgbClr val="1D1D1B"/>
              </a:solidFill>
              <a:latin typeface="Arial" panose="020B0604020202020204" pitchFamily="34" charset="0"/>
              <a:cs typeface="Arial" panose="020B0604020202020204" pitchFamily="34" charset="0"/>
            </a:endParaRPr>
          </a:p>
        </p:txBody>
      </p:sp>
      <p:grpSp>
        <p:nvGrpSpPr>
          <p:cNvPr id="88" name="Group 87"/>
          <p:cNvGrpSpPr>
            <a:grpSpLocks noChangeAspect="1"/>
          </p:cNvGrpSpPr>
          <p:nvPr userDrawn="1"/>
        </p:nvGrpSpPr>
        <p:grpSpPr>
          <a:xfrm>
            <a:off x="12285671" y="2625392"/>
            <a:ext cx="1967204" cy="4233515"/>
            <a:chOff x="5343885" y="-48857"/>
            <a:chExt cx="3271316" cy="7037279"/>
          </a:xfrm>
        </p:grpSpPr>
        <p:sp>
          <p:nvSpPr>
            <p:cNvPr id="89" name="矩形 13"/>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196/0/84</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90" name="文本框 15"/>
            <p:cNvSpPr txBox="1"/>
            <p:nvPr userDrawn="1"/>
          </p:nvSpPr>
          <p:spPr>
            <a:xfrm>
              <a:off x="5352723" y="1694497"/>
              <a:ext cx="1052647" cy="204645"/>
            </a:xfrm>
            <a:prstGeom prst="rect">
              <a:avLst/>
            </a:prstGeom>
            <a:noFill/>
          </p:spPr>
          <p:txBody>
            <a:bodyPr wrap="square" lIns="0" tIns="0" rIns="0" bIns="0" rtlCol="0" anchor="b" anchorCtr="0">
              <a:spAutoFit/>
            </a:bodyPr>
            <a:lstStyle/>
            <a:p>
              <a:pPr defTabSz="914400"/>
              <a:r>
                <a:rPr kumimoji="1" lang="zh-CN" altLang="en-US" sz="800" dirty="0">
                  <a:solidFill>
                    <a:srgbClr val="1D1D1A"/>
                  </a:solidFill>
                  <a:latin typeface="微软雅黑" panose="020B0503020204020204" pitchFamily="34" charset="-122"/>
                  <a:ea typeface="微软雅黑" panose="020B0503020204020204" pitchFamily="34" charset="-122"/>
                </a:rPr>
                <a:t>公司辅助色</a:t>
              </a:r>
              <a:endParaRPr kumimoji="1" lang="zh-CN" altLang="en-US" sz="800" dirty="0">
                <a:solidFill>
                  <a:srgbClr val="1D1D1A"/>
                </a:solidFill>
                <a:latin typeface="微软雅黑" panose="020B0503020204020204" pitchFamily="34" charset="-122"/>
                <a:ea typeface="微软雅黑" panose="020B0503020204020204" pitchFamily="34" charset="-122"/>
              </a:endParaRPr>
            </a:p>
          </p:txBody>
        </p:sp>
        <p:sp>
          <p:nvSpPr>
            <p:cNvPr id="91" name="矩形 13"/>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203/55/120</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92" name="矩形 13"/>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237/109/0</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93" name="矩形 13"/>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65">
                <a:lnSpc>
                  <a:spcPts val="620"/>
                </a:lnSpc>
                <a:defRPr/>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153/54/54</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94" name="矩形 13"/>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98/178/48</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95" name="矩形 13"/>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242/137/68</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96" name="矩形 13"/>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PANTONE 185C</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199/0/11  </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97" name="文本框 15"/>
            <p:cNvSpPr txBox="1"/>
            <p:nvPr userDrawn="1"/>
          </p:nvSpPr>
          <p:spPr>
            <a:xfrm>
              <a:off x="5343885" y="-48857"/>
              <a:ext cx="726488" cy="204645"/>
            </a:xfrm>
            <a:prstGeom prst="rect">
              <a:avLst/>
            </a:prstGeom>
            <a:noFill/>
          </p:spPr>
          <p:txBody>
            <a:bodyPr wrap="square" lIns="0" tIns="0" rIns="0" bIns="0" rtlCol="0" anchor="b" anchorCtr="0">
              <a:spAutoFit/>
            </a:bodyPr>
            <a:lstStyle/>
            <a:p>
              <a:pPr defTabSz="914400"/>
              <a:r>
                <a:rPr kumimoji="1" lang="zh-CN" altLang="en-US" sz="800" dirty="0">
                  <a:solidFill>
                    <a:srgbClr val="1D1D1A"/>
                  </a:solidFill>
                  <a:latin typeface="微软雅黑" panose="020B0503020204020204" pitchFamily="34" charset="-122"/>
                  <a:ea typeface="微软雅黑" panose="020B0503020204020204" pitchFamily="34" charset="-122"/>
                </a:rPr>
                <a:t>公司色</a:t>
              </a:r>
              <a:endParaRPr kumimoji="1" lang="zh-CN" altLang="en-US" sz="800" dirty="0">
                <a:solidFill>
                  <a:srgbClr val="1D1D1A"/>
                </a:solidFill>
                <a:latin typeface="微软雅黑" panose="020B0503020204020204" pitchFamily="34" charset="-122"/>
                <a:ea typeface="微软雅黑" panose="020B0503020204020204" pitchFamily="34" charset="-122"/>
              </a:endParaRPr>
            </a:p>
          </p:txBody>
        </p:sp>
        <p:sp>
          <p:nvSpPr>
            <p:cNvPr id="98" name="矩形 13"/>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PANTONE 186C</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200/16/46  </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99" name="矩形 13"/>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127/0/1</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100" name="矩形 13"/>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52/200/0</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101" name="矩形 13"/>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48/181/197</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102" name="矩形 13"/>
            <p:cNvSpPr/>
            <p:nvPr userDrawn="1"/>
          </p:nvSpPr>
          <p:spPr>
            <a:xfrm>
              <a:off x="6184543" y="4866463"/>
              <a:ext cx="791510" cy="664398"/>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129/193/95</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103" name="矩形 13"/>
            <p:cNvSpPr/>
            <p:nvPr userDrawn="1"/>
          </p:nvSpPr>
          <p:spPr>
            <a:xfrm>
              <a:off x="6182308" y="4134866"/>
              <a:ext cx="791510" cy="664398"/>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253/211/81</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104" name="矩形 13"/>
            <p:cNvSpPr/>
            <p:nvPr userDrawn="1"/>
          </p:nvSpPr>
          <p:spPr>
            <a:xfrm>
              <a:off x="6177324" y="5596166"/>
              <a:ext cx="791510" cy="664398"/>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86/196/210</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105" name="矩形 13"/>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211/57/65</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106" name="矩形 13"/>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211/56/89</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107" name="矩形 13"/>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221/128/170</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108" name="矩形 13"/>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65">
                <a:lnSpc>
                  <a:spcPts val="620"/>
                </a:lnSpc>
                <a:defRPr/>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191/128/130</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109" name="矩形 13"/>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246/183/140</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110" name="矩形 13"/>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176/216/156</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111" name="矩形 13"/>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253/227/181</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112" name="矩形 13"/>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148/218/226</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113" name="矩形 13"/>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226/129/137</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114" name="矩形 13"/>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226/129/152</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115" name="矩形 13"/>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235/179/204</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116" name="矩形 13"/>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65">
                <a:lnSpc>
                  <a:spcPts val="620"/>
                </a:lnSpc>
                <a:defRPr/>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216/179/179</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117" name="矩形 13"/>
            <p:cNvSpPr/>
            <p:nvPr/>
          </p:nvSpPr>
          <p:spPr>
            <a:xfrm>
              <a:off x="7811114" y="3415851"/>
              <a:ext cx="791510" cy="664398"/>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250/211/187</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118" name="矩形 13"/>
            <p:cNvSpPr/>
            <p:nvPr/>
          </p:nvSpPr>
          <p:spPr>
            <a:xfrm>
              <a:off x="7820945" y="4866463"/>
              <a:ext cx="791510" cy="664398"/>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208/232/196</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119" name="矩形 13"/>
            <p:cNvSpPr/>
            <p:nvPr/>
          </p:nvSpPr>
          <p:spPr>
            <a:xfrm>
              <a:off x="7818707" y="4134866"/>
              <a:ext cx="791510" cy="664398"/>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254/238/193</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120" name="矩形 13"/>
            <p:cNvSpPr/>
            <p:nvPr/>
          </p:nvSpPr>
          <p:spPr>
            <a:xfrm>
              <a:off x="7823691" y="5596166"/>
              <a:ext cx="791510" cy="664398"/>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190/233/238</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121" name="矩形 13"/>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239/178/184</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122" name="矩形 13"/>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238/179/193</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123" name="矩形 13"/>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0/0/0</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124" name="矩形 13"/>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89/87/87</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125" name="矩形 13"/>
            <p:cNvSpPr/>
            <p:nvPr userDrawn="1"/>
          </p:nvSpPr>
          <p:spPr>
            <a:xfrm>
              <a:off x="6445335" y="6324024"/>
              <a:ext cx="513579" cy="664398"/>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137/137/</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137</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126" name="矩形 13"/>
            <p:cNvSpPr/>
            <p:nvPr userDrawn="1"/>
          </p:nvSpPr>
          <p:spPr>
            <a:xfrm>
              <a:off x="7003279" y="6324024"/>
              <a:ext cx="513579" cy="664398"/>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181/181/</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181</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127" name="矩形 13"/>
            <p:cNvSpPr/>
            <p:nvPr userDrawn="1"/>
          </p:nvSpPr>
          <p:spPr>
            <a:xfrm>
              <a:off x="7551547" y="6324024"/>
              <a:ext cx="513579" cy="664398"/>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221/221/</a:t>
              </a:r>
              <a:b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221</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128" name="矩形 13"/>
            <p:cNvSpPr/>
            <p:nvPr userDrawn="1"/>
          </p:nvSpPr>
          <p:spPr>
            <a:xfrm>
              <a:off x="8098559" y="6324024"/>
              <a:ext cx="513579" cy="664398"/>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255/255/</a:t>
              </a:r>
              <a:b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255</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grpSp>
      <p:pic>
        <p:nvPicPr>
          <p:cNvPr id="47" name="Picture 4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92194" y="6323416"/>
            <a:ext cx="1270304" cy="275024"/>
          </a:xfrm>
          <a:prstGeom prst="rect">
            <a:avLst/>
          </a:prstGeom>
        </p:spPr>
      </p:pic>
    </p:spTree>
  </p:cSld>
  <p:clrMap bg1="lt1" tx1="dk1" bg2="lt2" tx2="dk2" accent1="accent1" accent2="accent2" accent3="accent3" accent4="accent4" accent5="accent5" accent6="accent6" hlink="hlink" folHlink="folHlink"/>
  <p:sldLayoutIdLst>
    <p:sldLayoutId id="2147483664" r:id="rId1"/>
    <p:sldLayoutId id="2147483665" r:id="rId2"/>
  </p:sldLayoutIdLst>
  <p:hf hdr="0" ftr="0" dt="0"/>
  <p:txStyles>
    <p:titleStyle>
      <a:lvl1pPr algn="l" defTabSz="1186815" rtl="0" eaLnBrk="1" latinLnBrk="0" hangingPunct="1">
        <a:lnSpc>
          <a:spcPct val="90000"/>
        </a:lnSpc>
        <a:spcBef>
          <a:spcPct val="0"/>
        </a:spcBef>
        <a:buNone/>
        <a:defRPr sz="5710" kern="1200">
          <a:solidFill>
            <a:schemeClr val="tx1"/>
          </a:solidFill>
          <a:latin typeface="+mj-lt"/>
          <a:ea typeface="+mj-ea"/>
          <a:cs typeface="+mj-cs"/>
        </a:defRPr>
      </a:lvl1pPr>
    </p:titleStyle>
    <p:bodyStyle>
      <a:lvl1pPr marL="296545" indent="-296545" algn="l" defTabSz="1186815" rtl="0" eaLnBrk="1" latinLnBrk="0" hangingPunct="1">
        <a:lnSpc>
          <a:spcPct val="90000"/>
        </a:lnSpc>
        <a:spcBef>
          <a:spcPts val="1295"/>
        </a:spcBef>
        <a:buFont typeface="Arial" panose="020B0604020202020204" pitchFamily="34" charset="0"/>
        <a:buChar char="•"/>
        <a:defRPr sz="3635" kern="1200">
          <a:solidFill>
            <a:schemeClr val="tx1"/>
          </a:solidFill>
          <a:latin typeface="+mn-lt"/>
          <a:ea typeface="+mn-ea"/>
          <a:cs typeface="+mn-cs"/>
        </a:defRPr>
      </a:lvl1pPr>
      <a:lvl2pPr marL="890270" indent="-296545" algn="l" defTabSz="1186815" rtl="0" eaLnBrk="1" latinLnBrk="0" hangingPunct="1">
        <a:lnSpc>
          <a:spcPct val="90000"/>
        </a:lnSpc>
        <a:spcBef>
          <a:spcPts val="650"/>
        </a:spcBef>
        <a:buFont typeface="Arial" panose="020B0604020202020204" pitchFamily="34" charset="0"/>
        <a:buChar char="•"/>
        <a:defRPr sz="3115" kern="1200">
          <a:solidFill>
            <a:schemeClr val="tx1"/>
          </a:solidFill>
          <a:latin typeface="+mn-lt"/>
          <a:ea typeface="+mn-ea"/>
          <a:cs typeface="+mn-cs"/>
        </a:defRPr>
      </a:lvl2pPr>
      <a:lvl3pPr marL="1483360" indent="-296545" algn="l" defTabSz="1186815" rtl="0" eaLnBrk="1" latinLnBrk="0" hangingPunct="1">
        <a:lnSpc>
          <a:spcPct val="90000"/>
        </a:lnSpc>
        <a:spcBef>
          <a:spcPts val="650"/>
        </a:spcBef>
        <a:buFont typeface="Arial" panose="020B0604020202020204" pitchFamily="34" charset="0"/>
        <a:buChar char="•"/>
        <a:defRPr sz="2595" kern="1200">
          <a:solidFill>
            <a:schemeClr val="tx1"/>
          </a:solidFill>
          <a:latin typeface="+mn-lt"/>
          <a:ea typeface="+mn-ea"/>
          <a:cs typeface="+mn-cs"/>
        </a:defRPr>
      </a:lvl3pPr>
      <a:lvl4pPr marL="2077085" indent="-296545" algn="l" defTabSz="1186815"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4pPr>
      <a:lvl5pPr marL="2670175" indent="-296545" algn="l" defTabSz="1186815"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5pPr>
      <a:lvl6pPr marL="3263900" indent="-296545" algn="l" defTabSz="1186815"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6pPr>
      <a:lvl7pPr marL="3856990" indent="-296545" algn="l" defTabSz="1186815"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7pPr>
      <a:lvl8pPr marL="4450715" indent="-296545" algn="l" defTabSz="1186815"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8pPr>
      <a:lvl9pPr marL="5043805" indent="-296545" algn="l" defTabSz="1186815"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9pPr>
    </p:bodyStyle>
    <p:otherStyle>
      <a:defPPr>
        <a:defRPr lang="en-US"/>
      </a:defPPr>
      <a:lvl1pPr marL="0" algn="l" defTabSz="1186815" rtl="0" eaLnBrk="1" latinLnBrk="0" hangingPunct="1">
        <a:defRPr sz="2335" kern="1200">
          <a:solidFill>
            <a:schemeClr val="tx1"/>
          </a:solidFill>
          <a:latin typeface="+mn-lt"/>
          <a:ea typeface="+mn-ea"/>
          <a:cs typeface="+mn-cs"/>
        </a:defRPr>
      </a:lvl1pPr>
      <a:lvl2pPr marL="593725" algn="l" defTabSz="1186815" rtl="0" eaLnBrk="1" latinLnBrk="0" hangingPunct="1">
        <a:defRPr sz="2335" kern="1200">
          <a:solidFill>
            <a:schemeClr val="tx1"/>
          </a:solidFill>
          <a:latin typeface="+mn-lt"/>
          <a:ea typeface="+mn-ea"/>
          <a:cs typeface="+mn-cs"/>
        </a:defRPr>
      </a:lvl2pPr>
      <a:lvl3pPr marL="1186815" algn="l" defTabSz="1186815" rtl="0" eaLnBrk="1" latinLnBrk="0" hangingPunct="1">
        <a:defRPr sz="2335" kern="1200">
          <a:solidFill>
            <a:schemeClr val="tx1"/>
          </a:solidFill>
          <a:latin typeface="+mn-lt"/>
          <a:ea typeface="+mn-ea"/>
          <a:cs typeface="+mn-cs"/>
        </a:defRPr>
      </a:lvl3pPr>
      <a:lvl4pPr marL="1780540" algn="l" defTabSz="1186815" rtl="0" eaLnBrk="1" latinLnBrk="0" hangingPunct="1">
        <a:defRPr sz="2335" kern="1200">
          <a:solidFill>
            <a:schemeClr val="tx1"/>
          </a:solidFill>
          <a:latin typeface="+mn-lt"/>
          <a:ea typeface="+mn-ea"/>
          <a:cs typeface="+mn-cs"/>
        </a:defRPr>
      </a:lvl4pPr>
      <a:lvl5pPr marL="2373630" algn="l" defTabSz="1186815" rtl="0" eaLnBrk="1" latinLnBrk="0" hangingPunct="1">
        <a:defRPr sz="2335" kern="1200">
          <a:solidFill>
            <a:schemeClr val="tx1"/>
          </a:solidFill>
          <a:latin typeface="+mn-lt"/>
          <a:ea typeface="+mn-ea"/>
          <a:cs typeface="+mn-cs"/>
        </a:defRPr>
      </a:lvl5pPr>
      <a:lvl6pPr marL="2967355" algn="l" defTabSz="1186815" rtl="0" eaLnBrk="1" latinLnBrk="0" hangingPunct="1">
        <a:defRPr sz="2335" kern="1200">
          <a:solidFill>
            <a:schemeClr val="tx1"/>
          </a:solidFill>
          <a:latin typeface="+mn-lt"/>
          <a:ea typeface="+mn-ea"/>
          <a:cs typeface="+mn-cs"/>
        </a:defRPr>
      </a:lvl6pPr>
      <a:lvl7pPr marL="3560445" algn="l" defTabSz="1186815" rtl="0" eaLnBrk="1" latinLnBrk="0" hangingPunct="1">
        <a:defRPr sz="2335" kern="1200">
          <a:solidFill>
            <a:schemeClr val="tx1"/>
          </a:solidFill>
          <a:latin typeface="+mn-lt"/>
          <a:ea typeface="+mn-ea"/>
          <a:cs typeface="+mn-cs"/>
        </a:defRPr>
      </a:lvl7pPr>
      <a:lvl8pPr marL="4154170" algn="l" defTabSz="1186815" rtl="0" eaLnBrk="1" latinLnBrk="0" hangingPunct="1">
        <a:defRPr sz="2335" kern="1200">
          <a:solidFill>
            <a:schemeClr val="tx1"/>
          </a:solidFill>
          <a:latin typeface="+mn-lt"/>
          <a:ea typeface="+mn-ea"/>
          <a:cs typeface="+mn-cs"/>
        </a:defRPr>
      </a:lvl8pPr>
      <a:lvl9pPr marL="4747260" algn="l" defTabSz="1186815" rtl="0" eaLnBrk="1" latinLnBrk="0" hangingPunct="1">
        <a:defRPr sz="23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2.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736725" y="2502535"/>
            <a:ext cx="10041890" cy="2345055"/>
          </a:xfrm>
        </p:spPr>
        <p:txBody>
          <a:bodyPr anchor="ctr"/>
          <a:lstStyle/>
          <a:p>
            <a:pPr marL="0" indent="0">
              <a:buNone/>
            </a:pPr>
            <a:r>
              <a:rPr lang="en-US" dirty="0"/>
              <a:t>Network Slice Booking API Proposal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Summary</a:t>
            </a:r>
            <a:endParaRPr lang="zh-CN" altLang="en-US" dirty="0"/>
          </a:p>
        </p:txBody>
      </p:sp>
      <p:sp>
        <p:nvSpPr>
          <p:cNvPr id="3" name="内容占位符 2"/>
          <p:cNvSpPr>
            <a:spLocks noGrp="1"/>
          </p:cNvSpPr>
          <p:nvPr>
            <p:ph sz="quarter" idx="10"/>
          </p:nvPr>
        </p:nvSpPr>
        <p:spPr/>
        <p:txBody>
          <a:bodyPr>
            <a:normAutofit/>
          </a:bodyPr>
          <a:lstStyle/>
          <a:p>
            <a:r>
              <a:rPr lang="en-US" altLang="zh-CN" sz="2000" dirty="0"/>
              <a:t>Network Slicing is the best way to monetize to network for different service requirement. It is becoming the hottest topic in standards organization and telecom industry</a:t>
            </a:r>
            <a:endParaRPr lang="en-US" altLang="zh-CN" sz="2000" dirty="0"/>
          </a:p>
          <a:p>
            <a:r>
              <a:rPr lang="en-US" altLang="zh-CN" sz="2000" dirty="0"/>
              <a:t>Most of the operators in the world are practicing the network slicing. Dynamic slicing is becoming the common consensus and is growing mature.</a:t>
            </a:r>
            <a:endParaRPr lang="en-US" altLang="zh-CN" sz="2000" dirty="0"/>
          </a:p>
          <a:p>
            <a:r>
              <a:rPr lang="en-US" altLang="zh-CN" sz="2000" dirty="0"/>
              <a:t>For the massive market of different SMEs and services, exposure the dynamic slicing capability via a simple and standard API to developers is the most efficient way to expand the markets</a:t>
            </a:r>
            <a:endParaRPr lang="en-US" altLang="zh-CN" sz="2000" dirty="0"/>
          </a:p>
          <a:p>
            <a:r>
              <a:rPr lang="en-US" altLang="zh-CN" sz="2000" dirty="0"/>
              <a:t>We propose to discuss the Slice on demand API family requirement and definition in CAMARA community and GSMA Open Gateway,</a:t>
            </a:r>
            <a:r>
              <a:rPr lang="zh-CN" altLang="en-US" sz="2000" dirty="0"/>
              <a:t> </a:t>
            </a:r>
            <a:r>
              <a:rPr lang="en-US" altLang="zh-CN" sz="2000" dirty="0"/>
              <a:t>which</a:t>
            </a:r>
            <a:r>
              <a:rPr lang="zh-CN" altLang="en-US" sz="2000" dirty="0"/>
              <a:t> </a:t>
            </a:r>
            <a:r>
              <a:rPr lang="en-US" altLang="zh-CN" sz="2000" dirty="0"/>
              <a:t>can</a:t>
            </a:r>
            <a:r>
              <a:rPr lang="zh-CN" altLang="en-US" sz="2000" dirty="0"/>
              <a:t> </a:t>
            </a:r>
            <a:r>
              <a:rPr lang="en-US" altLang="zh-CN" sz="2000" dirty="0"/>
              <a:t>help</a:t>
            </a:r>
            <a:r>
              <a:rPr lang="zh-CN" altLang="en-US" sz="2000" dirty="0"/>
              <a:t> </a:t>
            </a:r>
            <a:r>
              <a:rPr lang="en-US" altLang="zh-CN" sz="2000" dirty="0"/>
              <a:t>operators</a:t>
            </a:r>
            <a:r>
              <a:rPr lang="zh-CN" altLang="en-US" sz="2000" dirty="0"/>
              <a:t> </a:t>
            </a:r>
            <a:r>
              <a:rPr lang="en-US" altLang="zh-CN" sz="2000" dirty="0"/>
              <a:t>to</a:t>
            </a:r>
            <a:r>
              <a:rPr lang="zh-CN" altLang="en-US" sz="2000" dirty="0"/>
              <a:t> </a:t>
            </a:r>
            <a:r>
              <a:rPr lang="en-US" altLang="zh-CN" sz="2000" dirty="0"/>
              <a:t>accelerate the network slice monetization and let more developers can use the network slice in a easier way</a:t>
            </a:r>
            <a:endParaRPr lang="zh-CN" alt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211" y="337860"/>
            <a:ext cx="7690809" cy="829647"/>
          </a:xfrm>
        </p:spPr>
        <p:txBody>
          <a:bodyPr>
            <a:noAutofit/>
          </a:bodyPr>
          <a:lstStyle/>
          <a:p>
            <a:r>
              <a:rPr lang="en-US" sz="3600" dirty="0"/>
              <a:t>Input/output params of the API proposal (ref Page 8 Service API)</a:t>
            </a:r>
            <a:endParaRPr lang="en-GB" sz="3600" dirty="0"/>
          </a:p>
        </p:txBody>
      </p:sp>
      <p:sp>
        <p:nvSpPr>
          <p:cNvPr id="3" name="Content Placeholder 2"/>
          <p:cNvSpPr>
            <a:spLocks noGrp="1"/>
          </p:cNvSpPr>
          <p:nvPr>
            <p:ph sz="quarter" idx="10"/>
          </p:nvPr>
        </p:nvSpPr>
        <p:spPr/>
        <p:txBody>
          <a:bodyPr/>
          <a:lstStyle/>
          <a:p>
            <a:r>
              <a:rPr lang="en-GB" dirty="0"/>
              <a:t>Input Parameters:</a:t>
            </a:r>
            <a:endParaRPr lang="en-GB" dirty="0"/>
          </a:p>
          <a:p>
            <a:pPr lvl="1"/>
            <a:r>
              <a:rPr lang="en-GB" dirty="0"/>
              <a:t>Service </a:t>
            </a:r>
            <a:r>
              <a:rPr lang="en-GB" dirty="0" err="1"/>
              <a:t>Time：Start</a:t>
            </a:r>
            <a:r>
              <a:rPr lang="en-GB" dirty="0"/>
              <a:t> Time ~ End Time</a:t>
            </a:r>
            <a:endParaRPr lang="en-GB" dirty="0"/>
          </a:p>
          <a:p>
            <a:pPr lvl="1"/>
            <a:r>
              <a:rPr lang="en-GB" dirty="0"/>
              <a:t>Service </a:t>
            </a:r>
            <a:r>
              <a:rPr lang="en-GB" dirty="0" err="1"/>
              <a:t>Area：Geographical</a:t>
            </a:r>
            <a:r>
              <a:rPr lang="en-GB" dirty="0"/>
              <a:t> area (Point, Line, Area)</a:t>
            </a:r>
            <a:endParaRPr lang="en-GB" dirty="0"/>
          </a:p>
          <a:p>
            <a:pPr lvl="1"/>
            <a:r>
              <a:rPr lang="en-GB" dirty="0"/>
              <a:t>Guaranteed </a:t>
            </a:r>
            <a:r>
              <a:rPr lang="en-GB" dirty="0" err="1"/>
              <a:t>terminals：Number</a:t>
            </a:r>
            <a:r>
              <a:rPr lang="en-GB" dirty="0"/>
              <a:t> of terminals</a:t>
            </a:r>
            <a:endParaRPr lang="en-GB" dirty="0"/>
          </a:p>
          <a:p>
            <a:pPr lvl="1"/>
            <a:r>
              <a:rPr lang="en-GB" dirty="0"/>
              <a:t>SLA </a:t>
            </a:r>
            <a:r>
              <a:rPr lang="en-GB" dirty="0" err="1"/>
              <a:t>Targets：SLA</a:t>
            </a:r>
            <a:r>
              <a:rPr lang="en-GB" dirty="0"/>
              <a:t> KPIs (such as DL/UL </a:t>
            </a:r>
            <a:r>
              <a:rPr lang="en-GB" dirty="0" err="1"/>
              <a:t>Avg</a:t>
            </a:r>
            <a:r>
              <a:rPr lang="en-GB" dirty="0"/>
              <a:t> Throughput, Latency)</a:t>
            </a:r>
            <a:endParaRPr lang="en-GB" dirty="0"/>
          </a:p>
          <a:p>
            <a:endParaRPr lang="en-GB" dirty="0"/>
          </a:p>
          <a:p>
            <a:r>
              <a:rPr lang="en-GB" dirty="0"/>
              <a:t>Output Parameters:</a:t>
            </a:r>
            <a:endParaRPr lang="en-GB" dirty="0"/>
          </a:p>
          <a:p>
            <a:pPr lvl="1"/>
            <a:r>
              <a:rPr lang="en-GB" dirty="0"/>
              <a:t>Slice Reservation Result： network slice reservation success (with Slice ID) or failure</a:t>
            </a:r>
            <a:endParaRPr lang="en-GB" dirty="0"/>
          </a:p>
          <a:p>
            <a:endParaRPr lang="en-GB" dirty="0"/>
          </a:p>
          <a:p>
            <a:r>
              <a:rPr lang="en-GB" dirty="0"/>
              <a:t>An example: a developer may use this API to book a network slice with expected service time, expected service area, expected guaranteed numbers of terminals and expected SLA targets for 2 hours to 2 weeks in advance for some scheduled events like a live stream festival scheduled  in some place.</a:t>
            </a:r>
            <a:endParaRPr lang="en-GB" dirty="0"/>
          </a:p>
          <a:p>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91" y="335320"/>
            <a:ext cx="4901889" cy="829647"/>
          </a:xfrm>
        </p:spPr>
        <p:txBody>
          <a:bodyPr>
            <a:normAutofit fontScale="90000"/>
          </a:bodyPr>
          <a:lstStyle/>
          <a:p>
            <a:r>
              <a:rPr lang="en-GB" sz="2800" dirty="0"/>
              <a:t>Comparison with </a:t>
            </a:r>
            <a:r>
              <a:rPr lang="en-GB" sz="2800" dirty="0" err="1"/>
              <a:t>QoD</a:t>
            </a:r>
            <a:r>
              <a:rPr lang="en-GB" sz="2800" dirty="0"/>
              <a:t> </a:t>
            </a:r>
            <a:r>
              <a:rPr lang="en-US" altLang="zh-CN" sz="2800" dirty="0"/>
              <a:t>API and Site-to-Cloud VPN API </a:t>
            </a:r>
            <a:endParaRPr lang="en-GB" sz="2800" dirty="0"/>
          </a:p>
        </p:txBody>
      </p:sp>
      <p:graphicFrame>
        <p:nvGraphicFramePr>
          <p:cNvPr id="9" name="Content Placeholder 8"/>
          <p:cNvGraphicFramePr>
            <a:graphicFrameLocks noGrp="1"/>
          </p:cNvGraphicFramePr>
          <p:nvPr>
            <p:ph sz="quarter" idx="10"/>
          </p:nvPr>
        </p:nvGraphicFramePr>
        <p:xfrm>
          <a:off x="154839" y="1898670"/>
          <a:ext cx="11882322" cy="4911090"/>
        </p:xfrm>
        <a:graphic>
          <a:graphicData uri="http://schemas.openxmlformats.org/drawingml/2006/table">
            <a:tbl>
              <a:tblPr firstRow="1" firstCol="1" bandRow="1">
                <a:tableStyleId>{5C22544A-7EE6-4342-B048-85BDC9FD1C3A}</a:tableStyleId>
              </a:tblPr>
              <a:tblGrid>
                <a:gridCol w="1001428"/>
                <a:gridCol w="4228465"/>
                <a:gridCol w="4595897"/>
                <a:gridCol w="2056532"/>
              </a:tblGrid>
              <a:tr h="284884">
                <a:tc>
                  <a:txBody>
                    <a:bodyPr/>
                    <a:lstStyle/>
                    <a:p>
                      <a:pPr algn="just">
                        <a:spcAft>
                          <a:spcPts val="800"/>
                        </a:spcAft>
                      </a:pPr>
                      <a:r>
                        <a:rPr lang="en-GB" sz="1000">
                          <a:effectLst/>
                        </a:rPr>
                        <a:t>Aspects</a:t>
                      </a:r>
                      <a:endParaRPr lang="en-GB" sz="1000">
                        <a:effectLst/>
                        <a:latin typeface="Calibri" panose="020F0502020204030204" pitchFamily="34" charset="0"/>
                        <a:ea typeface="宋体" panose="02010600030101010101" pitchFamily="2" charset="-122"/>
                      </a:endParaRPr>
                    </a:p>
                  </a:txBody>
                  <a:tcPr marL="33653" marR="33653" marT="0" marB="0"/>
                </a:tc>
                <a:tc>
                  <a:txBody>
                    <a:bodyPr/>
                    <a:lstStyle/>
                    <a:p>
                      <a:pPr algn="ctr">
                        <a:spcAft>
                          <a:spcPts val="800"/>
                        </a:spcAft>
                      </a:pPr>
                      <a:r>
                        <a:rPr lang="en-GB" sz="1000">
                          <a:solidFill>
                            <a:schemeClr val="tx1"/>
                          </a:solidFill>
                          <a:effectLst/>
                        </a:rPr>
                        <a:t>Quality on Demand</a:t>
                      </a:r>
                      <a:endParaRPr lang="en-GB" sz="1000">
                        <a:solidFill>
                          <a:schemeClr val="tx1"/>
                        </a:solidFill>
                        <a:effectLst/>
                        <a:latin typeface="Calibri" panose="020F0502020204030204" pitchFamily="34" charset="0"/>
                        <a:ea typeface="宋体" panose="02010600030101010101" pitchFamily="2" charset="-122"/>
                      </a:endParaRPr>
                    </a:p>
                  </a:txBody>
                  <a:tcPr marL="33653" marR="33653" marT="0" marB="0"/>
                </a:tc>
                <a:tc>
                  <a:txBody>
                    <a:bodyPr/>
                    <a:lstStyle/>
                    <a:p>
                      <a:pPr algn="ctr">
                        <a:spcAft>
                          <a:spcPts val="800"/>
                        </a:spcAft>
                      </a:pPr>
                      <a:r>
                        <a:rPr lang="en-GB" sz="1000" dirty="0">
                          <a:solidFill>
                            <a:schemeClr val="tx1"/>
                          </a:solidFill>
                          <a:effectLst/>
                        </a:rPr>
                        <a:t>Network </a:t>
                      </a:r>
                      <a:r>
                        <a:rPr lang="en-GB" sz="1000" b="1" kern="1200" dirty="0">
                          <a:solidFill>
                            <a:schemeClr val="tx1"/>
                          </a:solidFill>
                          <a:effectLst/>
                          <a:latin typeface="+mn-lt"/>
                          <a:ea typeface="+mn-ea"/>
                          <a:cs typeface="+mn-cs"/>
                        </a:rPr>
                        <a:t>slicing</a:t>
                      </a:r>
                      <a:r>
                        <a:rPr lang="en-GB" sz="1000" dirty="0">
                          <a:solidFill>
                            <a:schemeClr val="tx1"/>
                          </a:solidFill>
                          <a:effectLst/>
                        </a:rPr>
                        <a:t> API</a:t>
                      </a:r>
                      <a:endParaRPr lang="en-GB" sz="1000" dirty="0">
                        <a:solidFill>
                          <a:schemeClr val="tx1"/>
                        </a:solidFill>
                        <a:effectLst/>
                        <a:latin typeface="Calibri" panose="020F0502020204030204" pitchFamily="34" charset="0"/>
                        <a:ea typeface="宋体" panose="02010600030101010101" pitchFamily="2" charset="-122"/>
                      </a:endParaRPr>
                    </a:p>
                  </a:txBody>
                  <a:tcPr marL="33653" marR="33653" marT="0" marB="0"/>
                </a:tc>
                <a:tc>
                  <a:txBody>
                    <a:bodyPr/>
                    <a:lstStyle/>
                    <a:p>
                      <a:pPr algn="ctr">
                        <a:spcAft>
                          <a:spcPts val="0"/>
                        </a:spcAft>
                      </a:pPr>
                      <a:r>
                        <a:rPr lang="en-GB" sz="1100" b="1" dirty="0">
                          <a:solidFill>
                            <a:srgbClr val="000000"/>
                          </a:solidFill>
                          <a:effectLst/>
                          <a:latin typeface="Calibri" panose="020F0502020204030204" pitchFamily="34" charset="0"/>
                          <a:ea typeface="宋体" panose="02010600030101010101" pitchFamily="2" charset="-122"/>
                        </a:rPr>
                        <a:t>Site-to-Cloud VPN API</a:t>
                      </a:r>
                      <a:endParaRPr lang="en-GB" sz="1000" dirty="0">
                        <a:effectLst/>
                        <a:latin typeface="Calibri" panose="020F0502020204030204" pitchFamily="34" charset="0"/>
                        <a:ea typeface="宋体" panose="02010600030101010101" pitchFamily="2" charset="-122"/>
                      </a:endParaRPr>
                    </a:p>
                  </a:txBody>
                  <a:tcPr marL="68580" marR="68580" marT="0" marB="0"/>
                </a:tc>
              </a:tr>
              <a:tr h="1086873">
                <a:tc>
                  <a:txBody>
                    <a:bodyPr/>
                    <a:lstStyle/>
                    <a:p>
                      <a:pPr algn="just">
                        <a:spcAft>
                          <a:spcPts val="800"/>
                        </a:spcAft>
                      </a:pPr>
                      <a:r>
                        <a:rPr lang="en-GB" sz="1000" dirty="0">
                          <a:effectLst/>
                        </a:rPr>
                        <a:t>Targeting customers</a:t>
                      </a:r>
                      <a:endParaRPr lang="en-GB" sz="1000" dirty="0">
                        <a:effectLst/>
                        <a:latin typeface="Calibri" panose="020F0502020204030204" pitchFamily="34" charset="0"/>
                        <a:ea typeface="宋体" panose="02010600030101010101" pitchFamily="2" charset="-122"/>
                      </a:endParaRPr>
                    </a:p>
                  </a:txBody>
                  <a:tcPr marL="33653" marR="33653" marT="0" marB="0"/>
                </a:tc>
                <a:tc>
                  <a:txBody>
                    <a:bodyPr/>
                    <a:lstStyle/>
                    <a:p>
                      <a:pPr algn="just">
                        <a:spcAft>
                          <a:spcPts val="800"/>
                        </a:spcAft>
                      </a:pPr>
                      <a:r>
                        <a:rPr lang="en-GB" sz="800" dirty="0">
                          <a:effectLst/>
                        </a:rPr>
                        <a:t>The </a:t>
                      </a:r>
                      <a:r>
                        <a:rPr lang="en-GB" sz="800" dirty="0" err="1">
                          <a:effectLst/>
                        </a:rPr>
                        <a:t>QoD</a:t>
                      </a:r>
                      <a:r>
                        <a:rPr lang="en-GB" sz="800" dirty="0">
                          <a:effectLst/>
                        </a:rPr>
                        <a:t> API offers the application developers the capability to request for stable latency (reduced jitter) or throughput for some specified application data flows between application clients (within a user device) and Application Servers (backend services). The developer has a pre-defined set of Quality of Service (QoS) profiles which they could choose from depending on their latency or throughput requirements.</a:t>
                      </a:r>
                      <a:endParaRPr lang="en-GB" sz="800" dirty="0">
                        <a:effectLst/>
                        <a:latin typeface="Calibri" panose="020F0502020204030204" pitchFamily="34" charset="0"/>
                        <a:ea typeface="宋体" panose="02010600030101010101" pitchFamily="2" charset="-122"/>
                      </a:endParaRPr>
                    </a:p>
                  </a:txBody>
                  <a:tcPr marL="33653" marR="33653" marT="0" marB="0"/>
                </a:tc>
                <a:tc>
                  <a:txBody>
                    <a:bodyPr/>
                    <a:lstStyle/>
                    <a:p>
                      <a:pPr algn="just">
                        <a:spcAft>
                          <a:spcPts val="800"/>
                        </a:spcAft>
                      </a:pPr>
                      <a:r>
                        <a:rPr lang="en-GB" sz="800" dirty="0">
                          <a:effectLst/>
                        </a:rPr>
                        <a:t>Cloud-gaming, AR/VR, Live Video Streaming, Real-time Multi-Media etc through mobile networks</a:t>
                      </a:r>
                      <a:endParaRPr lang="en-GB" sz="800" dirty="0">
                        <a:effectLst/>
                      </a:endParaRPr>
                    </a:p>
                    <a:p>
                      <a:pPr algn="just">
                        <a:spcAft>
                          <a:spcPts val="800"/>
                        </a:spcAft>
                      </a:pPr>
                      <a:r>
                        <a:rPr lang="en-GB" sz="800" dirty="0">
                          <a:effectLst/>
                        </a:rPr>
                        <a:t>A typical example case is to call this API for a live video show scheduled several days later, the requested slice servicing duration may be several hours and only focuses on some specific location (like a stadium for the live show). </a:t>
                      </a:r>
                      <a:endParaRPr lang="en-GB" sz="800" dirty="0">
                        <a:effectLst/>
                      </a:endParaRPr>
                    </a:p>
                    <a:p>
                      <a:pPr algn="just">
                        <a:spcAft>
                          <a:spcPts val="800"/>
                        </a:spcAft>
                      </a:pPr>
                      <a:r>
                        <a:rPr lang="en-GB" sz="800" dirty="0">
                          <a:effectLst/>
                        </a:rPr>
                        <a:t>This is not like the case of </a:t>
                      </a:r>
                      <a:r>
                        <a:rPr lang="en-GB" sz="800" dirty="0" err="1">
                          <a:effectLst/>
                        </a:rPr>
                        <a:t>QoD</a:t>
                      </a:r>
                      <a:r>
                        <a:rPr lang="en-GB" sz="800" dirty="0">
                          <a:effectLst/>
                        </a:rPr>
                        <a:t> API usually to upgrade the performance of a (collection of) ongoing QoS flows.</a:t>
                      </a:r>
                      <a:endParaRPr lang="en-GB" sz="800" dirty="0">
                        <a:effectLst/>
                        <a:latin typeface="Calibri" panose="020F0502020204030204" pitchFamily="34" charset="0"/>
                        <a:ea typeface="宋体" panose="02010600030101010101" pitchFamily="2" charset="-122"/>
                      </a:endParaRPr>
                    </a:p>
                  </a:txBody>
                  <a:tcPr marL="33653" marR="33653" marT="0" marB="0"/>
                </a:tc>
                <a:tc>
                  <a:txBody>
                    <a:bodyPr/>
                    <a:lstStyle/>
                    <a:p>
                      <a:pPr algn="just">
                        <a:spcAft>
                          <a:spcPts val="0"/>
                        </a:spcAft>
                      </a:pPr>
                      <a:r>
                        <a:rPr lang="en-GB" sz="800" dirty="0">
                          <a:effectLst/>
                          <a:latin typeface="Calibri" panose="020F0502020204030204" pitchFamily="34" charset="0"/>
                          <a:ea typeface="宋体" panose="02010600030101010101" pitchFamily="2" charset="-122"/>
                        </a:rPr>
                        <a:t>industries, finance, education, medical, Internet of things, cloud desktop, cloud conference, cloud recording and etc</a:t>
                      </a:r>
                      <a:endParaRPr lang="en-GB" sz="800" dirty="0">
                        <a:effectLst/>
                        <a:latin typeface="Calibri" panose="020F0502020204030204" pitchFamily="34" charset="0"/>
                        <a:ea typeface="宋体" panose="02010600030101010101" pitchFamily="2" charset="-122"/>
                      </a:endParaRPr>
                    </a:p>
                    <a:p>
                      <a:pPr algn="just">
                        <a:spcAft>
                          <a:spcPts val="0"/>
                        </a:spcAft>
                      </a:pPr>
                      <a:r>
                        <a:rPr lang="en-GB" sz="800" dirty="0">
                          <a:effectLst/>
                          <a:latin typeface="Calibri" panose="020F0502020204030204" pitchFamily="34" charset="0"/>
                          <a:ea typeface="宋体" panose="02010600030101010101" pitchFamily="2" charset="-122"/>
                        </a:rPr>
                        <a:t> </a:t>
                      </a:r>
                      <a:endParaRPr lang="en-GB" sz="800" dirty="0">
                        <a:effectLst/>
                        <a:latin typeface="Calibri" panose="020F0502020204030204" pitchFamily="34" charset="0"/>
                        <a:ea typeface="宋体" panose="02010600030101010101" pitchFamily="2" charset="-122"/>
                      </a:endParaRPr>
                    </a:p>
                    <a:p>
                      <a:pPr algn="just">
                        <a:spcAft>
                          <a:spcPts val="0"/>
                        </a:spcAft>
                      </a:pPr>
                      <a:r>
                        <a:rPr lang="en-GB" sz="800" dirty="0">
                          <a:effectLst/>
                          <a:latin typeface="Calibri" panose="020F0502020204030204" pitchFamily="34" charset="0"/>
                          <a:ea typeface="宋体" panose="02010600030101010101" pitchFamily="2" charset="-122"/>
                        </a:rPr>
                        <a:t>The customers usually use this API to establish a VPN not just only lasting for several hours like the network slicing API cases.</a:t>
                      </a:r>
                      <a:endParaRPr lang="en-GB" sz="800" dirty="0">
                        <a:effectLst/>
                        <a:latin typeface="Calibri" panose="020F0502020204030204" pitchFamily="34" charset="0"/>
                        <a:ea typeface="宋体" panose="02010600030101010101" pitchFamily="2" charset="-122"/>
                      </a:endParaRPr>
                    </a:p>
                  </a:txBody>
                  <a:tcPr marL="68580" marR="68580" marT="0" marB="0"/>
                </a:tc>
              </a:tr>
              <a:tr h="1525093">
                <a:tc>
                  <a:txBody>
                    <a:bodyPr/>
                    <a:lstStyle/>
                    <a:p>
                      <a:pPr algn="just">
                        <a:spcAft>
                          <a:spcPts val="800"/>
                        </a:spcAft>
                      </a:pPr>
                      <a:r>
                        <a:rPr lang="en-GB" sz="1000">
                          <a:effectLst/>
                        </a:rPr>
                        <a:t>Usage of the API</a:t>
                      </a:r>
                      <a:endParaRPr lang="en-GB" sz="1000">
                        <a:effectLst/>
                        <a:latin typeface="Calibri" panose="020F0502020204030204" pitchFamily="34" charset="0"/>
                        <a:ea typeface="宋体" panose="02010600030101010101" pitchFamily="2" charset="-122"/>
                      </a:endParaRPr>
                    </a:p>
                  </a:txBody>
                  <a:tcPr marL="33653" marR="33653" marT="0" marB="0"/>
                </a:tc>
                <a:tc>
                  <a:txBody>
                    <a:bodyPr/>
                    <a:lstStyle/>
                    <a:p>
                      <a:pPr algn="just">
                        <a:spcAft>
                          <a:spcPts val="800"/>
                        </a:spcAft>
                      </a:pPr>
                      <a:r>
                        <a:rPr lang="en-GB" sz="800" dirty="0">
                          <a:effectLst/>
                        </a:rPr>
                        <a:t>The usage of the API is based on QoS session resources, which can be created (based on available QoS profiles), queried and deleted. The deletion of a requested session can be triggered by the API consumer or can be triggered automatically. The automatic process is triggered either when the requested specified duration of a QoS session has reached its limit or the default session expiration time has been reached (within an example provider implementation it is set to 24hrs).</a:t>
                      </a:r>
                      <a:endParaRPr lang="en-GB" sz="800" dirty="0">
                        <a:effectLst/>
                      </a:endParaRPr>
                    </a:p>
                    <a:p>
                      <a:pPr algn="just">
                        <a:spcAft>
                          <a:spcPts val="800"/>
                        </a:spcAft>
                      </a:pPr>
                      <a:r>
                        <a:rPr lang="en-GB" sz="800" dirty="0" err="1">
                          <a:effectLst/>
                        </a:rPr>
                        <a:t>QoD</a:t>
                      </a:r>
                      <a:r>
                        <a:rPr lang="en-GB" sz="800" dirty="0">
                          <a:effectLst/>
                        </a:rPr>
                        <a:t> API allows the 3rd party (could be B2C or B2B) to upgrade the performance of a (collection of) ongoing QoS flows. The actual network solution that operator uses to fulfil this upgrade (SD-WAN, network slicing, DNN/APN provisioning...) should remain transparent to the 3rd party. The 3rd party is only interest in getting this request fulfilled, no matter what is the network solution used for that end. If the operator decides to use network slicing, this is somewhat related to the model that 3GPP acknowledges as "Network Slice as NOP internals"</a:t>
                      </a:r>
                      <a:endParaRPr lang="en-GB" sz="800" dirty="0">
                        <a:effectLst/>
                        <a:latin typeface="Calibri" panose="020F0502020204030204" pitchFamily="34" charset="0"/>
                        <a:ea typeface="宋体" panose="02010600030101010101" pitchFamily="2" charset="-122"/>
                      </a:endParaRPr>
                    </a:p>
                  </a:txBody>
                  <a:tcPr marL="33653" marR="33653" marT="0" marB="0"/>
                </a:tc>
                <a:tc>
                  <a:txBody>
                    <a:bodyPr/>
                    <a:lstStyle/>
                    <a:p>
                      <a:pPr algn="just">
                        <a:spcAft>
                          <a:spcPts val="800"/>
                        </a:spcAft>
                      </a:pPr>
                      <a:r>
                        <a:rPr lang="en-GB" sz="800" dirty="0">
                          <a:effectLst/>
                        </a:rPr>
                        <a:t>reserve, dynamically provisioning, query, dynamically destroy a slice with customized SLA assurance capabilities, customized service duration, expected slice covered locations.</a:t>
                      </a:r>
                      <a:endParaRPr lang="en-GB" sz="800" dirty="0">
                        <a:effectLst/>
                      </a:endParaRPr>
                    </a:p>
                    <a:p>
                      <a:pPr algn="just">
                        <a:spcAft>
                          <a:spcPts val="800"/>
                        </a:spcAft>
                      </a:pPr>
                      <a:r>
                        <a:rPr lang="en-GB" sz="800" dirty="0">
                          <a:effectLst/>
                        </a:rPr>
                        <a:t>Network slicing API allows the 3rd party (likely B2B) to ask for the allocation of dedicated resource capacity. This is somewhat related to the model that 3GPP acknowledges as "Network Slice as a Service". This model offers the flexibility for operator offer to a particular customer a dedicated network slice as a product. This product will carry all PDU connectivity services as the customer requires, potentially towards different DNNs (e.g., local breakout in the tenants computing centre, public voice to IMS, and towards public internet), while each PDU connectivity service might carry multiple QoS flows of different QoS.</a:t>
                      </a:r>
                      <a:endParaRPr lang="en-GB" sz="800" dirty="0">
                        <a:effectLst/>
                        <a:latin typeface="Calibri" panose="020F0502020204030204" pitchFamily="34" charset="0"/>
                        <a:ea typeface="宋体" panose="02010600030101010101" pitchFamily="2" charset="-122"/>
                      </a:endParaRPr>
                    </a:p>
                  </a:txBody>
                  <a:tcPr marL="33653" marR="33653" marT="0" marB="0"/>
                </a:tc>
                <a:tc>
                  <a:txBody>
                    <a:bodyPr/>
                    <a:lstStyle/>
                    <a:p>
                      <a:pPr algn="just">
                        <a:spcAft>
                          <a:spcPts val="0"/>
                        </a:spcAft>
                      </a:pPr>
                      <a:r>
                        <a:rPr lang="en-GB" sz="800" dirty="0">
                          <a:effectLst/>
                          <a:latin typeface="Calibri" panose="020F0502020204030204" pitchFamily="34" charset="0"/>
                          <a:ea typeface="宋体" panose="02010600030101010101" pitchFamily="2" charset="-122"/>
                        </a:rPr>
                        <a:t>when someone calls the API service with network SLA requirements, telecom operators can create </a:t>
                      </a:r>
                      <a:r>
                        <a:rPr lang="en-GB" sz="800" b="1" i="1" dirty="0">
                          <a:effectLst/>
                          <a:latin typeface="Calibri" panose="020F0502020204030204" pitchFamily="34" charset="0"/>
                          <a:ea typeface="宋体" panose="02010600030101010101" pitchFamily="2" charset="-122"/>
                        </a:rPr>
                        <a:t>non-public cloud leased network service by orchestrating the IP VPN connections of metropolitan network and/or backbone network</a:t>
                      </a:r>
                      <a:r>
                        <a:rPr lang="en-GB" sz="800" dirty="0">
                          <a:effectLst/>
                          <a:latin typeface="Calibri" panose="020F0502020204030204" pitchFamily="34" charset="0"/>
                          <a:ea typeface="宋体" panose="02010600030101010101" pitchFamily="2" charset="-122"/>
                        </a:rPr>
                        <a:t>.</a:t>
                      </a:r>
                      <a:endParaRPr lang="en-GB" sz="800" dirty="0">
                        <a:effectLst/>
                        <a:latin typeface="Calibri" panose="020F0502020204030204" pitchFamily="34" charset="0"/>
                        <a:ea typeface="宋体" panose="02010600030101010101" pitchFamily="2" charset="-122"/>
                      </a:endParaRPr>
                    </a:p>
                  </a:txBody>
                  <a:tcPr marL="68580" marR="68580" marT="0" marB="0"/>
                </a:tc>
              </a:tr>
              <a:tr h="1201543">
                <a:tc>
                  <a:txBody>
                    <a:bodyPr/>
                    <a:lstStyle/>
                    <a:p>
                      <a:pPr algn="just">
                        <a:spcAft>
                          <a:spcPts val="800"/>
                        </a:spcAft>
                      </a:pPr>
                      <a:r>
                        <a:rPr lang="en-GB" sz="1000">
                          <a:effectLst/>
                        </a:rPr>
                        <a:t>Level of isolation/Security</a:t>
                      </a:r>
                      <a:endParaRPr lang="en-GB" sz="1000">
                        <a:effectLst/>
                        <a:latin typeface="Calibri" panose="020F0502020204030204" pitchFamily="34" charset="0"/>
                        <a:ea typeface="宋体" panose="02010600030101010101" pitchFamily="2" charset="-122"/>
                      </a:endParaRPr>
                    </a:p>
                  </a:txBody>
                  <a:tcPr marL="33653" marR="33653" marT="0" marB="0"/>
                </a:tc>
                <a:tc>
                  <a:txBody>
                    <a:bodyPr/>
                    <a:lstStyle/>
                    <a:p>
                      <a:pPr algn="just">
                        <a:spcAft>
                          <a:spcPts val="800"/>
                        </a:spcAft>
                      </a:pPr>
                      <a:r>
                        <a:rPr lang="en-GB" sz="800">
                          <a:effectLst/>
                        </a:rPr>
                        <a:t>QoD API, which based on QoS session resources, cannot discriminate and differentially treat the same type of traffic (e.g. VoIP traffic) coming from different sources, while if same type of traffic is assigned to different slices via using Slice API, it can be discriminated and treated differently.</a:t>
                      </a:r>
                      <a:endParaRPr lang="en-GB" sz="800">
                        <a:effectLst/>
                        <a:latin typeface="Calibri" panose="020F0502020204030204" pitchFamily="34" charset="0"/>
                        <a:ea typeface="宋体" panose="02010600030101010101" pitchFamily="2" charset="-122"/>
                      </a:endParaRPr>
                    </a:p>
                  </a:txBody>
                  <a:tcPr marL="33653" marR="33653" marT="0" marB="0"/>
                </a:tc>
                <a:tc>
                  <a:txBody>
                    <a:bodyPr/>
                    <a:lstStyle/>
                    <a:p>
                      <a:pPr algn="just">
                        <a:spcAft>
                          <a:spcPts val="800"/>
                        </a:spcAft>
                      </a:pPr>
                      <a:r>
                        <a:rPr lang="en-GB" sz="800" dirty="0">
                          <a:effectLst/>
                        </a:rPr>
                        <a:t>Slice API provides customers dedicated, isolated network resources as a complete end-to-end virtual network for a given source. No existing QoS-based solution can offer anything like that.</a:t>
                      </a:r>
                      <a:endParaRPr lang="en-GB" sz="800" dirty="0">
                        <a:effectLst/>
                      </a:endParaRPr>
                    </a:p>
                    <a:p>
                      <a:pPr algn="just">
                        <a:spcAft>
                          <a:spcPts val="800"/>
                        </a:spcAft>
                      </a:pPr>
                      <a:r>
                        <a:rPr lang="en-GB" sz="800" dirty="0" err="1">
                          <a:effectLst/>
                        </a:rPr>
                        <a:t>QoD</a:t>
                      </a:r>
                      <a:r>
                        <a:rPr lang="en-GB" sz="800" dirty="0">
                          <a:effectLst/>
                        </a:rPr>
                        <a:t> API, which based on QoS session resources, does not have the ability to perform traffic isolation. For example, to support the IoT traffic from a V2X health monitoring network (e.g. connecting hospitals and outpatients) which typically has strict privacy and security requirements, Slice API can be used to reserve a specific slice for that.</a:t>
                      </a:r>
                      <a:endParaRPr lang="en-GB" sz="800" dirty="0">
                        <a:effectLst/>
                      </a:endParaRPr>
                    </a:p>
                    <a:p>
                      <a:pPr algn="just">
                        <a:spcAft>
                          <a:spcPts val="800"/>
                        </a:spcAft>
                      </a:pPr>
                      <a:r>
                        <a:rPr lang="en-GB" sz="800" dirty="0">
                          <a:effectLst/>
                          <a:latin typeface="Calibri" panose="020F0502020204030204" pitchFamily="34" charset="0"/>
                          <a:ea typeface="宋体" panose="02010600030101010101" pitchFamily="2" charset="-122"/>
                        </a:rPr>
                        <a:t>Usually over shared PLMN infrastructure</a:t>
                      </a:r>
                      <a:endParaRPr lang="en-GB" sz="800" dirty="0">
                        <a:effectLst/>
                        <a:latin typeface="Calibri" panose="020F0502020204030204" pitchFamily="34" charset="0"/>
                        <a:ea typeface="宋体" panose="02010600030101010101" pitchFamily="2" charset="-122"/>
                      </a:endParaRPr>
                    </a:p>
                  </a:txBody>
                  <a:tcPr marL="33653" marR="33653" marT="0" marB="0"/>
                </a:tc>
                <a:tc>
                  <a:txBody>
                    <a:bodyPr/>
                    <a:lstStyle/>
                    <a:p>
                      <a:pPr algn="just">
                        <a:spcAft>
                          <a:spcPts val="800"/>
                        </a:spcAft>
                      </a:pPr>
                      <a:r>
                        <a:rPr lang="en-GB" sz="800" dirty="0">
                          <a:effectLst/>
                          <a:latin typeface="Calibri" panose="020F0502020204030204" pitchFamily="34" charset="0"/>
                          <a:ea typeface="宋体" panose="02010600030101010101" pitchFamily="2" charset="-122"/>
                        </a:rPr>
                        <a:t>Higher</a:t>
                      </a:r>
                      <a:endParaRPr lang="en-GB" sz="800" dirty="0">
                        <a:effectLst/>
                        <a:latin typeface="Calibri" panose="020F0502020204030204" pitchFamily="34" charset="0"/>
                        <a:ea typeface="宋体" panose="02010600030101010101" pitchFamily="2" charset="-122"/>
                      </a:endParaRPr>
                    </a:p>
                  </a:txBody>
                  <a:tcPr marL="33653" marR="33653" marT="0" marB="0"/>
                </a:tc>
              </a:tr>
              <a:tr h="214383">
                <a:tc>
                  <a:txBody>
                    <a:bodyPr/>
                    <a:lstStyle/>
                    <a:p>
                      <a:pPr algn="just">
                        <a:spcAft>
                          <a:spcPts val="800"/>
                        </a:spcAft>
                      </a:pPr>
                      <a:r>
                        <a:rPr lang="en-GB" sz="1000">
                          <a:effectLst/>
                        </a:rPr>
                        <a:t>Utilized technology</a:t>
                      </a:r>
                      <a:endParaRPr lang="en-GB" sz="1000">
                        <a:effectLst/>
                        <a:latin typeface="Calibri" panose="020F0502020204030204" pitchFamily="34" charset="0"/>
                        <a:ea typeface="宋体" panose="02010600030101010101" pitchFamily="2" charset="-122"/>
                      </a:endParaRPr>
                    </a:p>
                  </a:txBody>
                  <a:tcPr marL="33653" marR="33653" marT="0" marB="0"/>
                </a:tc>
                <a:tc>
                  <a:txBody>
                    <a:bodyPr/>
                    <a:lstStyle/>
                    <a:p>
                      <a:pPr algn="just">
                        <a:spcAft>
                          <a:spcPts val="800"/>
                        </a:spcAft>
                      </a:pPr>
                      <a:r>
                        <a:rPr lang="en-GB" sz="800">
                          <a:effectLst/>
                        </a:rPr>
                        <a:t>4G/5G</a:t>
                      </a:r>
                      <a:endParaRPr lang="en-GB" sz="800">
                        <a:effectLst/>
                      </a:endParaRPr>
                    </a:p>
                    <a:p>
                      <a:pPr algn="just">
                        <a:spcAft>
                          <a:spcPts val="800"/>
                        </a:spcAft>
                      </a:pPr>
                      <a:r>
                        <a:rPr lang="en-GB" sz="800">
                          <a:effectLst/>
                        </a:rPr>
                        <a:t> </a:t>
                      </a:r>
                      <a:endParaRPr lang="en-GB" sz="800">
                        <a:effectLst/>
                        <a:latin typeface="Calibri" panose="020F0502020204030204" pitchFamily="34" charset="0"/>
                        <a:ea typeface="宋体" panose="02010600030101010101" pitchFamily="2" charset="-122"/>
                      </a:endParaRPr>
                    </a:p>
                  </a:txBody>
                  <a:tcPr marL="33653" marR="33653" marT="0" marB="0"/>
                </a:tc>
                <a:tc>
                  <a:txBody>
                    <a:bodyPr/>
                    <a:lstStyle/>
                    <a:p>
                      <a:pPr algn="just">
                        <a:spcAft>
                          <a:spcPts val="800"/>
                        </a:spcAft>
                      </a:pPr>
                      <a:r>
                        <a:rPr lang="en-GB" sz="800" dirty="0">
                          <a:effectLst/>
                        </a:rPr>
                        <a:t>5G/MBB</a:t>
                      </a:r>
                      <a:endParaRPr lang="en-GB" sz="800" dirty="0">
                        <a:effectLst/>
                        <a:latin typeface="Calibri" panose="020F0502020204030204" pitchFamily="34" charset="0"/>
                        <a:ea typeface="宋体" panose="02010600030101010101" pitchFamily="2" charset="-122"/>
                      </a:endParaRPr>
                    </a:p>
                  </a:txBody>
                  <a:tcPr marL="33653" marR="33653" marT="0" marB="0"/>
                </a:tc>
                <a:tc>
                  <a:txBody>
                    <a:bodyPr/>
                    <a:lstStyle/>
                    <a:p>
                      <a:pPr algn="just">
                        <a:spcAft>
                          <a:spcPts val="800"/>
                        </a:spcAft>
                      </a:pPr>
                      <a:r>
                        <a:rPr lang="en-GB" sz="800" dirty="0">
                          <a:effectLst/>
                          <a:latin typeface="Calibri" panose="020F0502020204030204" pitchFamily="34" charset="0"/>
                          <a:ea typeface="宋体" panose="02010600030101010101" pitchFamily="2" charset="-122"/>
                        </a:rPr>
                        <a:t>FBB</a:t>
                      </a:r>
                      <a:endParaRPr lang="en-GB" sz="800" dirty="0">
                        <a:effectLst/>
                        <a:latin typeface="Calibri" panose="020F0502020204030204" pitchFamily="34" charset="0"/>
                        <a:ea typeface="宋体" panose="02010600030101010101" pitchFamily="2" charset="-122"/>
                      </a:endParaRPr>
                    </a:p>
                    <a:p>
                      <a:pPr algn="just">
                        <a:spcAft>
                          <a:spcPts val="800"/>
                        </a:spcAft>
                      </a:pPr>
                      <a:r>
                        <a:rPr lang="en-GB" sz="800" dirty="0">
                          <a:effectLst/>
                          <a:latin typeface="Calibri" panose="020F0502020204030204" pitchFamily="34" charset="0"/>
                          <a:ea typeface="宋体" panose="02010600030101010101" pitchFamily="2" charset="-122"/>
                        </a:rPr>
                        <a:t>orchestrating the IP VPN connections of metropolitan network and/or backbone network.</a:t>
                      </a:r>
                      <a:endParaRPr lang="en-GB" sz="800" dirty="0">
                        <a:effectLst/>
                        <a:latin typeface="Calibri" panose="020F0502020204030204" pitchFamily="34" charset="0"/>
                        <a:ea typeface="宋体" panose="02010600030101010101" pitchFamily="2" charset="-122"/>
                      </a:endParaRPr>
                    </a:p>
                    <a:p>
                      <a:pPr algn="just">
                        <a:spcAft>
                          <a:spcPts val="800"/>
                        </a:spcAft>
                      </a:pPr>
                      <a:endParaRPr lang="en-GB" sz="800" dirty="0">
                        <a:effectLst/>
                        <a:latin typeface="Calibri" panose="020F0502020204030204" pitchFamily="34" charset="0"/>
                        <a:ea typeface="宋体" panose="02010600030101010101" pitchFamily="2" charset="-122"/>
                      </a:endParaRPr>
                    </a:p>
                  </a:txBody>
                  <a:tcPr marL="33653" marR="33653" marT="0" marB="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pPr marL="0" indent="0">
              <a:buNone/>
            </a:pPr>
            <a:r>
              <a:rPr lang="en-US" altLang="zh-CN" b="1" dirty="0"/>
              <a:t>Thank you</a:t>
            </a:r>
            <a:endParaRPr lang="zh-CN" alt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梯形 23"/>
          <p:cNvSpPr/>
          <p:nvPr/>
        </p:nvSpPr>
        <p:spPr>
          <a:xfrm>
            <a:off x="5960225" y="4663440"/>
            <a:ext cx="6076603" cy="794397"/>
          </a:xfrm>
          <a:prstGeom prst="trapezoid">
            <a:avLst>
              <a:gd name="adj" fmla="val 233391"/>
            </a:avLst>
          </a:prstGeom>
          <a:solidFill>
            <a:schemeClr val="bg1">
              <a:lumMod val="85000"/>
              <a:alpha val="50000"/>
            </a:schemeClr>
          </a:solidFill>
          <a:ln w="3175">
            <a:gradFill>
              <a:gsLst>
                <a:gs pos="100000">
                  <a:srgbClr val="FFFFFF">
                    <a:alpha val="20000"/>
                  </a:srgbClr>
                </a:gs>
                <a:gs pos="0">
                  <a:srgbClr val="FFFFFF">
                    <a:alpha val="0"/>
                  </a:srgbClr>
                </a:gs>
              </a:gsLst>
              <a:lin ang="5400000" scaled="0"/>
            </a:gra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C7000B"/>
              </a:solidFill>
              <a:effectLst/>
              <a:uLnTx/>
              <a:uFillTx/>
              <a:cs typeface="+mn-ea"/>
              <a:sym typeface="+mn-lt"/>
            </a:endParaRPr>
          </a:p>
        </p:txBody>
      </p:sp>
      <p:sp>
        <p:nvSpPr>
          <p:cNvPr id="23" name="梯形 22"/>
          <p:cNvSpPr/>
          <p:nvPr/>
        </p:nvSpPr>
        <p:spPr>
          <a:xfrm>
            <a:off x="0" y="4746567"/>
            <a:ext cx="5902036" cy="708499"/>
          </a:xfrm>
          <a:prstGeom prst="trapezoid">
            <a:avLst>
              <a:gd name="adj" fmla="val 233391"/>
            </a:avLst>
          </a:prstGeom>
          <a:solidFill>
            <a:schemeClr val="bg1">
              <a:lumMod val="85000"/>
              <a:alpha val="50000"/>
            </a:schemeClr>
          </a:solidFill>
          <a:ln w="3175">
            <a:gradFill>
              <a:gsLst>
                <a:gs pos="100000">
                  <a:srgbClr val="FFFFFF">
                    <a:alpha val="20000"/>
                  </a:srgbClr>
                </a:gs>
                <a:gs pos="0">
                  <a:srgbClr val="FFFFFF">
                    <a:alpha val="0"/>
                  </a:srgbClr>
                </a:gs>
              </a:gsLst>
              <a:lin ang="5400000" scaled="0"/>
            </a:gra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C7000B"/>
              </a:solidFill>
              <a:effectLst/>
              <a:uLnTx/>
              <a:uFillTx/>
              <a:cs typeface="+mn-ea"/>
              <a:sym typeface="+mn-lt"/>
            </a:endParaRPr>
          </a:p>
        </p:txBody>
      </p:sp>
      <p:sp>
        <p:nvSpPr>
          <p:cNvPr id="2" name="标题 1"/>
          <p:cNvSpPr>
            <a:spLocks noGrp="1"/>
          </p:cNvSpPr>
          <p:nvPr>
            <p:ph type="title"/>
          </p:nvPr>
        </p:nvSpPr>
        <p:spPr/>
        <p:txBody>
          <a:bodyPr/>
          <a:lstStyle/>
          <a:p>
            <a:r>
              <a:rPr lang="en-US" altLang="zh-CN" dirty="0"/>
              <a:t>Why Slicing Use Cases</a:t>
            </a:r>
            <a:endParaRPr lang="zh-CN" altLang="en-US" dirty="0"/>
          </a:p>
        </p:txBody>
      </p:sp>
      <p:sp>
        <p:nvSpPr>
          <p:cNvPr id="4" name="矩形 3"/>
          <p:cNvSpPr/>
          <p:nvPr/>
        </p:nvSpPr>
        <p:spPr>
          <a:xfrm>
            <a:off x="606827" y="2917766"/>
            <a:ext cx="2335877" cy="581891"/>
          </a:xfrm>
          <a:prstGeom prst="rect">
            <a:avLst/>
          </a:prstGeom>
          <a:solidFill>
            <a:srgbClr val="2D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86050" y="2945477"/>
            <a:ext cx="2335877" cy="581891"/>
          </a:xfrm>
          <a:prstGeom prst="rect">
            <a:avLst/>
          </a:prstGeom>
          <a:solidFill>
            <a:srgbClr val="2D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187437" y="2953787"/>
            <a:ext cx="2335877" cy="581891"/>
          </a:xfrm>
          <a:prstGeom prst="rect">
            <a:avLst/>
          </a:prstGeom>
          <a:solidFill>
            <a:srgbClr val="2D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964275" y="2851264"/>
            <a:ext cx="2319251" cy="646331"/>
          </a:xfrm>
          <a:prstGeom prst="rect">
            <a:avLst/>
          </a:prstGeom>
          <a:noFill/>
        </p:spPr>
        <p:txBody>
          <a:bodyPr wrap="square" rtlCol="0">
            <a:spAutoFit/>
          </a:bodyPr>
          <a:lstStyle/>
          <a:p>
            <a:r>
              <a:rPr lang="en-US" altLang="zh-CN" dirty="0">
                <a:solidFill>
                  <a:schemeClr val="bg1"/>
                </a:solidFill>
              </a:rPr>
              <a:t>5G</a:t>
            </a:r>
            <a:r>
              <a:rPr lang="zh-CN" altLang="en-US" dirty="0">
                <a:solidFill>
                  <a:schemeClr val="bg1"/>
                </a:solidFill>
              </a:rPr>
              <a:t> </a:t>
            </a:r>
            <a:r>
              <a:rPr lang="en-US" altLang="zh-CN" dirty="0">
                <a:solidFill>
                  <a:schemeClr val="bg1"/>
                </a:solidFill>
              </a:rPr>
              <a:t>Equipment Industry Slicing</a:t>
            </a:r>
            <a:endParaRPr lang="en-US" altLang="zh-CN" dirty="0">
              <a:solidFill>
                <a:schemeClr val="bg1"/>
              </a:solidFill>
            </a:endParaRPr>
          </a:p>
        </p:txBody>
      </p:sp>
      <p:sp>
        <p:nvSpPr>
          <p:cNvPr id="8" name="文本框 7"/>
          <p:cNvSpPr txBox="1"/>
          <p:nvPr/>
        </p:nvSpPr>
        <p:spPr>
          <a:xfrm>
            <a:off x="3610491" y="3020290"/>
            <a:ext cx="2319251" cy="369332"/>
          </a:xfrm>
          <a:prstGeom prst="rect">
            <a:avLst/>
          </a:prstGeom>
          <a:noFill/>
        </p:spPr>
        <p:txBody>
          <a:bodyPr wrap="square" rtlCol="0">
            <a:spAutoFit/>
          </a:bodyPr>
          <a:lstStyle/>
          <a:p>
            <a:r>
              <a:rPr lang="en-US" altLang="zh-CN" dirty="0">
                <a:solidFill>
                  <a:schemeClr val="bg1"/>
                </a:solidFill>
              </a:rPr>
              <a:t>5G</a:t>
            </a:r>
            <a:r>
              <a:rPr lang="zh-CN" altLang="en-US" dirty="0">
                <a:solidFill>
                  <a:schemeClr val="bg1"/>
                </a:solidFill>
              </a:rPr>
              <a:t> </a:t>
            </a:r>
            <a:r>
              <a:rPr lang="en-US" altLang="zh-CN" dirty="0">
                <a:solidFill>
                  <a:schemeClr val="bg1"/>
                </a:solidFill>
              </a:rPr>
              <a:t>Electric Slicing</a:t>
            </a:r>
            <a:endParaRPr lang="en-US" altLang="zh-CN" dirty="0">
              <a:solidFill>
                <a:schemeClr val="bg1"/>
              </a:solidFill>
            </a:endParaRPr>
          </a:p>
        </p:txBody>
      </p:sp>
      <p:sp>
        <p:nvSpPr>
          <p:cNvPr id="9" name="文本框 8"/>
          <p:cNvSpPr txBox="1"/>
          <p:nvPr/>
        </p:nvSpPr>
        <p:spPr>
          <a:xfrm>
            <a:off x="6522717" y="3047998"/>
            <a:ext cx="2319251" cy="369332"/>
          </a:xfrm>
          <a:prstGeom prst="rect">
            <a:avLst/>
          </a:prstGeom>
          <a:noFill/>
        </p:spPr>
        <p:txBody>
          <a:bodyPr wrap="square" rtlCol="0">
            <a:spAutoFit/>
          </a:bodyPr>
          <a:lstStyle/>
          <a:p>
            <a:r>
              <a:rPr lang="en-US" altLang="zh-CN" dirty="0">
                <a:solidFill>
                  <a:schemeClr val="bg1"/>
                </a:solidFill>
              </a:rPr>
              <a:t>5G Auto Driving</a:t>
            </a:r>
            <a:endParaRPr lang="en-US" altLang="zh-CN" dirty="0">
              <a:solidFill>
                <a:schemeClr val="bg1"/>
              </a:solidFill>
            </a:endParaRPr>
          </a:p>
        </p:txBody>
      </p:sp>
      <p:sp>
        <p:nvSpPr>
          <p:cNvPr id="10" name="矩形 9"/>
          <p:cNvSpPr/>
          <p:nvPr/>
        </p:nvSpPr>
        <p:spPr>
          <a:xfrm>
            <a:off x="8950033" y="2956558"/>
            <a:ext cx="2471654" cy="581891"/>
          </a:xfrm>
          <a:prstGeom prst="rect">
            <a:avLst/>
          </a:prstGeom>
          <a:solidFill>
            <a:srgbClr val="2D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9376754" y="3050770"/>
            <a:ext cx="2327566" cy="369332"/>
          </a:xfrm>
          <a:prstGeom prst="rect">
            <a:avLst/>
          </a:prstGeom>
          <a:noFill/>
        </p:spPr>
        <p:txBody>
          <a:bodyPr wrap="square" rtlCol="0">
            <a:spAutoFit/>
          </a:bodyPr>
          <a:lstStyle/>
          <a:p>
            <a:r>
              <a:rPr lang="en-US" altLang="zh-CN" dirty="0">
                <a:solidFill>
                  <a:schemeClr val="bg1"/>
                </a:solidFill>
              </a:rPr>
              <a:t>Live Streaming</a:t>
            </a:r>
            <a:endParaRPr lang="en-US" altLang="zh-CN" dirty="0">
              <a:solidFill>
                <a:schemeClr val="bg1"/>
              </a:solidFill>
            </a:endParaRPr>
          </a:p>
        </p:txBody>
      </p:sp>
      <p:pic>
        <p:nvPicPr>
          <p:cNvPr id="12" name="图片 11"/>
          <p:cNvPicPr>
            <a:picLocks noChangeAspect="1"/>
          </p:cNvPicPr>
          <p:nvPr/>
        </p:nvPicPr>
        <p:blipFill>
          <a:blip r:embed="rId1"/>
          <a:stretch>
            <a:fillRect/>
          </a:stretch>
        </p:blipFill>
        <p:spPr>
          <a:xfrm>
            <a:off x="609946" y="3808874"/>
            <a:ext cx="2369074" cy="1453081"/>
          </a:xfrm>
          <a:prstGeom prst="rect">
            <a:avLst/>
          </a:prstGeom>
        </p:spPr>
      </p:pic>
      <p:pic>
        <p:nvPicPr>
          <p:cNvPr id="13" name="图片 12"/>
          <p:cNvPicPr>
            <a:picLocks noChangeAspect="1"/>
          </p:cNvPicPr>
          <p:nvPr/>
        </p:nvPicPr>
        <p:blipFill>
          <a:blip r:embed="rId2"/>
          <a:stretch>
            <a:fillRect/>
          </a:stretch>
        </p:blipFill>
        <p:spPr>
          <a:xfrm>
            <a:off x="3447012" y="3821343"/>
            <a:ext cx="2263832" cy="1444025"/>
          </a:xfrm>
          <a:prstGeom prst="rect">
            <a:avLst/>
          </a:prstGeom>
        </p:spPr>
      </p:pic>
      <p:pic>
        <p:nvPicPr>
          <p:cNvPr id="15" name="图片 14"/>
          <p:cNvPicPr>
            <a:picLocks noChangeAspect="1"/>
          </p:cNvPicPr>
          <p:nvPr/>
        </p:nvPicPr>
        <p:blipFill>
          <a:blip r:embed="rId3"/>
          <a:stretch>
            <a:fillRect/>
          </a:stretch>
        </p:blipFill>
        <p:spPr>
          <a:xfrm>
            <a:off x="6185708" y="3816147"/>
            <a:ext cx="2367387" cy="1462434"/>
          </a:xfrm>
          <a:prstGeom prst="rect">
            <a:avLst/>
          </a:prstGeom>
        </p:spPr>
      </p:pic>
      <p:pic>
        <p:nvPicPr>
          <p:cNvPr id="16" name="图片 15"/>
          <p:cNvPicPr>
            <a:picLocks noChangeAspect="1"/>
          </p:cNvPicPr>
          <p:nvPr/>
        </p:nvPicPr>
        <p:blipFill>
          <a:blip r:embed="rId4"/>
          <a:stretch>
            <a:fillRect/>
          </a:stretch>
        </p:blipFill>
        <p:spPr>
          <a:xfrm>
            <a:off x="8931505" y="3841085"/>
            <a:ext cx="2465243" cy="1417700"/>
          </a:xfrm>
          <a:prstGeom prst="rect">
            <a:avLst/>
          </a:prstGeom>
        </p:spPr>
      </p:pic>
      <p:sp>
        <p:nvSpPr>
          <p:cNvPr id="17" name="文本框 16"/>
          <p:cNvSpPr txBox="1"/>
          <p:nvPr/>
        </p:nvSpPr>
        <p:spPr>
          <a:xfrm>
            <a:off x="565264" y="5652654"/>
            <a:ext cx="2618509" cy="738664"/>
          </a:xfrm>
          <a:prstGeom prst="rect">
            <a:avLst/>
          </a:prstGeom>
          <a:noFill/>
        </p:spPr>
        <p:txBody>
          <a:bodyPr wrap="square" rtlCol="0">
            <a:spAutoFit/>
          </a:bodyPr>
          <a:lstStyle/>
          <a:p>
            <a:r>
              <a:rPr lang="en-US" altLang="zh-CN" sz="1400" dirty="0"/>
              <a:t>Assurance Levels Required</a:t>
            </a:r>
            <a:endParaRPr lang="en-US" altLang="zh-CN" sz="1400" dirty="0"/>
          </a:p>
          <a:p>
            <a:r>
              <a:rPr lang="en-US" altLang="zh-CN" sz="1400" dirty="0"/>
              <a:t>Upstream Assurance</a:t>
            </a:r>
            <a:endParaRPr lang="en-US" altLang="zh-CN" sz="1400" dirty="0"/>
          </a:p>
          <a:p>
            <a:r>
              <a:rPr lang="en-US" altLang="zh-CN" sz="1400" dirty="0"/>
              <a:t>Downstream SLA  Assurance</a:t>
            </a:r>
            <a:endParaRPr lang="zh-CN" altLang="en-US" sz="1400" dirty="0"/>
          </a:p>
        </p:txBody>
      </p:sp>
      <p:sp>
        <p:nvSpPr>
          <p:cNvPr id="18" name="文本框 17"/>
          <p:cNvSpPr txBox="1"/>
          <p:nvPr/>
        </p:nvSpPr>
        <p:spPr>
          <a:xfrm>
            <a:off x="3394362" y="5630486"/>
            <a:ext cx="2618509" cy="954107"/>
          </a:xfrm>
          <a:prstGeom prst="rect">
            <a:avLst/>
          </a:prstGeom>
          <a:noFill/>
        </p:spPr>
        <p:txBody>
          <a:bodyPr wrap="square" rtlCol="0">
            <a:spAutoFit/>
          </a:bodyPr>
          <a:lstStyle/>
          <a:p>
            <a:r>
              <a:rPr lang="en-US" altLang="zh-CN" sz="1400" dirty="0"/>
              <a:t>Plenty of End Devices Access</a:t>
            </a:r>
            <a:endParaRPr lang="en-US" altLang="zh-CN" sz="1400" dirty="0"/>
          </a:p>
          <a:p>
            <a:r>
              <a:rPr lang="en-US" altLang="zh-CN" sz="1400" dirty="0"/>
              <a:t>Wide Area Low Latency</a:t>
            </a:r>
            <a:endParaRPr lang="en-US" altLang="zh-CN" sz="1400" dirty="0"/>
          </a:p>
          <a:p>
            <a:r>
              <a:rPr lang="en-US" altLang="zh-CN" sz="1400" dirty="0"/>
              <a:t>Isolated and Dedicated Network Resources</a:t>
            </a:r>
            <a:endParaRPr lang="en-US" altLang="zh-CN" sz="1400" dirty="0"/>
          </a:p>
        </p:txBody>
      </p:sp>
      <p:sp>
        <p:nvSpPr>
          <p:cNvPr id="19" name="文本框 18"/>
          <p:cNvSpPr txBox="1"/>
          <p:nvPr/>
        </p:nvSpPr>
        <p:spPr>
          <a:xfrm>
            <a:off x="6115394" y="5641569"/>
            <a:ext cx="2618509" cy="738664"/>
          </a:xfrm>
          <a:prstGeom prst="rect">
            <a:avLst/>
          </a:prstGeom>
          <a:noFill/>
        </p:spPr>
        <p:txBody>
          <a:bodyPr wrap="square" rtlCol="0">
            <a:spAutoFit/>
          </a:bodyPr>
          <a:lstStyle/>
          <a:p>
            <a:r>
              <a:rPr lang="en-US" altLang="zh-CN" sz="1400" dirty="0"/>
              <a:t>Remote Control Low Latency</a:t>
            </a:r>
            <a:endParaRPr lang="en-US" altLang="zh-CN" sz="1400" dirty="0"/>
          </a:p>
          <a:p>
            <a:r>
              <a:rPr lang="en-US" altLang="zh-CN" sz="1400" dirty="0"/>
              <a:t>High Availability and Stability Required</a:t>
            </a:r>
            <a:endParaRPr lang="zh-CN" altLang="en-US" sz="1400" dirty="0"/>
          </a:p>
        </p:txBody>
      </p:sp>
      <p:sp>
        <p:nvSpPr>
          <p:cNvPr id="20" name="文本框 19"/>
          <p:cNvSpPr txBox="1"/>
          <p:nvPr/>
        </p:nvSpPr>
        <p:spPr>
          <a:xfrm>
            <a:off x="8861365" y="5636027"/>
            <a:ext cx="2618509" cy="954107"/>
          </a:xfrm>
          <a:prstGeom prst="rect">
            <a:avLst/>
          </a:prstGeom>
          <a:noFill/>
        </p:spPr>
        <p:txBody>
          <a:bodyPr wrap="square" rtlCol="0">
            <a:spAutoFit/>
          </a:bodyPr>
          <a:lstStyle/>
          <a:p>
            <a:r>
              <a:rPr lang="en-US" altLang="zh-CN" sz="1400" dirty="0"/>
              <a:t>Isolated and Dedicated Network Resources</a:t>
            </a:r>
            <a:endParaRPr lang="en-US" altLang="zh-CN" sz="1400" dirty="0"/>
          </a:p>
          <a:p>
            <a:r>
              <a:rPr lang="en-US" altLang="zh-CN" sz="1400" dirty="0"/>
              <a:t>Downstream SLA Assurance</a:t>
            </a:r>
            <a:endParaRPr lang="en-US" altLang="zh-CN" sz="1400" dirty="0"/>
          </a:p>
          <a:p>
            <a:endParaRPr lang="zh-CN" altLang="en-US" sz="1400" dirty="0"/>
          </a:p>
        </p:txBody>
      </p:sp>
      <p:sp>
        <p:nvSpPr>
          <p:cNvPr id="21" name="文本框 20"/>
          <p:cNvSpPr txBox="1"/>
          <p:nvPr/>
        </p:nvSpPr>
        <p:spPr>
          <a:xfrm>
            <a:off x="2327562" y="2410691"/>
            <a:ext cx="1620983" cy="369332"/>
          </a:xfrm>
          <a:prstGeom prst="rect">
            <a:avLst/>
          </a:prstGeom>
          <a:noFill/>
        </p:spPr>
        <p:txBody>
          <a:bodyPr wrap="square" rtlCol="0">
            <a:spAutoFit/>
          </a:bodyPr>
          <a:lstStyle/>
          <a:p>
            <a:r>
              <a:rPr lang="en-US" altLang="zh-CN" b="1" dirty="0"/>
              <a:t>Mature Fields </a:t>
            </a:r>
            <a:endParaRPr lang="zh-CN" altLang="en-US" b="1" dirty="0"/>
          </a:p>
        </p:txBody>
      </p:sp>
      <p:sp>
        <p:nvSpPr>
          <p:cNvPr id="22" name="文本框 21"/>
          <p:cNvSpPr txBox="1"/>
          <p:nvPr/>
        </p:nvSpPr>
        <p:spPr>
          <a:xfrm>
            <a:off x="7384470" y="2388525"/>
            <a:ext cx="3014749" cy="369332"/>
          </a:xfrm>
          <a:prstGeom prst="rect">
            <a:avLst/>
          </a:prstGeom>
          <a:noFill/>
        </p:spPr>
        <p:txBody>
          <a:bodyPr wrap="square" rtlCol="0">
            <a:spAutoFit/>
          </a:bodyPr>
          <a:lstStyle/>
          <a:p>
            <a:r>
              <a:rPr lang="en-US" altLang="zh-CN" b="1" dirty="0"/>
              <a:t>New Potential Valued Fields </a:t>
            </a:r>
            <a:endParaRPr lang="zh-CN" altLang="en-US" b="1" dirty="0"/>
          </a:p>
        </p:txBody>
      </p:sp>
      <p:grpSp>
        <p:nvGrpSpPr>
          <p:cNvPr id="25" name="组合 24"/>
          <p:cNvGrpSpPr/>
          <p:nvPr/>
        </p:nvGrpSpPr>
        <p:grpSpPr>
          <a:xfrm rot="5400000">
            <a:off x="5643922" y="3107288"/>
            <a:ext cx="590242" cy="286746"/>
            <a:chOff x="3445743" y="1608190"/>
            <a:chExt cx="821395" cy="399043"/>
          </a:xfrm>
        </p:grpSpPr>
        <p:sp>
          <p:nvSpPr>
            <p:cNvPr id="26" name="等腰三角形 25"/>
            <p:cNvSpPr/>
            <p:nvPr/>
          </p:nvSpPr>
          <p:spPr>
            <a:xfrm>
              <a:off x="3445743" y="1608190"/>
              <a:ext cx="821395" cy="315753"/>
            </a:xfrm>
            <a:prstGeom prst="triangle">
              <a:avLst/>
            </a:prstGeom>
            <a:gradFill>
              <a:gsLst>
                <a:gs pos="0">
                  <a:srgbClr val="666666">
                    <a:lumMod val="60000"/>
                    <a:lumOff val="40000"/>
                  </a:srgbClr>
                </a:gs>
                <a:gs pos="100000">
                  <a:srgbClr val="666666">
                    <a:lumMod val="20000"/>
                    <a:lumOff val="80000"/>
                    <a:alpha val="0"/>
                  </a:srgbClr>
                </a:gs>
              </a:gsLst>
              <a:lin ang="5400000" scaled="0"/>
            </a:gradFill>
            <a:ln w="12700" cap="flat" cmpd="sng" algn="ctr">
              <a:gradFill flip="none" rotWithShape="1">
                <a:gsLst>
                  <a:gs pos="0">
                    <a:srgbClr val="FFFFFF">
                      <a:alpha val="0"/>
                    </a:srgbClr>
                  </a:gs>
                  <a:gs pos="100000">
                    <a:srgbClr val="666666">
                      <a:lumMod val="75000"/>
                    </a:srgbClr>
                  </a:gs>
                </a:gsLst>
                <a:lin ang="16200000" scaled="0"/>
                <a:tileRect/>
              </a:gradFill>
              <a:prstDash val="solid"/>
              <a:miter lim="800000"/>
            </a:ln>
            <a:effectLst/>
          </p:spPr>
          <p:txBody>
            <a:bodyPr rtlCol="0" anchor="ctr"/>
            <a:lstStyle/>
            <a:p>
              <a:pPr marL="0" marR="0" lvl="0" indent="0" defTabSz="134620" eaLnBrk="1" fontAlgn="auto" latinLnBrk="0" hangingPunct="1">
                <a:lnSpc>
                  <a:spcPct val="100000"/>
                </a:lnSpc>
                <a:spcBef>
                  <a:spcPts val="0"/>
                </a:spcBef>
                <a:spcAft>
                  <a:spcPts val="0"/>
                </a:spcAft>
                <a:buClrTx/>
                <a:buSzTx/>
                <a:buFontTx/>
                <a:buNone/>
                <a:defRPr/>
              </a:pPr>
              <a:endParaRPr kumimoji="0" lang="zh-CN" altLang="en-US" sz="530" b="0" i="0" u="none" strike="noStrike" kern="0" cap="none" spc="0" normalizeH="0" baseline="0" noProof="0">
                <a:ln>
                  <a:noFill/>
                </a:ln>
                <a:solidFill>
                  <a:srgbClr val="1D1D1A"/>
                </a:solidFill>
                <a:effectLst/>
                <a:uLnTx/>
                <a:uFillTx/>
              </a:endParaRPr>
            </a:p>
          </p:txBody>
        </p:sp>
        <p:sp>
          <p:nvSpPr>
            <p:cNvPr id="27" name="等腰三角形 26"/>
            <p:cNvSpPr/>
            <p:nvPr/>
          </p:nvSpPr>
          <p:spPr>
            <a:xfrm>
              <a:off x="3445743" y="1691480"/>
              <a:ext cx="821395" cy="315753"/>
            </a:xfrm>
            <a:prstGeom prst="triangle">
              <a:avLst/>
            </a:prstGeom>
            <a:gradFill>
              <a:gsLst>
                <a:gs pos="0">
                  <a:srgbClr val="666666">
                    <a:lumMod val="60000"/>
                    <a:lumOff val="40000"/>
                  </a:srgbClr>
                </a:gs>
                <a:gs pos="100000">
                  <a:srgbClr val="666666">
                    <a:lumMod val="20000"/>
                    <a:lumOff val="80000"/>
                    <a:alpha val="0"/>
                  </a:srgbClr>
                </a:gs>
              </a:gsLst>
              <a:lin ang="5400000" scaled="0"/>
            </a:gradFill>
            <a:ln w="12700" cap="flat" cmpd="sng" algn="ctr">
              <a:gradFill flip="none" rotWithShape="1">
                <a:gsLst>
                  <a:gs pos="0">
                    <a:srgbClr val="FFFFFF">
                      <a:alpha val="0"/>
                    </a:srgbClr>
                  </a:gs>
                  <a:gs pos="100000">
                    <a:srgbClr val="666666">
                      <a:lumMod val="75000"/>
                    </a:srgbClr>
                  </a:gs>
                </a:gsLst>
                <a:lin ang="16200000" scaled="0"/>
                <a:tileRect/>
              </a:gradFill>
              <a:prstDash val="solid"/>
              <a:miter lim="800000"/>
            </a:ln>
            <a:effectLst/>
          </p:spPr>
          <p:txBody>
            <a:bodyPr rtlCol="0" anchor="ctr"/>
            <a:lstStyle/>
            <a:p>
              <a:pPr marL="0" marR="0" lvl="0" indent="0" defTabSz="134620" eaLnBrk="1" fontAlgn="auto" latinLnBrk="0" hangingPunct="1">
                <a:lnSpc>
                  <a:spcPct val="100000"/>
                </a:lnSpc>
                <a:spcBef>
                  <a:spcPts val="0"/>
                </a:spcBef>
                <a:spcAft>
                  <a:spcPts val="0"/>
                </a:spcAft>
                <a:buClrTx/>
                <a:buSzTx/>
                <a:buFontTx/>
                <a:buNone/>
                <a:defRPr/>
              </a:pPr>
              <a:endParaRPr kumimoji="0" lang="zh-CN" altLang="en-US" sz="530" b="0" i="0" u="none" strike="noStrike" kern="0" cap="none" spc="0" normalizeH="0" baseline="0" noProof="0">
                <a:ln>
                  <a:noFill/>
                </a:ln>
                <a:solidFill>
                  <a:srgbClr val="1D1D1A"/>
                </a:solidFill>
                <a:effectLst/>
                <a:uLnTx/>
                <a:uFillTx/>
              </a:endParaRPr>
            </a:p>
          </p:txBody>
        </p:sp>
      </p:grpSp>
      <p:sp>
        <p:nvSpPr>
          <p:cNvPr id="28" name="文本框 27"/>
          <p:cNvSpPr txBox="1"/>
          <p:nvPr/>
        </p:nvSpPr>
        <p:spPr>
          <a:xfrm>
            <a:off x="499211" y="1759599"/>
            <a:ext cx="10997456" cy="646331"/>
          </a:xfrm>
          <a:prstGeom prst="rect">
            <a:avLst/>
          </a:prstGeom>
          <a:noFill/>
        </p:spPr>
        <p:txBody>
          <a:bodyPr wrap="square" rtlCol="0">
            <a:spAutoFit/>
          </a:bodyPr>
          <a:lstStyle/>
          <a:p>
            <a:r>
              <a:rPr lang="en-US" altLang="zh-CN" b="1" dirty="0"/>
              <a:t>Reason 1: Static Slicing has helped operators monetized. Dynamic Slicing is on the way of huge potential value. </a:t>
            </a:r>
            <a:r>
              <a:rPr lang="en-US" altLang="zh-CN" b="1" dirty="0">
                <a:solidFill>
                  <a:srgbClr val="C00000"/>
                </a:solidFill>
              </a:rPr>
              <a:t>It’s about the time to promote slicing.</a:t>
            </a:r>
            <a:endParaRPr lang="zh-CN" altLang="en-US" b="1" dirty="0">
              <a:solidFill>
                <a:srgbClr val="C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1629" y="429776"/>
            <a:ext cx="6701898" cy="829647"/>
          </a:xfrm>
        </p:spPr>
        <p:txBody>
          <a:bodyPr>
            <a:normAutofit/>
          </a:bodyPr>
          <a:lstStyle/>
          <a:p>
            <a:r>
              <a:rPr lang="en-US" altLang="zh-CN" dirty="0"/>
              <a:t>Why Slicing in CAMARA?</a:t>
            </a:r>
            <a:endParaRPr lang="zh-CN" altLang="en-US" dirty="0"/>
          </a:p>
        </p:txBody>
      </p:sp>
      <p:sp>
        <p:nvSpPr>
          <p:cNvPr id="15" name="文本框 14"/>
          <p:cNvSpPr txBox="1"/>
          <p:nvPr/>
        </p:nvSpPr>
        <p:spPr>
          <a:xfrm>
            <a:off x="542456" y="2022733"/>
            <a:ext cx="10997456" cy="369332"/>
          </a:xfrm>
          <a:prstGeom prst="rect">
            <a:avLst/>
          </a:prstGeom>
          <a:noFill/>
        </p:spPr>
        <p:txBody>
          <a:bodyPr wrap="square" rtlCol="0">
            <a:spAutoFit/>
          </a:bodyPr>
          <a:lstStyle/>
          <a:p>
            <a:r>
              <a:rPr lang="en-US" altLang="zh-CN" b="1" dirty="0"/>
              <a:t>Reason 2: </a:t>
            </a:r>
            <a:r>
              <a:rPr lang="en-US" altLang="zh-CN" b="1" dirty="0">
                <a:solidFill>
                  <a:srgbClr val="C00000"/>
                </a:solidFill>
              </a:rPr>
              <a:t>Utilize the CAMARA platform to fasten the operator monetization of Slicing.</a:t>
            </a:r>
            <a:endParaRPr lang="zh-CN" altLang="en-US" b="1" dirty="0">
              <a:solidFill>
                <a:srgbClr val="C00000"/>
              </a:solidFill>
            </a:endParaRPr>
          </a:p>
        </p:txBody>
      </p:sp>
      <p:sp>
        <p:nvSpPr>
          <p:cNvPr id="3" name="文本框 2"/>
          <p:cNvSpPr txBox="1"/>
          <p:nvPr/>
        </p:nvSpPr>
        <p:spPr>
          <a:xfrm>
            <a:off x="561647" y="2426447"/>
            <a:ext cx="10267784" cy="2308324"/>
          </a:xfrm>
          <a:prstGeom prst="rect">
            <a:avLst/>
          </a:prstGeom>
          <a:noFill/>
        </p:spPr>
        <p:txBody>
          <a:bodyPr wrap="square" rtlCol="0">
            <a:spAutoFit/>
          </a:bodyPr>
          <a:lstStyle/>
          <a:p>
            <a:endParaRPr lang="en-US" altLang="zh-CN" dirty="0"/>
          </a:p>
          <a:p>
            <a:pPr marL="342900" indent="-342900">
              <a:buAutoNum type="arabicParenR"/>
            </a:pPr>
            <a:r>
              <a:rPr lang="en-US" altLang="zh-CN" dirty="0"/>
              <a:t>Closer and more directly to Developers and Customers.</a:t>
            </a:r>
            <a:endParaRPr lang="en-US" altLang="zh-CN" dirty="0"/>
          </a:p>
          <a:p>
            <a:pPr marL="342900" indent="-342900">
              <a:buAutoNum type="arabicParenR"/>
            </a:pPr>
            <a:endParaRPr lang="en-US" altLang="zh-CN" dirty="0"/>
          </a:p>
          <a:p>
            <a:pPr marL="342900" indent="-342900">
              <a:buFontTx/>
              <a:buAutoNum type="arabicParenR"/>
            </a:pPr>
            <a:r>
              <a:rPr lang="en-US" altLang="zh-CN" dirty="0"/>
              <a:t>Attract more player jointly speed up the development of Slice.</a:t>
            </a:r>
            <a:endParaRPr lang="en-US" altLang="zh-CN" dirty="0"/>
          </a:p>
          <a:p>
            <a:pPr marL="342900" indent="-342900">
              <a:buAutoNum type="arabicParenR"/>
            </a:pPr>
            <a:endParaRPr lang="en-US" altLang="zh-CN" dirty="0"/>
          </a:p>
          <a:p>
            <a:pPr marL="342900" indent="-342900">
              <a:buAutoNum type="arabicParenR"/>
            </a:pPr>
            <a:r>
              <a:rPr lang="en-US" altLang="zh-CN" dirty="0"/>
              <a:t>Dynamic Slicing is suitable to be designed as Service APIs for users to call again and again, within Open API Platform.</a:t>
            </a:r>
            <a:endParaRPr lang="en-US" altLang="zh-CN" dirty="0"/>
          </a:p>
          <a:p>
            <a:pPr marL="342900" indent="-342900">
              <a:buAutoNum type="arabicParenR"/>
            </a:pP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0211" y="436920"/>
            <a:ext cx="7808375" cy="829647"/>
          </a:xfrm>
        </p:spPr>
        <p:txBody>
          <a:bodyPr>
            <a:normAutofit fontScale="90000"/>
          </a:bodyPr>
          <a:lstStyle/>
          <a:p>
            <a:r>
              <a:rPr lang="en-US" altLang="zh-CN" dirty="0"/>
              <a:t>For QoS guaranteed scenarios</a:t>
            </a:r>
            <a:r>
              <a:rPr lang="zh-CN" altLang="en-US" dirty="0"/>
              <a:t>，</a:t>
            </a:r>
            <a:r>
              <a:rPr lang="en-US" altLang="zh-CN" dirty="0"/>
              <a:t>Network slicing is the hottest solution</a:t>
            </a:r>
            <a:endParaRPr lang="zh-CN" altLang="en-US" dirty="0"/>
          </a:p>
        </p:txBody>
      </p:sp>
      <p:cxnSp>
        <p:nvCxnSpPr>
          <p:cNvPr id="5" name="直接连接符 4"/>
          <p:cNvCxnSpPr/>
          <p:nvPr/>
        </p:nvCxnSpPr>
        <p:spPr>
          <a:xfrm>
            <a:off x="5922851" y="1813210"/>
            <a:ext cx="0" cy="4933108"/>
          </a:xfrm>
          <a:prstGeom prst="line">
            <a:avLst/>
          </a:prstGeom>
          <a:noFill/>
          <a:ln w="3175" cap="flat" cmpd="sng" algn="ctr">
            <a:solidFill>
              <a:schemeClr val="tx1">
                <a:lumMod val="50000"/>
                <a:lumOff val="50000"/>
              </a:schemeClr>
            </a:solidFill>
            <a:prstDash val="sysDash"/>
            <a:miter lim="800000"/>
          </a:ln>
          <a:effectLst/>
        </p:spPr>
      </p:cxnSp>
      <p:grpSp>
        <p:nvGrpSpPr>
          <p:cNvPr id="6" name="组合 5"/>
          <p:cNvGrpSpPr/>
          <p:nvPr/>
        </p:nvGrpSpPr>
        <p:grpSpPr>
          <a:xfrm>
            <a:off x="1196637" y="1801883"/>
            <a:ext cx="4129108" cy="369188"/>
            <a:chOff x="1191106" y="1064381"/>
            <a:chExt cx="4099609" cy="369332"/>
          </a:xfrm>
        </p:grpSpPr>
        <p:sp>
          <p:nvSpPr>
            <p:cNvPr id="7" name="矩形 163"/>
            <p:cNvSpPr/>
            <p:nvPr/>
          </p:nvSpPr>
          <p:spPr>
            <a:xfrm>
              <a:off x="1191106" y="1064381"/>
              <a:ext cx="4099609" cy="338598"/>
            </a:xfrm>
            <a:prstGeom prst="rect">
              <a:avLst/>
            </a:prstGeom>
          </p:spPr>
          <p:txBody>
            <a:bodyPr wrap="square">
              <a:spAutoFit/>
            </a:bodyPr>
            <a:lstStyle/>
            <a:p>
              <a:pPr algn="ctr" defTabSz="913765">
                <a:defRPr/>
              </a:pPr>
              <a:r>
                <a:rPr lang="en-US" altLang="zh-CN" sz="1600" b="1" dirty="0">
                  <a:solidFill>
                    <a:srgbClr val="0000FF"/>
                  </a:solidFill>
                  <a:ea typeface="等线" panose="02010600030101010101" pitchFamily="2" charset="-122"/>
                  <a:cs typeface="+mn-ea"/>
                  <a:sym typeface="+mn-lt"/>
                </a:rPr>
                <a:t>QoS Guaranteed Requirements</a:t>
              </a:r>
              <a:endParaRPr lang="en-US" altLang="zh-CN" sz="1600" b="1" dirty="0">
                <a:solidFill>
                  <a:srgbClr val="0000FF"/>
                </a:solidFill>
                <a:ea typeface="等线" panose="02010600030101010101" pitchFamily="2" charset="-122"/>
                <a:cs typeface="+mn-ea"/>
                <a:sym typeface="+mn-lt"/>
              </a:endParaRPr>
            </a:p>
          </p:txBody>
        </p:sp>
        <p:cxnSp>
          <p:nvCxnSpPr>
            <p:cNvPr id="8" name="直接连接符 3"/>
            <p:cNvCxnSpPr/>
            <p:nvPr/>
          </p:nvCxnSpPr>
          <p:spPr>
            <a:xfrm>
              <a:off x="1834523" y="1433713"/>
              <a:ext cx="2679664" cy="0"/>
            </a:xfrm>
            <a:prstGeom prst="line">
              <a:avLst/>
            </a:prstGeom>
            <a:noFill/>
            <a:ln w="19050" cap="flat" cmpd="sng" algn="ctr">
              <a:solidFill>
                <a:srgbClr val="0000FF"/>
              </a:solidFill>
              <a:prstDash val="solid"/>
              <a:miter lim="800000"/>
              <a:headEnd type="none" w="med" len="med"/>
              <a:tailEnd type="none" w="med" len="med"/>
            </a:ln>
            <a:effectLst/>
          </p:spPr>
        </p:cxnSp>
      </p:grpSp>
      <p:sp>
        <p:nvSpPr>
          <p:cNvPr id="10" name="矩形 9"/>
          <p:cNvSpPr/>
          <p:nvPr/>
        </p:nvSpPr>
        <p:spPr>
          <a:xfrm>
            <a:off x="420331" y="2263327"/>
            <a:ext cx="5516593" cy="2321085"/>
          </a:xfrm>
          <a:prstGeom prst="rect">
            <a:avLst/>
          </a:prstGeom>
        </p:spPr>
        <p:txBody>
          <a:bodyPr wrap="square">
            <a:spAutoFit/>
          </a:bodyPr>
          <a:lstStyle/>
          <a:p>
            <a:pPr defTabSz="914400">
              <a:lnSpc>
                <a:spcPct val="150000"/>
              </a:lnSpc>
            </a:pPr>
            <a:r>
              <a:rPr lang="en-US" altLang="zh-CN" sz="1400" dirty="0">
                <a:solidFill>
                  <a:prstClr val="black"/>
                </a:solidFill>
                <a:ea typeface="等线" panose="02010600030101010101" pitchFamily="2" charset="-122"/>
                <a:cs typeface="+mn-ea"/>
              </a:rPr>
              <a:t>With the development of streaming, cloud games, VR/AR, auto driving, there appears emerging requirements for stable network quality, even under the high load scenario.  </a:t>
            </a:r>
            <a:endParaRPr lang="en-US" altLang="zh-CN" sz="1400" dirty="0">
              <a:solidFill>
                <a:prstClr val="black"/>
              </a:solidFill>
              <a:ea typeface="等线" panose="02010600030101010101" pitchFamily="2" charset="-122"/>
              <a:cs typeface="+mn-ea"/>
            </a:endParaRPr>
          </a:p>
          <a:p>
            <a:pPr defTabSz="914400">
              <a:lnSpc>
                <a:spcPct val="150000"/>
              </a:lnSpc>
            </a:pPr>
            <a:r>
              <a:rPr lang="en-US" altLang="zh-CN" sz="1400" dirty="0">
                <a:solidFill>
                  <a:prstClr val="black"/>
                </a:solidFill>
                <a:ea typeface="等线" panose="02010600030101010101" pitchFamily="2" charset="-122"/>
                <a:cs typeface="+mn-ea"/>
              </a:rPr>
              <a:t>Network Slice is the hottest topic in 5G to provide differentiate and guaranteed connectivity by isolate resource and mechanism. Dynamic slicing can provide flexible service possibility to different industry by the automatic orchestration and management. </a:t>
            </a:r>
            <a:endParaRPr lang="en-US" altLang="zh-CN" sz="1400" dirty="0">
              <a:solidFill>
                <a:prstClr val="black"/>
              </a:solidFill>
              <a:ea typeface="等线" panose="02010600030101010101" pitchFamily="2" charset="-122"/>
              <a:cs typeface="+mn-ea"/>
            </a:endParaRPr>
          </a:p>
        </p:txBody>
      </p:sp>
      <p:grpSp>
        <p:nvGrpSpPr>
          <p:cNvPr id="15" name="组合 14"/>
          <p:cNvGrpSpPr/>
          <p:nvPr/>
        </p:nvGrpSpPr>
        <p:grpSpPr>
          <a:xfrm>
            <a:off x="5922851" y="1801883"/>
            <a:ext cx="6377974" cy="369188"/>
            <a:chOff x="1191106" y="1064381"/>
            <a:chExt cx="4099609" cy="369332"/>
          </a:xfrm>
        </p:grpSpPr>
        <p:sp>
          <p:nvSpPr>
            <p:cNvPr id="16" name="矩形 163"/>
            <p:cNvSpPr/>
            <p:nvPr/>
          </p:nvSpPr>
          <p:spPr>
            <a:xfrm>
              <a:off x="1191106" y="1064381"/>
              <a:ext cx="4099609" cy="338686"/>
            </a:xfrm>
            <a:prstGeom prst="rect">
              <a:avLst/>
            </a:prstGeom>
          </p:spPr>
          <p:txBody>
            <a:bodyPr wrap="square">
              <a:spAutoFit/>
            </a:bodyPr>
            <a:lstStyle/>
            <a:p>
              <a:pPr algn="ctr" defTabSz="913765">
                <a:defRPr/>
              </a:pPr>
              <a:r>
                <a:rPr lang="en-US" altLang="zh-CN" sz="1600" b="1" dirty="0">
                  <a:solidFill>
                    <a:srgbClr val="0000FF"/>
                  </a:solidFill>
                  <a:ea typeface="等线" panose="02010600030101010101" pitchFamily="2" charset="-122"/>
                  <a:cs typeface="+mn-ea"/>
                  <a:sym typeface="+mn-lt"/>
                </a:rPr>
                <a:t>Network slicing is the common consensus of Europe operators</a:t>
              </a:r>
              <a:endParaRPr lang="en-US" altLang="zh-CN" sz="1600" b="1" dirty="0">
                <a:solidFill>
                  <a:srgbClr val="0000FF"/>
                </a:solidFill>
                <a:ea typeface="等线" panose="02010600030101010101" pitchFamily="2" charset="-122"/>
                <a:cs typeface="+mn-ea"/>
                <a:sym typeface="+mn-lt"/>
              </a:endParaRPr>
            </a:p>
          </p:txBody>
        </p:sp>
        <p:cxnSp>
          <p:nvCxnSpPr>
            <p:cNvPr id="17" name="直接连接符 3"/>
            <p:cNvCxnSpPr/>
            <p:nvPr/>
          </p:nvCxnSpPr>
          <p:spPr>
            <a:xfrm>
              <a:off x="2372307" y="1433713"/>
              <a:ext cx="1786443" cy="0"/>
            </a:xfrm>
            <a:prstGeom prst="line">
              <a:avLst/>
            </a:prstGeom>
            <a:noFill/>
            <a:ln w="19050" cap="flat" cmpd="sng" algn="ctr">
              <a:solidFill>
                <a:srgbClr val="0000FF"/>
              </a:solidFill>
              <a:prstDash val="solid"/>
              <a:miter lim="800000"/>
              <a:headEnd type="none" w="med" len="med"/>
              <a:tailEnd type="none" w="med" len="med"/>
            </a:ln>
            <a:effectLst/>
          </p:spPr>
        </p:cxnSp>
      </p:grpSp>
      <p:grpSp>
        <p:nvGrpSpPr>
          <p:cNvPr id="19" name="组合 18"/>
          <p:cNvGrpSpPr/>
          <p:nvPr/>
        </p:nvGrpSpPr>
        <p:grpSpPr>
          <a:xfrm>
            <a:off x="6152053" y="2617672"/>
            <a:ext cx="5922655" cy="3427693"/>
            <a:chOff x="1376013" y="1258649"/>
            <a:chExt cx="10209010" cy="3524551"/>
          </a:xfrm>
        </p:grpSpPr>
        <p:cxnSp>
          <p:nvCxnSpPr>
            <p:cNvPr id="20" name="肘形连接符 14"/>
            <p:cNvCxnSpPr/>
            <p:nvPr/>
          </p:nvCxnSpPr>
          <p:spPr bwMode="auto">
            <a:xfrm flipV="1">
              <a:off x="2155814" y="1585424"/>
              <a:ext cx="3023871" cy="2376917"/>
            </a:xfrm>
            <a:prstGeom prst="bentConnector3">
              <a:avLst>
                <a:gd name="adj1" fmla="val -202"/>
              </a:avLst>
            </a:prstGeom>
            <a:noFill/>
            <a:ln w="57150">
              <a:solidFill>
                <a:srgbClr val="0070C0"/>
              </a:solidFill>
              <a:prstDash val="soli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矩形 20"/>
            <p:cNvSpPr/>
            <p:nvPr/>
          </p:nvSpPr>
          <p:spPr>
            <a:xfrm>
              <a:off x="1410438" y="3984237"/>
              <a:ext cx="1318466" cy="649101"/>
            </a:xfrm>
            <a:prstGeom prst="rect">
              <a:avLst/>
            </a:prstGeom>
            <a:solidFill>
              <a:srgbClr val="FFFFFF"/>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2" name="矩形 21">
              <a:hlinkClick r:id="" action="ppaction://noaction"/>
            </p:cNvPr>
            <p:cNvSpPr/>
            <p:nvPr/>
          </p:nvSpPr>
          <p:spPr>
            <a:xfrm>
              <a:off x="3590705" y="2337151"/>
              <a:ext cx="6054094" cy="2446049"/>
            </a:xfrm>
            <a:prstGeom prst="rect">
              <a:avLst/>
            </a:prstGeom>
            <a:noFill/>
            <a:ln w="57150">
              <a:solidFill>
                <a:srgbClr val="00B050"/>
              </a:solid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tIns="107997" rtlCol="0" anchor="t"/>
            <a:lstStyle/>
            <a:p>
              <a:pPr>
                <a:spcBef>
                  <a:spcPts val="1200"/>
                </a:spcBef>
              </a:pPr>
              <a:r>
                <a:rPr lang="en-US" altLang="zh-CN" sz="900" dirty="0">
                  <a:solidFill>
                    <a:schemeClr val="tx1"/>
                  </a:solidFill>
                  <a:ea typeface="微软雅黑" panose="020B0503020204020204" pitchFamily="34" charset="-122"/>
                </a:rPr>
                <a:t>Carrier network</a:t>
              </a:r>
              <a:endParaRPr lang="en-US" altLang="zh-CN" sz="900" dirty="0">
                <a:solidFill>
                  <a:schemeClr val="tx1"/>
                </a:solidFill>
                <a:ea typeface="微软雅黑" panose="020B0503020204020204" pitchFamily="34" charset="-122"/>
              </a:endParaRPr>
            </a:p>
          </p:txBody>
        </p:sp>
        <p:sp>
          <p:nvSpPr>
            <p:cNvPr id="23" name="圆角矩形 86"/>
            <p:cNvSpPr/>
            <p:nvPr/>
          </p:nvSpPr>
          <p:spPr bwMode="auto">
            <a:xfrm>
              <a:off x="3806212" y="3492347"/>
              <a:ext cx="5571080" cy="1140991"/>
            </a:xfrm>
            <a:prstGeom prst="roundRect">
              <a:avLst>
                <a:gd name="adj" fmla="val 0"/>
              </a:avLst>
            </a:prstGeom>
            <a:solidFill>
              <a:srgbClr val="0070C0"/>
            </a:solidFill>
            <a:ln w="12700">
              <a:noFill/>
              <a:prstDash val="dash"/>
            </a:ln>
          </p:spPr>
          <p:style>
            <a:lnRef idx="2">
              <a:schemeClr val="dk1"/>
            </a:lnRef>
            <a:fillRef idx="1">
              <a:schemeClr val="lt1"/>
            </a:fillRef>
            <a:effectRef idx="0">
              <a:schemeClr val="dk1"/>
            </a:effectRef>
            <a:fontRef idx="minor">
              <a:schemeClr val="dk1"/>
            </a:fontRef>
          </p:style>
          <p:txBody>
            <a:bodyPr vert="horz" wrap="square" lIns="91437" tIns="45719" rIns="91437" bIns="45719" numCol="1" rtlCol="0" anchor="t" anchorCtr="0" compatLnSpc="1"/>
            <a:lstStyle/>
            <a:p>
              <a:pPr algn="ctr"/>
              <a:r>
                <a:rPr lang="en-US" altLang="zh-CN" sz="900" dirty="0">
                  <a:solidFill>
                    <a:schemeClr val="bg1"/>
                  </a:solidFill>
                  <a:ea typeface="微软雅黑" panose="020B0503020204020204" pitchFamily="34" charset="-122"/>
                  <a:cs typeface="Arial" panose="020B0604020202020204" pitchFamily="34" charset="0"/>
                </a:rPr>
                <a:t>S</a:t>
              </a:r>
              <a:r>
                <a:rPr lang="zh-CN" altLang="en-US" sz="900" dirty="0">
                  <a:solidFill>
                    <a:schemeClr val="bg1"/>
                  </a:solidFill>
                  <a:ea typeface="微软雅黑" panose="020B0503020204020204" pitchFamily="34" charset="-122"/>
                  <a:cs typeface="Arial" panose="020B0604020202020204" pitchFamily="34" charset="0"/>
                </a:rPr>
                <a:t>licing Infrastructure</a:t>
              </a:r>
              <a:endParaRPr lang="zh-CN" altLang="en-US" sz="900" dirty="0">
                <a:solidFill>
                  <a:schemeClr val="bg1"/>
                </a:solidFill>
                <a:ea typeface="微软雅黑" panose="020B0503020204020204" pitchFamily="34" charset="-122"/>
                <a:cs typeface="Arial" panose="020B0604020202020204" pitchFamily="34" charset="0"/>
              </a:endParaRPr>
            </a:p>
          </p:txBody>
        </p:sp>
        <p:sp>
          <p:nvSpPr>
            <p:cNvPr id="24" name="矩形 23"/>
            <p:cNvSpPr/>
            <p:nvPr/>
          </p:nvSpPr>
          <p:spPr>
            <a:xfrm>
              <a:off x="7391810" y="2555332"/>
              <a:ext cx="1678237" cy="426876"/>
            </a:xfrm>
            <a:prstGeom prst="rect">
              <a:avLst/>
            </a:prstGeom>
            <a:solidFill>
              <a:srgbClr val="0070C0"/>
            </a:solidFill>
            <a:ln w="12700" cap="flat" cmpd="sng" algn="ctr">
              <a:noFill/>
              <a:prstDash val="solid"/>
            </a:ln>
            <a:effectLst/>
          </p:spPr>
          <p:txBody>
            <a:bodyPr rtlCol="0" anchor="ctr"/>
            <a:lstStyle/>
            <a:p>
              <a:pPr algn="ctr" eaLnBrk="0" hangingPunct="0">
                <a:buNone/>
              </a:pPr>
              <a:r>
                <a:rPr lang="en-US" altLang="zh-CN" sz="900" kern="0" dirty="0">
                  <a:solidFill>
                    <a:schemeClr val="bg1"/>
                  </a:solidFill>
                  <a:ea typeface="微软雅黑" panose="020B0503020204020204" pitchFamily="34" charset="-122"/>
                  <a:cs typeface="Arial" panose="020B0604020202020204" pitchFamily="34" charset="0"/>
                </a:rPr>
                <a:t>S</a:t>
              </a:r>
              <a:r>
                <a:rPr lang="zh-CN" altLang="en-US" sz="900" kern="0" dirty="0">
                  <a:solidFill>
                    <a:schemeClr val="bg1"/>
                  </a:solidFill>
                  <a:ea typeface="微软雅黑" panose="020B0503020204020204" pitchFamily="34" charset="-122"/>
                  <a:cs typeface="Arial" panose="020B0604020202020204" pitchFamily="34" charset="0"/>
                </a:rPr>
                <a:t>licing </a:t>
              </a:r>
              <a:r>
                <a:rPr lang="en-US" altLang="zh-CN" sz="900" dirty="0">
                  <a:solidFill>
                    <a:schemeClr val="bg1"/>
                  </a:solidFill>
                  <a:ea typeface="微软雅黑" panose="020B0503020204020204" pitchFamily="34" charset="-122"/>
                  <a:cs typeface="Arial" panose="020B0604020202020204" pitchFamily="34" charset="0"/>
                </a:rPr>
                <a:t>Service</a:t>
              </a:r>
              <a:r>
                <a:rPr lang="zh-CN" altLang="en-US" sz="900" kern="0" dirty="0">
                  <a:solidFill>
                    <a:schemeClr val="bg1"/>
                  </a:solidFill>
                  <a:ea typeface="微软雅黑" panose="020B0503020204020204" pitchFamily="34" charset="-122"/>
                  <a:cs typeface="Arial" panose="020B0604020202020204" pitchFamily="34" charset="0"/>
                </a:rPr>
                <a:t> </a:t>
              </a:r>
              <a:r>
                <a:rPr lang="en-US" altLang="zh-CN" sz="900" kern="0" dirty="0">
                  <a:solidFill>
                    <a:schemeClr val="bg1"/>
                  </a:solidFill>
                  <a:ea typeface="微软雅黑" panose="020B0503020204020204" pitchFamily="34" charset="-122"/>
                  <a:cs typeface="Arial" panose="020B0604020202020204" pitchFamily="34" charset="0"/>
                </a:rPr>
                <a:t>O</a:t>
              </a:r>
              <a:r>
                <a:rPr lang="zh-CN" altLang="en-US" sz="900" kern="0" dirty="0">
                  <a:solidFill>
                    <a:schemeClr val="bg1"/>
                  </a:solidFill>
                  <a:ea typeface="微软雅黑" panose="020B0503020204020204" pitchFamily="34" charset="-122"/>
                  <a:cs typeface="Arial" panose="020B0604020202020204" pitchFamily="34" charset="0"/>
                </a:rPr>
                <a:t>peration</a:t>
              </a:r>
              <a:endParaRPr lang="en-US" sz="900" kern="0" dirty="0">
                <a:solidFill>
                  <a:schemeClr val="bg1"/>
                </a:solidFill>
                <a:ea typeface="微软雅黑" panose="020B0503020204020204" pitchFamily="34" charset="-122"/>
                <a:cs typeface="Arial" panose="020B0604020202020204" pitchFamily="34" charset="0"/>
              </a:endParaRPr>
            </a:p>
          </p:txBody>
        </p:sp>
        <p:cxnSp>
          <p:nvCxnSpPr>
            <p:cNvPr id="25" name="直接连接符 24"/>
            <p:cNvCxnSpPr/>
            <p:nvPr/>
          </p:nvCxnSpPr>
          <p:spPr bwMode="auto">
            <a:xfrm>
              <a:off x="5481570" y="4228914"/>
              <a:ext cx="501747" cy="2198"/>
            </a:xfrm>
            <a:prstGeom prst="line">
              <a:avLst/>
            </a:prstGeom>
            <a:ln w="38100">
              <a:solidFill>
                <a:schemeClr val="tx1"/>
              </a:solidFill>
              <a:headEnd type="none" w="med" len="med"/>
              <a:tailEnd type="none"/>
            </a:ln>
          </p:spPr>
          <p:style>
            <a:lnRef idx="1">
              <a:schemeClr val="dk1"/>
            </a:lnRef>
            <a:fillRef idx="0">
              <a:schemeClr val="dk1"/>
            </a:fillRef>
            <a:effectRef idx="0">
              <a:schemeClr val="dk1"/>
            </a:effectRef>
            <a:fontRef idx="minor">
              <a:schemeClr val="tx1"/>
            </a:fontRef>
          </p:style>
        </p:cxnSp>
        <p:cxnSp>
          <p:nvCxnSpPr>
            <p:cNvPr id="26" name="直接连接符 25"/>
            <p:cNvCxnSpPr/>
            <p:nvPr/>
          </p:nvCxnSpPr>
          <p:spPr bwMode="auto">
            <a:xfrm flipV="1">
              <a:off x="6846590" y="4228914"/>
              <a:ext cx="910213" cy="1814"/>
            </a:xfrm>
            <a:prstGeom prst="line">
              <a:avLst/>
            </a:prstGeom>
            <a:ln w="38100">
              <a:solidFill>
                <a:schemeClr val="tx1"/>
              </a:solidFill>
              <a:headEnd type="none" w="med" len="med"/>
              <a:tailEnd type="none"/>
            </a:ln>
          </p:spPr>
          <p:style>
            <a:lnRef idx="1">
              <a:schemeClr val="dk1"/>
            </a:lnRef>
            <a:fillRef idx="0">
              <a:schemeClr val="dk1"/>
            </a:fillRef>
            <a:effectRef idx="0">
              <a:schemeClr val="dk1"/>
            </a:effectRef>
            <a:fontRef idx="minor">
              <a:schemeClr val="tx1"/>
            </a:fontRef>
          </p:style>
        </p:cxnSp>
        <p:sp>
          <p:nvSpPr>
            <p:cNvPr id="27" name="矩形 26"/>
            <p:cNvSpPr/>
            <p:nvPr/>
          </p:nvSpPr>
          <p:spPr>
            <a:xfrm>
              <a:off x="4934124" y="2555332"/>
              <a:ext cx="1922050" cy="426875"/>
            </a:xfrm>
            <a:prstGeom prst="rect">
              <a:avLst/>
            </a:prstGeom>
            <a:solidFill>
              <a:srgbClr val="0070C0"/>
            </a:solidFill>
            <a:ln w="12700" cap="flat" cmpd="sng" algn="ctr">
              <a:noFill/>
              <a:prstDash val="solid"/>
            </a:ln>
            <a:effectLst/>
          </p:spPr>
          <p:txBody>
            <a:bodyPr rtlCol="0" anchor="ctr"/>
            <a:lstStyle/>
            <a:p>
              <a:pPr algn="ctr" defTabSz="914400" eaLnBrk="0" hangingPunct="0">
                <a:defRPr/>
              </a:pPr>
              <a:r>
                <a:rPr lang="en-US" altLang="zh-CN" sz="900" kern="0" dirty="0">
                  <a:solidFill>
                    <a:schemeClr val="bg1"/>
                  </a:solidFill>
                  <a:ea typeface="微软雅黑" panose="020B0503020204020204" pitchFamily="34" charset="-122"/>
                  <a:cs typeface="Arial" panose="020B0604020202020204" pitchFamily="34" charset="0"/>
                </a:rPr>
                <a:t>S</a:t>
              </a:r>
              <a:r>
                <a:rPr lang="zh-CN" altLang="en-US" sz="900" kern="0" dirty="0">
                  <a:solidFill>
                    <a:schemeClr val="bg1"/>
                  </a:solidFill>
                  <a:ea typeface="微软雅黑" panose="020B0503020204020204" pitchFamily="34" charset="-122"/>
                  <a:cs typeface="Arial" panose="020B0604020202020204" pitchFamily="34" charset="0"/>
                </a:rPr>
                <a:t>lic</a:t>
              </a:r>
              <a:r>
                <a:rPr lang="en-US" altLang="zh-CN" sz="900" kern="0" dirty="0">
                  <a:solidFill>
                    <a:schemeClr val="bg1"/>
                  </a:solidFill>
                  <a:ea typeface="微软雅黑" panose="020B0503020204020204" pitchFamily="34" charset="-122"/>
                  <a:cs typeface="Arial" panose="020B0604020202020204" pitchFamily="34" charset="0"/>
                </a:rPr>
                <a:t>ing</a:t>
              </a:r>
              <a:r>
                <a:rPr lang="zh-CN" altLang="en-US" sz="900" kern="0" dirty="0">
                  <a:solidFill>
                    <a:schemeClr val="bg1"/>
                  </a:solidFill>
                  <a:ea typeface="微软雅黑" panose="020B0503020204020204" pitchFamily="34" charset="-122"/>
                  <a:cs typeface="Arial" panose="020B0604020202020204" pitchFamily="34" charset="0"/>
                </a:rPr>
                <a:t> Instance </a:t>
              </a:r>
              <a:r>
                <a:rPr lang="en-US" altLang="zh-CN" sz="900" kern="0" dirty="0">
                  <a:solidFill>
                    <a:schemeClr val="bg1"/>
                  </a:solidFill>
                  <a:ea typeface="微软雅黑" panose="020B0503020204020204" pitchFamily="34" charset="-122"/>
                  <a:cs typeface="Arial" panose="020B0604020202020204" pitchFamily="34" charset="0"/>
                </a:rPr>
                <a:t>M</a:t>
              </a:r>
              <a:r>
                <a:rPr lang="zh-CN" altLang="en-US" sz="900" kern="0" dirty="0">
                  <a:solidFill>
                    <a:schemeClr val="bg1"/>
                  </a:solidFill>
                  <a:ea typeface="微软雅黑" panose="020B0503020204020204" pitchFamily="34" charset="-122"/>
                  <a:cs typeface="Arial" panose="020B0604020202020204" pitchFamily="34" charset="0"/>
                </a:rPr>
                <a:t>anagement</a:t>
              </a:r>
              <a:endParaRPr lang="en-US" sz="900" kern="0" dirty="0">
                <a:solidFill>
                  <a:schemeClr val="bg1"/>
                </a:solidFill>
                <a:ea typeface="微软雅黑" panose="020B0503020204020204" pitchFamily="34" charset="-122"/>
                <a:cs typeface="Arial" panose="020B0604020202020204" pitchFamily="34" charset="0"/>
              </a:endParaRPr>
            </a:p>
          </p:txBody>
        </p:sp>
        <p:sp>
          <p:nvSpPr>
            <p:cNvPr id="28" name="矩形 27"/>
            <p:cNvSpPr/>
            <p:nvPr/>
          </p:nvSpPr>
          <p:spPr>
            <a:xfrm>
              <a:off x="1376013" y="3984076"/>
              <a:ext cx="1338444" cy="328380"/>
            </a:xfrm>
            <a:prstGeom prst="rect">
              <a:avLst/>
            </a:prstGeom>
            <a:noFill/>
          </p:spPr>
          <p:txBody>
            <a:bodyPr wrap="square" rtlCol="0">
              <a:spAutoFit/>
            </a:bodyPr>
            <a:lstStyle/>
            <a:p>
              <a:pPr algn="ctr" eaLnBrk="0" hangingPunct="0">
                <a:buNone/>
              </a:pPr>
              <a:r>
                <a:rPr lang="en-US" altLang="zh-CN" sz="900" b="1" dirty="0">
                  <a:solidFill>
                    <a:srgbClr val="000000"/>
                  </a:solidFill>
                </a:rPr>
                <a:t>UE </a:t>
              </a:r>
              <a:endParaRPr lang="en-US" altLang="zh-CN" sz="900" b="1" dirty="0">
                <a:solidFill>
                  <a:srgbClr val="000000"/>
                </a:solidFill>
              </a:endParaRPr>
            </a:p>
          </p:txBody>
        </p:sp>
        <p:cxnSp>
          <p:nvCxnSpPr>
            <p:cNvPr id="29" name="直接箭头连接符 28"/>
            <p:cNvCxnSpPr/>
            <p:nvPr/>
          </p:nvCxnSpPr>
          <p:spPr>
            <a:xfrm flipV="1">
              <a:off x="5072520" y="2982210"/>
              <a:ext cx="647515" cy="1052631"/>
            </a:xfrm>
            <a:prstGeom prst="straightConnector1">
              <a:avLst/>
            </a:prstGeom>
            <a:noFill/>
            <a:ln w="19050" cap="flat" cmpd="sng" algn="ctr">
              <a:solidFill>
                <a:schemeClr val="bg2">
                  <a:lumMod val="50000"/>
                </a:schemeClr>
              </a:solidFill>
              <a:prstDash val="dashDot"/>
              <a:headEnd type="triangle" w="med" len="med"/>
              <a:tailEnd type="triangle" w="med" len="med"/>
            </a:ln>
            <a:effectLst/>
          </p:spPr>
        </p:cxnSp>
        <p:cxnSp>
          <p:nvCxnSpPr>
            <p:cNvPr id="30" name="直接箭头连接符 29"/>
            <p:cNvCxnSpPr>
              <a:stCxn id="33" idx="0"/>
              <a:endCxn id="27" idx="2"/>
            </p:cNvCxnSpPr>
            <p:nvPr/>
          </p:nvCxnSpPr>
          <p:spPr>
            <a:xfrm flipH="1" flipV="1">
              <a:off x="5895150" y="2982207"/>
              <a:ext cx="519805" cy="1067980"/>
            </a:xfrm>
            <a:prstGeom prst="straightConnector1">
              <a:avLst/>
            </a:prstGeom>
            <a:noFill/>
            <a:ln w="19050" cap="flat" cmpd="sng" algn="ctr">
              <a:solidFill>
                <a:schemeClr val="bg2">
                  <a:lumMod val="50000"/>
                </a:schemeClr>
              </a:solidFill>
              <a:prstDash val="dashDot"/>
              <a:headEnd type="triangle" w="med" len="med"/>
              <a:tailEnd type="triangle" w="med" len="med"/>
            </a:ln>
            <a:effectLst/>
          </p:spPr>
        </p:cxnSp>
        <p:cxnSp>
          <p:nvCxnSpPr>
            <p:cNvPr id="31" name="直接箭头连接符 30"/>
            <p:cNvCxnSpPr/>
            <p:nvPr/>
          </p:nvCxnSpPr>
          <p:spPr>
            <a:xfrm flipH="1" flipV="1">
              <a:off x="6004311" y="3003499"/>
              <a:ext cx="2174462" cy="980739"/>
            </a:xfrm>
            <a:prstGeom prst="straightConnector1">
              <a:avLst/>
            </a:prstGeom>
            <a:noFill/>
            <a:ln w="19050" cap="flat" cmpd="sng" algn="ctr">
              <a:solidFill>
                <a:schemeClr val="bg2">
                  <a:lumMod val="50000"/>
                </a:schemeClr>
              </a:solidFill>
              <a:prstDash val="dashDot"/>
              <a:headEnd type="triangle" w="med" len="med"/>
              <a:tailEnd type="triangle" w="med" len="med"/>
            </a:ln>
            <a:effectLst/>
          </p:spPr>
        </p:cxnSp>
        <p:cxnSp>
          <p:nvCxnSpPr>
            <p:cNvPr id="32" name="直接箭头连接符 31"/>
            <p:cNvCxnSpPr>
              <a:stCxn id="35" idx="0"/>
              <a:endCxn id="24" idx="2"/>
            </p:cNvCxnSpPr>
            <p:nvPr/>
          </p:nvCxnSpPr>
          <p:spPr>
            <a:xfrm flipV="1">
              <a:off x="8227411" y="2982208"/>
              <a:ext cx="3518" cy="1002030"/>
            </a:xfrm>
            <a:prstGeom prst="straightConnector1">
              <a:avLst/>
            </a:prstGeom>
            <a:noFill/>
            <a:ln w="19050" cap="flat" cmpd="sng" algn="ctr">
              <a:solidFill>
                <a:schemeClr val="bg2">
                  <a:lumMod val="50000"/>
                </a:schemeClr>
              </a:solidFill>
              <a:prstDash val="dashDot"/>
              <a:headEnd type="triangle" w="med" len="med"/>
              <a:tailEnd type="triangle" w="med" len="med"/>
            </a:ln>
            <a:effectLst/>
          </p:spPr>
        </p:cxnSp>
        <p:sp>
          <p:nvSpPr>
            <p:cNvPr id="33" name="椭圆 32"/>
            <p:cNvSpPr/>
            <p:nvPr/>
          </p:nvSpPr>
          <p:spPr>
            <a:xfrm>
              <a:off x="5983317" y="4050187"/>
              <a:ext cx="863273" cy="366504"/>
            </a:xfrm>
            <a:prstGeom prst="ellipse">
              <a:avLst/>
            </a:prstGeom>
            <a:solidFill>
              <a:srgbClr val="FFFFFF"/>
            </a:solidFill>
            <a:ln w="19050" cap="flat" cmpd="sng" algn="ctr">
              <a:solidFill>
                <a:srgbClr val="000000"/>
              </a:solidFill>
              <a:prstDash val="solid"/>
            </a:ln>
            <a:effectLst/>
          </p:spPr>
          <p:txBody>
            <a:bodyPr rtlCol="0" anchor="ctr"/>
            <a:lstStyle/>
            <a:p>
              <a:pPr algn="ctr" defTabSz="914400" eaLnBrk="0" hangingPunct="0">
                <a:defRPr/>
              </a:pPr>
              <a:r>
                <a:rPr lang="en-US" sz="900" b="1" kern="0" dirty="0">
                  <a:solidFill>
                    <a:srgbClr val="000000"/>
                  </a:solidFill>
                  <a:ea typeface="宋体" panose="02010600030101010101" pitchFamily="2" charset="-122"/>
                </a:rPr>
                <a:t>TN</a:t>
              </a:r>
              <a:endParaRPr lang="en-US" sz="900" b="1" kern="0" dirty="0">
                <a:solidFill>
                  <a:srgbClr val="000000"/>
                </a:solidFill>
                <a:ea typeface="宋体" panose="02010600030101010101" pitchFamily="2" charset="-122"/>
              </a:endParaRPr>
            </a:p>
          </p:txBody>
        </p:sp>
        <p:sp>
          <p:nvSpPr>
            <p:cNvPr id="34" name="椭圆 33"/>
            <p:cNvSpPr/>
            <p:nvPr/>
          </p:nvSpPr>
          <p:spPr>
            <a:xfrm>
              <a:off x="4598871" y="4013986"/>
              <a:ext cx="997036" cy="443405"/>
            </a:xfrm>
            <a:prstGeom prst="ellipse">
              <a:avLst/>
            </a:prstGeom>
            <a:solidFill>
              <a:srgbClr val="FFFFFF"/>
            </a:solidFill>
            <a:ln w="19050" cap="flat" cmpd="sng" algn="ctr">
              <a:solidFill>
                <a:srgbClr val="000000"/>
              </a:solidFill>
              <a:prstDash val="solid"/>
            </a:ln>
            <a:effectLst/>
          </p:spPr>
          <p:txBody>
            <a:bodyPr rtlCol="0" anchor="ctr"/>
            <a:lstStyle/>
            <a:p>
              <a:pPr algn="ctr" eaLnBrk="0" hangingPunct="0">
                <a:buNone/>
              </a:pPr>
              <a:r>
                <a:rPr lang="en-US" altLang="zh-CN" sz="900" b="1" kern="0" dirty="0">
                  <a:solidFill>
                    <a:srgbClr val="000000"/>
                  </a:solidFill>
                  <a:ea typeface="宋体" panose="02010600030101010101" pitchFamily="2" charset="-122"/>
                </a:rPr>
                <a:t>AN</a:t>
              </a:r>
              <a:endParaRPr lang="en-US" sz="900" b="1" kern="0" dirty="0">
                <a:solidFill>
                  <a:srgbClr val="000000"/>
                </a:solidFill>
                <a:ea typeface="宋体" panose="02010600030101010101" pitchFamily="2" charset="-122"/>
              </a:endParaRPr>
            </a:p>
          </p:txBody>
        </p:sp>
        <p:sp>
          <p:nvSpPr>
            <p:cNvPr id="35" name="椭圆 34"/>
            <p:cNvSpPr/>
            <p:nvPr/>
          </p:nvSpPr>
          <p:spPr>
            <a:xfrm>
              <a:off x="7756802" y="3984237"/>
              <a:ext cx="941217" cy="494770"/>
            </a:xfrm>
            <a:prstGeom prst="ellipse">
              <a:avLst/>
            </a:prstGeom>
            <a:solidFill>
              <a:srgbClr val="FFFFFF"/>
            </a:solidFill>
            <a:ln w="19050" cap="flat" cmpd="sng" algn="ctr">
              <a:solidFill>
                <a:srgbClr val="000000"/>
              </a:solidFill>
              <a:prstDash val="solid"/>
            </a:ln>
            <a:effectLst/>
          </p:spPr>
          <p:txBody>
            <a:bodyPr lIns="0" rIns="0" rtlCol="0" anchor="ctr"/>
            <a:lstStyle/>
            <a:p>
              <a:pPr algn="ctr" defTabSz="914400" eaLnBrk="0" hangingPunct="0">
                <a:defRPr/>
              </a:pPr>
              <a:r>
                <a:rPr lang="en-US" altLang="zh-CN" sz="900" b="1" kern="0" dirty="0">
                  <a:solidFill>
                    <a:srgbClr val="000000"/>
                  </a:solidFill>
                  <a:ea typeface="宋体" panose="02010600030101010101" pitchFamily="2" charset="-122"/>
                </a:rPr>
                <a:t>CN</a:t>
              </a:r>
              <a:endParaRPr lang="en-US" sz="900" b="1" kern="0" dirty="0">
                <a:solidFill>
                  <a:srgbClr val="000000"/>
                </a:solidFill>
                <a:ea typeface="宋体" panose="02010600030101010101" pitchFamily="2" charset="-122"/>
              </a:endParaRPr>
            </a:p>
          </p:txBody>
        </p:sp>
        <p:cxnSp>
          <p:nvCxnSpPr>
            <p:cNvPr id="36" name="直接连接符 35"/>
            <p:cNvCxnSpPr>
              <a:stCxn id="27" idx="3"/>
              <a:endCxn id="24" idx="1"/>
            </p:cNvCxnSpPr>
            <p:nvPr/>
          </p:nvCxnSpPr>
          <p:spPr bwMode="auto">
            <a:xfrm>
              <a:off x="6856174" y="2768770"/>
              <a:ext cx="535636" cy="0"/>
            </a:xfrm>
            <a:prstGeom prst="line">
              <a:avLst/>
            </a:prstGeom>
            <a:noFill/>
            <a:ln>
              <a:solidFill>
                <a:schemeClr val="bg2">
                  <a:lumMod val="25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圆角矩形 22"/>
            <p:cNvSpPr/>
            <p:nvPr/>
          </p:nvSpPr>
          <p:spPr>
            <a:xfrm>
              <a:off x="5179685" y="1439924"/>
              <a:ext cx="2560320" cy="365760"/>
            </a:xfrm>
            <a:prstGeom prst="roundRect">
              <a:avLst>
                <a:gd name="adj" fmla="val 0"/>
              </a:avLst>
            </a:prstGeom>
            <a:solidFill>
              <a:srgbClr val="002060"/>
            </a:solidFill>
            <a:ln w="28575">
              <a:no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buNone/>
              </a:pPr>
              <a:endParaRPr lang="zh-CN" altLang="en-US" sz="900" dirty="0">
                <a:solidFill>
                  <a:schemeClr val="bg1"/>
                </a:solidFill>
                <a:ea typeface="微软雅黑" panose="020B0503020204020204" pitchFamily="34" charset="-122"/>
                <a:cs typeface="Arial" panose="020B0604020202020204" pitchFamily="34" charset="0"/>
              </a:endParaRPr>
            </a:p>
          </p:txBody>
        </p:sp>
        <p:sp>
          <p:nvSpPr>
            <p:cNvPr id="38" name="文本框 37"/>
            <p:cNvSpPr txBox="1"/>
            <p:nvPr/>
          </p:nvSpPr>
          <p:spPr>
            <a:xfrm>
              <a:off x="5792516" y="1867149"/>
              <a:ext cx="1483097" cy="481624"/>
            </a:xfrm>
            <a:prstGeom prst="rect">
              <a:avLst/>
            </a:prstGeom>
            <a:noFill/>
          </p:spPr>
          <p:txBody>
            <a:bodyPr wrap="square" rtlCol="0">
              <a:spAutoFit/>
            </a:bodyPr>
            <a:lstStyle/>
            <a:p>
              <a:pPr>
                <a:spcBef>
                  <a:spcPts val="600"/>
                </a:spcBef>
                <a:buClr>
                  <a:schemeClr val="bg1">
                    <a:lumMod val="50000"/>
                  </a:schemeClr>
                </a:buClr>
                <a:buSzPct val="80000"/>
              </a:pPr>
              <a:r>
                <a:rPr lang="en-US" altLang="zh-CN" sz="800" dirty="0">
                  <a:ea typeface="微软雅黑" panose="020B0503020204020204" pitchFamily="34" charset="-122"/>
                  <a:cs typeface="Arial" panose="020B0604020202020204" pitchFamily="34" charset="0"/>
                </a:rPr>
                <a:t>Slicing</a:t>
              </a:r>
              <a:r>
                <a:rPr lang="zh-CN" altLang="en-US" sz="800" dirty="0">
                  <a:ea typeface="微软雅黑" panose="020B0503020204020204" pitchFamily="34" charset="-122"/>
                  <a:cs typeface="Arial" panose="020B0604020202020204" pitchFamily="34" charset="0"/>
                </a:rPr>
                <a:t> KPI </a:t>
              </a:r>
              <a:r>
                <a:rPr lang="en-US" altLang="zh-CN" sz="800" dirty="0">
                  <a:ea typeface="微软雅黑" panose="020B0503020204020204" pitchFamily="34" charset="-122"/>
                  <a:cs typeface="Arial" panose="020B0604020202020204" pitchFamily="34" charset="0"/>
                </a:rPr>
                <a:t>m</a:t>
              </a:r>
              <a:r>
                <a:rPr lang="zh-CN" altLang="en-US" sz="800" dirty="0">
                  <a:ea typeface="微软雅黑" panose="020B0503020204020204" pitchFamily="34" charset="-122"/>
                  <a:cs typeface="Arial" panose="020B0604020202020204" pitchFamily="34" charset="0"/>
                </a:rPr>
                <a:t>onitoring</a:t>
              </a:r>
              <a:endParaRPr lang="zh-CN" altLang="en-US" sz="800" dirty="0">
                <a:ea typeface="微软雅黑" panose="020B0503020204020204" pitchFamily="34" charset="-122"/>
                <a:cs typeface="Arial" panose="020B0604020202020204" pitchFamily="34" charset="0"/>
              </a:endParaRPr>
            </a:p>
          </p:txBody>
        </p:sp>
        <p:sp>
          <p:nvSpPr>
            <p:cNvPr id="39" name="文本框 38"/>
            <p:cNvSpPr txBox="1"/>
            <p:nvPr/>
          </p:nvSpPr>
          <p:spPr>
            <a:xfrm>
              <a:off x="7454863" y="1850475"/>
              <a:ext cx="3384697" cy="481624"/>
            </a:xfrm>
            <a:prstGeom prst="rect">
              <a:avLst/>
            </a:prstGeom>
            <a:noFill/>
          </p:spPr>
          <p:txBody>
            <a:bodyPr wrap="square" rtlCol="0">
              <a:spAutoFit/>
            </a:bodyPr>
            <a:lstStyle/>
            <a:p>
              <a:pPr>
                <a:buClr>
                  <a:schemeClr val="bg1">
                    <a:lumMod val="50000"/>
                  </a:schemeClr>
                </a:buClr>
                <a:buSzPct val="80000"/>
              </a:pPr>
              <a:r>
                <a:rPr lang="en-US" altLang="zh-CN" sz="800" dirty="0">
                  <a:ea typeface="微软雅黑" panose="020B0503020204020204" pitchFamily="34" charset="-122"/>
                  <a:cs typeface="Arial" panose="020B0604020202020204" pitchFamily="34" charset="0"/>
                </a:rPr>
                <a:t>Slicing</a:t>
              </a:r>
              <a:r>
                <a:rPr lang="zh-CN" altLang="en-US" sz="800" dirty="0">
                  <a:ea typeface="微软雅黑" panose="020B0503020204020204" pitchFamily="34" charset="-122"/>
                  <a:cs typeface="Arial" panose="020B0604020202020204" pitchFamily="34" charset="0"/>
                </a:rPr>
                <a:t> </a:t>
              </a:r>
              <a:r>
                <a:rPr lang="en-US" altLang="zh-CN" sz="800" dirty="0">
                  <a:ea typeface="微软雅黑" panose="020B0503020204020204" pitchFamily="34" charset="-122"/>
                  <a:cs typeface="Arial" panose="020B0604020202020204" pitchFamily="34" charset="0"/>
                </a:rPr>
                <a:t>o</a:t>
              </a:r>
              <a:r>
                <a:rPr lang="zh-CN" altLang="en-US" sz="800" dirty="0">
                  <a:ea typeface="微软雅黑" panose="020B0503020204020204" pitchFamily="34" charset="-122"/>
                  <a:cs typeface="Arial" panose="020B0604020202020204" pitchFamily="34" charset="0"/>
                </a:rPr>
                <a:t>rdering</a:t>
              </a:r>
              <a:endParaRPr lang="en-US" altLang="zh-CN" sz="800" dirty="0">
                <a:ea typeface="微软雅黑" panose="020B0503020204020204" pitchFamily="34" charset="-122"/>
                <a:cs typeface="Arial" panose="020B0604020202020204" pitchFamily="34" charset="0"/>
              </a:endParaRPr>
            </a:p>
            <a:p>
              <a:pPr>
                <a:buClr>
                  <a:schemeClr val="bg1">
                    <a:lumMod val="50000"/>
                  </a:schemeClr>
                </a:buClr>
                <a:buSzPct val="80000"/>
              </a:pPr>
              <a:r>
                <a:rPr lang="en-US" altLang="zh-CN" sz="800" dirty="0">
                  <a:ea typeface="微软雅黑" panose="020B0503020204020204" pitchFamily="34" charset="-122"/>
                  <a:cs typeface="Arial" panose="020B0604020202020204" pitchFamily="34" charset="0"/>
                </a:rPr>
                <a:t>Slicing</a:t>
              </a:r>
              <a:r>
                <a:rPr lang="zh-CN" altLang="en-US" sz="800" dirty="0">
                  <a:ea typeface="微软雅黑" panose="020B0503020204020204" pitchFamily="34" charset="-122"/>
                  <a:cs typeface="Arial" panose="020B0604020202020204" pitchFamily="34" charset="0"/>
                </a:rPr>
                <a:t> </a:t>
              </a:r>
              <a:r>
                <a:rPr lang="en-US" altLang="zh-CN" sz="800" dirty="0">
                  <a:ea typeface="微软雅黑" panose="020B0503020204020204" pitchFamily="34" charset="-122"/>
                  <a:cs typeface="Arial" panose="020B0604020202020204" pitchFamily="34" charset="0"/>
                </a:rPr>
                <a:t>u</a:t>
              </a:r>
              <a:r>
                <a:rPr lang="zh-CN" altLang="en-US" sz="800" dirty="0">
                  <a:ea typeface="微软雅黑" panose="020B0503020204020204" pitchFamily="34" charset="-122"/>
                  <a:cs typeface="Arial" panose="020B0604020202020204" pitchFamily="34" charset="0"/>
                </a:rPr>
                <a:t>ser </a:t>
              </a:r>
              <a:r>
                <a:rPr lang="en-US" altLang="zh-CN" sz="800" dirty="0">
                  <a:ea typeface="微软雅黑" panose="020B0503020204020204" pitchFamily="34" charset="-122"/>
                  <a:cs typeface="Arial" panose="020B0604020202020204" pitchFamily="34" charset="0"/>
                </a:rPr>
                <a:t>m</a:t>
              </a:r>
              <a:r>
                <a:rPr lang="zh-CN" altLang="en-US" sz="800" dirty="0">
                  <a:ea typeface="微软雅黑" panose="020B0503020204020204" pitchFamily="34" charset="-122"/>
                  <a:cs typeface="Arial" panose="020B0604020202020204" pitchFamily="34" charset="0"/>
                </a:rPr>
                <a:t>anagement</a:t>
              </a:r>
              <a:endParaRPr lang="zh-CN" altLang="en-US" sz="800" dirty="0">
                <a:ea typeface="微软雅黑" panose="020B0503020204020204" pitchFamily="34" charset="-122"/>
                <a:cs typeface="Arial" panose="020B0604020202020204" pitchFamily="34" charset="0"/>
              </a:endParaRPr>
            </a:p>
          </p:txBody>
        </p:sp>
        <p:cxnSp>
          <p:nvCxnSpPr>
            <p:cNvPr id="40" name="直接箭头连接符 39"/>
            <p:cNvCxnSpPr/>
            <p:nvPr/>
          </p:nvCxnSpPr>
          <p:spPr bwMode="auto">
            <a:xfrm flipV="1">
              <a:off x="5733512" y="1716711"/>
              <a:ext cx="475" cy="574318"/>
            </a:xfrm>
            <a:prstGeom prst="straightConnector1">
              <a:avLst/>
            </a:prstGeom>
            <a:noFill/>
            <a:ln w="76200">
              <a:solidFill>
                <a:srgbClr val="00B050"/>
              </a:solidFill>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接箭头连接符 40"/>
            <p:cNvCxnSpPr/>
            <p:nvPr/>
          </p:nvCxnSpPr>
          <p:spPr bwMode="auto">
            <a:xfrm>
              <a:off x="7310848" y="1781531"/>
              <a:ext cx="0" cy="470241"/>
            </a:xfrm>
            <a:prstGeom prst="straightConnector1">
              <a:avLst/>
            </a:prstGeom>
            <a:noFill/>
            <a:ln w="76200">
              <a:solidFill>
                <a:srgbClr val="00B050"/>
              </a:solidFill>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文本框 41"/>
            <p:cNvSpPr txBox="1"/>
            <p:nvPr/>
          </p:nvSpPr>
          <p:spPr>
            <a:xfrm>
              <a:off x="2272587" y="1258649"/>
              <a:ext cx="3323320" cy="328379"/>
            </a:xfrm>
            <a:prstGeom prst="rect">
              <a:avLst/>
            </a:prstGeom>
            <a:noFill/>
          </p:spPr>
          <p:txBody>
            <a:bodyPr wrap="square" rtlCol="0">
              <a:spAutoFit/>
            </a:bodyPr>
            <a:lstStyle>
              <a:defPPr>
                <a:defRPr lang="zh-CN"/>
              </a:defPPr>
              <a:lvl1pPr>
                <a:spcBef>
                  <a:spcPts val="600"/>
                </a:spcBef>
                <a:buClr>
                  <a:schemeClr val="bg1">
                    <a:lumMod val="50000"/>
                  </a:schemeClr>
                </a:buClr>
                <a:buSzPct val="80000"/>
                <a:buNone/>
                <a:defRPr sz="1400" b="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defRPr>
              </a:lvl1pPr>
            </a:lstStyle>
            <a:p>
              <a:r>
                <a:rPr lang="en-US" altLang="zh-CN" sz="900" dirty="0">
                  <a:solidFill>
                    <a:schemeClr val="tx1"/>
                  </a:solidFill>
                  <a:latin typeface="+mn-lt"/>
                </a:rPr>
                <a:t>slicing</a:t>
              </a:r>
              <a:r>
                <a:rPr lang="zh-CN" altLang="en-US" sz="900" dirty="0">
                  <a:solidFill>
                    <a:schemeClr val="tx1"/>
                  </a:solidFill>
                  <a:latin typeface="+mn-lt"/>
                </a:rPr>
                <a:t> terminal monitoring</a:t>
              </a:r>
              <a:endParaRPr lang="zh-CN" altLang="en-US" sz="900" dirty="0">
                <a:solidFill>
                  <a:schemeClr val="tx1"/>
                </a:solidFill>
                <a:latin typeface="+mn-lt"/>
              </a:endParaRPr>
            </a:p>
          </p:txBody>
        </p:sp>
        <p:sp>
          <p:nvSpPr>
            <p:cNvPr id="43" name="Cloud 13"/>
            <p:cNvSpPr/>
            <p:nvPr/>
          </p:nvSpPr>
          <p:spPr bwMode="auto">
            <a:xfrm>
              <a:off x="10146547" y="3895946"/>
              <a:ext cx="1438476" cy="679482"/>
            </a:xfrm>
            <a:prstGeom prst="cloud">
              <a:avLst/>
            </a:prstGeom>
            <a:noFill/>
            <a:ln>
              <a:solidFill>
                <a:srgbClr val="0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r>
                <a:rPr lang="en-US" altLang="zh-CN" sz="900" dirty="0">
                  <a:ea typeface="微软雅黑" panose="020B0503020204020204" pitchFamily="34" charset="-122"/>
                </a:rPr>
                <a:t>APP</a:t>
              </a:r>
              <a:endParaRPr lang="en-US" altLang="zh-CN" sz="900" dirty="0">
                <a:ea typeface="微软雅黑" panose="020B0503020204020204" pitchFamily="34" charset="-122"/>
              </a:endParaRPr>
            </a:p>
            <a:p>
              <a:pPr algn="ctr"/>
              <a:r>
                <a:rPr lang="en-US" altLang="zh-CN" sz="900" dirty="0">
                  <a:ea typeface="微软雅黑" panose="020B0503020204020204" pitchFamily="34" charset="-122"/>
                </a:rPr>
                <a:t>Server</a:t>
              </a:r>
              <a:endParaRPr lang="zh-CN" altLang="en-US" sz="900" dirty="0">
                <a:ea typeface="微软雅黑" panose="020B0503020204020204" pitchFamily="34" charset="-122"/>
              </a:endParaRPr>
            </a:p>
          </p:txBody>
        </p:sp>
        <p:cxnSp>
          <p:nvCxnSpPr>
            <p:cNvPr id="44" name="肘形连接符 29"/>
            <p:cNvCxnSpPr>
              <a:stCxn id="43" idx="3"/>
              <a:endCxn id="37" idx="3"/>
            </p:cNvCxnSpPr>
            <p:nvPr/>
          </p:nvCxnSpPr>
          <p:spPr bwMode="auto">
            <a:xfrm rot="16200000" flipV="1">
              <a:off x="8146900" y="1215909"/>
              <a:ext cx="2311992" cy="3125780"/>
            </a:xfrm>
            <a:prstGeom prst="bentConnector2">
              <a:avLst/>
            </a:prstGeom>
            <a:noFill/>
            <a:ln w="57150">
              <a:solidFill>
                <a:srgbClr val="0070C0"/>
              </a:solidFill>
              <a:prstDash val="soli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文本框 44"/>
            <p:cNvSpPr txBox="1"/>
            <p:nvPr/>
          </p:nvSpPr>
          <p:spPr>
            <a:xfrm>
              <a:off x="8264944" y="1297523"/>
              <a:ext cx="2902907" cy="328380"/>
            </a:xfrm>
            <a:prstGeom prst="rect">
              <a:avLst/>
            </a:prstGeom>
            <a:noFill/>
          </p:spPr>
          <p:txBody>
            <a:bodyPr wrap="square" rtlCol="0">
              <a:spAutoFit/>
            </a:bodyPr>
            <a:lstStyle>
              <a:defPPr>
                <a:defRPr lang="zh-CN"/>
              </a:defPPr>
              <a:lvl1pPr>
                <a:spcBef>
                  <a:spcPts val="600"/>
                </a:spcBef>
                <a:buClr>
                  <a:schemeClr val="bg1">
                    <a:lumMod val="50000"/>
                  </a:schemeClr>
                </a:buClr>
                <a:buSzPct val="80000"/>
                <a:buNone/>
                <a:defRPr sz="1400" b="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defRPr>
              </a:lvl1pPr>
            </a:lstStyle>
            <a:p>
              <a:r>
                <a:rPr lang="en-US" altLang="zh-CN" sz="900" dirty="0">
                  <a:solidFill>
                    <a:schemeClr val="tx1"/>
                  </a:solidFill>
                  <a:latin typeface="+mn-lt"/>
                </a:rPr>
                <a:t>slicing</a:t>
              </a:r>
              <a:r>
                <a:rPr lang="zh-CN" altLang="en-US" sz="900" dirty="0">
                  <a:solidFill>
                    <a:schemeClr val="tx1"/>
                  </a:solidFill>
                  <a:latin typeface="+mn-lt"/>
                </a:rPr>
                <a:t> service monitoring</a:t>
              </a:r>
              <a:endParaRPr lang="zh-CN" altLang="en-US" sz="900" dirty="0">
                <a:solidFill>
                  <a:schemeClr val="tx1"/>
                </a:solidFill>
                <a:latin typeface="+mn-lt"/>
              </a:endParaRPr>
            </a:p>
          </p:txBody>
        </p:sp>
        <p:pic>
          <p:nvPicPr>
            <p:cNvPr id="46" name="图片 866"/>
            <p:cNvPicPr>
              <a:picLocks noChangeAspect="1"/>
            </p:cNvPicPr>
            <p:nvPr/>
          </p:nvPicPr>
          <p:blipFill rotWithShape="1">
            <a:blip r:embed="rId1" cstate="print"/>
            <a:srcRect/>
            <a:stretch>
              <a:fillRect/>
            </a:stretch>
          </p:blipFill>
          <p:spPr>
            <a:xfrm>
              <a:off x="1488544" y="4401996"/>
              <a:ext cx="430026" cy="151934"/>
            </a:xfrm>
            <a:prstGeom prst="rect">
              <a:avLst/>
            </a:prstGeom>
          </p:spPr>
        </p:pic>
        <p:pic>
          <p:nvPicPr>
            <p:cNvPr id="47" name="图片 873"/>
            <p:cNvPicPr>
              <a:picLocks noChangeAspect="1"/>
            </p:cNvPicPr>
            <p:nvPr/>
          </p:nvPicPr>
          <p:blipFill>
            <a:blip r:embed="rId2" cstate="print">
              <a:clrChange>
                <a:clrFrom>
                  <a:srgbClr val="FFFFFF"/>
                </a:clrFrom>
                <a:clrTo>
                  <a:srgbClr val="FFFFFF">
                    <a:alpha val="0"/>
                  </a:srgbClr>
                </a:clrTo>
              </a:clrChange>
            </a:blip>
            <a:stretch>
              <a:fillRect/>
            </a:stretch>
          </p:blipFill>
          <p:spPr>
            <a:xfrm>
              <a:off x="2145951" y="4392717"/>
              <a:ext cx="614381" cy="126609"/>
            </a:xfrm>
            <a:prstGeom prst="rect">
              <a:avLst/>
            </a:prstGeom>
          </p:spPr>
        </p:pic>
        <p:sp>
          <p:nvSpPr>
            <p:cNvPr id="48" name="矩形 47"/>
            <p:cNvSpPr/>
            <p:nvPr/>
          </p:nvSpPr>
          <p:spPr>
            <a:xfrm>
              <a:off x="3719648" y="1564621"/>
              <a:ext cx="2090836" cy="633865"/>
            </a:xfrm>
            <a:prstGeom prst="rect">
              <a:avLst/>
            </a:prstGeom>
          </p:spPr>
          <p:txBody>
            <a:bodyPr wrap="square">
              <a:spAutoFit/>
            </a:bodyPr>
            <a:lstStyle/>
            <a:p>
              <a:pPr algn="ctr">
                <a:lnSpc>
                  <a:spcPts val="3440"/>
                </a:lnSpc>
              </a:pPr>
              <a:r>
                <a:rPr lang="en-US" altLang="zh-CN" sz="900" b="1" dirty="0">
                  <a:solidFill>
                    <a:srgbClr val="FF0000"/>
                  </a:solidFill>
                  <a:ea typeface="Arial Unicode MS" panose="020B0604020202020204" pitchFamily="34" charset="-122"/>
                  <a:cs typeface="Arial" panose="020B0604020202020204" pitchFamily="34" charset="0"/>
                </a:rPr>
                <a:t>Open API</a:t>
              </a:r>
              <a:endParaRPr lang="en-US" sz="900" b="1" dirty="0">
                <a:solidFill>
                  <a:srgbClr val="FF0000"/>
                </a:solidFill>
                <a:ea typeface="Arial Unicode MS" panose="020B0604020202020204" pitchFamily="34" charset="-122"/>
                <a:cs typeface="Arial" panose="020B0604020202020204" pitchFamily="34" charset="0"/>
              </a:endParaRPr>
            </a:p>
          </p:txBody>
        </p:sp>
        <p:pic>
          <p:nvPicPr>
            <p:cNvPr id="49" name="图片 48"/>
            <p:cNvPicPr>
              <a:picLocks noChangeAspect="1"/>
            </p:cNvPicPr>
            <p:nvPr/>
          </p:nvPicPr>
          <p:blipFill>
            <a:blip r:embed="rId3" cstate="print"/>
            <a:stretch>
              <a:fillRect/>
            </a:stretch>
          </p:blipFill>
          <p:spPr>
            <a:xfrm>
              <a:off x="1975491" y="4299955"/>
              <a:ext cx="161304" cy="258231"/>
            </a:xfrm>
            <a:prstGeom prst="rect">
              <a:avLst/>
            </a:prstGeom>
          </p:spPr>
        </p:pic>
        <p:cxnSp>
          <p:nvCxnSpPr>
            <p:cNvPr id="50" name="直接连接符 25"/>
            <p:cNvCxnSpPr/>
            <p:nvPr/>
          </p:nvCxnSpPr>
          <p:spPr bwMode="auto">
            <a:xfrm flipH="1">
              <a:off x="8698019" y="4228914"/>
              <a:ext cx="1505700" cy="381"/>
            </a:xfrm>
            <a:prstGeom prst="line">
              <a:avLst/>
            </a:prstGeom>
            <a:noFill/>
            <a:ln w="38100">
              <a:solidFill>
                <a:schemeClr val="tx1"/>
              </a:solidFill>
              <a:tailEnd type="non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直接连接符 50"/>
            <p:cNvCxnSpPr/>
            <p:nvPr/>
          </p:nvCxnSpPr>
          <p:spPr>
            <a:xfrm>
              <a:off x="2763097" y="4228914"/>
              <a:ext cx="1842454" cy="67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5313717" y="1484444"/>
              <a:ext cx="2475936" cy="306489"/>
            </a:xfrm>
            <a:prstGeom prst="rect">
              <a:avLst/>
            </a:prstGeom>
          </p:spPr>
          <p:txBody>
            <a:bodyPr wrap="square">
              <a:spAutoFit/>
            </a:bodyPr>
            <a:lstStyle/>
            <a:p>
              <a:pPr algn="ctr">
                <a:buNone/>
              </a:pPr>
              <a:r>
                <a:rPr lang="en-US" altLang="zh-CN" sz="800" dirty="0">
                  <a:solidFill>
                    <a:schemeClr val="bg1"/>
                  </a:solidFill>
                  <a:ea typeface="微软雅黑" panose="020B0503020204020204" pitchFamily="34" charset="-122"/>
                  <a:cs typeface="Arial" panose="020B0604020202020204" pitchFamily="34" charset="0"/>
                </a:rPr>
                <a:t>Tenant Service Platform</a:t>
              </a:r>
              <a:endParaRPr lang="zh-CN" altLang="en-US" sz="800" dirty="0">
                <a:solidFill>
                  <a:schemeClr val="bg1"/>
                </a:solidFill>
                <a:ea typeface="微软雅黑" panose="020B0503020204020204" pitchFamily="34" charset="-122"/>
                <a:cs typeface="Arial" panose="020B0604020202020204" pitchFamily="34" charset="0"/>
              </a:endParaRPr>
            </a:p>
          </p:txBody>
        </p:sp>
        <p:sp>
          <p:nvSpPr>
            <p:cNvPr id="53" name="Oval 99"/>
            <p:cNvSpPr/>
            <p:nvPr/>
          </p:nvSpPr>
          <p:spPr>
            <a:xfrm>
              <a:off x="7268520" y="2518424"/>
              <a:ext cx="274320" cy="250074"/>
            </a:xfrm>
            <a:prstGeom prst="ellipse">
              <a:avLst/>
            </a:prstGeom>
            <a:solidFill>
              <a:schemeClr val="bg1"/>
            </a:solidFill>
            <a:ln w="25400" cap="flat" cmpd="sng" algn="ctr">
              <a:solidFill>
                <a:srgbClr val="0070C0"/>
              </a:solidFill>
              <a:prstDash val="solid"/>
            </a:ln>
            <a:effectLst/>
          </p:spPr>
          <p:txBody>
            <a:bodyPr rtlCol="0" anchor="ctr"/>
            <a:lstStyle/>
            <a:p>
              <a:pPr algn="ctr" defTabSz="914400"/>
              <a:r>
                <a:rPr lang="en-US" altLang="zh-CN" sz="900" b="1" kern="0">
                  <a:solidFill>
                    <a:srgbClr val="0070C0"/>
                  </a:solidFill>
                  <a:cs typeface="+mn-ea"/>
                  <a:sym typeface="+mn-lt"/>
                </a:rPr>
                <a:t>3</a:t>
              </a:r>
              <a:endParaRPr lang="zh-CN" altLang="en-US" sz="900" b="1" kern="0">
                <a:solidFill>
                  <a:srgbClr val="0070C0"/>
                </a:solidFill>
                <a:cs typeface="+mn-ea"/>
                <a:sym typeface="+mn-lt"/>
              </a:endParaRPr>
            </a:p>
          </p:txBody>
        </p:sp>
        <p:sp>
          <p:nvSpPr>
            <p:cNvPr id="54" name="Oval 103"/>
            <p:cNvSpPr/>
            <p:nvPr/>
          </p:nvSpPr>
          <p:spPr>
            <a:xfrm>
              <a:off x="5286798" y="1490479"/>
              <a:ext cx="274320" cy="250075"/>
            </a:xfrm>
            <a:prstGeom prst="ellipse">
              <a:avLst/>
            </a:prstGeom>
            <a:solidFill>
              <a:schemeClr val="bg1"/>
            </a:solidFill>
            <a:ln w="25400" cap="flat" cmpd="sng" algn="ctr">
              <a:solidFill>
                <a:srgbClr val="0070C0"/>
              </a:solidFill>
              <a:prstDash val="solid"/>
            </a:ln>
            <a:effectLst/>
          </p:spPr>
          <p:txBody>
            <a:bodyPr rtlCol="0" anchor="ctr"/>
            <a:lstStyle/>
            <a:p>
              <a:pPr algn="ctr" defTabSz="914400"/>
              <a:r>
                <a:rPr lang="en-US" altLang="zh-CN" sz="900" b="1" kern="0">
                  <a:solidFill>
                    <a:srgbClr val="0070C0"/>
                  </a:solidFill>
                  <a:cs typeface="+mn-ea"/>
                  <a:sym typeface="+mn-lt"/>
                </a:rPr>
                <a:t>4</a:t>
              </a:r>
              <a:endParaRPr lang="zh-CN" altLang="en-US" sz="900" b="1" kern="0" dirty="0">
                <a:solidFill>
                  <a:srgbClr val="0070C0"/>
                </a:solidFill>
                <a:cs typeface="+mn-ea"/>
                <a:sym typeface="+mn-lt"/>
              </a:endParaRPr>
            </a:p>
          </p:txBody>
        </p:sp>
        <p:sp>
          <p:nvSpPr>
            <p:cNvPr id="55" name="Oval 52"/>
            <p:cNvSpPr/>
            <p:nvPr/>
          </p:nvSpPr>
          <p:spPr>
            <a:xfrm>
              <a:off x="5361166" y="3508842"/>
              <a:ext cx="274320" cy="250074"/>
            </a:xfrm>
            <a:prstGeom prst="ellipse">
              <a:avLst/>
            </a:prstGeom>
            <a:solidFill>
              <a:schemeClr val="bg1"/>
            </a:solidFill>
            <a:ln w="25400" cap="flat" cmpd="sng" algn="ctr">
              <a:solidFill>
                <a:srgbClr val="0070C0"/>
              </a:solidFill>
              <a:prstDash val="solid"/>
            </a:ln>
            <a:effectLst/>
          </p:spPr>
          <p:txBody>
            <a:bodyPr rtlCol="0" anchor="ctr"/>
            <a:lstStyle/>
            <a:p>
              <a:pPr algn="ctr" defTabSz="914400">
                <a:defRPr/>
              </a:pPr>
              <a:r>
                <a:rPr lang="en-US" altLang="zh-CN" sz="900" b="1" kern="0" dirty="0">
                  <a:solidFill>
                    <a:srgbClr val="0070C0"/>
                  </a:solidFill>
                  <a:cs typeface="+mn-ea"/>
                  <a:sym typeface="+mn-lt"/>
                </a:rPr>
                <a:t>1</a:t>
              </a:r>
              <a:endParaRPr lang="zh-CN" altLang="en-US" sz="900" b="1" kern="0" dirty="0">
                <a:solidFill>
                  <a:srgbClr val="0070C0"/>
                </a:solidFill>
                <a:cs typeface="+mn-ea"/>
                <a:sym typeface="+mn-lt"/>
              </a:endParaRPr>
            </a:p>
          </p:txBody>
        </p:sp>
        <p:sp>
          <p:nvSpPr>
            <p:cNvPr id="56" name="Oval 74"/>
            <p:cNvSpPr/>
            <p:nvPr/>
          </p:nvSpPr>
          <p:spPr>
            <a:xfrm>
              <a:off x="4868017" y="2551835"/>
              <a:ext cx="274320" cy="250074"/>
            </a:xfrm>
            <a:prstGeom prst="ellipse">
              <a:avLst/>
            </a:prstGeom>
            <a:solidFill>
              <a:schemeClr val="bg1"/>
            </a:solidFill>
            <a:ln w="25400" cap="flat" cmpd="sng" algn="ctr">
              <a:solidFill>
                <a:srgbClr val="0070C0"/>
              </a:solidFill>
              <a:prstDash val="solid"/>
            </a:ln>
            <a:effectLst/>
          </p:spPr>
          <p:txBody>
            <a:bodyPr rtlCol="0" anchor="ctr"/>
            <a:lstStyle/>
            <a:p>
              <a:pPr algn="ctr" defTabSz="914400">
                <a:defRPr/>
              </a:pPr>
              <a:r>
                <a:rPr lang="en-US" altLang="zh-CN" sz="900" b="1" kern="0" dirty="0">
                  <a:solidFill>
                    <a:srgbClr val="0070C0"/>
                  </a:solidFill>
                  <a:cs typeface="+mn-ea"/>
                  <a:sym typeface="+mn-lt"/>
                </a:rPr>
                <a:t>2</a:t>
              </a:r>
              <a:endParaRPr lang="zh-CN" altLang="en-US" sz="900" b="1" kern="0" dirty="0">
                <a:solidFill>
                  <a:srgbClr val="0070C0"/>
                </a:solidFill>
                <a:cs typeface="+mn-ea"/>
                <a:sym typeface="+mn-lt"/>
              </a:endParaRPr>
            </a:p>
          </p:txBody>
        </p:sp>
      </p:grpSp>
      <p:pic>
        <p:nvPicPr>
          <p:cNvPr id="64" name="图片 63"/>
          <p:cNvPicPr>
            <a:picLocks noChangeAspect="1"/>
          </p:cNvPicPr>
          <p:nvPr/>
        </p:nvPicPr>
        <p:blipFill>
          <a:blip r:embed="rId4"/>
          <a:stretch>
            <a:fillRect/>
          </a:stretch>
        </p:blipFill>
        <p:spPr>
          <a:xfrm>
            <a:off x="3207045" y="5073729"/>
            <a:ext cx="1664893" cy="123456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5" name="图片 64"/>
          <p:cNvPicPr>
            <a:picLocks noChangeAspect="1"/>
          </p:cNvPicPr>
          <p:nvPr/>
        </p:nvPicPr>
        <p:blipFill>
          <a:blip r:embed="rId5"/>
          <a:stretch>
            <a:fillRect/>
          </a:stretch>
        </p:blipFill>
        <p:spPr>
          <a:xfrm>
            <a:off x="1059888" y="5073073"/>
            <a:ext cx="1664894" cy="123521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6" name="矩形 65"/>
          <p:cNvSpPr/>
          <p:nvPr/>
        </p:nvSpPr>
        <p:spPr>
          <a:xfrm>
            <a:off x="1231374" y="4644027"/>
            <a:ext cx="1226618" cy="307777"/>
          </a:xfrm>
          <a:prstGeom prst="rect">
            <a:avLst/>
          </a:prstGeom>
          <a:ln>
            <a:noFill/>
          </a:ln>
        </p:spPr>
        <p:txBody>
          <a:bodyPr wrap="none">
            <a:spAutoFit/>
          </a:bodyPr>
          <a:lstStyle/>
          <a:p>
            <a:pPr algn="ctr" defTabSz="914400"/>
            <a:r>
              <a:rPr lang="en-US" altLang="zh-CN" sz="1400" b="1" dirty="0">
                <a:ea typeface="等线" panose="02010600030101010101" pitchFamily="2" charset="-122"/>
              </a:rPr>
              <a:t>Cloud Gaming</a:t>
            </a:r>
            <a:endParaRPr lang="zh-CN" altLang="en-US" sz="1400" b="1" dirty="0">
              <a:ea typeface="等线" panose="02010600030101010101" pitchFamily="2" charset="-122"/>
            </a:endParaRPr>
          </a:p>
        </p:txBody>
      </p:sp>
      <p:sp>
        <p:nvSpPr>
          <p:cNvPr id="67" name="矩形 66"/>
          <p:cNvSpPr/>
          <p:nvPr/>
        </p:nvSpPr>
        <p:spPr>
          <a:xfrm>
            <a:off x="3411176" y="4619411"/>
            <a:ext cx="1256626" cy="307777"/>
          </a:xfrm>
          <a:prstGeom prst="rect">
            <a:avLst/>
          </a:prstGeom>
          <a:ln>
            <a:noFill/>
          </a:ln>
        </p:spPr>
        <p:txBody>
          <a:bodyPr wrap="none">
            <a:spAutoFit/>
          </a:bodyPr>
          <a:lstStyle/>
          <a:p>
            <a:pPr algn="ctr" defTabSz="914400"/>
            <a:r>
              <a:rPr lang="en-US" altLang="zh-CN" sz="1400" b="1" dirty="0">
                <a:ea typeface="等线" panose="02010600030101010101" pitchFamily="2" charset="-122"/>
              </a:rPr>
              <a:t>Live Broadcast</a:t>
            </a:r>
            <a:endParaRPr lang="zh-CN" altLang="en-US" sz="1400" b="1" dirty="0">
              <a:ea typeface="等线"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1205" y="375402"/>
            <a:ext cx="7630669" cy="829647"/>
          </a:xfrm>
        </p:spPr>
        <p:txBody>
          <a:bodyPr>
            <a:normAutofit fontScale="90000"/>
          </a:bodyPr>
          <a:lstStyle/>
          <a:p>
            <a:r>
              <a:rPr lang="en-US" altLang="zh-CN" dirty="0"/>
              <a:t>Two monetization paths of network slicing for operators</a:t>
            </a:r>
            <a:endParaRPr lang="zh-CN" altLang="en-US" dirty="0"/>
          </a:p>
        </p:txBody>
      </p:sp>
      <p:sp>
        <p:nvSpPr>
          <p:cNvPr id="41" name="矩形 40"/>
          <p:cNvSpPr/>
          <p:nvPr/>
        </p:nvSpPr>
        <p:spPr>
          <a:xfrm>
            <a:off x="2981968" y="4014141"/>
            <a:ext cx="2363086" cy="2087030"/>
          </a:xfrm>
          <a:prstGeom prst="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9" tIns="45709" rIns="91419" bIns="45709" numCol="1" spcCol="0" rtlCol="0" fromWordArt="0" anchor="ctr" anchorCtr="0" forceAA="0" compatLnSpc="1">
            <a:noAutofit/>
          </a:bodyP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42" name="矩形 41"/>
          <p:cNvSpPr/>
          <p:nvPr/>
        </p:nvSpPr>
        <p:spPr>
          <a:xfrm>
            <a:off x="2971539" y="2173184"/>
            <a:ext cx="2363086" cy="1661962"/>
          </a:xfrm>
          <a:prstGeom prst="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9" tIns="45709" rIns="91419" bIns="45709" numCol="1" spcCol="0" rtlCol="0" fromWordArt="0" anchor="ctr" anchorCtr="0" forceAA="0" compatLnSpc="1">
            <a:noAutofit/>
          </a:bodyP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sp>
        <p:nvSpPr>
          <p:cNvPr id="43" name="矩形 42"/>
          <p:cNvSpPr/>
          <p:nvPr/>
        </p:nvSpPr>
        <p:spPr>
          <a:xfrm>
            <a:off x="5334625" y="2173184"/>
            <a:ext cx="6383535" cy="1661962"/>
          </a:xfrm>
          <a:prstGeom prst="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9" tIns="45709" rIns="91419" bIns="45709" numCol="1" spcCol="0" rtlCol="0" fromWordArt="0" anchor="ctr" anchorCtr="0" forceAA="0" compatLnSpc="1">
            <a:noAutofit/>
          </a:bodyP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sp>
        <p:nvSpPr>
          <p:cNvPr id="44" name="矩形 43"/>
          <p:cNvSpPr/>
          <p:nvPr/>
        </p:nvSpPr>
        <p:spPr>
          <a:xfrm>
            <a:off x="5345053" y="4019866"/>
            <a:ext cx="6383535" cy="2081305"/>
          </a:xfrm>
          <a:prstGeom prst="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9" tIns="45709" rIns="91419" bIns="45709" numCol="1" spcCol="0" rtlCol="0" fromWordArt="0" anchor="ctr" anchorCtr="0" forceAA="0" compatLnSpc="1">
            <a:noAutofit/>
          </a:bodyP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sp>
        <p:nvSpPr>
          <p:cNvPr id="45" name="矩形 44"/>
          <p:cNvSpPr/>
          <p:nvPr/>
        </p:nvSpPr>
        <p:spPr>
          <a:xfrm>
            <a:off x="5983069" y="4028449"/>
            <a:ext cx="4918334" cy="338554"/>
          </a:xfrm>
          <a:prstGeom prst="rect">
            <a:avLst/>
          </a:prstGeom>
        </p:spPr>
        <p:txBody>
          <a:bodyPr wrap="none">
            <a:spAutoFit/>
          </a:bodyPr>
          <a:lstStyle/>
          <a:p>
            <a:pPr algn="ctr" defTabSz="1219200"/>
            <a:r>
              <a:rPr lang="en-US" altLang="zh-CN" sz="1600" b="1" dirty="0">
                <a:latin typeface="Arial" panose="020B0604020202020204"/>
                <a:ea typeface="微软雅黑" panose="020B0503020204020204" pitchFamily="34" charset="-122"/>
                <a:cs typeface="Arial" panose="020B0604020202020204" pitchFamily="34" charset="0"/>
              </a:rPr>
              <a:t>Standard Service Products with </a:t>
            </a:r>
            <a:r>
              <a:rPr lang="en-US" altLang="zh-CN" sz="1600" b="1" dirty="0">
                <a:solidFill>
                  <a:srgbClr val="0000FF"/>
                </a:solidFill>
                <a:latin typeface="Arial" panose="020B0604020202020204"/>
                <a:ea typeface="微软雅黑" panose="020B0503020204020204" pitchFamily="34" charset="-122"/>
                <a:cs typeface="Arial" panose="020B0604020202020204" pitchFamily="34" charset="0"/>
              </a:rPr>
              <a:t>Dynamic Slicing</a:t>
            </a:r>
            <a:endParaRPr lang="en-US" altLang="zh-CN" sz="1600" b="1" dirty="0">
              <a:solidFill>
                <a:srgbClr val="0000FF"/>
              </a:solidFill>
              <a:latin typeface="Arial" panose="020B0604020202020204"/>
              <a:ea typeface="微软雅黑" panose="020B0503020204020204" pitchFamily="34" charset="-122"/>
              <a:cs typeface="Arial" panose="020B0604020202020204" pitchFamily="34" charset="0"/>
            </a:endParaRPr>
          </a:p>
        </p:txBody>
      </p:sp>
      <p:grpSp>
        <p:nvGrpSpPr>
          <p:cNvPr id="46" name="组合 45"/>
          <p:cNvGrpSpPr/>
          <p:nvPr/>
        </p:nvGrpSpPr>
        <p:grpSpPr>
          <a:xfrm>
            <a:off x="8193656" y="2654920"/>
            <a:ext cx="3285621" cy="1010460"/>
            <a:chOff x="6998489" y="1854132"/>
            <a:chExt cx="3900050" cy="1248929"/>
          </a:xfrm>
        </p:grpSpPr>
        <p:sp>
          <p:nvSpPr>
            <p:cNvPr id="47" name="Freeform 81"/>
            <p:cNvSpPr>
              <a:spLocks noEditPoints="1"/>
            </p:cNvSpPr>
            <p:nvPr/>
          </p:nvSpPr>
          <p:spPr bwMode="auto">
            <a:xfrm>
              <a:off x="7050880" y="2609538"/>
              <a:ext cx="463093" cy="461665"/>
            </a:xfrm>
            <a:custGeom>
              <a:avLst/>
              <a:gdLst/>
              <a:ahLst/>
              <a:cxnLst>
                <a:cxn ang="0">
                  <a:pos x="274" y="0"/>
                </a:cxn>
                <a:cxn ang="0">
                  <a:pos x="206" y="222"/>
                </a:cxn>
                <a:cxn ang="0">
                  <a:pos x="128" y="0"/>
                </a:cxn>
                <a:cxn ang="0">
                  <a:pos x="58" y="222"/>
                </a:cxn>
                <a:cxn ang="0">
                  <a:pos x="0" y="422"/>
                </a:cxn>
                <a:cxn ang="0">
                  <a:pos x="626" y="222"/>
                </a:cxn>
                <a:cxn ang="0">
                  <a:pos x="234" y="332"/>
                </a:cxn>
                <a:cxn ang="0">
                  <a:pos x="316" y="380"/>
                </a:cxn>
                <a:cxn ang="0">
                  <a:pos x="234" y="332"/>
                </a:cxn>
                <a:cxn ang="0">
                  <a:pos x="140" y="380"/>
                </a:cxn>
                <a:cxn ang="0">
                  <a:pos x="222" y="332"/>
                </a:cxn>
                <a:cxn ang="0">
                  <a:pos x="330" y="332"/>
                </a:cxn>
                <a:cxn ang="0">
                  <a:pos x="412" y="380"/>
                </a:cxn>
                <a:cxn ang="0">
                  <a:pos x="330" y="332"/>
                </a:cxn>
                <a:cxn ang="0">
                  <a:pos x="330" y="262"/>
                </a:cxn>
                <a:cxn ang="0">
                  <a:pos x="412" y="310"/>
                </a:cxn>
                <a:cxn ang="0">
                  <a:pos x="424" y="332"/>
                </a:cxn>
                <a:cxn ang="0">
                  <a:pos x="506" y="380"/>
                </a:cxn>
                <a:cxn ang="0">
                  <a:pos x="424" y="332"/>
                </a:cxn>
                <a:cxn ang="0">
                  <a:pos x="424" y="262"/>
                </a:cxn>
                <a:cxn ang="0">
                  <a:pos x="506" y="310"/>
                </a:cxn>
                <a:cxn ang="0">
                  <a:pos x="316" y="262"/>
                </a:cxn>
                <a:cxn ang="0">
                  <a:pos x="234" y="310"/>
                </a:cxn>
                <a:cxn ang="0">
                  <a:pos x="316" y="262"/>
                </a:cxn>
                <a:cxn ang="0">
                  <a:pos x="222" y="310"/>
                </a:cxn>
                <a:cxn ang="0">
                  <a:pos x="140" y="262"/>
                </a:cxn>
                <a:cxn ang="0">
                  <a:pos x="62" y="262"/>
                </a:cxn>
                <a:cxn ang="0">
                  <a:pos x="126" y="310"/>
                </a:cxn>
                <a:cxn ang="0">
                  <a:pos x="62" y="262"/>
                </a:cxn>
                <a:cxn ang="0">
                  <a:pos x="126" y="332"/>
                </a:cxn>
                <a:cxn ang="0">
                  <a:pos x="62" y="380"/>
                </a:cxn>
                <a:cxn ang="0">
                  <a:pos x="582" y="380"/>
                </a:cxn>
                <a:cxn ang="0">
                  <a:pos x="520" y="332"/>
                </a:cxn>
                <a:cxn ang="0">
                  <a:pos x="582" y="380"/>
                </a:cxn>
                <a:cxn ang="0">
                  <a:pos x="520" y="310"/>
                </a:cxn>
                <a:cxn ang="0">
                  <a:pos x="582" y="262"/>
                </a:cxn>
              </a:cxnLst>
              <a:rect l="0" t="0" r="r" b="b"/>
              <a:pathLst>
                <a:path w="626" h="422">
                  <a:moveTo>
                    <a:pt x="274" y="222"/>
                  </a:moveTo>
                  <a:lnTo>
                    <a:pt x="274" y="0"/>
                  </a:lnTo>
                  <a:lnTo>
                    <a:pt x="206" y="0"/>
                  </a:lnTo>
                  <a:lnTo>
                    <a:pt x="206" y="222"/>
                  </a:lnTo>
                  <a:lnTo>
                    <a:pt x="128" y="222"/>
                  </a:lnTo>
                  <a:lnTo>
                    <a:pt x="128" y="0"/>
                  </a:lnTo>
                  <a:lnTo>
                    <a:pt x="58" y="0"/>
                  </a:lnTo>
                  <a:lnTo>
                    <a:pt x="58" y="222"/>
                  </a:lnTo>
                  <a:lnTo>
                    <a:pt x="0" y="222"/>
                  </a:lnTo>
                  <a:lnTo>
                    <a:pt x="0" y="422"/>
                  </a:lnTo>
                  <a:lnTo>
                    <a:pt x="626" y="422"/>
                  </a:lnTo>
                  <a:lnTo>
                    <a:pt x="626" y="222"/>
                  </a:lnTo>
                  <a:lnTo>
                    <a:pt x="274" y="222"/>
                  </a:lnTo>
                  <a:close/>
                  <a:moveTo>
                    <a:pt x="234" y="332"/>
                  </a:moveTo>
                  <a:lnTo>
                    <a:pt x="316" y="332"/>
                  </a:lnTo>
                  <a:lnTo>
                    <a:pt x="316" y="380"/>
                  </a:lnTo>
                  <a:lnTo>
                    <a:pt x="234" y="380"/>
                  </a:lnTo>
                  <a:lnTo>
                    <a:pt x="234" y="332"/>
                  </a:lnTo>
                  <a:close/>
                  <a:moveTo>
                    <a:pt x="222" y="380"/>
                  </a:moveTo>
                  <a:lnTo>
                    <a:pt x="140" y="380"/>
                  </a:lnTo>
                  <a:lnTo>
                    <a:pt x="140" y="332"/>
                  </a:lnTo>
                  <a:lnTo>
                    <a:pt x="222" y="332"/>
                  </a:lnTo>
                  <a:lnTo>
                    <a:pt x="222" y="380"/>
                  </a:lnTo>
                  <a:close/>
                  <a:moveTo>
                    <a:pt x="330" y="332"/>
                  </a:moveTo>
                  <a:lnTo>
                    <a:pt x="412" y="332"/>
                  </a:lnTo>
                  <a:lnTo>
                    <a:pt x="412" y="380"/>
                  </a:lnTo>
                  <a:lnTo>
                    <a:pt x="330" y="380"/>
                  </a:lnTo>
                  <a:lnTo>
                    <a:pt x="330" y="332"/>
                  </a:lnTo>
                  <a:close/>
                  <a:moveTo>
                    <a:pt x="330" y="310"/>
                  </a:moveTo>
                  <a:lnTo>
                    <a:pt x="330" y="262"/>
                  </a:lnTo>
                  <a:lnTo>
                    <a:pt x="412" y="262"/>
                  </a:lnTo>
                  <a:lnTo>
                    <a:pt x="412" y="310"/>
                  </a:lnTo>
                  <a:lnTo>
                    <a:pt x="330" y="310"/>
                  </a:lnTo>
                  <a:close/>
                  <a:moveTo>
                    <a:pt x="424" y="332"/>
                  </a:moveTo>
                  <a:lnTo>
                    <a:pt x="506" y="332"/>
                  </a:lnTo>
                  <a:lnTo>
                    <a:pt x="506" y="380"/>
                  </a:lnTo>
                  <a:lnTo>
                    <a:pt x="424" y="380"/>
                  </a:lnTo>
                  <a:lnTo>
                    <a:pt x="424" y="332"/>
                  </a:lnTo>
                  <a:close/>
                  <a:moveTo>
                    <a:pt x="424" y="310"/>
                  </a:moveTo>
                  <a:lnTo>
                    <a:pt x="424" y="262"/>
                  </a:lnTo>
                  <a:lnTo>
                    <a:pt x="506" y="262"/>
                  </a:lnTo>
                  <a:lnTo>
                    <a:pt x="506" y="310"/>
                  </a:lnTo>
                  <a:lnTo>
                    <a:pt x="424" y="310"/>
                  </a:lnTo>
                  <a:close/>
                  <a:moveTo>
                    <a:pt x="316" y="262"/>
                  </a:moveTo>
                  <a:lnTo>
                    <a:pt x="316" y="310"/>
                  </a:lnTo>
                  <a:lnTo>
                    <a:pt x="234" y="310"/>
                  </a:lnTo>
                  <a:lnTo>
                    <a:pt x="234" y="262"/>
                  </a:lnTo>
                  <a:lnTo>
                    <a:pt x="316" y="262"/>
                  </a:lnTo>
                  <a:close/>
                  <a:moveTo>
                    <a:pt x="222" y="262"/>
                  </a:moveTo>
                  <a:lnTo>
                    <a:pt x="222" y="310"/>
                  </a:lnTo>
                  <a:lnTo>
                    <a:pt x="140" y="310"/>
                  </a:lnTo>
                  <a:lnTo>
                    <a:pt x="140" y="262"/>
                  </a:lnTo>
                  <a:lnTo>
                    <a:pt x="222" y="262"/>
                  </a:lnTo>
                  <a:close/>
                  <a:moveTo>
                    <a:pt x="62" y="262"/>
                  </a:moveTo>
                  <a:lnTo>
                    <a:pt x="126" y="262"/>
                  </a:lnTo>
                  <a:lnTo>
                    <a:pt x="126" y="310"/>
                  </a:lnTo>
                  <a:lnTo>
                    <a:pt x="62" y="310"/>
                  </a:lnTo>
                  <a:lnTo>
                    <a:pt x="62" y="262"/>
                  </a:lnTo>
                  <a:close/>
                  <a:moveTo>
                    <a:pt x="62" y="332"/>
                  </a:moveTo>
                  <a:lnTo>
                    <a:pt x="126" y="332"/>
                  </a:lnTo>
                  <a:lnTo>
                    <a:pt x="126" y="380"/>
                  </a:lnTo>
                  <a:lnTo>
                    <a:pt x="62" y="380"/>
                  </a:lnTo>
                  <a:lnTo>
                    <a:pt x="62" y="332"/>
                  </a:lnTo>
                  <a:close/>
                  <a:moveTo>
                    <a:pt x="582" y="380"/>
                  </a:moveTo>
                  <a:lnTo>
                    <a:pt x="520" y="380"/>
                  </a:lnTo>
                  <a:lnTo>
                    <a:pt x="520" y="332"/>
                  </a:lnTo>
                  <a:lnTo>
                    <a:pt x="582" y="332"/>
                  </a:lnTo>
                  <a:lnTo>
                    <a:pt x="582" y="380"/>
                  </a:lnTo>
                  <a:close/>
                  <a:moveTo>
                    <a:pt x="582" y="310"/>
                  </a:moveTo>
                  <a:lnTo>
                    <a:pt x="520" y="310"/>
                  </a:lnTo>
                  <a:lnTo>
                    <a:pt x="520" y="262"/>
                  </a:lnTo>
                  <a:lnTo>
                    <a:pt x="582" y="262"/>
                  </a:lnTo>
                  <a:lnTo>
                    <a:pt x="582" y="310"/>
                  </a:lnTo>
                  <a:close/>
                </a:path>
              </a:pathLst>
            </a:custGeom>
            <a:solidFill>
              <a:schemeClr val="bg1"/>
            </a:solidFill>
            <a:ln w="9525">
              <a:solidFill>
                <a:srgbClr val="4F81BD"/>
              </a:solidFill>
              <a:round/>
            </a:ln>
          </p:spPr>
          <p:txBody>
            <a:bodyPr vert="horz" wrap="square" lIns="91419" tIns="45709" rIns="91419" bIns="45709" numCol="1" anchor="t" anchorCtr="0" compatLnSpc="1">
              <a:noAutofit/>
            </a:bodyPr>
            <a:lstStyle/>
            <a:p>
              <a:pPr marL="0" marR="0" lvl="0" indent="0" algn="l" defTabSz="1218565" rtl="0" eaLnBrk="1" fontAlgn="ctr" latinLnBrk="0" hangingPunct="1">
                <a:lnSpc>
                  <a:spcPct val="100000"/>
                </a:lnSpc>
                <a:spcBef>
                  <a:spcPts val="0"/>
                </a:spcBef>
                <a:spcAft>
                  <a:spcPts val="0"/>
                </a:spcAft>
                <a:buClrTx/>
                <a:buSzTx/>
                <a:buFontTx/>
                <a:buNone/>
                <a:defRPr/>
              </a:pPr>
              <a:endParaRPr kumimoji="0" lang="en-US" altLang="zh-CN" sz="1700" b="0" i="0" u="none" strike="noStrike" kern="0" cap="none" spc="0" normalizeH="0" baseline="0" noProof="0" dirty="0">
                <a:ln>
                  <a:noFill/>
                </a:ln>
                <a:solidFill>
                  <a:srgbClr val="1F497D"/>
                </a:solidFill>
                <a:effectLst/>
                <a:uLnTx/>
                <a:uFillTx/>
                <a:latin typeface="Arial" panose="020B0604020202020204" pitchFamily="34" charset="0"/>
                <a:ea typeface="微软雅黑" panose="020B0503020204020204" pitchFamily="34" charset="-122"/>
                <a:cs typeface="+mn-cs"/>
              </a:endParaRPr>
            </a:p>
          </p:txBody>
        </p:sp>
        <p:sp>
          <p:nvSpPr>
            <p:cNvPr id="48" name="Freeform 82"/>
            <p:cNvSpPr>
              <a:spLocks noEditPoints="1"/>
            </p:cNvSpPr>
            <p:nvPr/>
          </p:nvSpPr>
          <p:spPr bwMode="auto">
            <a:xfrm>
              <a:off x="8674131" y="2636736"/>
              <a:ext cx="507199" cy="407268"/>
            </a:xfrm>
            <a:custGeom>
              <a:avLst/>
              <a:gdLst/>
              <a:ahLst/>
              <a:cxnLst>
                <a:cxn ang="0">
                  <a:pos x="326" y="0"/>
                </a:cxn>
                <a:cxn ang="0">
                  <a:pos x="44" y="32"/>
                </a:cxn>
                <a:cxn ang="0">
                  <a:pos x="0" y="202"/>
                </a:cxn>
                <a:cxn ang="0">
                  <a:pos x="166" y="416"/>
                </a:cxn>
                <a:cxn ang="0">
                  <a:pos x="198" y="362"/>
                </a:cxn>
                <a:cxn ang="0">
                  <a:pos x="200" y="362"/>
                </a:cxn>
                <a:cxn ang="0">
                  <a:pos x="206" y="328"/>
                </a:cxn>
                <a:cxn ang="0">
                  <a:pos x="220" y="302"/>
                </a:cxn>
                <a:cxn ang="0">
                  <a:pos x="240" y="282"/>
                </a:cxn>
                <a:cxn ang="0">
                  <a:pos x="264" y="276"/>
                </a:cxn>
                <a:cxn ang="0">
                  <a:pos x="276" y="278"/>
                </a:cxn>
                <a:cxn ang="0">
                  <a:pos x="298" y="290"/>
                </a:cxn>
                <a:cxn ang="0">
                  <a:pos x="316" y="314"/>
                </a:cxn>
                <a:cxn ang="0">
                  <a:pos x="326" y="344"/>
                </a:cxn>
                <a:cxn ang="0">
                  <a:pos x="328" y="362"/>
                </a:cxn>
                <a:cxn ang="0">
                  <a:pos x="380" y="416"/>
                </a:cxn>
                <a:cxn ang="0">
                  <a:pos x="326" y="32"/>
                </a:cxn>
                <a:cxn ang="0">
                  <a:pos x="230" y="102"/>
                </a:cxn>
                <a:cxn ang="0">
                  <a:pos x="134" y="56"/>
                </a:cxn>
                <a:cxn ang="0">
                  <a:pos x="32" y="56"/>
                </a:cxn>
                <a:cxn ang="0">
                  <a:pos x="120" y="102"/>
                </a:cxn>
                <a:cxn ang="0">
                  <a:pos x="32" y="56"/>
                </a:cxn>
                <a:cxn ang="0">
                  <a:pos x="120" y="136"/>
                </a:cxn>
                <a:cxn ang="0">
                  <a:pos x="32" y="182"/>
                </a:cxn>
                <a:cxn ang="0">
                  <a:pos x="134" y="182"/>
                </a:cxn>
                <a:cxn ang="0">
                  <a:pos x="230" y="136"/>
                </a:cxn>
                <a:cxn ang="0">
                  <a:pos x="134" y="182"/>
                </a:cxn>
                <a:cxn ang="0">
                  <a:pos x="244" y="182"/>
                </a:cxn>
                <a:cxn ang="0">
                  <a:pos x="342" y="136"/>
                </a:cxn>
                <a:cxn ang="0">
                  <a:pos x="342" y="102"/>
                </a:cxn>
                <a:cxn ang="0">
                  <a:pos x="244" y="56"/>
                </a:cxn>
                <a:cxn ang="0">
                  <a:pos x="342" y="102"/>
                </a:cxn>
              </a:cxnLst>
              <a:rect l="0" t="0" r="r" b="b"/>
              <a:pathLst>
                <a:path w="380" h="416">
                  <a:moveTo>
                    <a:pt x="326" y="32"/>
                  </a:moveTo>
                  <a:lnTo>
                    <a:pt x="326" y="0"/>
                  </a:lnTo>
                  <a:lnTo>
                    <a:pt x="44" y="0"/>
                  </a:lnTo>
                  <a:lnTo>
                    <a:pt x="44" y="32"/>
                  </a:lnTo>
                  <a:lnTo>
                    <a:pt x="0" y="32"/>
                  </a:lnTo>
                  <a:lnTo>
                    <a:pt x="0" y="202"/>
                  </a:lnTo>
                  <a:lnTo>
                    <a:pt x="166" y="202"/>
                  </a:lnTo>
                  <a:lnTo>
                    <a:pt x="166" y="416"/>
                  </a:lnTo>
                  <a:lnTo>
                    <a:pt x="198" y="416"/>
                  </a:lnTo>
                  <a:lnTo>
                    <a:pt x="198" y="362"/>
                  </a:lnTo>
                  <a:lnTo>
                    <a:pt x="200" y="362"/>
                  </a:lnTo>
                  <a:lnTo>
                    <a:pt x="200" y="362"/>
                  </a:lnTo>
                  <a:lnTo>
                    <a:pt x="202" y="344"/>
                  </a:lnTo>
                  <a:lnTo>
                    <a:pt x="206" y="328"/>
                  </a:lnTo>
                  <a:lnTo>
                    <a:pt x="212" y="314"/>
                  </a:lnTo>
                  <a:lnTo>
                    <a:pt x="220" y="302"/>
                  </a:lnTo>
                  <a:lnTo>
                    <a:pt x="228" y="290"/>
                  </a:lnTo>
                  <a:lnTo>
                    <a:pt x="240" y="282"/>
                  </a:lnTo>
                  <a:lnTo>
                    <a:pt x="252" y="278"/>
                  </a:lnTo>
                  <a:lnTo>
                    <a:pt x="264" y="276"/>
                  </a:lnTo>
                  <a:lnTo>
                    <a:pt x="264" y="276"/>
                  </a:lnTo>
                  <a:lnTo>
                    <a:pt x="276" y="278"/>
                  </a:lnTo>
                  <a:lnTo>
                    <a:pt x="288" y="282"/>
                  </a:lnTo>
                  <a:lnTo>
                    <a:pt x="298" y="290"/>
                  </a:lnTo>
                  <a:lnTo>
                    <a:pt x="308" y="302"/>
                  </a:lnTo>
                  <a:lnTo>
                    <a:pt x="316" y="314"/>
                  </a:lnTo>
                  <a:lnTo>
                    <a:pt x="322" y="328"/>
                  </a:lnTo>
                  <a:lnTo>
                    <a:pt x="326" y="344"/>
                  </a:lnTo>
                  <a:lnTo>
                    <a:pt x="328" y="362"/>
                  </a:lnTo>
                  <a:lnTo>
                    <a:pt x="328" y="362"/>
                  </a:lnTo>
                  <a:lnTo>
                    <a:pt x="328" y="416"/>
                  </a:lnTo>
                  <a:lnTo>
                    <a:pt x="380" y="416"/>
                  </a:lnTo>
                  <a:lnTo>
                    <a:pt x="380" y="32"/>
                  </a:lnTo>
                  <a:lnTo>
                    <a:pt x="326" y="32"/>
                  </a:lnTo>
                  <a:close/>
                  <a:moveTo>
                    <a:pt x="230" y="56"/>
                  </a:moveTo>
                  <a:lnTo>
                    <a:pt x="230" y="102"/>
                  </a:lnTo>
                  <a:lnTo>
                    <a:pt x="134" y="102"/>
                  </a:lnTo>
                  <a:lnTo>
                    <a:pt x="134" y="56"/>
                  </a:lnTo>
                  <a:lnTo>
                    <a:pt x="230" y="56"/>
                  </a:lnTo>
                  <a:close/>
                  <a:moveTo>
                    <a:pt x="32" y="56"/>
                  </a:moveTo>
                  <a:lnTo>
                    <a:pt x="120" y="56"/>
                  </a:lnTo>
                  <a:lnTo>
                    <a:pt x="120" y="102"/>
                  </a:lnTo>
                  <a:lnTo>
                    <a:pt x="32" y="102"/>
                  </a:lnTo>
                  <a:lnTo>
                    <a:pt x="32" y="56"/>
                  </a:lnTo>
                  <a:close/>
                  <a:moveTo>
                    <a:pt x="32" y="136"/>
                  </a:moveTo>
                  <a:lnTo>
                    <a:pt x="120" y="136"/>
                  </a:lnTo>
                  <a:lnTo>
                    <a:pt x="120" y="182"/>
                  </a:lnTo>
                  <a:lnTo>
                    <a:pt x="32" y="182"/>
                  </a:lnTo>
                  <a:lnTo>
                    <a:pt x="32" y="136"/>
                  </a:lnTo>
                  <a:close/>
                  <a:moveTo>
                    <a:pt x="134" y="182"/>
                  </a:moveTo>
                  <a:lnTo>
                    <a:pt x="134" y="136"/>
                  </a:lnTo>
                  <a:lnTo>
                    <a:pt x="230" y="136"/>
                  </a:lnTo>
                  <a:lnTo>
                    <a:pt x="230" y="182"/>
                  </a:lnTo>
                  <a:lnTo>
                    <a:pt x="134" y="182"/>
                  </a:lnTo>
                  <a:close/>
                  <a:moveTo>
                    <a:pt x="342" y="182"/>
                  </a:moveTo>
                  <a:lnTo>
                    <a:pt x="244" y="182"/>
                  </a:lnTo>
                  <a:lnTo>
                    <a:pt x="244" y="136"/>
                  </a:lnTo>
                  <a:lnTo>
                    <a:pt x="342" y="136"/>
                  </a:lnTo>
                  <a:lnTo>
                    <a:pt x="342" y="182"/>
                  </a:lnTo>
                  <a:close/>
                  <a:moveTo>
                    <a:pt x="342" y="102"/>
                  </a:moveTo>
                  <a:lnTo>
                    <a:pt x="244" y="102"/>
                  </a:lnTo>
                  <a:lnTo>
                    <a:pt x="244" y="56"/>
                  </a:lnTo>
                  <a:lnTo>
                    <a:pt x="342" y="56"/>
                  </a:lnTo>
                  <a:lnTo>
                    <a:pt x="342" y="102"/>
                  </a:lnTo>
                  <a:close/>
                </a:path>
              </a:pathLst>
            </a:custGeom>
            <a:solidFill>
              <a:schemeClr val="bg1"/>
            </a:solidFill>
            <a:ln w="9525">
              <a:solidFill>
                <a:srgbClr val="4F81BD"/>
              </a:solidFill>
              <a:round/>
            </a:ln>
          </p:spPr>
          <p:txBody>
            <a:bodyPr vert="horz" wrap="square" lIns="91419" tIns="45709" rIns="91419" bIns="45709" numCol="1" anchor="t" anchorCtr="0" compatLnSpc="1">
              <a:noAutofit/>
            </a:bodyPr>
            <a:lstStyle/>
            <a:p>
              <a:pPr marL="0" marR="0" lvl="0" indent="0" algn="l" defTabSz="1218565" rtl="0" eaLnBrk="1" fontAlgn="ctr" latinLnBrk="0" hangingPunct="1">
                <a:lnSpc>
                  <a:spcPct val="100000"/>
                </a:lnSpc>
                <a:spcBef>
                  <a:spcPts val="0"/>
                </a:spcBef>
                <a:spcAft>
                  <a:spcPts val="0"/>
                </a:spcAft>
                <a:buClrTx/>
                <a:buSzTx/>
                <a:buFontTx/>
                <a:buNone/>
                <a:defRPr/>
              </a:pPr>
              <a:endParaRPr kumimoji="0" lang="en-US" altLang="zh-CN" sz="1700" b="0" i="0" u="none" strike="noStrike" kern="0" cap="none" spc="0" normalizeH="0" baseline="0" noProof="0" dirty="0">
                <a:ln>
                  <a:noFill/>
                </a:ln>
                <a:solidFill>
                  <a:srgbClr val="1F497D"/>
                </a:solidFill>
                <a:effectLst/>
                <a:uLnTx/>
                <a:uFillTx/>
                <a:latin typeface="Arial" panose="020B0604020202020204" pitchFamily="34" charset="0"/>
                <a:ea typeface="微软雅黑" panose="020B0503020204020204" pitchFamily="34" charset="-122"/>
                <a:cs typeface="+mn-cs"/>
              </a:endParaRPr>
            </a:p>
          </p:txBody>
        </p:sp>
        <p:sp>
          <p:nvSpPr>
            <p:cNvPr id="49" name="Freeform 49"/>
            <p:cNvSpPr>
              <a:spLocks noEditPoints="1"/>
            </p:cNvSpPr>
            <p:nvPr/>
          </p:nvSpPr>
          <p:spPr bwMode="auto">
            <a:xfrm>
              <a:off x="6998489" y="1970877"/>
              <a:ext cx="513341" cy="327808"/>
            </a:xfrm>
            <a:custGeom>
              <a:avLst/>
              <a:gdLst/>
              <a:ahLst/>
              <a:cxnLst>
                <a:cxn ang="0">
                  <a:pos x="578" y="412"/>
                </a:cxn>
                <a:cxn ang="0">
                  <a:pos x="52" y="274"/>
                </a:cxn>
                <a:cxn ang="0">
                  <a:pos x="100" y="310"/>
                </a:cxn>
                <a:cxn ang="0">
                  <a:pos x="130" y="320"/>
                </a:cxn>
                <a:cxn ang="0">
                  <a:pos x="138" y="312"/>
                </a:cxn>
                <a:cxn ang="0">
                  <a:pos x="112" y="278"/>
                </a:cxn>
                <a:cxn ang="0">
                  <a:pos x="96" y="238"/>
                </a:cxn>
                <a:cxn ang="0">
                  <a:pos x="230" y="198"/>
                </a:cxn>
                <a:cxn ang="0">
                  <a:pos x="260" y="242"/>
                </a:cxn>
                <a:cxn ang="0">
                  <a:pos x="278" y="198"/>
                </a:cxn>
                <a:cxn ang="0">
                  <a:pos x="414" y="72"/>
                </a:cxn>
                <a:cxn ang="0">
                  <a:pos x="484" y="258"/>
                </a:cxn>
                <a:cxn ang="0">
                  <a:pos x="448" y="250"/>
                </a:cxn>
                <a:cxn ang="0">
                  <a:pos x="416" y="240"/>
                </a:cxn>
                <a:cxn ang="0">
                  <a:pos x="384" y="250"/>
                </a:cxn>
                <a:cxn ang="0">
                  <a:pos x="360" y="284"/>
                </a:cxn>
                <a:cxn ang="0">
                  <a:pos x="470" y="404"/>
                </a:cxn>
                <a:cxn ang="0">
                  <a:pos x="516" y="386"/>
                </a:cxn>
                <a:cxn ang="0">
                  <a:pos x="548" y="332"/>
                </a:cxn>
                <a:cxn ang="0">
                  <a:pos x="546" y="284"/>
                </a:cxn>
                <a:cxn ang="0">
                  <a:pos x="510" y="232"/>
                </a:cxn>
                <a:cxn ang="0">
                  <a:pos x="450" y="62"/>
                </a:cxn>
                <a:cxn ang="0">
                  <a:pos x="460" y="38"/>
                </a:cxn>
                <a:cxn ang="0">
                  <a:pos x="450" y="12"/>
                </a:cxn>
                <a:cxn ang="0">
                  <a:pos x="424" y="0"/>
                </a:cxn>
                <a:cxn ang="0">
                  <a:pos x="394" y="16"/>
                </a:cxn>
                <a:cxn ang="0">
                  <a:pos x="102" y="158"/>
                </a:cxn>
                <a:cxn ang="0">
                  <a:pos x="92" y="138"/>
                </a:cxn>
                <a:cxn ang="0">
                  <a:pos x="60" y="124"/>
                </a:cxn>
                <a:cxn ang="0">
                  <a:pos x="26" y="136"/>
                </a:cxn>
                <a:cxn ang="0">
                  <a:pos x="16" y="150"/>
                </a:cxn>
                <a:cxn ang="0">
                  <a:pos x="12" y="184"/>
                </a:cxn>
                <a:cxn ang="0">
                  <a:pos x="28" y="236"/>
                </a:cxn>
                <a:cxn ang="0">
                  <a:pos x="454" y="332"/>
                </a:cxn>
                <a:cxn ang="0">
                  <a:pos x="438" y="316"/>
                </a:cxn>
                <a:cxn ang="0">
                  <a:pos x="446" y="302"/>
                </a:cxn>
                <a:cxn ang="0">
                  <a:pos x="464" y="304"/>
                </a:cxn>
                <a:cxn ang="0">
                  <a:pos x="468" y="322"/>
                </a:cxn>
                <a:cxn ang="0">
                  <a:pos x="454" y="332"/>
                </a:cxn>
                <a:cxn ang="0">
                  <a:pos x="438" y="22"/>
                </a:cxn>
                <a:cxn ang="0">
                  <a:pos x="444" y="44"/>
                </a:cxn>
                <a:cxn ang="0">
                  <a:pos x="426" y="56"/>
                </a:cxn>
                <a:cxn ang="0">
                  <a:pos x="406" y="36"/>
                </a:cxn>
                <a:cxn ang="0">
                  <a:pos x="418" y="18"/>
                </a:cxn>
                <a:cxn ang="0">
                  <a:pos x="246" y="124"/>
                </a:cxn>
                <a:cxn ang="0">
                  <a:pos x="262" y="142"/>
                </a:cxn>
                <a:cxn ang="0">
                  <a:pos x="252" y="156"/>
                </a:cxn>
                <a:cxn ang="0">
                  <a:pos x="234" y="154"/>
                </a:cxn>
                <a:cxn ang="0">
                  <a:pos x="230" y="134"/>
                </a:cxn>
                <a:cxn ang="0">
                  <a:pos x="246" y="124"/>
                </a:cxn>
                <a:cxn ang="0">
                  <a:pos x="74" y="152"/>
                </a:cxn>
                <a:cxn ang="0">
                  <a:pos x="80" y="180"/>
                </a:cxn>
                <a:cxn ang="0">
                  <a:pos x="56" y="196"/>
                </a:cxn>
                <a:cxn ang="0">
                  <a:pos x="28" y="170"/>
                </a:cxn>
                <a:cxn ang="0">
                  <a:pos x="46" y="146"/>
                </a:cxn>
              </a:cxnLst>
              <a:rect l="0" t="0" r="r" b="b"/>
              <a:pathLst>
                <a:path w="578" h="452">
                  <a:moveTo>
                    <a:pt x="0" y="412"/>
                  </a:moveTo>
                  <a:lnTo>
                    <a:pt x="0" y="452"/>
                  </a:lnTo>
                  <a:lnTo>
                    <a:pt x="578" y="452"/>
                  </a:lnTo>
                  <a:lnTo>
                    <a:pt x="578" y="412"/>
                  </a:lnTo>
                  <a:lnTo>
                    <a:pt x="36" y="412"/>
                  </a:lnTo>
                  <a:lnTo>
                    <a:pt x="38" y="254"/>
                  </a:lnTo>
                  <a:lnTo>
                    <a:pt x="38" y="254"/>
                  </a:lnTo>
                  <a:lnTo>
                    <a:pt x="52" y="274"/>
                  </a:lnTo>
                  <a:lnTo>
                    <a:pt x="74" y="292"/>
                  </a:lnTo>
                  <a:lnTo>
                    <a:pt x="74" y="292"/>
                  </a:lnTo>
                  <a:lnTo>
                    <a:pt x="88" y="302"/>
                  </a:lnTo>
                  <a:lnTo>
                    <a:pt x="100" y="310"/>
                  </a:lnTo>
                  <a:lnTo>
                    <a:pt x="112" y="316"/>
                  </a:lnTo>
                  <a:lnTo>
                    <a:pt x="112" y="316"/>
                  </a:lnTo>
                  <a:lnTo>
                    <a:pt x="122" y="320"/>
                  </a:lnTo>
                  <a:lnTo>
                    <a:pt x="130" y="320"/>
                  </a:lnTo>
                  <a:lnTo>
                    <a:pt x="132" y="320"/>
                  </a:lnTo>
                  <a:lnTo>
                    <a:pt x="136" y="316"/>
                  </a:lnTo>
                  <a:lnTo>
                    <a:pt x="136" y="316"/>
                  </a:lnTo>
                  <a:lnTo>
                    <a:pt x="138" y="312"/>
                  </a:lnTo>
                  <a:lnTo>
                    <a:pt x="136" y="306"/>
                  </a:lnTo>
                  <a:lnTo>
                    <a:pt x="134" y="302"/>
                  </a:lnTo>
                  <a:lnTo>
                    <a:pt x="130" y="296"/>
                  </a:lnTo>
                  <a:lnTo>
                    <a:pt x="112" y="278"/>
                  </a:lnTo>
                  <a:lnTo>
                    <a:pt x="112" y="278"/>
                  </a:lnTo>
                  <a:lnTo>
                    <a:pt x="104" y="264"/>
                  </a:lnTo>
                  <a:lnTo>
                    <a:pt x="98" y="252"/>
                  </a:lnTo>
                  <a:lnTo>
                    <a:pt x="96" y="238"/>
                  </a:lnTo>
                  <a:lnTo>
                    <a:pt x="96" y="222"/>
                  </a:lnTo>
                  <a:lnTo>
                    <a:pt x="218" y="162"/>
                  </a:lnTo>
                  <a:lnTo>
                    <a:pt x="218" y="198"/>
                  </a:lnTo>
                  <a:lnTo>
                    <a:pt x="230" y="198"/>
                  </a:lnTo>
                  <a:lnTo>
                    <a:pt x="176" y="402"/>
                  </a:lnTo>
                  <a:lnTo>
                    <a:pt x="202" y="402"/>
                  </a:lnTo>
                  <a:lnTo>
                    <a:pt x="236" y="242"/>
                  </a:lnTo>
                  <a:lnTo>
                    <a:pt x="260" y="242"/>
                  </a:lnTo>
                  <a:lnTo>
                    <a:pt x="296" y="402"/>
                  </a:lnTo>
                  <a:lnTo>
                    <a:pt x="320" y="402"/>
                  </a:lnTo>
                  <a:lnTo>
                    <a:pt x="266" y="198"/>
                  </a:lnTo>
                  <a:lnTo>
                    <a:pt x="278" y="198"/>
                  </a:lnTo>
                  <a:lnTo>
                    <a:pt x="278" y="132"/>
                  </a:lnTo>
                  <a:lnTo>
                    <a:pt x="406" y="70"/>
                  </a:lnTo>
                  <a:lnTo>
                    <a:pt x="406" y="70"/>
                  </a:lnTo>
                  <a:lnTo>
                    <a:pt x="414" y="72"/>
                  </a:lnTo>
                  <a:lnTo>
                    <a:pt x="424" y="74"/>
                  </a:lnTo>
                  <a:lnTo>
                    <a:pt x="424" y="74"/>
                  </a:lnTo>
                  <a:lnTo>
                    <a:pt x="434" y="72"/>
                  </a:lnTo>
                  <a:lnTo>
                    <a:pt x="484" y="258"/>
                  </a:lnTo>
                  <a:lnTo>
                    <a:pt x="468" y="274"/>
                  </a:lnTo>
                  <a:lnTo>
                    <a:pt x="468" y="274"/>
                  </a:lnTo>
                  <a:lnTo>
                    <a:pt x="460" y="260"/>
                  </a:lnTo>
                  <a:lnTo>
                    <a:pt x="448" y="250"/>
                  </a:lnTo>
                  <a:lnTo>
                    <a:pt x="440" y="246"/>
                  </a:lnTo>
                  <a:lnTo>
                    <a:pt x="432" y="242"/>
                  </a:lnTo>
                  <a:lnTo>
                    <a:pt x="424" y="240"/>
                  </a:lnTo>
                  <a:lnTo>
                    <a:pt x="416" y="240"/>
                  </a:lnTo>
                  <a:lnTo>
                    <a:pt x="416" y="240"/>
                  </a:lnTo>
                  <a:lnTo>
                    <a:pt x="404" y="242"/>
                  </a:lnTo>
                  <a:lnTo>
                    <a:pt x="394" y="244"/>
                  </a:lnTo>
                  <a:lnTo>
                    <a:pt x="384" y="250"/>
                  </a:lnTo>
                  <a:lnTo>
                    <a:pt x="376" y="256"/>
                  </a:lnTo>
                  <a:lnTo>
                    <a:pt x="368" y="264"/>
                  </a:lnTo>
                  <a:lnTo>
                    <a:pt x="362" y="274"/>
                  </a:lnTo>
                  <a:lnTo>
                    <a:pt x="360" y="284"/>
                  </a:lnTo>
                  <a:lnTo>
                    <a:pt x="358" y="296"/>
                  </a:lnTo>
                  <a:lnTo>
                    <a:pt x="358" y="296"/>
                  </a:lnTo>
                  <a:lnTo>
                    <a:pt x="358" y="404"/>
                  </a:lnTo>
                  <a:lnTo>
                    <a:pt x="470" y="404"/>
                  </a:lnTo>
                  <a:lnTo>
                    <a:pt x="470" y="358"/>
                  </a:lnTo>
                  <a:lnTo>
                    <a:pt x="504" y="396"/>
                  </a:lnTo>
                  <a:lnTo>
                    <a:pt x="504" y="396"/>
                  </a:lnTo>
                  <a:lnTo>
                    <a:pt x="516" y="386"/>
                  </a:lnTo>
                  <a:lnTo>
                    <a:pt x="528" y="374"/>
                  </a:lnTo>
                  <a:lnTo>
                    <a:pt x="536" y="362"/>
                  </a:lnTo>
                  <a:lnTo>
                    <a:pt x="544" y="348"/>
                  </a:lnTo>
                  <a:lnTo>
                    <a:pt x="548" y="332"/>
                  </a:lnTo>
                  <a:lnTo>
                    <a:pt x="550" y="318"/>
                  </a:lnTo>
                  <a:lnTo>
                    <a:pt x="550" y="300"/>
                  </a:lnTo>
                  <a:lnTo>
                    <a:pt x="546" y="284"/>
                  </a:lnTo>
                  <a:lnTo>
                    <a:pt x="546" y="284"/>
                  </a:lnTo>
                  <a:lnTo>
                    <a:pt x="540" y="268"/>
                  </a:lnTo>
                  <a:lnTo>
                    <a:pt x="532" y="254"/>
                  </a:lnTo>
                  <a:lnTo>
                    <a:pt x="522" y="242"/>
                  </a:lnTo>
                  <a:lnTo>
                    <a:pt x="510" y="232"/>
                  </a:lnTo>
                  <a:lnTo>
                    <a:pt x="492" y="250"/>
                  </a:lnTo>
                  <a:lnTo>
                    <a:pt x="442" y="68"/>
                  </a:lnTo>
                  <a:lnTo>
                    <a:pt x="442" y="68"/>
                  </a:lnTo>
                  <a:lnTo>
                    <a:pt x="450" y="62"/>
                  </a:lnTo>
                  <a:lnTo>
                    <a:pt x="456" y="54"/>
                  </a:lnTo>
                  <a:lnTo>
                    <a:pt x="458" y="46"/>
                  </a:lnTo>
                  <a:lnTo>
                    <a:pt x="460" y="38"/>
                  </a:lnTo>
                  <a:lnTo>
                    <a:pt x="460" y="38"/>
                  </a:lnTo>
                  <a:lnTo>
                    <a:pt x="460" y="30"/>
                  </a:lnTo>
                  <a:lnTo>
                    <a:pt x="458" y="24"/>
                  </a:lnTo>
                  <a:lnTo>
                    <a:pt x="454" y="18"/>
                  </a:lnTo>
                  <a:lnTo>
                    <a:pt x="450" y="12"/>
                  </a:lnTo>
                  <a:lnTo>
                    <a:pt x="444" y="8"/>
                  </a:lnTo>
                  <a:lnTo>
                    <a:pt x="438" y="4"/>
                  </a:lnTo>
                  <a:lnTo>
                    <a:pt x="430" y="2"/>
                  </a:lnTo>
                  <a:lnTo>
                    <a:pt x="424" y="0"/>
                  </a:lnTo>
                  <a:lnTo>
                    <a:pt x="424" y="0"/>
                  </a:lnTo>
                  <a:lnTo>
                    <a:pt x="412" y="2"/>
                  </a:lnTo>
                  <a:lnTo>
                    <a:pt x="402" y="8"/>
                  </a:lnTo>
                  <a:lnTo>
                    <a:pt x="394" y="16"/>
                  </a:lnTo>
                  <a:lnTo>
                    <a:pt x="390" y="26"/>
                  </a:lnTo>
                  <a:lnTo>
                    <a:pt x="102" y="168"/>
                  </a:lnTo>
                  <a:lnTo>
                    <a:pt x="102" y="168"/>
                  </a:lnTo>
                  <a:lnTo>
                    <a:pt x="102" y="158"/>
                  </a:lnTo>
                  <a:lnTo>
                    <a:pt x="102" y="158"/>
                  </a:lnTo>
                  <a:lnTo>
                    <a:pt x="98" y="148"/>
                  </a:lnTo>
                  <a:lnTo>
                    <a:pt x="92" y="138"/>
                  </a:lnTo>
                  <a:lnTo>
                    <a:pt x="92" y="138"/>
                  </a:lnTo>
                  <a:lnTo>
                    <a:pt x="84" y="132"/>
                  </a:lnTo>
                  <a:lnTo>
                    <a:pt x="76" y="128"/>
                  </a:lnTo>
                  <a:lnTo>
                    <a:pt x="68" y="126"/>
                  </a:lnTo>
                  <a:lnTo>
                    <a:pt x="60" y="124"/>
                  </a:lnTo>
                  <a:lnTo>
                    <a:pt x="50" y="124"/>
                  </a:lnTo>
                  <a:lnTo>
                    <a:pt x="42" y="126"/>
                  </a:lnTo>
                  <a:lnTo>
                    <a:pt x="34" y="130"/>
                  </a:lnTo>
                  <a:lnTo>
                    <a:pt x="26" y="136"/>
                  </a:lnTo>
                  <a:lnTo>
                    <a:pt x="26" y="136"/>
                  </a:lnTo>
                  <a:lnTo>
                    <a:pt x="20" y="142"/>
                  </a:lnTo>
                  <a:lnTo>
                    <a:pt x="20" y="142"/>
                  </a:lnTo>
                  <a:lnTo>
                    <a:pt x="16" y="150"/>
                  </a:lnTo>
                  <a:lnTo>
                    <a:pt x="16" y="150"/>
                  </a:lnTo>
                  <a:lnTo>
                    <a:pt x="14" y="162"/>
                  </a:lnTo>
                  <a:lnTo>
                    <a:pt x="12" y="184"/>
                  </a:lnTo>
                  <a:lnTo>
                    <a:pt x="12" y="184"/>
                  </a:lnTo>
                  <a:lnTo>
                    <a:pt x="14" y="196"/>
                  </a:lnTo>
                  <a:lnTo>
                    <a:pt x="18" y="208"/>
                  </a:lnTo>
                  <a:lnTo>
                    <a:pt x="22" y="222"/>
                  </a:lnTo>
                  <a:lnTo>
                    <a:pt x="28" y="236"/>
                  </a:lnTo>
                  <a:lnTo>
                    <a:pt x="26" y="412"/>
                  </a:lnTo>
                  <a:lnTo>
                    <a:pt x="0" y="412"/>
                  </a:lnTo>
                  <a:close/>
                  <a:moveTo>
                    <a:pt x="454" y="332"/>
                  </a:moveTo>
                  <a:lnTo>
                    <a:pt x="454" y="332"/>
                  </a:lnTo>
                  <a:lnTo>
                    <a:pt x="446" y="330"/>
                  </a:lnTo>
                  <a:lnTo>
                    <a:pt x="442" y="326"/>
                  </a:lnTo>
                  <a:lnTo>
                    <a:pt x="438" y="322"/>
                  </a:lnTo>
                  <a:lnTo>
                    <a:pt x="438" y="316"/>
                  </a:lnTo>
                  <a:lnTo>
                    <a:pt x="438" y="316"/>
                  </a:lnTo>
                  <a:lnTo>
                    <a:pt x="438" y="310"/>
                  </a:lnTo>
                  <a:lnTo>
                    <a:pt x="442" y="304"/>
                  </a:lnTo>
                  <a:lnTo>
                    <a:pt x="446" y="302"/>
                  </a:lnTo>
                  <a:lnTo>
                    <a:pt x="454" y="300"/>
                  </a:lnTo>
                  <a:lnTo>
                    <a:pt x="454" y="300"/>
                  </a:lnTo>
                  <a:lnTo>
                    <a:pt x="460" y="302"/>
                  </a:lnTo>
                  <a:lnTo>
                    <a:pt x="464" y="304"/>
                  </a:lnTo>
                  <a:lnTo>
                    <a:pt x="468" y="310"/>
                  </a:lnTo>
                  <a:lnTo>
                    <a:pt x="468" y="316"/>
                  </a:lnTo>
                  <a:lnTo>
                    <a:pt x="468" y="316"/>
                  </a:lnTo>
                  <a:lnTo>
                    <a:pt x="468" y="322"/>
                  </a:lnTo>
                  <a:lnTo>
                    <a:pt x="464" y="326"/>
                  </a:lnTo>
                  <a:lnTo>
                    <a:pt x="460" y="330"/>
                  </a:lnTo>
                  <a:lnTo>
                    <a:pt x="454" y="332"/>
                  </a:lnTo>
                  <a:lnTo>
                    <a:pt x="454" y="332"/>
                  </a:lnTo>
                  <a:close/>
                  <a:moveTo>
                    <a:pt x="426" y="16"/>
                  </a:moveTo>
                  <a:lnTo>
                    <a:pt x="426" y="16"/>
                  </a:lnTo>
                  <a:lnTo>
                    <a:pt x="432" y="18"/>
                  </a:lnTo>
                  <a:lnTo>
                    <a:pt x="438" y="22"/>
                  </a:lnTo>
                  <a:lnTo>
                    <a:pt x="444" y="28"/>
                  </a:lnTo>
                  <a:lnTo>
                    <a:pt x="444" y="36"/>
                  </a:lnTo>
                  <a:lnTo>
                    <a:pt x="444" y="36"/>
                  </a:lnTo>
                  <a:lnTo>
                    <a:pt x="444" y="44"/>
                  </a:lnTo>
                  <a:lnTo>
                    <a:pt x="438" y="50"/>
                  </a:lnTo>
                  <a:lnTo>
                    <a:pt x="432" y="54"/>
                  </a:lnTo>
                  <a:lnTo>
                    <a:pt x="426" y="56"/>
                  </a:lnTo>
                  <a:lnTo>
                    <a:pt x="426" y="56"/>
                  </a:lnTo>
                  <a:lnTo>
                    <a:pt x="418" y="54"/>
                  </a:lnTo>
                  <a:lnTo>
                    <a:pt x="412" y="50"/>
                  </a:lnTo>
                  <a:lnTo>
                    <a:pt x="408" y="44"/>
                  </a:lnTo>
                  <a:lnTo>
                    <a:pt x="406" y="36"/>
                  </a:lnTo>
                  <a:lnTo>
                    <a:pt x="406" y="36"/>
                  </a:lnTo>
                  <a:lnTo>
                    <a:pt x="408" y="28"/>
                  </a:lnTo>
                  <a:lnTo>
                    <a:pt x="412" y="22"/>
                  </a:lnTo>
                  <a:lnTo>
                    <a:pt x="418" y="18"/>
                  </a:lnTo>
                  <a:lnTo>
                    <a:pt x="426" y="16"/>
                  </a:lnTo>
                  <a:lnTo>
                    <a:pt x="426" y="16"/>
                  </a:lnTo>
                  <a:close/>
                  <a:moveTo>
                    <a:pt x="246" y="124"/>
                  </a:moveTo>
                  <a:lnTo>
                    <a:pt x="246" y="124"/>
                  </a:lnTo>
                  <a:lnTo>
                    <a:pt x="252" y="126"/>
                  </a:lnTo>
                  <a:lnTo>
                    <a:pt x="258" y="130"/>
                  </a:lnTo>
                  <a:lnTo>
                    <a:pt x="262" y="134"/>
                  </a:lnTo>
                  <a:lnTo>
                    <a:pt x="262" y="142"/>
                  </a:lnTo>
                  <a:lnTo>
                    <a:pt x="262" y="142"/>
                  </a:lnTo>
                  <a:lnTo>
                    <a:pt x="262" y="148"/>
                  </a:lnTo>
                  <a:lnTo>
                    <a:pt x="258" y="154"/>
                  </a:lnTo>
                  <a:lnTo>
                    <a:pt x="252" y="156"/>
                  </a:lnTo>
                  <a:lnTo>
                    <a:pt x="246" y="158"/>
                  </a:lnTo>
                  <a:lnTo>
                    <a:pt x="246" y="158"/>
                  </a:lnTo>
                  <a:lnTo>
                    <a:pt x="240" y="156"/>
                  </a:lnTo>
                  <a:lnTo>
                    <a:pt x="234" y="154"/>
                  </a:lnTo>
                  <a:lnTo>
                    <a:pt x="230" y="148"/>
                  </a:lnTo>
                  <a:lnTo>
                    <a:pt x="228" y="142"/>
                  </a:lnTo>
                  <a:lnTo>
                    <a:pt x="228" y="142"/>
                  </a:lnTo>
                  <a:lnTo>
                    <a:pt x="230" y="134"/>
                  </a:lnTo>
                  <a:lnTo>
                    <a:pt x="234" y="130"/>
                  </a:lnTo>
                  <a:lnTo>
                    <a:pt x="240" y="126"/>
                  </a:lnTo>
                  <a:lnTo>
                    <a:pt x="246" y="124"/>
                  </a:lnTo>
                  <a:lnTo>
                    <a:pt x="246" y="124"/>
                  </a:lnTo>
                  <a:close/>
                  <a:moveTo>
                    <a:pt x="56" y="144"/>
                  </a:moveTo>
                  <a:lnTo>
                    <a:pt x="56" y="144"/>
                  </a:lnTo>
                  <a:lnTo>
                    <a:pt x="66" y="146"/>
                  </a:lnTo>
                  <a:lnTo>
                    <a:pt x="74" y="152"/>
                  </a:lnTo>
                  <a:lnTo>
                    <a:pt x="80" y="160"/>
                  </a:lnTo>
                  <a:lnTo>
                    <a:pt x="82" y="170"/>
                  </a:lnTo>
                  <a:lnTo>
                    <a:pt x="82" y="170"/>
                  </a:lnTo>
                  <a:lnTo>
                    <a:pt x="80" y="180"/>
                  </a:lnTo>
                  <a:lnTo>
                    <a:pt x="74" y="190"/>
                  </a:lnTo>
                  <a:lnTo>
                    <a:pt x="66" y="194"/>
                  </a:lnTo>
                  <a:lnTo>
                    <a:pt x="56" y="196"/>
                  </a:lnTo>
                  <a:lnTo>
                    <a:pt x="56" y="196"/>
                  </a:lnTo>
                  <a:lnTo>
                    <a:pt x="46" y="194"/>
                  </a:lnTo>
                  <a:lnTo>
                    <a:pt x="36" y="190"/>
                  </a:lnTo>
                  <a:lnTo>
                    <a:pt x="30" y="180"/>
                  </a:lnTo>
                  <a:lnTo>
                    <a:pt x="28" y="170"/>
                  </a:lnTo>
                  <a:lnTo>
                    <a:pt x="28" y="170"/>
                  </a:lnTo>
                  <a:lnTo>
                    <a:pt x="30" y="160"/>
                  </a:lnTo>
                  <a:lnTo>
                    <a:pt x="36" y="152"/>
                  </a:lnTo>
                  <a:lnTo>
                    <a:pt x="46" y="146"/>
                  </a:lnTo>
                  <a:lnTo>
                    <a:pt x="56" y="144"/>
                  </a:lnTo>
                  <a:lnTo>
                    <a:pt x="56" y="144"/>
                  </a:lnTo>
                  <a:close/>
                </a:path>
              </a:pathLst>
            </a:custGeom>
            <a:solidFill>
              <a:schemeClr val="bg1"/>
            </a:solidFill>
            <a:ln w="9525">
              <a:solidFill>
                <a:srgbClr val="4F81BD"/>
              </a:solidFill>
              <a:round/>
            </a:ln>
          </p:spPr>
          <p:txBody>
            <a:bodyPr vert="horz" wrap="square" lIns="91419" tIns="45709" rIns="91419" bIns="45709" numCol="1" anchor="t" anchorCtr="0" compatLnSpc="1">
              <a:noAutofit/>
            </a:bodyPr>
            <a:lstStyle/>
            <a:p>
              <a:pPr marL="0" marR="0" lvl="0" indent="0" algn="l" defTabSz="1218565" rtl="0" eaLnBrk="1" fontAlgn="ctr" latinLnBrk="0" hangingPunct="1">
                <a:lnSpc>
                  <a:spcPct val="100000"/>
                </a:lnSpc>
                <a:spcBef>
                  <a:spcPts val="0"/>
                </a:spcBef>
                <a:spcAft>
                  <a:spcPts val="0"/>
                </a:spcAft>
                <a:buClrTx/>
                <a:buSzTx/>
                <a:buFontTx/>
                <a:buNone/>
                <a:defRPr/>
              </a:pPr>
              <a:endParaRPr kumimoji="0" lang="en-US" altLang="zh-CN" sz="1700" b="0" i="0" u="none" strike="noStrike" kern="0" cap="none" spc="0" normalizeH="0" baseline="0" noProof="0" dirty="0">
                <a:ln>
                  <a:noFill/>
                </a:ln>
                <a:solidFill>
                  <a:srgbClr val="1F497D"/>
                </a:solidFill>
                <a:effectLst/>
                <a:uLnTx/>
                <a:uFillTx/>
                <a:latin typeface="Arial" panose="020B0604020202020204" pitchFamily="34" charset="0"/>
                <a:ea typeface="微软雅黑" panose="020B0503020204020204" pitchFamily="34" charset="-122"/>
                <a:cs typeface="+mn-cs"/>
              </a:endParaRPr>
            </a:p>
          </p:txBody>
        </p:sp>
        <p:grpSp>
          <p:nvGrpSpPr>
            <p:cNvPr id="50" name="组合 49"/>
            <p:cNvGrpSpPr>
              <a:grpSpLocks noChangeAspect="1"/>
            </p:cNvGrpSpPr>
            <p:nvPr/>
          </p:nvGrpSpPr>
          <p:grpSpPr>
            <a:xfrm>
              <a:off x="7805460" y="1938878"/>
              <a:ext cx="457854" cy="391807"/>
              <a:chOff x="2293938" y="2819400"/>
              <a:chExt cx="746125" cy="660400"/>
            </a:xfrm>
            <a:solidFill>
              <a:schemeClr val="bg1"/>
            </a:solidFill>
          </p:grpSpPr>
          <p:sp>
            <p:nvSpPr>
              <p:cNvPr id="63" name="Freeform 6"/>
              <p:cNvSpPr>
                <a:spLocks noEditPoints="1"/>
              </p:cNvSpPr>
              <p:nvPr/>
            </p:nvSpPr>
            <p:spPr bwMode="auto">
              <a:xfrm>
                <a:off x="2293938" y="2819400"/>
                <a:ext cx="746125" cy="660400"/>
              </a:xfrm>
              <a:custGeom>
                <a:avLst/>
                <a:gdLst/>
                <a:ahLst/>
                <a:cxnLst>
                  <a:cxn ang="0">
                    <a:pos x="12110" y="8471"/>
                  </a:cxn>
                  <a:cxn ang="0">
                    <a:pos x="11830" y="9660"/>
                  </a:cxn>
                  <a:cxn ang="0">
                    <a:pos x="10990" y="10990"/>
                  </a:cxn>
                  <a:cxn ang="0">
                    <a:pos x="9660" y="11900"/>
                  </a:cxn>
                  <a:cxn ang="0">
                    <a:pos x="8470" y="12180"/>
                  </a:cxn>
                  <a:cxn ang="0">
                    <a:pos x="7630" y="12180"/>
                  </a:cxn>
                  <a:cxn ang="0">
                    <a:pos x="6440" y="11900"/>
                  </a:cxn>
                  <a:cxn ang="0">
                    <a:pos x="5180" y="10990"/>
                  </a:cxn>
                  <a:cxn ang="0">
                    <a:pos x="4270" y="9660"/>
                  </a:cxn>
                  <a:cxn ang="0">
                    <a:pos x="3990" y="8471"/>
                  </a:cxn>
                  <a:cxn ang="0">
                    <a:pos x="3990" y="7840"/>
                  </a:cxn>
                  <a:cxn ang="0">
                    <a:pos x="0" y="12950"/>
                  </a:cxn>
                  <a:cxn ang="0">
                    <a:pos x="140" y="13580"/>
                  </a:cxn>
                  <a:cxn ang="0">
                    <a:pos x="490" y="14070"/>
                  </a:cxn>
                  <a:cxn ang="0">
                    <a:pos x="980" y="14420"/>
                  </a:cxn>
                  <a:cxn ang="0">
                    <a:pos x="1610" y="14560"/>
                  </a:cxn>
                  <a:cxn ang="0">
                    <a:pos x="15120" y="14560"/>
                  </a:cxn>
                  <a:cxn ang="0">
                    <a:pos x="15680" y="14280"/>
                  </a:cxn>
                  <a:cxn ang="0">
                    <a:pos x="16170" y="13860"/>
                  </a:cxn>
                  <a:cxn ang="0">
                    <a:pos x="16380" y="13300"/>
                  </a:cxn>
                  <a:cxn ang="0">
                    <a:pos x="16450" y="7840"/>
                  </a:cxn>
                  <a:cxn ang="0">
                    <a:pos x="12180" y="8050"/>
                  </a:cxn>
                  <a:cxn ang="0">
                    <a:pos x="10990" y="2660"/>
                  </a:cxn>
                  <a:cxn ang="0">
                    <a:pos x="10990" y="840"/>
                  </a:cxn>
                  <a:cxn ang="0">
                    <a:pos x="10710" y="350"/>
                  </a:cxn>
                  <a:cxn ang="0">
                    <a:pos x="10150" y="70"/>
                  </a:cxn>
                  <a:cxn ang="0">
                    <a:pos x="6510" y="0"/>
                  </a:cxn>
                  <a:cxn ang="0">
                    <a:pos x="6090" y="70"/>
                  </a:cxn>
                  <a:cxn ang="0">
                    <a:pos x="5530" y="630"/>
                  </a:cxn>
                  <a:cxn ang="0">
                    <a:pos x="5460" y="1050"/>
                  </a:cxn>
                  <a:cxn ang="0">
                    <a:pos x="1610" y="2660"/>
                  </a:cxn>
                  <a:cxn ang="0">
                    <a:pos x="980" y="2800"/>
                  </a:cxn>
                  <a:cxn ang="0">
                    <a:pos x="490" y="3150"/>
                  </a:cxn>
                  <a:cxn ang="0">
                    <a:pos x="140" y="3641"/>
                  </a:cxn>
                  <a:cxn ang="0">
                    <a:pos x="0" y="4270"/>
                  </a:cxn>
                  <a:cxn ang="0">
                    <a:pos x="3990" y="7280"/>
                  </a:cxn>
                  <a:cxn ang="0">
                    <a:pos x="4550" y="6020"/>
                  </a:cxn>
                  <a:cxn ang="0">
                    <a:pos x="5389" y="4900"/>
                  </a:cxn>
                  <a:cxn ang="0">
                    <a:pos x="6650" y="4200"/>
                  </a:cxn>
                  <a:cxn ang="0">
                    <a:pos x="8050" y="3990"/>
                  </a:cxn>
                  <a:cxn ang="0">
                    <a:pos x="8680" y="3990"/>
                  </a:cxn>
                  <a:cxn ang="0">
                    <a:pos x="9520" y="4270"/>
                  </a:cxn>
                  <a:cxn ang="0">
                    <a:pos x="10570" y="4830"/>
                  </a:cxn>
                  <a:cxn ang="0">
                    <a:pos x="11340" y="5670"/>
                  </a:cxn>
                  <a:cxn ang="0">
                    <a:pos x="11900" y="6720"/>
                  </a:cxn>
                  <a:cxn ang="0">
                    <a:pos x="16450" y="7280"/>
                  </a:cxn>
                  <a:cxn ang="0">
                    <a:pos x="16380" y="3920"/>
                  </a:cxn>
                  <a:cxn ang="0">
                    <a:pos x="16170" y="3360"/>
                  </a:cxn>
                  <a:cxn ang="0">
                    <a:pos x="15680" y="2940"/>
                  </a:cxn>
                  <a:cxn ang="0">
                    <a:pos x="15120" y="2730"/>
                  </a:cxn>
                  <a:cxn ang="0">
                    <a:pos x="9870" y="2660"/>
                  </a:cxn>
                  <a:cxn ang="0">
                    <a:pos x="6580" y="1120"/>
                  </a:cxn>
                  <a:cxn ang="0">
                    <a:pos x="9870" y="2660"/>
                  </a:cxn>
                </a:cxnLst>
                <a:rect l="0" t="0" r="r" b="b"/>
                <a:pathLst>
                  <a:path w="16450" h="14560">
                    <a:moveTo>
                      <a:pt x="12180" y="8050"/>
                    </a:moveTo>
                    <a:lnTo>
                      <a:pt x="12110" y="8471"/>
                    </a:lnTo>
                    <a:lnTo>
                      <a:pt x="12110" y="8890"/>
                    </a:lnTo>
                    <a:lnTo>
                      <a:pt x="11830" y="9660"/>
                    </a:lnTo>
                    <a:lnTo>
                      <a:pt x="11480" y="10360"/>
                    </a:lnTo>
                    <a:lnTo>
                      <a:pt x="10990" y="10990"/>
                    </a:lnTo>
                    <a:lnTo>
                      <a:pt x="10360" y="11480"/>
                    </a:lnTo>
                    <a:lnTo>
                      <a:pt x="9660" y="11900"/>
                    </a:lnTo>
                    <a:lnTo>
                      <a:pt x="8890" y="12110"/>
                    </a:lnTo>
                    <a:lnTo>
                      <a:pt x="8470" y="12180"/>
                    </a:lnTo>
                    <a:lnTo>
                      <a:pt x="8050" y="12180"/>
                    </a:lnTo>
                    <a:lnTo>
                      <a:pt x="7630" y="12180"/>
                    </a:lnTo>
                    <a:lnTo>
                      <a:pt x="7210" y="12110"/>
                    </a:lnTo>
                    <a:lnTo>
                      <a:pt x="6440" y="11900"/>
                    </a:lnTo>
                    <a:lnTo>
                      <a:pt x="5740" y="11480"/>
                    </a:lnTo>
                    <a:lnTo>
                      <a:pt x="5180" y="10990"/>
                    </a:lnTo>
                    <a:lnTo>
                      <a:pt x="4620" y="10360"/>
                    </a:lnTo>
                    <a:lnTo>
                      <a:pt x="4270" y="9660"/>
                    </a:lnTo>
                    <a:lnTo>
                      <a:pt x="4060" y="8890"/>
                    </a:lnTo>
                    <a:lnTo>
                      <a:pt x="3990" y="8471"/>
                    </a:lnTo>
                    <a:lnTo>
                      <a:pt x="3920" y="8050"/>
                    </a:lnTo>
                    <a:lnTo>
                      <a:pt x="3990" y="7840"/>
                    </a:lnTo>
                    <a:lnTo>
                      <a:pt x="0" y="7840"/>
                    </a:lnTo>
                    <a:lnTo>
                      <a:pt x="0" y="12950"/>
                    </a:lnTo>
                    <a:lnTo>
                      <a:pt x="70" y="13300"/>
                    </a:lnTo>
                    <a:lnTo>
                      <a:pt x="140" y="13580"/>
                    </a:lnTo>
                    <a:lnTo>
                      <a:pt x="280" y="13860"/>
                    </a:lnTo>
                    <a:lnTo>
                      <a:pt x="490" y="14070"/>
                    </a:lnTo>
                    <a:lnTo>
                      <a:pt x="700" y="14280"/>
                    </a:lnTo>
                    <a:lnTo>
                      <a:pt x="980" y="14420"/>
                    </a:lnTo>
                    <a:lnTo>
                      <a:pt x="1330" y="14560"/>
                    </a:lnTo>
                    <a:lnTo>
                      <a:pt x="1610" y="14560"/>
                    </a:lnTo>
                    <a:lnTo>
                      <a:pt x="14840" y="14560"/>
                    </a:lnTo>
                    <a:lnTo>
                      <a:pt x="15120" y="14560"/>
                    </a:lnTo>
                    <a:lnTo>
                      <a:pt x="15470" y="14420"/>
                    </a:lnTo>
                    <a:lnTo>
                      <a:pt x="15680" y="14280"/>
                    </a:lnTo>
                    <a:lnTo>
                      <a:pt x="15960" y="14070"/>
                    </a:lnTo>
                    <a:lnTo>
                      <a:pt x="16170" y="13860"/>
                    </a:lnTo>
                    <a:lnTo>
                      <a:pt x="16310" y="13580"/>
                    </a:lnTo>
                    <a:lnTo>
                      <a:pt x="16380" y="13300"/>
                    </a:lnTo>
                    <a:lnTo>
                      <a:pt x="16450" y="12950"/>
                    </a:lnTo>
                    <a:lnTo>
                      <a:pt x="16450" y="7840"/>
                    </a:lnTo>
                    <a:lnTo>
                      <a:pt x="12180" y="7840"/>
                    </a:lnTo>
                    <a:lnTo>
                      <a:pt x="12180" y="8050"/>
                    </a:lnTo>
                    <a:close/>
                    <a:moveTo>
                      <a:pt x="14840" y="2660"/>
                    </a:moveTo>
                    <a:lnTo>
                      <a:pt x="10990" y="2660"/>
                    </a:lnTo>
                    <a:lnTo>
                      <a:pt x="10990" y="1050"/>
                    </a:lnTo>
                    <a:lnTo>
                      <a:pt x="10990" y="840"/>
                    </a:lnTo>
                    <a:lnTo>
                      <a:pt x="10920" y="630"/>
                    </a:lnTo>
                    <a:lnTo>
                      <a:pt x="10710" y="350"/>
                    </a:lnTo>
                    <a:lnTo>
                      <a:pt x="10360" y="70"/>
                    </a:lnTo>
                    <a:lnTo>
                      <a:pt x="10150" y="70"/>
                    </a:lnTo>
                    <a:lnTo>
                      <a:pt x="9940" y="0"/>
                    </a:lnTo>
                    <a:lnTo>
                      <a:pt x="6510" y="0"/>
                    </a:lnTo>
                    <a:lnTo>
                      <a:pt x="6300" y="70"/>
                    </a:lnTo>
                    <a:lnTo>
                      <a:pt x="6090" y="70"/>
                    </a:lnTo>
                    <a:lnTo>
                      <a:pt x="5740" y="350"/>
                    </a:lnTo>
                    <a:lnTo>
                      <a:pt x="5530" y="630"/>
                    </a:lnTo>
                    <a:lnTo>
                      <a:pt x="5460" y="840"/>
                    </a:lnTo>
                    <a:lnTo>
                      <a:pt x="5460" y="1050"/>
                    </a:lnTo>
                    <a:lnTo>
                      <a:pt x="5460" y="2660"/>
                    </a:lnTo>
                    <a:lnTo>
                      <a:pt x="1610" y="2660"/>
                    </a:lnTo>
                    <a:lnTo>
                      <a:pt x="1330" y="2730"/>
                    </a:lnTo>
                    <a:lnTo>
                      <a:pt x="980" y="2800"/>
                    </a:lnTo>
                    <a:lnTo>
                      <a:pt x="700" y="2940"/>
                    </a:lnTo>
                    <a:lnTo>
                      <a:pt x="490" y="3150"/>
                    </a:lnTo>
                    <a:lnTo>
                      <a:pt x="280" y="3360"/>
                    </a:lnTo>
                    <a:lnTo>
                      <a:pt x="140" y="3641"/>
                    </a:lnTo>
                    <a:lnTo>
                      <a:pt x="70" y="3920"/>
                    </a:lnTo>
                    <a:lnTo>
                      <a:pt x="0" y="4270"/>
                    </a:lnTo>
                    <a:lnTo>
                      <a:pt x="0" y="7280"/>
                    </a:lnTo>
                    <a:lnTo>
                      <a:pt x="3990" y="7280"/>
                    </a:lnTo>
                    <a:lnTo>
                      <a:pt x="4200" y="6650"/>
                    </a:lnTo>
                    <a:lnTo>
                      <a:pt x="4550" y="6020"/>
                    </a:lnTo>
                    <a:lnTo>
                      <a:pt x="4900" y="5390"/>
                    </a:lnTo>
                    <a:lnTo>
                      <a:pt x="5389" y="4900"/>
                    </a:lnTo>
                    <a:lnTo>
                      <a:pt x="6020" y="4550"/>
                    </a:lnTo>
                    <a:lnTo>
                      <a:pt x="6650" y="4200"/>
                    </a:lnTo>
                    <a:lnTo>
                      <a:pt x="7350" y="4060"/>
                    </a:lnTo>
                    <a:lnTo>
                      <a:pt x="8050" y="3990"/>
                    </a:lnTo>
                    <a:lnTo>
                      <a:pt x="8610" y="3990"/>
                    </a:lnTo>
                    <a:lnTo>
                      <a:pt x="8680" y="3990"/>
                    </a:lnTo>
                    <a:lnTo>
                      <a:pt x="8890" y="4060"/>
                    </a:lnTo>
                    <a:lnTo>
                      <a:pt x="9520" y="4270"/>
                    </a:lnTo>
                    <a:lnTo>
                      <a:pt x="10010" y="4480"/>
                    </a:lnTo>
                    <a:lnTo>
                      <a:pt x="10570" y="4830"/>
                    </a:lnTo>
                    <a:lnTo>
                      <a:pt x="10990" y="5180"/>
                    </a:lnTo>
                    <a:lnTo>
                      <a:pt x="11340" y="5670"/>
                    </a:lnTo>
                    <a:lnTo>
                      <a:pt x="11690" y="6160"/>
                    </a:lnTo>
                    <a:lnTo>
                      <a:pt x="11900" y="6720"/>
                    </a:lnTo>
                    <a:lnTo>
                      <a:pt x="12110" y="7280"/>
                    </a:lnTo>
                    <a:lnTo>
                      <a:pt x="16450" y="7280"/>
                    </a:lnTo>
                    <a:lnTo>
                      <a:pt x="16450" y="4270"/>
                    </a:lnTo>
                    <a:lnTo>
                      <a:pt x="16380" y="3920"/>
                    </a:lnTo>
                    <a:lnTo>
                      <a:pt x="16310" y="3641"/>
                    </a:lnTo>
                    <a:lnTo>
                      <a:pt x="16170" y="3360"/>
                    </a:lnTo>
                    <a:lnTo>
                      <a:pt x="15960" y="3150"/>
                    </a:lnTo>
                    <a:lnTo>
                      <a:pt x="15680" y="2940"/>
                    </a:lnTo>
                    <a:lnTo>
                      <a:pt x="15470" y="2800"/>
                    </a:lnTo>
                    <a:lnTo>
                      <a:pt x="15120" y="2730"/>
                    </a:lnTo>
                    <a:lnTo>
                      <a:pt x="14840" y="2660"/>
                    </a:lnTo>
                    <a:close/>
                    <a:moveTo>
                      <a:pt x="9870" y="2660"/>
                    </a:moveTo>
                    <a:lnTo>
                      <a:pt x="6580" y="2660"/>
                    </a:lnTo>
                    <a:lnTo>
                      <a:pt x="6580" y="1120"/>
                    </a:lnTo>
                    <a:lnTo>
                      <a:pt x="9870" y="1120"/>
                    </a:lnTo>
                    <a:lnTo>
                      <a:pt x="9870" y="2660"/>
                    </a:lnTo>
                    <a:close/>
                  </a:path>
                </a:pathLst>
              </a:custGeom>
              <a:grpFill/>
              <a:ln w="12700">
                <a:solidFill>
                  <a:srgbClr val="4F81BD"/>
                </a:solidFill>
                <a:round/>
              </a:ln>
            </p:spPr>
            <p:txBody>
              <a:bodyPr vert="horz" wrap="square" lIns="91416" tIns="45708" rIns="91416" bIns="45708" numCol="1" anchor="t" anchorCtr="0" compatLnSpc="1">
                <a:noAutofit/>
              </a:bodyPr>
              <a:lstStyle/>
              <a:p>
                <a:pPr marL="0" marR="0" lvl="0" indent="0" algn="l" defTabSz="1219200" rtl="0" eaLnBrk="1" fontAlgn="ctr" latinLnBrk="0" hangingPunct="1">
                  <a:lnSpc>
                    <a:spcPct val="100000"/>
                  </a:lnSpc>
                  <a:spcBef>
                    <a:spcPts val="0"/>
                  </a:spcBef>
                  <a:spcAft>
                    <a:spcPts val="0"/>
                  </a:spcAft>
                  <a:buClrTx/>
                  <a:buSzTx/>
                  <a:buFontTx/>
                  <a:buNone/>
                  <a:defRPr/>
                </a:pPr>
                <a:endParaRPr kumimoji="0" lang="en-US" altLang="zh-CN" sz="2400" b="1" i="0" u="none" strike="noStrike" kern="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64" name="Freeform 7"/>
              <p:cNvSpPr/>
              <p:nvPr/>
            </p:nvSpPr>
            <p:spPr bwMode="auto">
              <a:xfrm>
                <a:off x="2528888" y="3054350"/>
                <a:ext cx="260350" cy="263525"/>
              </a:xfrm>
              <a:custGeom>
                <a:avLst/>
                <a:gdLst/>
                <a:ahLst/>
                <a:cxnLst>
                  <a:cxn ang="0">
                    <a:pos x="5390" y="2100"/>
                  </a:cxn>
                  <a:cxn ang="0">
                    <a:pos x="3710" y="2100"/>
                  </a:cxn>
                  <a:cxn ang="0">
                    <a:pos x="3710" y="420"/>
                  </a:cxn>
                  <a:cxn ang="0">
                    <a:pos x="3640" y="280"/>
                  </a:cxn>
                  <a:cxn ang="0">
                    <a:pos x="3570" y="140"/>
                  </a:cxn>
                  <a:cxn ang="0">
                    <a:pos x="3430" y="69"/>
                  </a:cxn>
                  <a:cxn ang="0">
                    <a:pos x="3220" y="0"/>
                  </a:cxn>
                  <a:cxn ang="0">
                    <a:pos x="2520" y="0"/>
                  </a:cxn>
                  <a:cxn ang="0">
                    <a:pos x="2310" y="69"/>
                  </a:cxn>
                  <a:cxn ang="0">
                    <a:pos x="2170" y="140"/>
                  </a:cxn>
                  <a:cxn ang="0">
                    <a:pos x="2100" y="280"/>
                  </a:cxn>
                  <a:cxn ang="0">
                    <a:pos x="2030" y="420"/>
                  </a:cxn>
                  <a:cxn ang="0">
                    <a:pos x="2030" y="2100"/>
                  </a:cxn>
                  <a:cxn ang="0">
                    <a:pos x="350" y="2100"/>
                  </a:cxn>
                  <a:cxn ang="0">
                    <a:pos x="209" y="2100"/>
                  </a:cxn>
                  <a:cxn ang="0">
                    <a:pos x="140" y="2240"/>
                  </a:cxn>
                  <a:cxn ang="0">
                    <a:pos x="0" y="2380"/>
                  </a:cxn>
                  <a:cxn ang="0">
                    <a:pos x="0" y="2520"/>
                  </a:cxn>
                  <a:cxn ang="0">
                    <a:pos x="0" y="2800"/>
                  </a:cxn>
                  <a:cxn ang="0">
                    <a:pos x="0" y="3220"/>
                  </a:cxn>
                  <a:cxn ang="0">
                    <a:pos x="0" y="3291"/>
                  </a:cxn>
                  <a:cxn ang="0">
                    <a:pos x="0" y="3430"/>
                  </a:cxn>
                  <a:cxn ang="0">
                    <a:pos x="140" y="3570"/>
                  </a:cxn>
                  <a:cxn ang="0">
                    <a:pos x="209" y="3710"/>
                  </a:cxn>
                  <a:cxn ang="0">
                    <a:pos x="350" y="3710"/>
                  </a:cxn>
                  <a:cxn ang="0">
                    <a:pos x="2030" y="3710"/>
                  </a:cxn>
                  <a:cxn ang="0">
                    <a:pos x="2030" y="5390"/>
                  </a:cxn>
                  <a:cxn ang="0">
                    <a:pos x="2100" y="5530"/>
                  </a:cxn>
                  <a:cxn ang="0">
                    <a:pos x="2170" y="5670"/>
                  </a:cxn>
                  <a:cxn ang="0">
                    <a:pos x="2310" y="5741"/>
                  </a:cxn>
                  <a:cxn ang="0">
                    <a:pos x="2520" y="5810"/>
                  </a:cxn>
                  <a:cxn ang="0">
                    <a:pos x="3220" y="5810"/>
                  </a:cxn>
                  <a:cxn ang="0">
                    <a:pos x="3430" y="5741"/>
                  </a:cxn>
                  <a:cxn ang="0">
                    <a:pos x="3570" y="5670"/>
                  </a:cxn>
                  <a:cxn ang="0">
                    <a:pos x="3640" y="5530"/>
                  </a:cxn>
                  <a:cxn ang="0">
                    <a:pos x="3710" y="5390"/>
                  </a:cxn>
                  <a:cxn ang="0">
                    <a:pos x="3710" y="3710"/>
                  </a:cxn>
                  <a:cxn ang="0">
                    <a:pos x="5390" y="3710"/>
                  </a:cxn>
                  <a:cxn ang="0">
                    <a:pos x="5530" y="3710"/>
                  </a:cxn>
                  <a:cxn ang="0">
                    <a:pos x="5670" y="3570"/>
                  </a:cxn>
                  <a:cxn ang="0">
                    <a:pos x="5740" y="3430"/>
                  </a:cxn>
                  <a:cxn ang="0">
                    <a:pos x="5740" y="3291"/>
                  </a:cxn>
                  <a:cxn ang="0">
                    <a:pos x="5740" y="3220"/>
                  </a:cxn>
                  <a:cxn ang="0">
                    <a:pos x="5740" y="2800"/>
                  </a:cxn>
                  <a:cxn ang="0">
                    <a:pos x="5740" y="2520"/>
                  </a:cxn>
                  <a:cxn ang="0">
                    <a:pos x="5740" y="2380"/>
                  </a:cxn>
                  <a:cxn ang="0">
                    <a:pos x="5670" y="2240"/>
                  </a:cxn>
                  <a:cxn ang="0">
                    <a:pos x="5530" y="2100"/>
                  </a:cxn>
                  <a:cxn ang="0">
                    <a:pos x="5390" y="2100"/>
                  </a:cxn>
                </a:cxnLst>
                <a:rect l="0" t="0" r="r" b="b"/>
                <a:pathLst>
                  <a:path w="5740" h="5810">
                    <a:moveTo>
                      <a:pt x="5390" y="2100"/>
                    </a:moveTo>
                    <a:lnTo>
                      <a:pt x="3710" y="2100"/>
                    </a:lnTo>
                    <a:lnTo>
                      <a:pt x="3710" y="420"/>
                    </a:lnTo>
                    <a:lnTo>
                      <a:pt x="3640" y="280"/>
                    </a:lnTo>
                    <a:lnTo>
                      <a:pt x="3570" y="140"/>
                    </a:lnTo>
                    <a:lnTo>
                      <a:pt x="3430" y="69"/>
                    </a:lnTo>
                    <a:lnTo>
                      <a:pt x="3220" y="0"/>
                    </a:lnTo>
                    <a:lnTo>
                      <a:pt x="2520" y="0"/>
                    </a:lnTo>
                    <a:lnTo>
                      <a:pt x="2310" y="69"/>
                    </a:lnTo>
                    <a:lnTo>
                      <a:pt x="2170" y="140"/>
                    </a:lnTo>
                    <a:lnTo>
                      <a:pt x="2100" y="280"/>
                    </a:lnTo>
                    <a:lnTo>
                      <a:pt x="2030" y="420"/>
                    </a:lnTo>
                    <a:lnTo>
                      <a:pt x="2030" y="2100"/>
                    </a:lnTo>
                    <a:lnTo>
                      <a:pt x="350" y="2100"/>
                    </a:lnTo>
                    <a:lnTo>
                      <a:pt x="209" y="2100"/>
                    </a:lnTo>
                    <a:lnTo>
                      <a:pt x="140" y="2240"/>
                    </a:lnTo>
                    <a:lnTo>
                      <a:pt x="0" y="2380"/>
                    </a:lnTo>
                    <a:lnTo>
                      <a:pt x="0" y="2520"/>
                    </a:lnTo>
                    <a:lnTo>
                      <a:pt x="0" y="2800"/>
                    </a:lnTo>
                    <a:lnTo>
                      <a:pt x="0" y="3220"/>
                    </a:lnTo>
                    <a:lnTo>
                      <a:pt x="0" y="3291"/>
                    </a:lnTo>
                    <a:lnTo>
                      <a:pt x="0" y="3430"/>
                    </a:lnTo>
                    <a:lnTo>
                      <a:pt x="140" y="3570"/>
                    </a:lnTo>
                    <a:lnTo>
                      <a:pt x="209" y="3710"/>
                    </a:lnTo>
                    <a:lnTo>
                      <a:pt x="350" y="3710"/>
                    </a:lnTo>
                    <a:lnTo>
                      <a:pt x="2030" y="3710"/>
                    </a:lnTo>
                    <a:lnTo>
                      <a:pt x="2030" y="5390"/>
                    </a:lnTo>
                    <a:lnTo>
                      <a:pt x="2100" y="5530"/>
                    </a:lnTo>
                    <a:lnTo>
                      <a:pt x="2170" y="5670"/>
                    </a:lnTo>
                    <a:lnTo>
                      <a:pt x="2310" y="5741"/>
                    </a:lnTo>
                    <a:lnTo>
                      <a:pt x="2520" y="5810"/>
                    </a:lnTo>
                    <a:lnTo>
                      <a:pt x="3220" y="5810"/>
                    </a:lnTo>
                    <a:lnTo>
                      <a:pt x="3430" y="5741"/>
                    </a:lnTo>
                    <a:lnTo>
                      <a:pt x="3570" y="5670"/>
                    </a:lnTo>
                    <a:lnTo>
                      <a:pt x="3640" y="5530"/>
                    </a:lnTo>
                    <a:lnTo>
                      <a:pt x="3710" y="5390"/>
                    </a:lnTo>
                    <a:lnTo>
                      <a:pt x="3710" y="3710"/>
                    </a:lnTo>
                    <a:lnTo>
                      <a:pt x="5390" y="3710"/>
                    </a:lnTo>
                    <a:lnTo>
                      <a:pt x="5530" y="3710"/>
                    </a:lnTo>
                    <a:lnTo>
                      <a:pt x="5670" y="3570"/>
                    </a:lnTo>
                    <a:lnTo>
                      <a:pt x="5740" y="3430"/>
                    </a:lnTo>
                    <a:lnTo>
                      <a:pt x="5740" y="3291"/>
                    </a:lnTo>
                    <a:lnTo>
                      <a:pt x="5740" y="3220"/>
                    </a:lnTo>
                    <a:lnTo>
                      <a:pt x="5740" y="2800"/>
                    </a:lnTo>
                    <a:lnTo>
                      <a:pt x="5740" y="2520"/>
                    </a:lnTo>
                    <a:lnTo>
                      <a:pt x="5740" y="2380"/>
                    </a:lnTo>
                    <a:lnTo>
                      <a:pt x="5670" y="2240"/>
                    </a:lnTo>
                    <a:lnTo>
                      <a:pt x="5530" y="2100"/>
                    </a:lnTo>
                    <a:lnTo>
                      <a:pt x="5390" y="2100"/>
                    </a:lnTo>
                    <a:close/>
                  </a:path>
                </a:pathLst>
              </a:custGeom>
              <a:grpFill/>
              <a:ln w="12700">
                <a:solidFill>
                  <a:srgbClr val="4F81BD"/>
                </a:solidFill>
                <a:round/>
              </a:ln>
            </p:spPr>
            <p:txBody>
              <a:bodyPr vert="horz" wrap="square" lIns="91416" tIns="45708" rIns="91416" bIns="45708" numCol="1" anchor="t" anchorCtr="0" compatLnSpc="1">
                <a:noAutofit/>
              </a:bodyPr>
              <a:lstStyle/>
              <a:p>
                <a:pPr marL="0" marR="0" lvl="0" indent="0" algn="l" defTabSz="1219200" rtl="0" eaLnBrk="1" fontAlgn="ctr" latinLnBrk="0" hangingPunct="1">
                  <a:lnSpc>
                    <a:spcPct val="100000"/>
                  </a:lnSpc>
                  <a:spcBef>
                    <a:spcPts val="0"/>
                  </a:spcBef>
                  <a:spcAft>
                    <a:spcPts val="0"/>
                  </a:spcAft>
                  <a:buClrTx/>
                  <a:buSzTx/>
                  <a:buFontTx/>
                  <a:buNone/>
                  <a:defRPr/>
                </a:pPr>
                <a:endParaRPr kumimoji="0" lang="en-US" altLang="zh-CN" sz="2400" b="1" i="0" u="none" strike="noStrike" kern="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endParaRPr>
              </a:p>
            </p:txBody>
          </p:sp>
        </p:grpSp>
        <p:sp>
          <p:nvSpPr>
            <p:cNvPr id="51" name="Freeform 127"/>
            <p:cNvSpPr>
              <a:spLocks noChangeAspect="1" noEditPoints="1"/>
            </p:cNvSpPr>
            <p:nvPr/>
          </p:nvSpPr>
          <p:spPr bwMode="auto">
            <a:xfrm>
              <a:off x="8556943" y="1872091"/>
              <a:ext cx="612949" cy="525381"/>
            </a:xfrm>
            <a:custGeom>
              <a:avLst/>
              <a:gdLst/>
              <a:ahLst/>
              <a:cxnLst>
                <a:cxn ang="0">
                  <a:pos x="16112" y="9693"/>
                </a:cxn>
                <a:cxn ang="0">
                  <a:pos x="16316" y="11255"/>
                </a:cxn>
                <a:cxn ang="0">
                  <a:pos x="15013" y="12206"/>
                </a:cxn>
                <a:cxn ang="0">
                  <a:pos x="5341" y="11704"/>
                </a:cxn>
                <a:cxn ang="0">
                  <a:pos x="4976" y="10170"/>
                </a:cxn>
                <a:cxn ang="0">
                  <a:pos x="6172" y="9105"/>
                </a:cxn>
                <a:cxn ang="0">
                  <a:pos x="12575" y="10587"/>
                </a:cxn>
                <a:cxn ang="0">
                  <a:pos x="12712" y="11006"/>
                </a:cxn>
                <a:cxn ang="0">
                  <a:pos x="12430" y="11335"/>
                </a:cxn>
                <a:cxn ang="0">
                  <a:pos x="11995" y="11259"/>
                </a:cxn>
                <a:cxn ang="0">
                  <a:pos x="11838" y="10849"/>
                </a:cxn>
                <a:cxn ang="0">
                  <a:pos x="12104" y="10505"/>
                </a:cxn>
                <a:cxn ang="0">
                  <a:pos x="11045" y="10547"/>
                </a:cxn>
                <a:cxn ang="0">
                  <a:pos x="11240" y="10940"/>
                </a:cxn>
                <a:cxn ang="0">
                  <a:pos x="11009" y="11308"/>
                </a:cxn>
                <a:cxn ang="0">
                  <a:pos x="10567" y="11298"/>
                </a:cxn>
                <a:cxn ang="0">
                  <a:pos x="10353" y="10916"/>
                </a:cxn>
                <a:cxn ang="0">
                  <a:pos x="10567" y="10535"/>
                </a:cxn>
                <a:cxn ang="0">
                  <a:pos x="9510" y="10515"/>
                </a:cxn>
                <a:cxn ang="0">
                  <a:pos x="9759" y="10870"/>
                </a:cxn>
                <a:cxn ang="0">
                  <a:pos x="9583" y="11273"/>
                </a:cxn>
                <a:cxn ang="0">
                  <a:pos x="9145" y="11326"/>
                </a:cxn>
                <a:cxn ang="0">
                  <a:pos x="8879" y="10984"/>
                </a:cxn>
                <a:cxn ang="0">
                  <a:pos x="9035" y="10572"/>
                </a:cxn>
                <a:cxn ang="0">
                  <a:pos x="14300" y="9987"/>
                </a:cxn>
                <a:cxn ang="0">
                  <a:pos x="14771" y="10484"/>
                </a:cxn>
                <a:cxn ang="0">
                  <a:pos x="14587" y="11155"/>
                </a:cxn>
                <a:cxn ang="0">
                  <a:pos x="13918" y="11340"/>
                </a:cxn>
                <a:cxn ang="0">
                  <a:pos x="13423" y="10867"/>
                </a:cxn>
                <a:cxn ang="0">
                  <a:pos x="13574" y="10186"/>
                </a:cxn>
                <a:cxn ang="0">
                  <a:pos x="7668" y="9965"/>
                </a:cxn>
                <a:cxn ang="0">
                  <a:pos x="8206" y="10386"/>
                </a:cxn>
                <a:cxn ang="0">
                  <a:pos x="8122" y="11079"/>
                </a:cxn>
                <a:cxn ang="0">
                  <a:pos x="7490" y="11358"/>
                </a:cxn>
                <a:cxn ang="0">
                  <a:pos x="6931" y="10963"/>
                </a:cxn>
                <a:cxn ang="0">
                  <a:pos x="6981" y="10266"/>
                </a:cxn>
                <a:cxn ang="0">
                  <a:pos x="7877" y="3278"/>
                </a:cxn>
                <a:cxn ang="0">
                  <a:pos x="3503" y="34"/>
                </a:cxn>
                <a:cxn ang="0">
                  <a:pos x="1632" y="4428"/>
                </a:cxn>
                <a:cxn ang="0">
                  <a:pos x="468" y="5820"/>
                </a:cxn>
                <a:cxn ang="0">
                  <a:pos x="265" y="8025"/>
                </a:cxn>
                <a:cxn ang="0">
                  <a:pos x="1938" y="9241"/>
                </a:cxn>
                <a:cxn ang="0">
                  <a:pos x="2342" y="6032"/>
                </a:cxn>
                <a:cxn ang="0">
                  <a:pos x="14775" y="5618"/>
                </a:cxn>
                <a:cxn ang="0">
                  <a:pos x="11644" y="4478"/>
                </a:cxn>
                <a:cxn ang="0">
                  <a:pos x="11036" y="3513"/>
                </a:cxn>
                <a:cxn ang="0">
                  <a:pos x="10566" y="3931"/>
                </a:cxn>
                <a:cxn ang="0">
                  <a:pos x="10980" y="4489"/>
                </a:cxn>
                <a:cxn ang="0">
                  <a:pos x="7365" y="6929"/>
                </a:cxn>
                <a:cxn ang="0">
                  <a:pos x="7653" y="4014"/>
                </a:cxn>
                <a:cxn ang="0">
                  <a:pos x="4094" y="615"/>
                </a:cxn>
                <a:cxn ang="0">
                  <a:pos x="4428" y="1046"/>
                </a:cxn>
                <a:cxn ang="0">
                  <a:pos x="4232" y="1563"/>
                </a:cxn>
                <a:cxn ang="0">
                  <a:pos x="3685" y="1657"/>
                </a:cxn>
                <a:cxn ang="0">
                  <a:pos x="3330" y="1243"/>
                </a:cxn>
                <a:cxn ang="0">
                  <a:pos x="3502" y="716"/>
                </a:cxn>
                <a:cxn ang="0">
                  <a:pos x="14400" y="9742"/>
                </a:cxn>
                <a:cxn ang="0">
                  <a:pos x="15422" y="10326"/>
                </a:cxn>
                <a:cxn ang="0">
                  <a:pos x="15188" y="11222"/>
                </a:cxn>
                <a:cxn ang="0">
                  <a:pos x="7307" y="11552"/>
                </a:cxn>
                <a:cxn ang="0">
                  <a:pos x="6200" y="11037"/>
                </a:cxn>
                <a:cxn ang="0">
                  <a:pos x="6300" y="10128"/>
                </a:cxn>
              </a:cxnLst>
              <a:rect l="0" t="0" r="r" b="b"/>
              <a:pathLst>
                <a:path w="16450" h="12225">
                  <a:moveTo>
                    <a:pt x="6593" y="9055"/>
                  </a:moveTo>
                  <a:lnTo>
                    <a:pt x="14757" y="9055"/>
                  </a:lnTo>
                  <a:lnTo>
                    <a:pt x="14843" y="9057"/>
                  </a:lnTo>
                  <a:lnTo>
                    <a:pt x="14928" y="9063"/>
                  </a:lnTo>
                  <a:lnTo>
                    <a:pt x="15013" y="9073"/>
                  </a:lnTo>
                  <a:lnTo>
                    <a:pt x="15096" y="9088"/>
                  </a:lnTo>
                  <a:lnTo>
                    <a:pt x="15178" y="9105"/>
                  </a:lnTo>
                  <a:lnTo>
                    <a:pt x="15258" y="9127"/>
                  </a:lnTo>
                  <a:lnTo>
                    <a:pt x="15337" y="9152"/>
                  </a:lnTo>
                  <a:lnTo>
                    <a:pt x="15414" y="9180"/>
                  </a:lnTo>
                  <a:lnTo>
                    <a:pt x="15489" y="9213"/>
                  </a:lnTo>
                  <a:lnTo>
                    <a:pt x="15562" y="9248"/>
                  </a:lnTo>
                  <a:lnTo>
                    <a:pt x="15633" y="9286"/>
                  </a:lnTo>
                  <a:lnTo>
                    <a:pt x="15702" y="9327"/>
                  </a:lnTo>
                  <a:lnTo>
                    <a:pt x="15767" y="9371"/>
                  </a:lnTo>
                  <a:lnTo>
                    <a:pt x="15832" y="9418"/>
                  </a:lnTo>
                  <a:lnTo>
                    <a:pt x="15893" y="9468"/>
                  </a:lnTo>
                  <a:lnTo>
                    <a:pt x="15952" y="9521"/>
                  </a:lnTo>
                  <a:lnTo>
                    <a:pt x="16008" y="9576"/>
                  </a:lnTo>
                  <a:lnTo>
                    <a:pt x="16061" y="9634"/>
                  </a:lnTo>
                  <a:lnTo>
                    <a:pt x="16112" y="9693"/>
                  </a:lnTo>
                  <a:lnTo>
                    <a:pt x="16159" y="9755"/>
                  </a:lnTo>
                  <a:lnTo>
                    <a:pt x="16203" y="9820"/>
                  </a:lnTo>
                  <a:lnTo>
                    <a:pt x="16244" y="9886"/>
                  </a:lnTo>
                  <a:lnTo>
                    <a:pt x="16282" y="9954"/>
                  </a:lnTo>
                  <a:lnTo>
                    <a:pt x="16316" y="10025"/>
                  </a:lnTo>
                  <a:lnTo>
                    <a:pt x="16346" y="10097"/>
                  </a:lnTo>
                  <a:lnTo>
                    <a:pt x="16373" y="10170"/>
                  </a:lnTo>
                  <a:lnTo>
                    <a:pt x="16397" y="10245"/>
                  </a:lnTo>
                  <a:lnTo>
                    <a:pt x="16415" y="10322"/>
                  </a:lnTo>
                  <a:lnTo>
                    <a:pt x="16430" y="10399"/>
                  </a:lnTo>
                  <a:lnTo>
                    <a:pt x="16441" y="10478"/>
                  </a:lnTo>
                  <a:lnTo>
                    <a:pt x="16448" y="10559"/>
                  </a:lnTo>
                  <a:lnTo>
                    <a:pt x="16450" y="10639"/>
                  </a:lnTo>
                  <a:lnTo>
                    <a:pt x="16448" y="10721"/>
                  </a:lnTo>
                  <a:lnTo>
                    <a:pt x="16441" y="10801"/>
                  </a:lnTo>
                  <a:lnTo>
                    <a:pt x="16430" y="10880"/>
                  </a:lnTo>
                  <a:lnTo>
                    <a:pt x="16415" y="10958"/>
                  </a:lnTo>
                  <a:lnTo>
                    <a:pt x="16397" y="11034"/>
                  </a:lnTo>
                  <a:lnTo>
                    <a:pt x="16373" y="11110"/>
                  </a:lnTo>
                  <a:lnTo>
                    <a:pt x="16346" y="11183"/>
                  </a:lnTo>
                  <a:lnTo>
                    <a:pt x="16316" y="11255"/>
                  </a:lnTo>
                  <a:lnTo>
                    <a:pt x="16282" y="11325"/>
                  </a:lnTo>
                  <a:lnTo>
                    <a:pt x="16244" y="11393"/>
                  </a:lnTo>
                  <a:lnTo>
                    <a:pt x="16203" y="11460"/>
                  </a:lnTo>
                  <a:lnTo>
                    <a:pt x="16159" y="11525"/>
                  </a:lnTo>
                  <a:lnTo>
                    <a:pt x="16112" y="11586"/>
                  </a:lnTo>
                  <a:lnTo>
                    <a:pt x="16061" y="11646"/>
                  </a:lnTo>
                  <a:lnTo>
                    <a:pt x="16008" y="11704"/>
                  </a:lnTo>
                  <a:lnTo>
                    <a:pt x="15952" y="11759"/>
                  </a:lnTo>
                  <a:lnTo>
                    <a:pt x="15893" y="11811"/>
                  </a:lnTo>
                  <a:lnTo>
                    <a:pt x="15832" y="11862"/>
                  </a:lnTo>
                  <a:lnTo>
                    <a:pt x="15767" y="11909"/>
                  </a:lnTo>
                  <a:lnTo>
                    <a:pt x="15702" y="11953"/>
                  </a:lnTo>
                  <a:lnTo>
                    <a:pt x="15633" y="11995"/>
                  </a:lnTo>
                  <a:lnTo>
                    <a:pt x="15562" y="12033"/>
                  </a:lnTo>
                  <a:lnTo>
                    <a:pt x="15489" y="12068"/>
                  </a:lnTo>
                  <a:lnTo>
                    <a:pt x="15414" y="12100"/>
                  </a:lnTo>
                  <a:lnTo>
                    <a:pt x="15337" y="12128"/>
                  </a:lnTo>
                  <a:lnTo>
                    <a:pt x="15258" y="12154"/>
                  </a:lnTo>
                  <a:lnTo>
                    <a:pt x="15178" y="12175"/>
                  </a:lnTo>
                  <a:lnTo>
                    <a:pt x="15096" y="12193"/>
                  </a:lnTo>
                  <a:lnTo>
                    <a:pt x="15013" y="12206"/>
                  </a:lnTo>
                  <a:lnTo>
                    <a:pt x="14928" y="12217"/>
                  </a:lnTo>
                  <a:lnTo>
                    <a:pt x="14843" y="12223"/>
                  </a:lnTo>
                  <a:lnTo>
                    <a:pt x="14757" y="12225"/>
                  </a:lnTo>
                  <a:lnTo>
                    <a:pt x="6593" y="12225"/>
                  </a:lnTo>
                  <a:lnTo>
                    <a:pt x="6507" y="12223"/>
                  </a:lnTo>
                  <a:lnTo>
                    <a:pt x="6421" y="12217"/>
                  </a:lnTo>
                  <a:lnTo>
                    <a:pt x="6336" y="12206"/>
                  </a:lnTo>
                  <a:lnTo>
                    <a:pt x="6253" y="12193"/>
                  </a:lnTo>
                  <a:lnTo>
                    <a:pt x="6172" y="12175"/>
                  </a:lnTo>
                  <a:lnTo>
                    <a:pt x="6092" y="12154"/>
                  </a:lnTo>
                  <a:lnTo>
                    <a:pt x="6012" y="12128"/>
                  </a:lnTo>
                  <a:lnTo>
                    <a:pt x="5936" y="12100"/>
                  </a:lnTo>
                  <a:lnTo>
                    <a:pt x="5861" y="12068"/>
                  </a:lnTo>
                  <a:lnTo>
                    <a:pt x="5788" y="12033"/>
                  </a:lnTo>
                  <a:lnTo>
                    <a:pt x="5717" y="11995"/>
                  </a:lnTo>
                  <a:lnTo>
                    <a:pt x="5649" y="11953"/>
                  </a:lnTo>
                  <a:lnTo>
                    <a:pt x="5582" y="11909"/>
                  </a:lnTo>
                  <a:lnTo>
                    <a:pt x="5518" y="11862"/>
                  </a:lnTo>
                  <a:lnTo>
                    <a:pt x="5456" y="11811"/>
                  </a:lnTo>
                  <a:lnTo>
                    <a:pt x="5398" y="11759"/>
                  </a:lnTo>
                  <a:lnTo>
                    <a:pt x="5341" y="11704"/>
                  </a:lnTo>
                  <a:lnTo>
                    <a:pt x="5288" y="11646"/>
                  </a:lnTo>
                  <a:lnTo>
                    <a:pt x="5237" y="11586"/>
                  </a:lnTo>
                  <a:lnTo>
                    <a:pt x="5190" y="11525"/>
                  </a:lnTo>
                  <a:lnTo>
                    <a:pt x="5146" y="11460"/>
                  </a:lnTo>
                  <a:lnTo>
                    <a:pt x="5105" y="11393"/>
                  </a:lnTo>
                  <a:lnTo>
                    <a:pt x="5068" y="11325"/>
                  </a:lnTo>
                  <a:lnTo>
                    <a:pt x="5034" y="11255"/>
                  </a:lnTo>
                  <a:lnTo>
                    <a:pt x="5003" y="11183"/>
                  </a:lnTo>
                  <a:lnTo>
                    <a:pt x="4976" y="11110"/>
                  </a:lnTo>
                  <a:lnTo>
                    <a:pt x="4954" y="11034"/>
                  </a:lnTo>
                  <a:lnTo>
                    <a:pt x="4934" y="10958"/>
                  </a:lnTo>
                  <a:lnTo>
                    <a:pt x="4920" y="10880"/>
                  </a:lnTo>
                  <a:lnTo>
                    <a:pt x="4908" y="10801"/>
                  </a:lnTo>
                  <a:lnTo>
                    <a:pt x="4902" y="10721"/>
                  </a:lnTo>
                  <a:lnTo>
                    <a:pt x="4900" y="10639"/>
                  </a:lnTo>
                  <a:lnTo>
                    <a:pt x="4902" y="10559"/>
                  </a:lnTo>
                  <a:lnTo>
                    <a:pt x="4908" y="10478"/>
                  </a:lnTo>
                  <a:lnTo>
                    <a:pt x="4920" y="10399"/>
                  </a:lnTo>
                  <a:lnTo>
                    <a:pt x="4934" y="10322"/>
                  </a:lnTo>
                  <a:lnTo>
                    <a:pt x="4954" y="10245"/>
                  </a:lnTo>
                  <a:lnTo>
                    <a:pt x="4976" y="10170"/>
                  </a:lnTo>
                  <a:lnTo>
                    <a:pt x="5003" y="10097"/>
                  </a:lnTo>
                  <a:lnTo>
                    <a:pt x="5034" y="10025"/>
                  </a:lnTo>
                  <a:lnTo>
                    <a:pt x="5068" y="9954"/>
                  </a:lnTo>
                  <a:lnTo>
                    <a:pt x="5105" y="9886"/>
                  </a:lnTo>
                  <a:lnTo>
                    <a:pt x="5146" y="9820"/>
                  </a:lnTo>
                  <a:lnTo>
                    <a:pt x="5190" y="9755"/>
                  </a:lnTo>
                  <a:lnTo>
                    <a:pt x="5237" y="9693"/>
                  </a:lnTo>
                  <a:lnTo>
                    <a:pt x="5288" y="9634"/>
                  </a:lnTo>
                  <a:lnTo>
                    <a:pt x="5341" y="9576"/>
                  </a:lnTo>
                  <a:lnTo>
                    <a:pt x="5398" y="9521"/>
                  </a:lnTo>
                  <a:lnTo>
                    <a:pt x="5456" y="9468"/>
                  </a:lnTo>
                  <a:lnTo>
                    <a:pt x="5518" y="9418"/>
                  </a:lnTo>
                  <a:lnTo>
                    <a:pt x="5582" y="9371"/>
                  </a:lnTo>
                  <a:lnTo>
                    <a:pt x="5649" y="9327"/>
                  </a:lnTo>
                  <a:lnTo>
                    <a:pt x="5717" y="9286"/>
                  </a:lnTo>
                  <a:lnTo>
                    <a:pt x="5788" y="9248"/>
                  </a:lnTo>
                  <a:lnTo>
                    <a:pt x="5861" y="9213"/>
                  </a:lnTo>
                  <a:lnTo>
                    <a:pt x="5936" y="9180"/>
                  </a:lnTo>
                  <a:lnTo>
                    <a:pt x="6012" y="9152"/>
                  </a:lnTo>
                  <a:lnTo>
                    <a:pt x="6092" y="9127"/>
                  </a:lnTo>
                  <a:lnTo>
                    <a:pt x="6172" y="9105"/>
                  </a:lnTo>
                  <a:lnTo>
                    <a:pt x="6253" y="9088"/>
                  </a:lnTo>
                  <a:lnTo>
                    <a:pt x="6336" y="9073"/>
                  </a:lnTo>
                  <a:lnTo>
                    <a:pt x="6421" y="9063"/>
                  </a:lnTo>
                  <a:lnTo>
                    <a:pt x="6507" y="9057"/>
                  </a:lnTo>
                  <a:lnTo>
                    <a:pt x="6593" y="9055"/>
                  </a:lnTo>
                  <a:close/>
                  <a:moveTo>
                    <a:pt x="12277" y="10470"/>
                  </a:moveTo>
                  <a:lnTo>
                    <a:pt x="12300" y="10471"/>
                  </a:lnTo>
                  <a:lnTo>
                    <a:pt x="12322" y="10473"/>
                  </a:lnTo>
                  <a:lnTo>
                    <a:pt x="12345" y="10476"/>
                  </a:lnTo>
                  <a:lnTo>
                    <a:pt x="12366" y="10479"/>
                  </a:lnTo>
                  <a:lnTo>
                    <a:pt x="12388" y="10485"/>
                  </a:lnTo>
                  <a:lnTo>
                    <a:pt x="12409" y="10491"/>
                  </a:lnTo>
                  <a:lnTo>
                    <a:pt x="12430" y="10498"/>
                  </a:lnTo>
                  <a:lnTo>
                    <a:pt x="12450" y="10505"/>
                  </a:lnTo>
                  <a:lnTo>
                    <a:pt x="12469" y="10515"/>
                  </a:lnTo>
                  <a:lnTo>
                    <a:pt x="12489" y="10525"/>
                  </a:lnTo>
                  <a:lnTo>
                    <a:pt x="12507" y="10535"/>
                  </a:lnTo>
                  <a:lnTo>
                    <a:pt x="12526" y="10547"/>
                  </a:lnTo>
                  <a:lnTo>
                    <a:pt x="12542" y="10560"/>
                  </a:lnTo>
                  <a:lnTo>
                    <a:pt x="12560" y="10572"/>
                  </a:lnTo>
                  <a:lnTo>
                    <a:pt x="12575" y="10587"/>
                  </a:lnTo>
                  <a:lnTo>
                    <a:pt x="12591" y="10601"/>
                  </a:lnTo>
                  <a:lnTo>
                    <a:pt x="12606" y="10617"/>
                  </a:lnTo>
                  <a:lnTo>
                    <a:pt x="12619" y="10633"/>
                  </a:lnTo>
                  <a:lnTo>
                    <a:pt x="12633" y="10650"/>
                  </a:lnTo>
                  <a:lnTo>
                    <a:pt x="12645" y="10667"/>
                  </a:lnTo>
                  <a:lnTo>
                    <a:pt x="12656" y="10686"/>
                  </a:lnTo>
                  <a:lnTo>
                    <a:pt x="12668" y="10704"/>
                  </a:lnTo>
                  <a:lnTo>
                    <a:pt x="12677" y="10723"/>
                  </a:lnTo>
                  <a:lnTo>
                    <a:pt x="12686" y="10743"/>
                  </a:lnTo>
                  <a:lnTo>
                    <a:pt x="12694" y="10763"/>
                  </a:lnTo>
                  <a:lnTo>
                    <a:pt x="12701" y="10784"/>
                  </a:lnTo>
                  <a:lnTo>
                    <a:pt x="12707" y="10805"/>
                  </a:lnTo>
                  <a:lnTo>
                    <a:pt x="12712" y="10826"/>
                  </a:lnTo>
                  <a:lnTo>
                    <a:pt x="12716" y="10849"/>
                  </a:lnTo>
                  <a:lnTo>
                    <a:pt x="12719" y="10870"/>
                  </a:lnTo>
                  <a:lnTo>
                    <a:pt x="12721" y="10893"/>
                  </a:lnTo>
                  <a:lnTo>
                    <a:pt x="12721" y="10916"/>
                  </a:lnTo>
                  <a:lnTo>
                    <a:pt x="12721" y="10940"/>
                  </a:lnTo>
                  <a:lnTo>
                    <a:pt x="12719" y="10961"/>
                  </a:lnTo>
                  <a:lnTo>
                    <a:pt x="12716" y="10984"/>
                  </a:lnTo>
                  <a:lnTo>
                    <a:pt x="12712" y="11006"/>
                  </a:lnTo>
                  <a:lnTo>
                    <a:pt x="12707" y="11027"/>
                  </a:lnTo>
                  <a:lnTo>
                    <a:pt x="12701" y="11049"/>
                  </a:lnTo>
                  <a:lnTo>
                    <a:pt x="12694" y="11070"/>
                  </a:lnTo>
                  <a:lnTo>
                    <a:pt x="12686" y="11089"/>
                  </a:lnTo>
                  <a:lnTo>
                    <a:pt x="12677" y="11110"/>
                  </a:lnTo>
                  <a:lnTo>
                    <a:pt x="12668" y="11128"/>
                  </a:lnTo>
                  <a:lnTo>
                    <a:pt x="12656" y="11147"/>
                  </a:lnTo>
                  <a:lnTo>
                    <a:pt x="12645" y="11166"/>
                  </a:lnTo>
                  <a:lnTo>
                    <a:pt x="12633" y="11183"/>
                  </a:lnTo>
                  <a:lnTo>
                    <a:pt x="12619" y="11200"/>
                  </a:lnTo>
                  <a:lnTo>
                    <a:pt x="12606" y="11216"/>
                  </a:lnTo>
                  <a:lnTo>
                    <a:pt x="12591" y="11232"/>
                  </a:lnTo>
                  <a:lnTo>
                    <a:pt x="12575" y="11246"/>
                  </a:lnTo>
                  <a:lnTo>
                    <a:pt x="12560" y="11259"/>
                  </a:lnTo>
                  <a:lnTo>
                    <a:pt x="12542" y="11273"/>
                  </a:lnTo>
                  <a:lnTo>
                    <a:pt x="12526" y="11285"/>
                  </a:lnTo>
                  <a:lnTo>
                    <a:pt x="12507" y="11298"/>
                  </a:lnTo>
                  <a:lnTo>
                    <a:pt x="12489" y="11308"/>
                  </a:lnTo>
                  <a:lnTo>
                    <a:pt x="12469" y="11318"/>
                  </a:lnTo>
                  <a:lnTo>
                    <a:pt x="12450" y="11326"/>
                  </a:lnTo>
                  <a:lnTo>
                    <a:pt x="12430" y="11335"/>
                  </a:lnTo>
                  <a:lnTo>
                    <a:pt x="12409" y="11342"/>
                  </a:lnTo>
                  <a:lnTo>
                    <a:pt x="12388" y="11348"/>
                  </a:lnTo>
                  <a:lnTo>
                    <a:pt x="12366" y="11352"/>
                  </a:lnTo>
                  <a:lnTo>
                    <a:pt x="12345" y="11356"/>
                  </a:lnTo>
                  <a:lnTo>
                    <a:pt x="12322" y="11359"/>
                  </a:lnTo>
                  <a:lnTo>
                    <a:pt x="12300" y="11362"/>
                  </a:lnTo>
                  <a:lnTo>
                    <a:pt x="12277" y="11362"/>
                  </a:lnTo>
                  <a:lnTo>
                    <a:pt x="12254" y="11362"/>
                  </a:lnTo>
                  <a:lnTo>
                    <a:pt x="12232" y="11359"/>
                  </a:lnTo>
                  <a:lnTo>
                    <a:pt x="12210" y="11356"/>
                  </a:lnTo>
                  <a:lnTo>
                    <a:pt x="12187" y="11352"/>
                  </a:lnTo>
                  <a:lnTo>
                    <a:pt x="12166" y="11348"/>
                  </a:lnTo>
                  <a:lnTo>
                    <a:pt x="12145" y="11342"/>
                  </a:lnTo>
                  <a:lnTo>
                    <a:pt x="12125" y="11335"/>
                  </a:lnTo>
                  <a:lnTo>
                    <a:pt x="12104" y="11326"/>
                  </a:lnTo>
                  <a:lnTo>
                    <a:pt x="12085" y="11318"/>
                  </a:lnTo>
                  <a:lnTo>
                    <a:pt x="12066" y="11308"/>
                  </a:lnTo>
                  <a:lnTo>
                    <a:pt x="12047" y="11298"/>
                  </a:lnTo>
                  <a:lnTo>
                    <a:pt x="12029" y="11285"/>
                  </a:lnTo>
                  <a:lnTo>
                    <a:pt x="12012" y="11273"/>
                  </a:lnTo>
                  <a:lnTo>
                    <a:pt x="11995" y="11259"/>
                  </a:lnTo>
                  <a:lnTo>
                    <a:pt x="11979" y="11246"/>
                  </a:lnTo>
                  <a:lnTo>
                    <a:pt x="11963" y="11232"/>
                  </a:lnTo>
                  <a:lnTo>
                    <a:pt x="11949" y="11216"/>
                  </a:lnTo>
                  <a:lnTo>
                    <a:pt x="11934" y="11200"/>
                  </a:lnTo>
                  <a:lnTo>
                    <a:pt x="11921" y="11183"/>
                  </a:lnTo>
                  <a:lnTo>
                    <a:pt x="11909" y="11166"/>
                  </a:lnTo>
                  <a:lnTo>
                    <a:pt x="11897" y="11147"/>
                  </a:lnTo>
                  <a:lnTo>
                    <a:pt x="11887" y="11128"/>
                  </a:lnTo>
                  <a:lnTo>
                    <a:pt x="11877" y="11110"/>
                  </a:lnTo>
                  <a:lnTo>
                    <a:pt x="11868" y="11089"/>
                  </a:lnTo>
                  <a:lnTo>
                    <a:pt x="11860" y="11070"/>
                  </a:lnTo>
                  <a:lnTo>
                    <a:pt x="11853" y="11049"/>
                  </a:lnTo>
                  <a:lnTo>
                    <a:pt x="11847" y="11027"/>
                  </a:lnTo>
                  <a:lnTo>
                    <a:pt x="11842" y="11006"/>
                  </a:lnTo>
                  <a:lnTo>
                    <a:pt x="11838" y="10984"/>
                  </a:lnTo>
                  <a:lnTo>
                    <a:pt x="11836" y="10961"/>
                  </a:lnTo>
                  <a:lnTo>
                    <a:pt x="11834" y="10940"/>
                  </a:lnTo>
                  <a:lnTo>
                    <a:pt x="11834" y="10916"/>
                  </a:lnTo>
                  <a:lnTo>
                    <a:pt x="11834" y="10893"/>
                  </a:lnTo>
                  <a:lnTo>
                    <a:pt x="11836" y="10870"/>
                  </a:lnTo>
                  <a:lnTo>
                    <a:pt x="11838" y="10849"/>
                  </a:lnTo>
                  <a:lnTo>
                    <a:pt x="11842" y="10826"/>
                  </a:lnTo>
                  <a:lnTo>
                    <a:pt x="11847" y="10805"/>
                  </a:lnTo>
                  <a:lnTo>
                    <a:pt x="11853" y="10784"/>
                  </a:lnTo>
                  <a:lnTo>
                    <a:pt x="11860" y="10763"/>
                  </a:lnTo>
                  <a:lnTo>
                    <a:pt x="11868" y="10743"/>
                  </a:lnTo>
                  <a:lnTo>
                    <a:pt x="11877" y="10723"/>
                  </a:lnTo>
                  <a:lnTo>
                    <a:pt x="11887" y="10704"/>
                  </a:lnTo>
                  <a:lnTo>
                    <a:pt x="11897" y="10686"/>
                  </a:lnTo>
                  <a:lnTo>
                    <a:pt x="11909" y="10667"/>
                  </a:lnTo>
                  <a:lnTo>
                    <a:pt x="11921" y="10650"/>
                  </a:lnTo>
                  <a:lnTo>
                    <a:pt x="11934" y="10633"/>
                  </a:lnTo>
                  <a:lnTo>
                    <a:pt x="11949" y="10617"/>
                  </a:lnTo>
                  <a:lnTo>
                    <a:pt x="11963" y="10601"/>
                  </a:lnTo>
                  <a:lnTo>
                    <a:pt x="11979" y="10587"/>
                  </a:lnTo>
                  <a:lnTo>
                    <a:pt x="11995" y="10572"/>
                  </a:lnTo>
                  <a:lnTo>
                    <a:pt x="12012" y="10560"/>
                  </a:lnTo>
                  <a:lnTo>
                    <a:pt x="12029" y="10547"/>
                  </a:lnTo>
                  <a:lnTo>
                    <a:pt x="12047" y="10535"/>
                  </a:lnTo>
                  <a:lnTo>
                    <a:pt x="12066" y="10525"/>
                  </a:lnTo>
                  <a:lnTo>
                    <a:pt x="12085" y="10515"/>
                  </a:lnTo>
                  <a:lnTo>
                    <a:pt x="12104" y="10505"/>
                  </a:lnTo>
                  <a:lnTo>
                    <a:pt x="12125" y="10498"/>
                  </a:lnTo>
                  <a:lnTo>
                    <a:pt x="12145" y="10491"/>
                  </a:lnTo>
                  <a:lnTo>
                    <a:pt x="12166" y="10485"/>
                  </a:lnTo>
                  <a:lnTo>
                    <a:pt x="12187" y="10479"/>
                  </a:lnTo>
                  <a:lnTo>
                    <a:pt x="12210" y="10476"/>
                  </a:lnTo>
                  <a:lnTo>
                    <a:pt x="12232" y="10473"/>
                  </a:lnTo>
                  <a:lnTo>
                    <a:pt x="12254" y="10471"/>
                  </a:lnTo>
                  <a:lnTo>
                    <a:pt x="12277" y="10470"/>
                  </a:lnTo>
                  <a:close/>
                  <a:moveTo>
                    <a:pt x="10797" y="10470"/>
                  </a:moveTo>
                  <a:lnTo>
                    <a:pt x="10820" y="10471"/>
                  </a:lnTo>
                  <a:lnTo>
                    <a:pt x="10843" y="10473"/>
                  </a:lnTo>
                  <a:lnTo>
                    <a:pt x="10865" y="10476"/>
                  </a:lnTo>
                  <a:lnTo>
                    <a:pt x="10887" y="10479"/>
                  </a:lnTo>
                  <a:lnTo>
                    <a:pt x="10908" y="10485"/>
                  </a:lnTo>
                  <a:lnTo>
                    <a:pt x="10929" y="10491"/>
                  </a:lnTo>
                  <a:lnTo>
                    <a:pt x="10950" y="10498"/>
                  </a:lnTo>
                  <a:lnTo>
                    <a:pt x="10970" y="10505"/>
                  </a:lnTo>
                  <a:lnTo>
                    <a:pt x="10990" y="10515"/>
                  </a:lnTo>
                  <a:lnTo>
                    <a:pt x="11009" y="10525"/>
                  </a:lnTo>
                  <a:lnTo>
                    <a:pt x="11028" y="10535"/>
                  </a:lnTo>
                  <a:lnTo>
                    <a:pt x="11045" y="10547"/>
                  </a:lnTo>
                  <a:lnTo>
                    <a:pt x="11063" y="10560"/>
                  </a:lnTo>
                  <a:lnTo>
                    <a:pt x="11079" y="10572"/>
                  </a:lnTo>
                  <a:lnTo>
                    <a:pt x="11096" y="10587"/>
                  </a:lnTo>
                  <a:lnTo>
                    <a:pt x="11111" y="10601"/>
                  </a:lnTo>
                  <a:lnTo>
                    <a:pt x="11125" y="10617"/>
                  </a:lnTo>
                  <a:lnTo>
                    <a:pt x="11140" y="10633"/>
                  </a:lnTo>
                  <a:lnTo>
                    <a:pt x="11153" y="10650"/>
                  </a:lnTo>
                  <a:lnTo>
                    <a:pt x="11165" y="10667"/>
                  </a:lnTo>
                  <a:lnTo>
                    <a:pt x="11177" y="10686"/>
                  </a:lnTo>
                  <a:lnTo>
                    <a:pt x="11188" y="10704"/>
                  </a:lnTo>
                  <a:lnTo>
                    <a:pt x="11197" y="10723"/>
                  </a:lnTo>
                  <a:lnTo>
                    <a:pt x="11207" y="10743"/>
                  </a:lnTo>
                  <a:lnTo>
                    <a:pt x="11215" y="10763"/>
                  </a:lnTo>
                  <a:lnTo>
                    <a:pt x="11221" y="10784"/>
                  </a:lnTo>
                  <a:lnTo>
                    <a:pt x="11227" y="10805"/>
                  </a:lnTo>
                  <a:lnTo>
                    <a:pt x="11232" y="10826"/>
                  </a:lnTo>
                  <a:lnTo>
                    <a:pt x="11236" y="10849"/>
                  </a:lnTo>
                  <a:lnTo>
                    <a:pt x="11239" y="10870"/>
                  </a:lnTo>
                  <a:lnTo>
                    <a:pt x="11240" y="10893"/>
                  </a:lnTo>
                  <a:lnTo>
                    <a:pt x="11242" y="10916"/>
                  </a:lnTo>
                  <a:lnTo>
                    <a:pt x="11240" y="10940"/>
                  </a:lnTo>
                  <a:lnTo>
                    <a:pt x="11239" y="10961"/>
                  </a:lnTo>
                  <a:lnTo>
                    <a:pt x="11236" y="10984"/>
                  </a:lnTo>
                  <a:lnTo>
                    <a:pt x="11232" y="11006"/>
                  </a:lnTo>
                  <a:lnTo>
                    <a:pt x="11227" y="11027"/>
                  </a:lnTo>
                  <a:lnTo>
                    <a:pt x="11221" y="11049"/>
                  </a:lnTo>
                  <a:lnTo>
                    <a:pt x="11215" y="11070"/>
                  </a:lnTo>
                  <a:lnTo>
                    <a:pt x="11207" y="11089"/>
                  </a:lnTo>
                  <a:lnTo>
                    <a:pt x="11197" y="11110"/>
                  </a:lnTo>
                  <a:lnTo>
                    <a:pt x="11188" y="11128"/>
                  </a:lnTo>
                  <a:lnTo>
                    <a:pt x="11177" y="11147"/>
                  </a:lnTo>
                  <a:lnTo>
                    <a:pt x="11165" y="11166"/>
                  </a:lnTo>
                  <a:lnTo>
                    <a:pt x="11153" y="11183"/>
                  </a:lnTo>
                  <a:lnTo>
                    <a:pt x="11140" y="11200"/>
                  </a:lnTo>
                  <a:lnTo>
                    <a:pt x="11125" y="11216"/>
                  </a:lnTo>
                  <a:lnTo>
                    <a:pt x="11111" y="11232"/>
                  </a:lnTo>
                  <a:lnTo>
                    <a:pt x="11096" y="11246"/>
                  </a:lnTo>
                  <a:lnTo>
                    <a:pt x="11079" y="11259"/>
                  </a:lnTo>
                  <a:lnTo>
                    <a:pt x="11063" y="11273"/>
                  </a:lnTo>
                  <a:lnTo>
                    <a:pt x="11045" y="11285"/>
                  </a:lnTo>
                  <a:lnTo>
                    <a:pt x="11028" y="11298"/>
                  </a:lnTo>
                  <a:lnTo>
                    <a:pt x="11009" y="11308"/>
                  </a:lnTo>
                  <a:lnTo>
                    <a:pt x="10990" y="11318"/>
                  </a:lnTo>
                  <a:lnTo>
                    <a:pt x="10970" y="11326"/>
                  </a:lnTo>
                  <a:lnTo>
                    <a:pt x="10950" y="11335"/>
                  </a:lnTo>
                  <a:lnTo>
                    <a:pt x="10929" y="11342"/>
                  </a:lnTo>
                  <a:lnTo>
                    <a:pt x="10908" y="11348"/>
                  </a:lnTo>
                  <a:lnTo>
                    <a:pt x="10887" y="11352"/>
                  </a:lnTo>
                  <a:lnTo>
                    <a:pt x="10865" y="11356"/>
                  </a:lnTo>
                  <a:lnTo>
                    <a:pt x="10843" y="11359"/>
                  </a:lnTo>
                  <a:lnTo>
                    <a:pt x="10820" y="11362"/>
                  </a:lnTo>
                  <a:lnTo>
                    <a:pt x="10797" y="11362"/>
                  </a:lnTo>
                  <a:lnTo>
                    <a:pt x="10775" y="11362"/>
                  </a:lnTo>
                  <a:lnTo>
                    <a:pt x="10752" y="11359"/>
                  </a:lnTo>
                  <a:lnTo>
                    <a:pt x="10730" y="11356"/>
                  </a:lnTo>
                  <a:lnTo>
                    <a:pt x="10708" y="11352"/>
                  </a:lnTo>
                  <a:lnTo>
                    <a:pt x="10686" y="11348"/>
                  </a:lnTo>
                  <a:lnTo>
                    <a:pt x="10666" y="11342"/>
                  </a:lnTo>
                  <a:lnTo>
                    <a:pt x="10645" y="11335"/>
                  </a:lnTo>
                  <a:lnTo>
                    <a:pt x="10625" y="11326"/>
                  </a:lnTo>
                  <a:lnTo>
                    <a:pt x="10605" y="11318"/>
                  </a:lnTo>
                  <a:lnTo>
                    <a:pt x="10586" y="11308"/>
                  </a:lnTo>
                  <a:lnTo>
                    <a:pt x="10567" y="11298"/>
                  </a:lnTo>
                  <a:lnTo>
                    <a:pt x="10550" y="11285"/>
                  </a:lnTo>
                  <a:lnTo>
                    <a:pt x="10532" y="11273"/>
                  </a:lnTo>
                  <a:lnTo>
                    <a:pt x="10515" y="11259"/>
                  </a:lnTo>
                  <a:lnTo>
                    <a:pt x="10499" y="11246"/>
                  </a:lnTo>
                  <a:lnTo>
                    <a:pt x="10484" y="11232"/>
                  </a:lnTo>
                  <a:lnTo>
                    <a:pt x="10468" y="11216"/>
                  </a:lnTo>
                  <a:lnTo>
                    <a:pt x="10455" y="11200"/>
                  </a:lnTo>
                  <a:lnTo>
                    <a:pt x="10442" y="11183"/>
                  </a:lnTo>
                  <a:lnTo>
                    <a:pt x="10429" y="11166"/>
                  </a:lnTo>
                  <a:lnTo>
                    <a:pt x="10418" y="11147"/>
                  </a:lnTo>
                  <a:lnTo>
                    <a:pt x="10407" y="11128"/>
                  </a:lnTo>
                  <a:lnTo>
                    <a:pt x="10397" y="11110"/>
                  </a:lnTo>
                  <a:lnTo>
                    <a:pt x="10388" y="11089"/>
                  </a:lnTo>
                  <a:lnTo>
                    <a:pt x="10380" y="11070"/>
                  </a:lnTo>
                  <a:lnTo>
                    <a:pt x="10374" y="11049"/>
                  </a:lnTo>
                  <a:lnTo>
                    <a:pt x="10368" y="11027"/>
                  </a:lnTo>
                  <a:lnTo>
                    <a:pt x="10362" y="11006"/>
                  </a:lnTo>
                  <a:lnTo>
                    <a:pt x="10358" y="10984"/>
                  </a:lnTo>
                  <a:lnTo>
                    <a:pt x="10355" y="10961"/>
                  </a:lnTo>
                  <a:lnTo>
                    <a:pt x="10354" y="10940"/>
                  </a:lnTo>
                  <a:lnTo>
                    <a:pt x="10353" y="10916"/>
                  </a:lnTo>
                  <a:lnTo>
                    <a:pt x="10354" y="10893"/>
                  </a:lnTo>
                  <a:lnTo>
                    <a:pt x="10355" y="10870"/>
                  </a:lnTo>
                  <a:lnTo>
                    <a:pt x="10358" y="10849"/>
                  </a:lnTo>
                  <a:lnTo>
                    <a:pt x="10362" y="10826"/>
                  </a:lnTo>
                  <a:lnTo>
                    <a:pt x="10368" y="10805"/>
                  </a:lnTo>
                  <a:lnTo>
                    <a:pt x="10374" y="10784"/>
                  </a:lnTo>
                  <a:lnTo>
                    <a:pt x="10380" y="10763"/>
                  </a:lnTo>
                  <a:lnTo>
                    <a:pt x="10388" y="10743"/>
                  </a:lnTo>
                  <a:lnTo>
                    <a:pt x="10397" y="10723"/>
                  </a:lnTo>
                  <a:lnTo>
                    <a:pt x="10407" y="10704"/>
                  </a:lnTo>
                  <a:lnTo>
                    <a:pt x="10418" y="10686"/>
                  </a:lnTo>
                  <a:lnTo>
                    <a:pt x="10429" y="10667"/>
                  </a:lnTo>
                  <a:lnTo>
                    <a:pt x="10442" y="10650"/>
                  </a:lnTo>
                  <a:lnTo>
                    <a:pt x="10455" y="10633"/>
                  </a:lnTo>
                  <a:lnTo>
                    <a:pt x="10468" y="10617"/>
                  </a:lnTo>
                  <a:lnTo>
                    <a:pt x="10484" y="10601"/>
                  </a:lnTo>
                  <a:lnTo>
                    <a:pt x="10499" y="10587"/>
                  </a:lnTo>
                  <a:lnTo>
                    <a:pt x="10515" y="10572"/>
                  </a:lnTo>
                  <a:lnTo>
                    <a:pt x="10532" y="10560"/>
                  </a:lnTo>
                  <a:lnTo>
                    <a:pt x="10550" y="10547"/>
                  </a:lnTo>
                  <a:lnTo>
                    <a:pt x="10567" y="10535"/>
                  </a:lnTo>
                  <a:lnTo>
                    <a:pt x="10586" y="10525"/>
                  </a:lnTo>
                  <a:lnTo>
                    <a:pt x="10605" y="10515"/>
                  </a:lnTo>
                  <a:lnTo>
                    <a:pt x="10625" y="10505"/>
                  </a:lnTo>
                  <a:lnTo>
                    <a:pt x="10645" y="10498"/>
                  </a:lnTo>
                  <a:lnTo>
                    <a:pt x="10666" y="10491"/>
                  </a:lnTo>
                  <a:lnTo>
                    <a:pt x="10686" y="10485"/>
                  </a:lnTo>
                  <a:lnTo>
                    <a:pt x="10708" y="10479"/>
                  </a:lnTo>
                  <a:lnTo>
                    <a:pt x="10730" y="10476"/>
                  </a:lnTo>
                  <a:lnTo>
                    <a:pt x="10752" y="10473"/>
                  </a:lnTo>
                  <a:lnTo>
                    <a:pt x="10775" y="10471"/>
                  </a:lnTo>
                  <a:lnTo>
                    <a:pt x="10797" y="10470"/>
                  </a:lnTo>
                  <a:close/>
                  <a:moveTo>
                    <a:pt x="9318" y="10470"/>
                  </a:moveTo>
                  <a:lnTo>
                    <a:pt x="9341" y="10471"/>
                  </a:lnTo>
                  <a:lnTo>
                    <a:pt x="9363" y="10473"/>
                  </a:lnTo>
                  <a:lnTo>
                    <a:pt x="9385" y="10476"/>
                  </a:lnTo>
                  <a:lnTo>
                    <a:pt x="9407" y="10479"/>
                  </a:lnTo>
                  <a:lnTo>
                    <a:pt x="9428" y="10485"/>
                  </a:lnTo>
                  <a:lnTo>
                    <a:pt x="9449" y="10491"/>
                  </a:lnTo>
                  <a:lnTo>
                    <a:pt x="9470" y="10498"/>
                  </a:lnTo>
                  <a:lnTo>
                    <a:pt x="9491" y="10505"/>
                  </a:lnTo>
                  <a:lnTo>
                    <a:pt x="9510" y="10515"/>
                  </a:lnTo>
                  <a:lnTo>
                    <a:pt x="9529" y="10525"/>
                  </a:lnTo>
                  <a:lnTo>
                    <a:pt x="9547" y="10535"/>
                  </a:lnTo>
                  <a:lnTo>
                    <a:pt x="9566" y="10547"/>
                  </a:lnTo>
                  <a:lnTo>
                    <a:pt x="9583" y="10560"/>
                  </a:lnTo>
                  <a:lnTo>
                    <a:pt x="9600" y="10572"/>
                  </a:lnTo>
                  <a:lnTo>
                    <a:pt x="9616" y="10587"/>
                  </a:lnTo>
                  <a:lnTo>
                    <a:pt x="9631" y="10601"/>
                  </a:lnTo>
                  <a:lnTo>
                    <a:pt x="9646" y="10617"/>
                  </a:lnTo>
                  <a:lnTo>
                    <a:pt x="9660" y="10633"/>
                  </a:lnTo>
                  <a:lnTo>
                    <a:pt x="9673" y="10650"/>
                  </a:lnTo>
                  <a:lnTo>
                    <a:pt x="9686" y="10667"/>
                  </a:lnTo>
                  <a:lnTo>
                    <a:pt x="9697" y="10686"/>
                  </a:lnTo>
                  <a:lnTo>
                    <a:pt x="9708" y="10704"/>
                  </a:lnTo>
                  <a:lnTo>
                    <a:pt x="9718" y="10723"/>
                  </a:lnTo>
                  <a:lnTo>
                    <a:pt x="9727" y="10743"/>
                  </a:lnTo>
                  <a:lnTo>
                    <a:pt x="9734" y="10763"/>
                  </a:lnTo>
                  <a:lnTo>
                    <a:pt x="9741" y="10784"/>
                  </a:lnTo>
                  <a:lnTo>
                    <a:pt x="9748" y="10805"/>
                  </a:lnTo>
                  <a:lnTo>
                    <a:pt x="9753" y="10826"/>
                  </a:lnTo>
                  <a:lnTo>
                    <a:pt x="9756" y="10849"/>
                  </a:lnTo>
                  <a:lnTo>
                    <a:pt x="9759" y="10870"/>
                  </a:lnTo>
                  <a:lnTo>
                    <a:pt x="9761" y="10893"/>
                  </a:lnTo>
                  <a:lnTo>
                    <a:pt x="9762" y="10916"/>
                  </a:lnTo>
                  <a:lnTo>
                    <a:pt x="9761" y="10940"/>
                  </a:lnTo>
                  <a:lnTo>
                    <a:pt x="9759" y="10961"/>
                  </a:lnTo>
                  <a:lnTo>
                    <a:pt x="9756" y="10984"/>
                  </a:lnTo>
                  <a:lnTo>
                    <a:pt x="9753" y="11006"/>
                  </a:lnTo>
                  <a:lnTo>
                    <a:pt x="9748" y="11027"/>
                  </a:lnTo>
                  <a:lnTo>
                    <a:pt x="9741" y="11049"/>
                  </a:lnTo>
                  <a:lnTo>
                    <a:pt x="9734" y="11070"/>
                  </a:lnTo>
                  <a:lnTo>
                    <a:pt x="9727" y="11089"/>
                  </a:lnTo>
                  <a:lnTo>
                    <a:pt x="9718" y="11110"/>
                  </a:lnTo>
                  <a:lnTo>
                    <a:pt x="9708" y="11128"/>
                  </a:lnTo>
                  <a:lnTo>
                    <a:pt x="9697" y="11147"/>
                  </a:lnTo>
                  <a:lnTo>
                    <a:pt x="9686" y="11166"/>
                  </a:lnTo>
                  <a:lnTo>
                    <a:pt x="9673" y="11183"/>
                  </a:lnTo>
                  <a:lnTo>
                    <a:pt x="9660" y="11200"/>
                  </a:lnTo>
                  <a:lnTo>
                    <a:pt x="9646" y="11216"/>
                  </a:lnTo>
                  <a:lnTo>
                    <a:pt x="9631" y="11232"/>
                  </a:lnTo>
                  <a:lnTo>
                    <a:pt x="9616" y="11246"/>
                  </a:lnTo>
                  <a:lnTo>
                    <a:pt x="9600" y="11259"/>
                  </a:lnTo>
                  <a:lnTo>
                    <a:pt x="9583" y="11273"/>
                  </a:lnTo>
                  <a:lnTo>
                    <a:pt x="9566" y="11285"/>
                  </a:lnTo>
                  <a:lnTo>
                    <a:pt x="9547" y="11298"/>
                  </a:lnTo>
                  <a:lnTo>
                    <a:pt x="9529" y="11308"/>
                  </a:lnTo>
                  <a:lnTo>
                    <a:pt x="9510" y="11318"/>
                  </a:lnTo>
                  <a:lnTo>
                    <a:pt x="9491" y="11326"/>
                  </a:lnTo>
                  <a:lnTo>
                    <a:pt x="9470" y="11335"/>
                  </a:lnTo>
                  <a:lnTo>
                    <a:pt x="9449" y="11342"/>
                  </a:lnTo>
                  <a:lnTo>
                    <a:pt x="9428" y="11348"/>
                  </a:lnTo>
                  <a:lnTo>
                    <a:pt x="9407" y="11352"/>
                  </a:lnTo>
                  <a:lnTo>
                    <a:pt x="9385" y="11356"/>
                  </a:lnTo>
                  <a:lnTo>
                    <a:pt x="9363" y="11359"/>
                  </a:lnTo>
                  <a:lnTo>
                    <a:pt x="9341" y="11362"/>
                  </a:lnTo>
                  <a:lnTo>
                    <a:pt x="9318" y="11362"/>
                  </a:lnTo>
                  <a:lnTo>
                    <a:pt x="9295" y="11362"/>
                  </a:lnTo>
                  <a:lnTo>
                    <a:pt x="9273" y="11359"/>
                  </a:lnTo>
                  <a:lnTo>
                    <a:pt x="9250" y="11356"/>
                  </a:lnTo>
                  <a:lnTo>
                    <a:pt x="9228" y="11352"/>
                  </a:lnTo>
                  <a:lnTo>
                    <a:pt x="9207" y="11348"/>
                  </a:lnTo>
                  <a:lnTo>
                    <a:pt x="9185" y="11342"/>
                  </a:lnTo>
                  <a:lnTo>
                    <a:pt x="9165" y="11335"/>
                  </a:lnTo>
                  <a:lnTo>
                    <a:pt x="9145" y="11326"/>
                  </a:lnTo>
                  <a:lnTo>
                    <a:pt x="9125" y="11318"/>
                  </a:lnTo>
                  <a:lnTo>
                    <a:pt x="9106" y="11308"/>
                  </a:lnTo>
                  <a:lnTo>
                    <a:pt x="9088" y="11298"/>
                  </a:lnTo>
                  <a:lnTo>
                    <a:pt x="9069" y="11285"/>
                  </a:lnTo>
                  <a:lnTo>
                    <a:pt x="9052" y="11273"/>
                  </a:lnTo>
                  <a:lnTo>
                    <a:pt x="9035" y="11259"/>
                  </a:lnTo>
                  <a:lnTo>
                    <a:pt x="9019" y="11246"/>
                  </a:lnTo>
                  <a:lnTo>
                    <a:pt x="9003" y="11232"/>
                  </a:lnTo>
                  <a:lnTo>
                    <a:pt x="8989" y="11216"/>
                  </a:lnTo>
                  <a:lnTo>
                    <a:pt x="8976" y="11200"/>
                  </a:lnTo>
                  <a:lnTo>
                    <a:pt x="8962" y="11183"/>
                  </a:lnTo>
                  <a:lnTo>
                    <a:pt x="8950" y="11166"/>
                  </a:lnTo>
                  <a:lnTo>
                    <a:pt x="8937" y="11147"/>
                  </a:lnTo>
                  <a:lnTo>
                    <a:pt x="8927" y="11128"/>
                  </a:lnTo>
                  <a:lnTo>
                    <a:pt x="8917" y="11110"/>
                  </a:lnTo>
                  <a:lnTo>
                    <a:pt x="8909" y="11089"/>
                  </a:lnTo>
                  <a:lnTo>
                    <a:pt x="8900" y="11070"/>
                  </a:lnTo>
                  <a:lnTo>
                    <a:pt x="8893" y="11049"/>
                  </a:lnTo>
                  <a:lnTo>
                    <a:pt x="8887" y="11027"/>
                  </a:lnTo>
                  <a:lnTo>
                    <a:pt x="8883" y="11006"/>
                  </a:lnTo>
                  <a:lnTo>
                    <a:pt x="8879" y="10984"/>
                  </a:lnTo>
                  <a:lnTo>
                    <a:pt x="8876" y="10961"/>
                  </a:lnTo>
                  <a:lnTo>
                    <a:pt x="8874" y="10940"/>
                  </a:lnTo>
                  <a:lnTo>
                    <a:pt x="8874" y="10916"/>
                  </a:lnTo>
                  <a:lnTo>
                    <a:pt x="8874" y="10893"/>
                  </a:lnTo>
                  <a:lnTo>
                    <a:pt x="8876" y="10870"/>
                  </a:lnTo>
                  <a:lnTo>
                    <a:pt x="8879" y="10849"/>
                  </a:lnTo>
                  <a:lnTo>
                    <a:pt x="8883" y="10826"/>
                  </a:lnTo>
                  <a:lnTo>
                    <a:pt x="8887" y="10805"/>
                  </a:lnTo>
                  <a:lnTo>
                    <a:pt x="8893" y="10784"/>
                  </a:lnTo>
                  <a:lnTo>
                    <a:pt x="8900" y="10763"/>
                  </a:lnTo>
                  <a:lnTo>
                    <a:pt x="8909" y="10743"/>
                  </a:lnTo>
                  <a:lnTo>
                    <a:pt x="8917" y="10723"/>
                  </a:lnTo>
                  <a:lnTo>
                    <a:pt x="8927" y="10704"/>
                  </a:lnTo>
                  <a:lnTo>
                    <a:pt x="8937" y="10686"/>
                  </a:lnTo>
                  <a:lnTo>
                    <a:pt x="8950" y="10667"/>
                  </a:lnTo>
                  <a:lnTo>
                    <a:pt x="8962" y="10650"/>
                  </a:lnTo>
                  <a:lnTo>
                    <a:pt x="8976" y="10633"/>
                  </a:lnTo>
                  <a:lnTo>
                    <a:pt x="8989" y="10617"/>
                  </a:lnTo>
                  <a:lnTo>
                    <a:pt x="9003" y="10601"/>
                  </a:lnTo>
                  <a:lnTo>
                    <a:pt x="9019" y="10587"/>
                  </a:lnTo>
                  <a:lnTo>
                    <a:pt x="9035" y="10572"/>
                  </a:lnTo>
                  <a:lnTo>
                    <a:pt x="9052" y="10560"/>
                  </a:lnTo>
                  <a:lnTo>
                    <a:pt x="9069" y="10547"/>
                  </a:lnTo>
                  <a:lnTo>
                    <a:pt x="9088" y="10535"/>
                  </a:lnTo>
                  <a:lnTo>
                    <a:pt x="9106" y="10525"/>
                  </a:lnTo>
                  <a:lnTo>
                    <a:pt x="9125" y="10515"/>
                  </a:lnTo>
                  <a:lnTo>
                    <a:pt x="9145" y="10505"/>
                  </a:lnTo>
                  <a:lnTo>
                    <a:pt x="9165" y="10498"/>
                  </a:lnTo>
                  <a:lnTo>
                    <a:pt x="9185" y="10491"/>
                  </a:lnTo>
                  <a:lnTo>
                    <a:pt x="9207" y="10485"/>
                  </a:lnTo>
                  <a:lnTo>
                    <a:pt x="9228" y="10479"/>
                  </a:lnTo>
                  <a:lnTo>
                    <a:pt x="9250" y="10476"/>
                  </a:lnTo>
                  <a:lnTo>
                    <a:pt x="9273" y="10473"/>
                  </a:lnTo>
                  <a:lnTo>
                    <a:pt x="9295" y="10471"/>
                  </a:lnTo>
                  <a:lnTo>
                    <a:pt x="9318" y="10470"/>
                  </a:lnTo>
                  <a:close/>
                  <a:moveTo>
                    <a:pt x="14093" y="9955"/>
                  </a:moveTo>
                  <a:lnTo>
                    <a:pt x="14128" y="9957"/>
                  </a:lnTo>
                  <a:lnTo>
                    <a:pt x="14163" y="9960"/>
                  </a:lnTo>
                  <a:lnTo>
                    <a:pt x="14198" y="9965"/>
                  </a:lnTo>
                  <a:lnTo>
                    <a:pt x="14233" y="9970"/>
                  </a:lnTo>
                  <a:lnTo>
                    <a:pt x="14267" y="9978"/>
                  </a:lnTo>
                  <a:lnTo>
                    <a:pt x="14300" y="9987"/>
                  </a:lnTo>
                  <a:lnTo>
                    <a:pt x="14333" y="9999"/>
                  </a:lnTo>
                  <a:lnTo>
                    <a:pt x="14365" y="10011"/>
                  </a:lnTo>
                  <a:lnTo>
                    <a:pt x="14396" y="10026"/>
                  </a:lnTo>
                  <a:lnTo>
                    <a:pt x="14426" y="10041"/>
                  </a:lnTo>
                  <a:lnTo>
                    <a:pt x="14455" y="10059"/>
                  </a:lnTo>
                  <a:lnTo>
                    <a:pt x="14483" y="10076"/>
                  </a:lnTo>
                  <a:lnTo>
                    <a:pt x="14511" y="10096"/>
                  </a:lnTo>
                  <a:lnTo>
                    <a:pt x="14538" y="10117"/>
                  </a:lnTo>
                  <a:lnTo>
                    <a:pt x="14563" y="10139"/>
                  </a:lnTo>
                  <a:lnTo>
                    <a:pt x="14587" y="10162"/>
                  </a:lnTo>
                  <a:lnTo>
                    <a:pt x="14611" y="10186"/>
                  </a:lnTo>
                  <a:lnTo>
                    <a:pt x="14632" y="10212"/>
                  </a:lnTo>
                  <a:lnTo>
                    <a:pt x="14653" y="10239"/>
                  </a:lnTo>
                  <a:lnTo>
                    <a:pt x="14672" y="10266"/>
                  </a:lnTo>
                  <a:lnTo>
                    <a:pt x="14691" y="10295"/>
                  </a:lnTo>
                  <a:lnTo>
                    <a:pt x="14708" y="10325"/>
                  </a:lnTo>
                  <a:lnTo>
                    <a:pt x="14724" y="10355"/>
                  </a:lnTo>
                  <a:lnTo>
                    <a:pt x="14738" y="10386"/>
                  </a:lnTo>
                  <a:lnTo>
                    <a:pt x="14751" y="10418"/>
                  </a:lnTo>
                  <a:lnTo>
                    <a:pt x="14761" y="10451"/>
                  </a:lnTo>
                  <a:lnTo>
                    <a:pt x="14771" y="10484"/>
                  </a:lnTo>
                  <a:lnTo>
                    <a:pt x="14778" y="10518"/>
                  </a:lnTo>
                  <a:lnTo>
                    <a:pt x="14784" y="10552"/>
                  </a:lnTo>
                  <a:lnTo>
                    <a:pt x="14790" y="10587"/>
                  </a:lnTo>
                  <a:lnTo>
                    <a:pt x="14792" y="10623"/>
                  </a:lnTo>
                  <a:lnTo>
                    <a:pt x="14793" y="10659"/>
                  </a:lnTo>
                  <a:lnTo>
                    <a:pt x="14792" y="10695"/>
                  </a:lnTo>
                  <a:lnTo>
                    <a:pt x="14790" y="10730"/>
                  </a:lnTo>
                  <a:lnTo>
                    <a:pt x="14784" y="10765"/>
                  </a:lnTo>
                  <a:lnTo>
                    <a:pt x="14778" y="10800"/>
                  </a:lnTo>
                  <a:lnTo>
                    <a:pt x="14771" y="10834"/>
                  </a:lnTo>
                  <a:lnTo>
                    <a:pt x="14761" y="10867"/>
                  </a:lnTo>
                  <a:lnTo>
                    <a:pt x="14751" y="10900"/>
                  </a:lnTo>
                  <a:lnTo>
                    <a:pt x="14738" y="10932"/>
                  </a:lnTo>
                  <a:lnTo>
                    <a:pt x="14724" y="10963"/>
                  </a:lnTo>
                  <a:lnTo>
                    <a:pt x="14708" y="10993"/>
                  </a:lnTo>
                  <a:lnTo>
                    <a:pt x="14691" y="11023"/>
                  </a:lnTo>
                  <a:lnTo>
                    <a:pt x="14672" y="11051"/>
                  </a:lnTo>
                  <a:lnTo>
                    <a:pt x="14653" y="11079"/>
                  </a:lnTo>
                  <a:lnTo>
                    <a:pt x="14632" y="11106"/>
                  </a:lnTo>
                  <a:lnTo>
                    <a:pt x="14611" y="11131"/>
                  </a:lnTo>
                  <a:lnTo>
                    <a:pt x="14587" y="11155"/>
                  </a:lnTo>
                  <a:lnTo>
                    <a:pt x="14563" y="11179"/>
                  </a:lnTo>
                  <a:lnTo>
                    <a:pt x="14538" y="11201"/>
                  </a:lnTo>
                  <a:lnTo>
                    <a:pt x="14511" y="11222"/>
                  </a:lnTo>
                  <a:lnTo>
                    <a:pt x="14483" y="11242"/>
                  </a:lnTo>
                  <a:lnTo>
                    <a:pt x="14455" y="11259"/>
                  </a:lnTo>
                  <a:lnTo>
                    <a:pt x="14426" y="11277"/>
                  </a:lnTo>
                  <a:lnTo>
                    <a:pt x="14396" y="11292"/>
                  </a:lnTo>
                  <a:lnTo>
                    <a:pt x="14365" y="11306"/>
                  </a:lnTo>
                  <a:lnTo>
                    <a:pt x="14333" y="11319"/>
                  </a:lnTo>
                  <a:lnTo>
                    <a:pt x="14300" y="11330"/>
                  </a:lnTo>
                  <a:lnTo>
                    <a:pt x="14267" y="11340"/>
                  </a:lnTo>
                  <a:lnTo>
                    <a:pt x="14233" y="11347"/>
                  </a:lnTo>
                  <a:lnTo>
                    <a:pt x="14198" y="11353"/>
                  </a:lnTo>
                  <a:lnTo>
                    <a:pt x="14163" y="11358"/>
                  </a:lnTo>
                  <a:lnTo>
                    <a:pt x="14128" y="11360"/>
                  </a:lnTo>
                  <a:lnTo>
                    <a:pt x="14093" y="11362"/>
                  </a:lnTo>
                  <a:lnTo>
                    <a:pt x="14057" y="11360"/>
                  </a:lnTo>
                  <a:lnTo>
                    <a:pt x="14021" y="11358"/>
                  </a:lnTo>
                  <a:lnTo>
                    <a:pt x="13986" y="11353"/>
                  </a:lnTo>
                  <a:lnTo>
                    <a:pt x="13952" y="11347"/>
                  </a:lnTo>
                  <a:lnTo>
                    <a:pt x="13918" y="11340"/>
                  </a:lnTo>
                  <a:lnTo>
                    <a:pt x="13885" y="11330"/>
                  </a:lnTo>
                  <a:lnTo>
                    <a:pt x="13852" y="11319"/>
                  </a:lnTo>
                  <a:lnTo>
                    <a:pt x="13820" y="11306"/>
                  </a:lnTo>
                  <a:lnTo>
                    <a:pt x="13789" y="11292"/>
                  </a:lnTo>
                  <a:lnTo>
                    <a:pt x="13758" y="11277"/>
                  </a:lnTo>
                  <a:lnTo>
                    <a:pt x="13730" y="11259"/>
                  </a:lnTo>
                  <a:lnTo>
                    <a:pt x="13701" y="11242"/>
                  </a:lnTo>
                  <a:lnTo>
                    <a:pt x="13674" y="11222"/>
                  </a:lnTo>
                  <a:lnTo>
                    <a:pt x="13647" y="11201"/>
                  </a:lnTo>
                  <a:lnTo>
                    <a:pt x="13622" y="11179"/>
                  </a:lnTo>
                  <a:lnTo>
                    <a:pt x="13598" y="11155"/>
                  </a:lnTo>
                  <a:lnTo>
                    <a:pt x="13574" y="11131"/>
                  </a:lnTo>
                  <a:lnTo>
                    <a:pt x="13553" y="11106"/>
                  </a:lnTo>
                  <a:lnTo>
                    <a:pt x="13531" y="11079"/>
                  </a:lnTo>
                  <a:lnTo>
                    <a:pt x="13512" y="11051"/>
                  </a:lnTo>
                  <a:lnTo>
                    <a:pt x="13493" y="11023"/>
                  </a:lnTo>
                  <a:lnTo>
                    <a:pt x="13477" y="10993"/>
                  </a:lnTo>
                  <a:lnTo>
                    <a:pt x="13461" y="10963"/>
                  </a:lnTo>
                  <a:lnTo>
                    <a:pt x="13447" y="10932"/>
                  </a:lnTo>
                  <a:lnTo>
                    <a:pt x="13435" y="10900"/>
                  </a:lnTo>
                  <a:lnTo>
                    <a:pt x="13423" y="10867"/>
                  </a:lnTo>
                  <a:lnTo>
                    <a:pt x="13414" y="10834"/>
                  </a:lnTo>
                  <a:lnTo>
                    <a:pt x="13407" y="10800"/>
                  </a:lnTo>
                  <a:lnTo>
                    <a:pt x="13400" y="10765"/>
                  </a:lnTo>
                  <a:lnTo>
                    <a:pt x="13395" y="10730"/>
                  </a:lnTo>
                  <a:lnTo>
                    <a:pt x="13393" y="10695"/>
                  </a:lnTo>
                  <a:lnTo>
                    <a:pt x="13392" y="10659"/>
                  </a:lnTo>
                  <a:lnTo>
                    <a:pt x="13393" y="10623"/>
                  </a:lnTo>
                  <a:lnTo>
                    <a:pt x="13395" y="10587"/>
                  </a:lnTo>
                  <a:lnTo>
                    <a:pt x="13400" y="10552"/>
                  </a:lnTo>
                  <a:lnTo>
                    <a:pt x="13407" y="10518"/>
                  </a:lnTo>
                  <a:lnTo>
                    <a:pt x="13414" y="10484"/>
                  </a:lnTo>
                  <a:lnTo>
                    <a:pt x="13423" y="10451"/>
                  </a:lnTo>
                  <a:lnTo>
                    <a:pt x="13435" y="10418"/>
                  </a:lnTo>
                  <a:lnTo>
                    <a:pt x="13447" y="10386"/>
                  </a:lnTo>
                  <a:lnTo>
                    <a:pt x="13461" y="10355"/>
                  </a:lnTo>
                  <a:lnTo>
                    <a:pt x="13477" y="10325"/>
                  </a:lnTo>
                  <a:lnTo>
                    <a:pt x="13493" y="10295"/>
                  </a:lnTo>
                  <a:lnTo>
                    <a:pt x="13512" y="10266"/>
                  </a:lnTo>
                  <a:lnTo>
                    <a:pt x="13531" y="10239"/>
                  </a:lnTo>
                  <a:lnTo>
                    <a:pt x="13553" y="10212"/>
                  </a:lnTo>
                  <a:lnTo>
                    <a:pt x="13574" y="10186"/>
                  </a:lnTo>
                  <a:lnTo>
                    <a:pt x="13598" y="10162"/>
                  </a:lnTo>
                  <a:lnTo>
                    <a:pt x="13622" y="10139"/>
                  </a:lnTo>
                  <a:lnTo>
                    <a:pt x="13647" y="10117"/>
                  </a:lnTo>
                  <a:lnTo>
                    <a:pt x="13674" y="10096"/>
                  </a:lnTo>
                  <a:lnTo>
                    <a:pt x="13701" y="10076"/>
                  </a:lnTo>
                  <a:lnTo>
                    <a:pt x="13730" y="10059"/>
                  </a:lnTo>
                  <a:lnTo>
                    <a:pt x="13758" y="10041"/>
                  </a:lnTo>
                  <a:lnTo>
                    <a:pt x="13789" y="10026"/>
                  </a:lnTo>
                  <a:lnTo>
                    <a:pt x="13820" y="10011"/>
                  </a:lnTo>
                  <a:lnTo>
                    <a:pt x="13852" y="9999"/>
                  </a:lnTo>
                  <a:lnTo>
                    <a:pt x="13885" y="9987"/>
                  </a:lnTo>
                  <a:lnTo>
                    <a:pt x="13918" y="9978"/>
                  </a:lnTo>
                  <a:lnTo>
                    <a:pt x="13952" y="9970"/>
                  </a:lnTo>
                  <a:lnTo>
                    <a:pt x="13986" y="9965"/>
                  </a:lnTo>
                  <a:lnTo>
                    <a:pt x="14021" y="9960"/>
                  </a:lnTo>
                  <a:lnTo>
                    <a:pt x="14057" y="9957"/>
                  </a:lnTo>
                  <a:lnTo>
                    <a:pt x="14093" y="9955"/>
                  </a:lnTo>
                  <a:close/>
                  <a:moveTo>
                    <a:pt x="7562" y="9955"/>
                  </a:moveTo>
                  <a:lnTo>
                    <a:pt x="7598" y="9957"/>
                  </a:lnTo>
                  <a:lnTo>
                    <a:pt x="7633" y="9960"/>
                  </a:lnTo>
                  <a:lnTo>
                    <a:pt x="7668" y="9965"/>
                  </a:lnTo>
                  <a:lnTo>
                    <a:pt x="7703" y="9970"/>
                  </a:lnTo>
                  <a:lnTo>
                    <a:pt x="7736" y="9978"/>
                  </a:lnTo>
                  <a:lnTo>
                    <a:pt x="7770" y="9987"/>
                  </a:lnTo>
                  <a:lnTo>
                    <a:pt x="7801" y="9999"/>
                  </a:lnTo>
                  <a:lnTo>
                    <a:pt x="7833" y="10011"/>
                  </a:lnTo>
                  <a:lnTo>
                    <a:pt x="7864" y="10026"/>
                  </a:lnTo>
                  <a:lnTo>
                    <a:pt x="7895" y="10041"/>
                  </a:lnTo>
                  <a:lnTo>
                    <a:pt x="7924" y="10059"/>
                  </a:lnTo>
                  <a:lnTo>
                    <a:pt x="7953" y="10076"/>
                  </a:lnTo>
                  <a:lnTo>
                    <a:pt x="7980" y="10096"/>
                  </a:lnTo>
                  <a:lnTo>
                    <a:pt x="8007" y="10117"/>
                  </a:lnTo>
                  <a:lnTo>
                    <a:pt x="8032" y="10139"/>
                  </a:lnTo>
                  <a:lnTo>
                    <a:pt x="8056" y="10162"/>
                  </a:lnTo>
                  <a:lnTo>
                    <a:pt x="8079" y="10186"/>
                  </a:lnTo>
                  <a:lnTo>
                    <a:pt x="8102" y="10212"/>
                  </a:lnTo>
                  <a:lnTo>
                    <a:pt x="8122" y="10239"/>
                  </a:lnTo>
                  <a:lnTo>
                    <a:pt x="8142" y="10266"/>
                  </a:lnTo>
                  <a:lnTo>
                    <a:pt x="8160" y="10295"/>
                  </a:lnTo>
                  <a:lnTo>
                    <a:pt x="8177" y="10325"/>
                  </a:lnTo>
                  <a:lnTo>
                    <a:pt x="8193" y="10355"/>
                  </a:lnTo>
                  <a:lnTo>
                    <a:pt x="8206" y="10386"/>
                  </a:lnTo>
                  <a:lnTo>
                    <a:pt x="8219" y="10418"/>
                  </a:lnTo>
                  <a:lnTo>
                    <a:pt x="8230" y="10451"/>
                  </a:lnTo>
                  <a:lnTo>
                    <a:pt x="8239" y="10484"/>
                  </a:lnTo>
                  <a:lnTo>
                    <a:pt x="8248" y="10518"/>
                  </a:lnTo>
                  <a:lnTo>
                    <a:pt x="8254" y="10552"/>
                  </a:lnTo>
                  <a:lnTo>
                    <a:pt x="8258" y="10587"/>
                  </a:lnTo>
                  <a:lnTo>
                    <a:pt x="8261" y="10623"/>
                  </a:lnTo>
                  <a:lnTo>
                    <a:pt x="8262" y="10659"/>
                  </a:lnTo>
                  <a:lnTo>
                    <a:pt x="8261" y="10695"/>
                  </a:lnTo>
                  <a:lnTo>
                    <a:pt x="8258" y="10730"/>
                  </a:lnTo>
                  <a:lnTo>
                    <a:pt x="8254" y="10765"/>
                  </a:lnTo>
                  <a:lnTo>
                    <a:pt x="8248" y="10800"/>
                  </a:lnTo>
                  <a:lnTo>
                    <a:pt x="8239" y="10834"/>
                  </a:lnTo>
                  <a:lnTo>
                    <a:pt x="8230" y="10867"/>
                  </a:lnTo>
                  <a:lnTo>
                    <a:pt x="8219" y="10900"/>
                  </a:lnTo>
                  <a:lnTo>
                    <a:pt x="8206" y="10932"/>
                  </a:lnTo>
                  <a:lnTo>
                    <a:pt x="8193" y="10963"/>
                  </a:lnTo>
                  <a:lnTo>
                    <a:pt x="8177" y="10993"/>
                  </a:lnTo>
                  <a:lnTo>
                    <a:pt x="8160" y="11023"/>
                  </a:lnTo>
                  <a:lnTo>
                    <a:pt x="8142" y="11051"/>
                  </a:lnTo>
                  <a:lnTo>
                    <a:pt x="8122" y="11079"/>
                  </a:lnTo>
                  <a:lnTo>
                    <a:pt x="8102" y="11106"/>
                  </a:lnTo>
                  <a:lnTo>
                    <a:pt x="8079" y="11131"/>
                  </a:lnTo>
                  <a:lnTo>
                    <a:pt x="8056" y="11155"/>
                  </a:lnTo>
                  <a:lnTo>
                    <a:pt x="8032" y="11179"/>
                  </a:lnTo>
                  <a:lnTo>
                    <a:pt x="8007" y="11201"/>
                  </a:lnTo>
                  <a:lnTo>
                    <a:pt x="7980" y="11222"/>
                  </a:lnTo>
                  <a:lnTo>
                    <a:pt x="7953" y="11242"/>
                  </a:lnTo>
                  <a:lnTo>
                    <a:pt x="7924" y="11259"/>
                  </a:lnTo>
                  <a:lnTo>
                    <a:pt x="7895" y="11277"/>
                  </a:lnTo>
                  <a:lnTo>
                    <a:pt x="7864" y="11292"/>
                  </a:lnTo>
                  <a:lnTo>
                    <a:pt x="7833" y="11306"/>
                  </a:lnTo>
                  <a:lnTo>
                    <a:pt x="7801" y="11319"/>
                  </a:lnTo>
                  <a:lnTo>
                    <a:pt x="7770" y="11330"/>
                  </a:lnTo>
                  <a:lnTo>
                    <a:pt x="7736" y="11340"/>
                  </a:lnTo>
                  <a:lnTo>
                    <a:pt x="7703" y="11347"/>
                  </a:lnTo>
                  <a:lnTo>
                    <a:pt x="7668" y="11353"/>
                  </a:lnTo>
                  <a:lnTo>
                    <a:pt x="7633" y="11358"/>
                  </a:lnTo>
                  <a:lnTo>
                    <a:pt x="7598" y="11360"/>
                  </a:lnTo>
                  <a:lnTo>
                    <a:pt x="7562" y="11362"/>
                  </a:lnTo>
                  <a:lnTo>
                    <a:pt x="7526" y="11360"/>
                  </a:lnTo>
                  <a:lnTo>
                    <a:pt x="7490" y="11358"/>
                  </a:lnTo>
                  <a:lnTo>
                    <a:pt x="7455" y="11353"/>
                  </a:lnTo>
                  <a:lnTo>
                    <a:pt x="7421" y="11347"/>
                  </a:lnTo>
                  <a:lnTo>
                    <a:pt x="7387" y="11340"/>
                  </a:lnTo>
                  <a:lnTo>
                    <a:pt x="7353" y="11330"/>
                  </a:lnTo>
                  <a:lnTo>
                    <a:pt x="7321" y="11319"/>
                  </a:lnTo>
                  <a:lnTo>
                    <a:pt x="7289" y="11306"/>
                  </a:lnTo>
                  <a:lnTo>
                    <a:pt x="7259" y="11292"/>
                  </a:lnTo>
                  <a:lnTo>
                    <a:pt x="7228" y="11277"/>
                  </a:lnTo>
                  <a:lnTo>
                    <a:pt x="7199" y="11259"/>
                  </a:lnTo>
                  <a:lnTo>
                    <a:pt x="7170" y="11242"/>
                  </a:lnTo>
                  <a:lnTo>
                    <a:pt x="7142" y="11222"/>
                  </a:lnTo>
                  <a:lnTo>
                    <a:pt x="7117" y="11201"/>
                  </a:lnTo>
                  <a:lnTo>
                    <a:pt x="7091" y="11179"/>
                  </a:lnTo>
                  <a:lnTo>
                    <a:pt x="7066" y="11155"/>
                  </a:lnTo>
                  <a:lnTo>
                    <a:pt x="7044" y="11131"/>
                  </a:lnTo>
                  <a:lnTo>
                    <a:pt x="7021" y="11106"/>
                  </a:lnTo>
                  <a:lnTo>
                    <a:pt x="7001" y="11079"/>
                  </a:lnTo>
                  <a:lnTo>
                    <a:pt x="6981" y="11051"/>
                  </a:lnTo>
                  <a:lnTo>
                    <a:pt x="6962" y="11023"/>
                  </a:lnTo>
                  <a:lnTo>
                    <a:pt x="6946" y="10993"/>
                  </a:lnTo>
                  <a:lnTo>
                    <a:pt x="6931" y="10963"/>
                  </a:lnTo>
                  <a:lnTo>
                    <a:pt x="6916" y="10932"/>
                  </a:lnTo>
                  <a:lnTo>
                    <a:pt x="6904" y="10900"/>
                  </a:lnTo>
                  <a:lnTo>
                    <a:pt x="6893" y="10867"/>
                  </a:lnTo>
                  <a:lnTo>
                    <a:pt x="6883" y="10834"/>
                  </a:lnTo>
                  <a:lnTo>
                    <a:pt x="6875" y="10800"/>
                  </a:lnTo>
                  <a:lnTo>
                    <a:pt x="6869" y="10765"/>
                  </a:lnTo>
                  <a:lnTo>
                    <a:pt x="6865" y="10730"/>
                  </a:lnTo>
                  <a:lnTo>
                    <a:pt x="6862" y="10695"/>
                  </a:lnTo>
                  <a:lnTo>
                    <a:pt x="6861" y="10659"/>
                  </a:lnTo>
                  <a:lnTo>
                    <a:pt x="6862" y="10623"/>
                  </a:lnTo>
                  <a:lnTo>
                    <a:pt x="6865" y="10587"/>
                  </a:lnTo>
                  <a:lnTo>
                    <a:pt x="6869" y="10552"/>
                  </a:lnTo>
                  <a:lnTo>
                    <a:pt x="6875" y="10518"/>
                  </a:lnTo>
                  <a:lnTo>
                    <a:pt x="6883" y="10484"/>
                  </a:lnTo>
                  <a:lnTo>
                    <a:pt x="6893" y="10451"/>
                  </a:lnTo>
                  <a:lnTo>
                    <a:pt x="6904" y="10418"/>
                  </a:lnTo>
                  <a:lnTo>
                    <a:pt x="6916" y="10386"/>
                  </a:lnTo>
                  <a:lnTo>
                    <a:pt x="6931" y="10355"/>
                  </a:lnTo>
                  <a:lnTo>
                    <a:pt x="6946" y="10325"/>
                  </a:lnTo>
                  <a:lnTo>
                    <a:pt x="6962" y="10295"/>
                  </a:lnTo>
                  <a:lnTo>
                    <a:pt x="6981" y="10266"/>
                  </a:lnTo>
                  <a:lnTo>
                    <a:pt x="7001" y="10239"/>
                  </a:lnTo>
                  <a:lnTo>
                    <a:pt x="7021" y="10212"/>
                  </a:lnTo>
                  <a:lnTo>
                    <a:pt x="7044" y="10186"/>
                  </a:lnTo>
                  <a:lnTo>
                    <a:pt x="7066" y="10162"/>
                  </a:lnTo>
                  <a:lnTo>
                    <a:pt x="7091" y="10139"/>
                  </a:lnTo>
                  <a:lnTo>
                    <a:pt x="7117" y="10117"/>
                  </a:lnTo>
                  <a:lnTo>
                    <a:pt x="7142" y="10096"/>
                  </a:lnTo>
                  <a:lnTo>
                    <a:pt x="7170" y="10076"/>
                  </a:lnTo>
                  <a:lnTo>
                    <a:pt x="7199" y="10059"/>
                  </a:lnTo>
                  <a:lnTo>
                    <a:pt x="7228" y="10041"/>
                  </a:lnTo>
                  <a:lnTo>
                    <a:pt x="7259" y="10026"/>
                  </a:lnTo>
                  <a:lnTo>
                    <a:pt x="7289" y="10011"/>
                  </a:lnTo>
                  <a:lnTo>
                    <a:pt x="7321" y="9999"/>
                  </a:lnTo>
                  <a:lnTo>
                    <a:pt x="7353" y="9987"/>
                  </a:lnTo>
                  <a:lnTo>
                    <a:pt x="7387" y="9978"/>
                  </a:lnTo>
                  <a:lnTo>
                    <a:pt x="7421" y="9970"/>
                  </a:lnTo>
                  <a:lnTo>
                    <a:pt x="7455" y="9965"/>
                  </a:lnTo>
                  <a:lnTo>
                    <a:pt x="7490" y="9960"/>
                  </a:lnTo>
                  <a:lnTo>
                    <a:pt x="7526" y="9957"/>
                  </a:lnTo>
                  <a:lnTo>
                    <a:pt x="7562" y="9955"/>
                  </a:lnTo>
                  <a:close/>
                  <a:moveTo>
                    <a:pt x="7877" y="3278"/>
                  </a:moveTo>
                  <a:lnTo>
                    <a:pt x="4482" y="243"/>
                  </a:lnTo>
                  <a:lnTo>
                    <a:pt x="4469" y="236"/>
                  </a:lnTo>
                  <a:lnTo>
                    <a:pt x="4433" y="214"/>
                  </a:lnTo>
                  <a:lnTo>
                    <a:pt x="4407" y="199"/>
                  </a:lnTo>
                  <a:lnTo>
                    <a:pt x="4376" y="183"/>
                  </a:lnTo>
                  <a:lnTo>
                    <a:pt x="4341" y="164"/>
                  </a:lnTo>
                  <a:lnTo>
                    <a:pt x="4302" y="144"/>
                  </a:lnTo>
                  <a:lnTo>
                    <a:pt x="4257" y="125"/>
                  </a:lnTo>
                  <a:lnTo>
                    <a:pt x="4211" y="105"/>
                  </a:lnTo>
                  <a:lnTo>
                    <a:pt x="4161" y="86"/>
                  </a:lnTo>
                  <a:lnTo>
                    <a:pt x="4108" y="67"/>
                  </a:lnTo>
                  <a:lnTo>
                    <a:pt x="4054" y="50"/>
                  </a:lnTo>
                  <a:lnTo>
                    <a:pt x="3996" y="34"/>
                  </a:lnTo>
                  <a:lnTo>
                    <a:pt x="3938" y="21"/>
                  </a:lnTo>
                  <a:lnTo>
                    <a:pt x="3877" y="10"/>
                  </a:lnTo>
                  <a:lnTo>
                    <a:pt x="3815" y="3"/>
                  </a:lnTo>
                  <a:lnTo>
                    <a:pt x="3753" y="0"/>
                  </a:lnTo>
                  <a:lnTo>
                    <a:pt x="3690" y="1"/>
                  </a:lnTo>
                  <a:lnTo>
                    <a:pt x="3627" y="7"/>
                  </a:lnTo>
                  <a:lnTo>
                    <a:pt x="3565" y="18"/>
                  </a:lnTo>
                  <a:lnTo>
                    <a:pt x="3503" y="34"/>
                  </a:lnTo>
                  <a:lnTo>
                    <a:pt x="3442" y="57"/>
                  </a:lnTo>
                  <a:lnTo>
                    <a:pt x="3383" y="87"/>
                  </a:lnTo>
                  <a:lnTo>
                    <a:pt x="3325" y="123"/>
                  </a:lnTo>
                  <a:lnTo>
                    <a:pt x="3268" y="167"/>
                  </a:lnTo>
                  <a:lnTo>
                    <a:pt x="3215" y="219"/>
                  </a:lnTo>
                  <a:lnTo>
                    <a:pt x="3164" y="280"/>
                  </a:lnTo>
                  <a:lnTo>
                    <a:pt x="3115" y="350"/>
                  </a:lnTo>
                  <a:lnTo>
                    <a:pt x="3071" y="428"/>
                  </a:lnTo>
                  <a:lnTo>
                    <a:pt x="3030" y="518"/>
                  </a:lnTo>
                  <a:lnTo>
                    <a:pt x="2993" y="617"/>
                  </a:lnTo>
                  <a:lnTo>
                    <a:pt x="2913" y="854"/>
                  </a:lnTo>
                  <a:lnTo>
                    <a:pt x="2814" y="1139"/>
                  </a:lnTo>
                  <a:lnTo>
                    <a:pt x="2700" y="1464"/>
                  </a:lnTo>
                  <a:lnTo>
                    <a:pt x="2574" y="1819"/>
                  </a:lnTo>
                  <a:lnTo>
                    <a:pt x="2440" y="2196"/>
                  </a:lnTo>
                  <a:lnTo>
                    <a:pt x="2300" y="2586"/>
                  </a:lnTo>
                  <a:lnTo>
                    <a:pt x="2157" y="2981"/>
                  </a:lnTo>
                  <a:lnTo>
                    <a:pt x="2016" y="3371"/>
                  </a:lnTo>
                  <a:lnTo>
                    <a:pt x="1879" y="3748"/>
                  </a:lnTo>
                  <a:lnTo>
                    <a:pt x="1750" y="4103"/>
                  </a:lnTo>
                  <a:lnTo>
                    <a:pt x="1632" y="4428"/>
                  </a:lnTo>
                  <a:lnTo>
                    <a:pt x="1528" y="4713"/>
                  </a:lnTo>
                  <a:lnTo>
                    <a:pt x="1441" y="4950"/>
                  </a:lnTo>
                  <a:lnTo>
                    <a:pt x="1376" y="5130"/>
                  </a:lnTo>
                  <a:lnTo>
                    <a:pt x="1333" y="5245"/>
                  </a:lnTo>
                  <a:lnTo>
                    <a:pt x="1318" y="5285"/>
                  </a:lnTo>
                  <a:lnTo>
                    <a:pt x="1302" y="5290"/>
                  </a:lnTo>
                  <a:lnTo>
                    <a:pt x="1255" y="5308"/>
                  </a:lnTo>
                  <a:lnTo>
                    <a:pt x="1221" y="5321"/>
                  </a:lnTo>
                  <a:lnTo>
                    <a:pt x="1182" y="5338"/>
                  </a:lnTo>
                  <a:lnTo>
                    <a:pt x="1138" y="5357"/>
                  </a:lnTo>
                  <a:lnTo>
                    <a:pt x="1089" y="5380"/>
                  </a:lnTo>
                  <a:lnTo>
                    <a:pt x="1035" y="5407"/>
                  </a:lnTo>
                  <a:lnTo>
                    <a:pt x="979" y="5438"/>
                  </a:lnTo>
                  <a:lnTo>
                    <a:pt x="919" y="5471"/>
                  </a:lnTo>
                  <a:lnTo>
                    <a:pt x="857" y="5509"/>
                  </a:lnTo>
                  <a:lnTo>
                    <a:pt x="794" y="5550"/>
                  </a:lnTo>
                  <a:lnTo>
                    <a:pt x="728" y="5596"/>
                  </a:lnTo>
                  <a:lnTo>
                    <a:pt x="663" y="5645"/>
                  </a:lnTo>
                  <a:lnTo>
                    <a:pt x="597" y="5699"/>
                  </a:lnTo>
                  <a:lnTo>
                    <a:pt x="533" y="5757"/>
                  </a:lnTo>
                  <a:lnTo>
                    <a:pt x="468" y="5820"/>
                  </a:lnTo>
                  <a:lnTo>
                    <a:pt x="406" y="5886"/>
                  </a:lnTo>
                  <a:lnTo>
                    <a:pt x="346" y="5957"/>
                  </a:lnTo>
                  <a:lnTo>
                    <a:pt x="289" y="6033"/>
                  </a:lnTo>
                  <a:lnTo>
                    <a:pt x="235" y="6114"/>
                  </a:lnTo>
                  <a:lnTo>
                    <a:pt x="186" y="6199"/>
                  </a:lnTo>
                  <a:lnTo>
                    <a:pt x="141" y="6289"/>
                  </a:lnTo>
                  <a:lnTo>
                    <a:pt x="101" y="6385"/>
                  </a:lnTo>
                  <a:lnTo>
                    <a:pt x="67" y="6485"/>
                  </a:lnTo>
                  <a:lnTo>
                    <a:pt x="39" y="6590"/>
                  </a:lnTo>
                  <a:lnTo>
                    <a:pt x="19" y="6701"/>
                  </a:lnTo>
                  <a:lnTo>
                    <a:pt x="5" y="6817"/>
                  </a:lnTo>
                  <a:lnTo>
                    <a:pt x="0" y="6939"/>
                  </a:lnTo>
                  <a:lnTo>
                    <a:pt x="3" y="7066"/>
                  </a:lnTo>
                  <a:lnTo>
                    <a:pt x="16" y="7199"/>
                  </a:lnTo>
                  <a:lnTo>
                    <a:pt x="36" y="7332"/>
                  </a:lnTo>
                  <a:lnTo>
                    <a:pt x="62" y="7460"/>
                  </a:lnTo>
                  <a:lnTo>
                    <a:pt x="93" y="7583"/>
                  </a:lnTo>
                  <a:lnTo>
                    <a:pt x="129" y="7700"/>
                  </a:lnTo>
                  <a:lnTo>
                    <a:pt x="170" y="7814"/>
                  </a:lnTo>
                  <a:lnTo>
                    <a:pt x="216" y="7922"/>
                  </a:lnTo>
                  <a:lnTo>
                    <a:pt x="265" y="8025"/>
                  </a:lnTo>
                  <a:lnTo>
                    <a:pt x="320" y="8124"/>
                  </a:lnTo>
                  <a:lnTo>
                    <a:pt x="377" y="8218"/>
                  </a:lnTo>
                  <a:lnTo>
                    <a:pt x="440" y="8308"/>
                  </a:lnTo>
                  <a:lnTo>
                    <a:pt x="505" y="8393"/>
                  </a:lnTo>
                  <a:lnTo>
                    <a:pt x="574" y="8475"/>
                  </a:lnTo>
                  <a:lnTo>
                    <a:pt x="645" y="8551"/>
                  </a:lnTo>
                  <a:lnTo>
                    <a:pt x="720" y="8624"/>
                  </a:lnTo>
                  <a:lnTo>
                    <a:pt x="797" y="8692"/>
                  </a:lnTo>
                  <a:lnTo>
                    <a:pt x="877" y="8757"/>
                  </a:lnTo>
                  <a:lnTo>
                    <a:pt x="958" y="8816"/>
                  </a:lnTo>
                  <a:lnTo>
                    <a:pt x="1041" y="8873"/>
                  </a:lnTo>
                  <a:lnTo>
                    <a:pt x="1127" y="8926"/>
                  </a:lnTo>
                  <a:lnTo>
                    <a:pt x="1214" y="8975"/>
                  </a:lnTo>
                  <a:lnTo>
                    <a:pt x="1303" y="9021"/>
                  </a:lnTo>
                  <a:lnTo>
                    <a:pt x="1392" y="9062"/>
                  </a:lnTo>
                  <a:lnTo>
                    <a:pt x="1482" y="9100"/>
                  </a:lnTo>
                  <a:lnTo>
                    <a:pt x="1573" y="9135"/>
                  </a:lnTo>
                  <a:lnTo>
                    <a:pt x="1664" y="9166"/>
                  </a:lnTo>
                  <a:lnTo>
                    <a:pt x="1755" y="9194"/>
                  </a:lnTo>
                  <a:lnTo>
                    <a:pt x="1847" y="9220"/>
                  </a:lnTo>
                  <a:lnTo>
                    <a:pt x="1938" y="9241"/>
                  </a:lnTo>
                  <a:lnTo>
                    <a:pt x="2028" y="9260"/>
                  </a:lnTo>
                  <a:lnTo>
                    <a:pt x="2118" y="9276"/>
                  </a:lnTo>
                  <a:lnTo>
                    <a:pt x="2207" y="9289"/>
                  </a:lnTo>
                  <a:lnTo>
                    <a:pt x="2296" y="9299"/>
                  </a:lnTo>
                  <a:lnTo>
                    <a:pt x="2463" y="9316"/>
                  </a:lnTo>
                  <a:lnTo>
                    <a:pt x="2619" y="9330"/>
                  </a:lnTo>
                  <a:lnTo>
                    <a:pt x="2761" y="9343"/>
                  </a:lnTo>
                  <a:lnTo>
                    <a:pt x="2891" y="9353"/>
                  </a:lnTo>
                  <a:lnTo>
                    <a:pt x="3009" y="9362"/>
                  </a:lnTo>
                  <a:lnTo>
                    <a:pt x="3116" y="9369"/>
                  </a:lnTo>
                  <a:lnTo>
                    <a:pt x="3211" y="9376"/>
                  </a:lnTo>
                  <a:lnTo>
                    <a:pt x="3295" y="9381"/>
                  </a:lnTo>
                  <a:lnTo>
                    <a:pt x="3368" y="9385"/>
                  </a:lnTo>
                  <a:lnTo>
                    <a:pt x="3431" y="9387"/>
                  </a:lnTo>
                  <a:lnTo>
                    <a:pt x="3483" y="9389"/>
                  </a:lnTo>
                  <a:lnTo>
                    <a:pt x="3525" y="9391"/>
                  </a:lnTo>
                  <a:lnTo>
                    <a:pt x="3557" y="9392"/>
                  </a:lnTo>
                  <a:lnTo>
                    <a:pt x="3580" y="9392"/>
                  </a:lnTo>
                  <a:lnTo>
                    <a:pt x="3593" y="9392"/>
                  </a:lnTo>
                  <a:lnTo>
                    <a:pt x="3597" y="9392"/>
                  </a:lnTo>
                  <a:lnTo>
                    <a:pt x="2342" y="6032"/>
                  </a:lnTo>
                  <a:lnTo>
                    <a:pt x="4249" y="2111"/>
                  </a:lnTo>
                  <a:lnTo>
                    <a:pt x="6575" y="4574"/>
                  </a:lnTo>
                  <a:lnTo>
                    <a:pt x="6575" y="5332"/>
                  </a:lnTo>
                  <a:lnTo>
                    <a:pt x="6575" y="8412"/>
                  </a:lnTo>
                  <a:lnTo>
                    <a:pt x="6575" y="8458"/>
                  </a:lnTo>
                  <a:lnTo>
                    <a:pt x="15180" y="8458"/>
                  </a:lnTo>
                  <a:lnTo>
                    <a:pt x="15180" y="6118"/>
                  </a:lnTo>
                  <a:lnTo>
                    <a:pt x="15178" y="6077"/>
                  </a:lnTo>
                  <a:lnTo>
                    <a:pt x="15171" y="6037"/>
                  </a:lnTo>
                  <a:lnTo>
                    <a:pt x="15160" y="5998"/>
                  </a:lnTo>
                  <a:lnTo>
                    <a:pt x="15144" y="5960"/>
                  </a:lnTo>
                  <a:lnTo>
                    <a:pt x="15125" y="5922"/>
                  </a:lnTo>
                  <a:lnTo>
                    <a:pt x="15101" y="5885"/>
                  </a:lnTo>
                  <a:lnTo>
                    <a:pt x="15072" y="5848"/>
                  </a:lnTo>
                  <a:lnTo>
                    <a:pt x="15041" y="5812"/>
                  </a:lnTo>
                  <a:lnTo>
                    <a:pt x="15005" y="5777"/>
                  </a:lnTo>
                  <a:lnTo>
                    <a:pt x="14966" y="5744"/>
                  </a:lnTo>
                  <a:lnTo>
                    <a:pt x="14923" y="5711"/>
                  </a:lnTo>
                  <a:lnTo>
                    <a:pt x="14878" y="5679"/>
                  </a:lnTo>
                  <a:lnTo>
                    <a:pt x="14828" y="5648"/>
                  </a:lnTo>
                  <a:lnTo>
                    <a:pt x="14775" y="5618"/>
                  </a:lnTo>
                  <a:lnTo>
                    <a:pt x="14720" y="5589"/>
                  </a:lnTo>
                  <a:lnTo>
                    <a:pt x="14661" y="5563"/>
                  </a:lnTo>
                  <a:lnTo>
                    <a:pt x="14599" y="5537"/>
                  </a:lnTo>
                  <a:lnTo>
                    <a:pt x="14536" y="5512"/>
                  </a:lnTo>
                  <a:lnTo>
                    <a:pt x="14469" y="5488"/>
                  </a:lnTo>
                  <a:lnTo>
                    <a:pt x="14400" y="5467"/>
                  </a:lnTo>
                  <a:lnTo>
                    <a:pt x="14328" y="5446"/>
                  </a:lnTo>
                  <a:lnTo>
                    <a:pt x="14254" y="5426"/>
                  </a:lnTo>
                  <a:lnTo>
                    <a:pt x="14178" y="5409"/>
                  </a:lnTo>
                  <a:lnTo>
                    <a:pt x="14100" y="5393"/>
                  </a:lnTo>
                  <a:lnTo>
                    <a:pt x="14018" y="5379"/>
                  </a:lnTo>
                  <a:lnTo>
                    <a:pt x="13937" y="5367"/>
                  </a:lnTo>
                  <a:lnTo>
                    <a:pt x="13853" y="5356"/>
                  </a:lnTo>
                  <a:lnTo>
                    <a:pt x="13768" y="5348"/>
                  </a:lnTo>
                  <a:lnTo>
                    <a:pt x="13681" y="5341"/>
                  </a:lnTo>
                  <a:lnTo>
                    <a:pt x="13593" y="5336"/>
                  </a:lnTo>
                  <a:lnTo>
                    <a:pt x="13503" y="5333"/>
                  </a:lnTo>
                  <a:lnTo>
                    <a:pt x="13413" y="5332"/>
                  </a:lnTo>
                  <a:lnTo>
                    <a:pt x="11646" y="5332"/>
                  </a:lnTo>
                  <a:lnTo>
                    <a:pt x="11646" y="4538"/>
                  </a:lnTo>
                  <a:lnTo>
                    <a:pt x="11644" y="4478"/>
                  </a:lnTo>
                  <a:lnTo>
                    <a:pt x="11639" y="4420"/>
                  </a:lnTo>
                  <a:lnTo>
                    <a:pt x="11631" y="4361"/>
                  </a:lnTo>
                  <a:lnTo>
                    <a:pt x="11621" y="4304"/>
                  </a:lnTo>
                  <a:lnTo>
                    <a:pt x="11609" y="4247"/>
                  </a:lnTo>
                  <a:lnTo>
                    <a:pt x="11592" y="4192"/>
                  </a:lnTo>
                  <a:lnTo>
                    <a:pt x="11575" y="4138"/>
                  </a:lnTo>
                  <a:lnTo>
                    <a:pt x="11553" y="4085"/>
                  </a:lnTo>
                  <a:lnTo>
                    <a:pt x="11530" y="4034"/>
                  </a:lnTo>
                  <a:lnTo>
                    <a:pt x="11504" y="3983"/>
                  </a:lnTo>
                  <a:lnTo>
                    <a:pt x="11476" y="3934"/>
                  </a:lnTo>
                  <a:lnTo>
                    <a:pt x="11446" y="3886"/>
                  </a:lnTo>
                  <a:lnTo>
                    <a:pt x="11413" y="3841"/>
                  </a:lnTo>
                  <a:lnTo>
                    <a:pt x="11378" y="3796"/>
                  </a:lnTo>
                  <a:lnTo>
                    <a:pt x="11342" y="3754"/>
                  </a:lnTo>
                  <a:lnTo>
                    <a:pt x="11303" y="3714"/>
                  </a:lnTo>
                  <a:lnTo>
                    <a:pt x="11263" y="3675"/>
                  </a:lnTo>
                  <a:lnTo>
                    <a:pt x="11221" y="3639"/>
                  </a:lnTo>
                  <a:lnTo>
                    <a:pt x="11177" y="3604"/>
                  </a:lnTo>
                  <a:lnTo>
                    <a:pt x="11132" y="3572"/>
                  </a:lnTo>
                  <a:lnTo>
                    <a:pt x="11084" y="3541"/>
                  </a:lnTo>
                  <a:lnTo>
                    <a:pt x="11036" y="3513"/>
                  </a:lnTo>
                  <a:lnTo>
                    <a:pt x="10986" y="3487"/>
                  </a:lnTo>
                  <a:lnTo>
                    <a:pt x="10934" y="3463"/>
                  </a:lnTo>
                  <a:lnTo>
                    <a:pt x="10881" y="3443"/>
                  </a:lnTo>
                  <a:lnTo>
                    <a:pt x="10827" y="3424"/>
                  </a:lnTo>
                  <a:lnTo>
                    <a:pt x="10772" y="3409"/>
                  </a:lnTo>
                  <a:lnTo>
                    <a:pt x="10716" y="3395"/>
                  </a:lnTo>
                  <a:lnTo>
                    <a:pt x="10659" y="3385"/>
                  </a:lnTo>
                  <a:lnTo>
                    <a:pt x="10601" y="3378"/>
                  </a:lnTo>
                  <a:lnTo>
                    <a:pt x="10541" y="3372"/>
                  </a:lnTo>
                  <a:lnTo>
                    <a:pt x="10483" y="3371"/>
                  </a:lnTo>
                  <a:lnTo>
                    <a:pt x="7808" y="3371"/>
                  </a:lnTo>
                  <a:lnTo>
                    <a:pt x="7877" y="3278"/>
                  </a:lnTo>
                  <a:close/>
                  <a:moveTo>
                    <a:pt x="8017" y="3884"/>
                  </a:moveTo>
                  <a:lnTo>
                    <a:pt x="10343" y="3884"/>
                  </a:lnTo>
                  <a:lnTo>
                    <a:pt x="10376" y="3885"/>
                  </a:lnTo>
                  <a:lnTo>
                    <a:pt x="10409" y="3888"/>
                  </a:lnTo>
                  <a:lnTo>
                    <a:pt x="10442" y="3893"/>
                  </a:lnTo>
                  <a:lnTo>
                    <a:pt x="10474" y="3900"/>
                  </a:lnTo>
                  <a:lnTo>
                    <a:pt x="10505" y="3909"/>
                  </a:lnTo>
                  <a:lnTo>
                    <a:pt x="10536" y="3919"/>
                  </a:lnTo>
                  <a:lnTo>
                    <a:pt x="10566" y="3931"/>
                  </a:lnTo>
                  <a:lnTo>
                    <a:pt x="10596" y="3944"/>
                  </a:lnTo>
                  <a:lnTo>
                    <a:pt x="10625" y="3959"/>
                  </a:lnTo>
                  <a:lnTo>
                    <a:pt x="10652" y="3976"/>
                  </a:lnTo>
                  <a:lnTo>
                    <a:pt x="10680" y="3995"/>
                  </a:lnTo>
                  <a:lnTo>
                    <a:pt x="10706" y="4014"/>
                  </a:lnTo>
                  <a:lnTo>
                    <a:pt x="10732" y="4036"/>
                  </a:lnTo>
                  <a:lnTo>
                    <a:pt x="10756" y="4057"/>
                  </a:lnTo>
                  <a:lnTo>
                    <a:pt x="10780" y="4081"/>
                  </a:lnTo>
                  <a:lnTo>
                    <a:pt x="10803" y="4107"/>
                  </a:lnTo>
                  <a:lnTo>
                    <a:pt x="10824" y="4133"/>
                  </a:lnTo>
                  <a:lnTo>
                    <a:pt x="10845" y="4161"/>
                  </a:lnTo>
                  <a:lnTo>
                    <a:pt x="10864" y="4190"/>
                  </a:lnTo>
                  <a:lnTo>
                    <a:pt x="10883" y="4218"/>
                  </a:lnTo>
                  <a:lnTo>
                    <a:pt x="10899" y="4249"/>
                  </a:lnTo>
                  <a:lnTo>
                    <a:pt x="10915" y="4281"/>
                  </a:lnTo>
                  <a:lnTo>
                    <a:pt x="10929" y="4313"/>
                  </a:lnTo>
                  <a:lnTo>
                    <a:pt x="10942" y="4347"/>
                  </a:lnTo>
                  <a:lnTo>
                    <a:pt x="10955" y="4381"/>
                  </a:lnTo>
                  <a:lnTo>
                    <a:pt x="10964" y="4416"/>
                  </a:lnTo>
                  <a:lnTo>
                    <a:pt x="10973" y="4453"/>
                  </a:lnTo>
                  <a:lnTo>
                    <a:pt x="10980" y="4489"/>
                  </a:lnTo>
                  <a:lnTo>
                    <a:pt x="10987" y="4526"/>
                  </a:lnTo>
                  <a:lnTo>
                    <a:pt x="10991" y="4564"/>
                  </a:lnTo>
                  <a:lnTo>
                    <a:pt x="10993" y="4602"/>
                  </a:lnTo>
                  <a:lnTo>
                    <a:pt x="10994" y="4640"/>
                  </a:lnTo>
                  <a:lnTo>
                    <a:pt x="10994" y="6995"/>
                  </a:lnTo>
                  <a:lnTo>
                    <a:pt x="10994" y="7021"/>
                  </a:lnTo>
                  <a:lnTo>
                    <a:pt x="10993" y="7047"/>
                  </a:lnTo>
                  <a:lnTo>
                    <a:pt x="10990" y="7073"/>
                  </a:lnTo>
                  <a:lnTo>
                    <a:pt x="10988" y="7099"/>
                  </a:lnTo>
                  <a:lnTo>
                    <a:pt x="10983" y="7125"/>
                  </a:lnTo>
                  <a:lnTo>
                    <a:pt x="10979" y="7149"/>
                  </a:lnTo>
                  <a:lnTo>
                    <a:pt x="10974" y="7174"/>
                  </a:lnTo>
                  <a:lnTo>
                    <a:pt x="10969" y="7199"/>
                  </a:lnTo>
                  <a:lnTo>
                    <a:pt x="7693" y="7199"/>
                  </a:lnTo>
                  <a:lnTo>
                    <a:pt x="8330" y="6618"/>
                  </a:lnTo>
                  <a:lnTo>
                    <a:pt x="8737" y="7069"/>
                  </a:lnTo>
                  <a:lnTo>
                    <a:pt x="8921" y="6901"/>
                  </a:lnTo>
                  <a:lnTo>
                    <a:pt x="7828" y="5691"/>
                  </a:lnTo>
                  <a:lnTo>
                    <a:pt x="7643" y="5858"/>
                  </a:lnTo>
                  <a:lnTo>
                    <a:pt x="8050" y="6307"/>
                  </a:lnTo>
                  <a:lnTo>
                    <a:pt x="7365" y="6929"/>
                  </a:lnTo>
                  <a:lnTo>
                    <a:pt x="7365" y="4640"/>
                  </a:lnTo>
                  <a:lnTo>
                    <a:pt x="7367" y="4602"/>
                  </a:lnTo>
                  <a:lnTo>
                    <a:pt x="7369" y="4564"/>
                  </a:lnTo>
                  <a:lnTo>
                    <a:pt x="7373" y="4526"/>
                  </a:lnTo>
                  <a:lnTo>
                    <a:pt x="7379" y="4489"/>
                  </a:lnTo>
                  <a:lnTo>
                    <a:pt x="7386" y="4453"/>
                  </a:lnTo>
                  <a:lnTo>
                    <a:pt x="7395" y="4416"/>
                  </a:lnTo>
                  <a:lnTo>
                    <a:pt x="7406" y="4381"/>
                  </a:lnTo>
                  <a:lnTo>
                    <a:pt x="7417" y="4347"/>
                  </a:lnTo>
                  <a:lnTo>
                    <a:pt x="7430" y="4313"/>
                  </a:lnTo>
                  <a:lnTo>
                    <a:pt x="7445" y="4281"/>
                  </a:lnTo>
                  <a:lnTo>
                    <a:pt x="7460" y="4249"/>
                  </a:lnTo>
                  <a:lnTo>
                    <a:pt x="7478" y="4218"/>
                  </a:lnTo>
                  <a:lnTo>
                    <a:pt x="7495" y="4190"/>
                  </a:lnTo>
                  <a:lnTo>
                    <a:pt x="7515" y="4161"/>
                  </a:lnTo>
                  <a:lnTo>
                    <a:pt x="7535" y="4133"/>
                  </a:lnTo>
                  <a:lnTo>
                    <a:pt x="7557" y="4107"/>
                  </a:lnTo>
                  <a:lnTo>
                    <a:pt x="7579" y="4081"/>
                  </a:lnTo>
                  <a:lnTo>
                    <a:pt x="7603" y="4057"/>
                  </a:lnTo>
                  <a:lnTo>
                    <a:pt x="7628" y="4036"/>
                  </a:lnTo>
                  <a:lnTo>
                    <a:pt x="7653" y="4014"/>
                  </a:lnTo>
                  <a:lnTo>
                    <a:pt x="7680" y="3995"/>
                  </a:lnTo>
                  <a:lnTo>
                    <a:pt x="7707" y="3976"/>
                  </a:lnTo>
                  <a:lnTo>
                    <a:pt x="7735" y="3959"/>
                  </a:lnTo>
                  <a:lnTo>
                    <a:pt x="7764" y="3944"/>
                  </a:lnTo>
                  <a:lnTo>
                    <a:pt x="7793" y="3931"/>
                  </a:lnTo>
                  <a:lnTo>
                    <a:pt x="7824" y="3919"/>
                  </a:lnTo>
                  <a:lnTo>
                    <a:pt x="7854" y="3909"/>
                  </a:lnTo>
                  <a:lnTo>
                    <a:pt x="7886" y="3900"/>
                  </a:lnTo>
                  <a:lnTo>
                    <a:pt x="7918" y="3893"/>
                  </a:lnTo>
                  <a:lnTo>
                    <a:pt x="7950" y="3888"/>
                  </a:lnTo>
                  <a:lnTo>
                    <a:pt x="7983" y="3885"/>
                  </a:lnTo>
                  <a:lnTo>
                    <a:pt x="8017" y="3884"/>
                  </a:lnTo>
                  <a:close/>
                  <a:moveTo>
                    <a:pt x="3877" y="571"/>
                  </a:moveTo>
                  <a:lnTo>
                    <a:pt x="3906" y="572"/>
                  </a:lnTo>
                  <a:lnTo>
                    <a:pt x="3934" y="574"/>
                  </a:lnTo>
                  <a:lnTo>
                    <a:pt x="3961" y="577"/>
                  </a:lnTo>
                  <a:lnTo>
                    <a:pt x="3989" y="582"/>
                  </a:lnTo>
                  <a:lnTo>
                    <a:pt x="4016" y="588"/>
                  </a:lnTo>
                  <a:lnTo>
                    <a:pt x="4043" y="596"/>
                  </a:lnTo>
                  <a:lnTo>
                    <a:pt x="4068" y="605"/>
                  </a:lnTo>
                  <a:lnTo>
                    <a:pt x="4094" y="615"/>
                  </a:lnTo>
                  <a:lnTo>
                    <a:pt x="4119" y="626"/>
                  </a:lnTo>
                  <a:lnTo>
                    <a:pt x="4142" y="639"/>
                  </a:lnTo>
                  <a:lnTo>
                    <a:pt x="4166" y="652"/>
                  </a:lnTo>
                  <a:lnTo>
                    <a:pt x="4189" y="666"/>
                  </a:lnTo>
                  <a:lnTo>
                    <a:pt x="4210" y="682"/>
                  </a:lnTo>
                  <a:lnTo>
                    <a:pt x="4232" y="698"/>
                  </a:lnTo>
                  <a:lnTo>
                    <a:pt x="4251" y="716"/>
                  </a:lnTo>
                  <a:lnTo>
                    <a:pt x="4271" y="735"/>
                  </a:lnTo>
                  <a:lnTo>
                    <a:pt x="4289" y="754"/>
                  </a:lnTo>
                  <a:lnTo>
                    <a:pt x="4307" y="775"/>
                  </a:lnTo>
                  <a:lnTo>
                    <a:pt x="4324" y="796"/>
                  </a:lnTo>
                  <a:lnTo>
                    <a:pt x="4340" y="818"/>
                  </a:lnTo>
                  <a:lnTo>
                    <a:pt x="4354" y="841"/>
                  </a:lnTo>
                  <a:lnTo>
                    <a:pt x="4367" y="865"/>
                  </a:lnTo>
                  <a:lnTo>
                    <a:pt x="4380" y="888"/>
                  </a:lnTo>
                  <a:lnTo>
                    <a:pt x="4391" y="913"/>
                  </a:lnTo>
                  <a:lnTo>
                    <a:pt x="4401" y="939"/>
                  </a:lnTo>
                  <a:lnTo>
                    <a:pt x="4410" y="965"/>
                  </a:lnTo>
                  <a:lnTo>
                    <a:pt x="4417" y="991"/>
                  </a:lnTo>
                  <a:lnTo>
                    <a:pt x="4424" y="1018"/>
                  </a:lnTo>
                  <a:lnTo>
                    <a:pt x="4428" y="1046"/>
                  </a:lnTo>
                  <a:lnTo>
                    <a:pt x="4432" y="1074"/>
                  </a:lnTo>
                  <a:lnTo>
                    <a:pt x="4434" y="1102"/>
                  </a:lnTo>
                  <a:lnTo>
                    <a:pt x="4435" y="1131"/>
                  </a:lnTo>
                  <a:lnTo>
                    <a:pt x="4434" y="1160"/>
                  </a:lnTo>
                  <a:lnTo>
                    <a:pt x="4432" y="1187"/>
                  </a:lnTo>
                  <a:lnTo>
                    <a:pt x="4428" y="1216"/>
                  </a:lnTo>
                  <a:lnTo>
                    <a:pt x="4424" y="1243"/>
                  </a:lnTo>
                  <a:lnTo>
                    <a:pt x="4417" y="1270"/>
                  </a:lnTo>
                  <a:lnTo>
                    <a:pt x="4410" y="1297"/>
                  </a:lnTo>
                  <a:lnTo>
                    <a:pt x="4401" y="1323"/>
                  </a:lnTo>
                  <a:lnTo>
                    <a:pt x="4391" y="1348"/>
                  </a:lnTo>
                  <a:lnTo>
                    <a:pt x="4380" y="1373"/>
                  </a:lnTo>
                  <a:lnTo>
                    <a:pt x="4367" y="1397"/>
                  </a:lnTo>
                  <a:lnTo>
                    <a:pt x="4354" y="1421"/>
                  </a:lnTo>
                  <a:lnTo>
                    <a:pt x="4340" y="1443"/>
                  </a:lnTo>
                  <a:lnTo>
                    <a:pt x="4324" y="1465"/>
                  </a:lnTo>
                  <a:lnTo>
                    <a:pt x="4307" y="1487"/>
                  </a:lnTo>
                  <a:lnTo>
                    <a:pt x="4289" y="1507"/>
                  </a:lnTo>
                  <a:lnTo>
                    <a:pt x="4271" y="1526"/>
                  </a:lnTo>
                  <a:lnTo>
                    <a:pt x="4251" y="1545"/>
                  </a:lnTo>
                  <a:lnTo>
                    <a:pt x="4232" y="1563"/>
                  </a:lnTo>
                  <a:lnTo>
                    <a:pt x="4210" y="1579"/>
                  </a:lnTo>
                  <a:lnTo>
                    <a:pt x="4189" y="1595"/>
                  </a:lnTo>
                  <a:lnTo>
                    <a:pt x="4166" y="1609"/>
                  </a:lnTo>
                  <a:lnTo>
                    <a:pt x="4142" y="1623"/>
                  </a:lnTo>
                  <a:lnTo>
                    <a:pt x="4119" y="1635"/>
                  </a:lnTo>
                  <a:lnTo>
                    <a:pt x="4094" y="1647"/>
                  </a:lnTo>
                  <a:lnTo>
                    <a:pt x="4068" y="1657"/>
                  </a:lnTo>
                  <a:lnTo>
                    <a:pt x="4043" y="1665"/>
                  </a:lnTo>
                  <a:lnTo>
                    <a:pt x="4016" y="1673"/>
                  </a:lnTo>
                  <a:lnTo>
                    <a:pt x="3989" y="1680"/>
                  </a:lnTo>
                  <a:lnTo>
                    <a:pt x="3961" y="1685"/>
                  </a:lnTo>
                  <a:lnTo>
                    <a:pt x="3934" y="1688"/>
                  </a:lnTo>
                  <a:lnTo>
                    <a:pt x="3906" y="1690"/>
                  </a:lnTo>
                  <a:lnTo>
                    <a:pt x="3877" y="1691"/>
                  </a:lnTo>
                  <a:lnTo>
                    <a:pt x="3848" y="1690"/>
                  </a:lnTo>
                  <a:lnTo>
                    <a:pt x="3819" y="1688"/>
                  </a:lnTo>
                  <a:lnTo>
                    <a:pt x="3792" y="1685"/>
                  </a:lnTo>
                  <a:lnTo>
                    <a:pt x="3765" y="1680"/>
                  </a:lnTo>
                  <a:lnTo>
                    <a:pt x="3737" y="1673"/>
                  </a:lnTo>
                  <a:lnTo>
                    <a:pt x="3712" y="1665"/>
                  </a:lnTo>
                  <a:lnTo>
                    <a:pt x="3685" y="1657"/>
                  </a:lnTo>
                  <a:lnTo>
                    <a:pt x="3660" y="1647"/>
                  </a:lnTo>
                  <a:lnTo>
                    <a:pt x="3635" y="1635"/>
                  </a:lnTo>
                  <a:lnTo>
                    <a:pt x="3611" y="1623"/>
                  </a:lnTo>
                  <a:lnTo>
                    <a:pt x="3588" y="1609"/>
                  </a:lnTo>
                  <a:lnTo>
                    <a:pt x="3566" y="1595"/>
                  </a:lnTo>
                  <a:lnTo>
                    <a:pt x="3543" y="1579"/>
                  </a:lnTo>
                  <a:lnTo>
                    <a:pt x="3522" y="1563"/>
                  </a:lnTo>
                  <a:lnTo>
                    <a:pt x="3502" y="1545"/>
                  </a:lnTo>
                  <a:lnTo>
                    <a:pt x="3482" y="1526"/>
                  </a:lnTo>
                  <a:lnTo>
                    <a:pt x="3464" y="1507"/>
                  </a:lnTo>
                  <a:lnTo>
                    <a:pt x="3446" y="1487"/>
                  </a:lnTo>
                  <a:lnTo>
                    <a:pt x="3430" y="1465"/>
                  </a:lnTo>
                  <a:lnTo>
                    <a:pt x="3414" y="1443"/>
                  </a:lnTo>
                  <a:lnTo>
                    <a:pt x="3400" y="1421"/>
                  </a:lnTo>
                  <a:lnTo>
                    <a:pt x="3387" y="1397"/>
                  </a:lnTo>
                  <a:lnTo>
                    <a:pt x="3373" y="1373"/>
                  </a:lnTo>
                  <a:lnTo>
                    <a:pt x="3363" y="1348"/>
                  </a:lnTo>
                  <a:lnTo>
                    <a:pt x="3353" y="1323"/>
                  </a:lnTo>
                  <a:lnTo>
                    <a:pt x="3343" y="1297"/>
                  </a:lnTo>
                  <a:lnTo>
                    <a:pt x="3336" y="1270"/>
                  </a:lnTo>
                  <a:lnTo>
                    <a:pt x="3330" y="1243"/>
                  </a:lnTo>
                  <a:lnTo>
                    <a:pt x="3325" y="1216"/>
                  </a:lnTo>
                  <a:lnTo>
                    <a:pt x="3322" y="1187"/>
                  </a:lnTo>
                  <a:lnTo>
                    <a:pt x="3320" y="1160"/>
                  </a:lnTo>
                  <a:lnTo>
                    <a:pt x="3319" y="1131"/>
                  </a:lnTo>
                  <a:lnTo>
                    <a:pt x="3320" y="1102"/>
                  </a:lnTo>
                  <a:lnTo>
                    <a:pt x="3322" y="1074"/>
                  </a:lnTo>
                  <a:lnTo>
                    <a:pt x="3325" y="1046"/>
                  </a:lnTo>
                  <a:lnTo>
                    <a:pt x="3330" y="1018"/>
                  </a:lnTo>
                  <a:lnTo>
                    <a:pt x="3336" y="991"/>
                  </a:lnTo>
                  <a:lnTo>
                    <a:pt x="3343" y="965"/>
                  </a:lnTo>
                  <a:lnTo>
                    <a:pt x="3353" y="939"/>
                  </a:lnTo>
                  <a:lnTo>
                    <a:pt x="3363" y="913"/>
                  </a:lnTo>
                  <a:lnTo>
                    <a:pt x="3373" y="888"/>
                  </a:lnTo>
                  <a:lnTo>
                    <a:pt x="3387" y="865"/>
                  </a:lnTo>
                  <a:lnTo>
                    <a:pt x="3400" y="841"/>
                  </a:lnTo>
                  <a:lnTo>
                    <a:pt x="3414" y="818"/>
                  </a:lnTo>
                  <a:lnTo>
                    <a:pt x="3430" y="796"/>
                  </a:lnTo>
                  <a:lnTo>
                    <a:pt x="3446" y="775"/>
                  </a:lnTo>
                  <a:lnTo>
                    <a:pt x="3464" y="754"/>
                  </a:lnTo>
                  <a:lnTo>
                    <a:pt x="3482" y="735"/>
                  </a:lnTo>
                  <a:lnTo>
                    <a:pt x="3502" y="716"/>
                  </a:lnTo>
                  <a:lnTo>
                    <a:pt x="3522" y="698"/>
                  </a:lnTo>
                  <a:lnTo>
                    <a:pt x="3543" y="682"/>
                  </a:lnTo>
                  <a:lnTo>
                    <a:pt x="3566" y="666"/>
                  </a:lnTo>
                  <a:lnTo>
                    <a:pt x="3588" y="652"/>
                  </a:lnTo>
                  <a:lnTo>
                    <a:pt x="3611" y="639"/>
                  </a:lnTo>
                  <a:lnTo>
                    <a:pt x="3635" y="626"/>
                  </a:lnTo>
                  <a:lnTo>
                    <a:pt x="3660" y="615"/>
                  </a:lnTo>
                  <a:lnTo>
                    <a:pt x="3685" y="605"/>
                  </a:lnTo>
                  <a:lnTo>
                    <a:pt x="3712" y="596"/>
                  </a:lnTo>
                  <a:lnTo>
                    <a:pt x="3737" y="588"/>
                  </a:lnTo>
                  <a:lnTo>
                    <a:pt x="3765" y="582"/>
                  </a:lnTo>
                  <a:lnTo>
                    <a:pt x="3792" y="577"/>
                  </a:lnTo>
                  <a:lnTo>
                    <a:pt x="3819" y="574"/>
                  </a:lnTo>
                  <a:lnTo>
                    <a:pt x="3848" y="572"/>
                  </a:lnTo>
                  <a:lnTo>
                    <a:pt x="3877" y="571"/>
                  </a:lnTo>
                  <a:close/>
                  <a:moveTo>
                    <a:pt x="7448" y="9722"/>
                  </a:moveTo>
                  <a:lnTo>
                    <a:pt x="14121" y="9722"/>
                  </a:lnTo>
                  <a:lnTo>
                    <a:pt x="14192" y="9724"/>
                  </a:lnTo>
                  <a:lnTo>
                    <a:pt x="14262" y="9727"/>
                  </a:lnTo>
                  <a:lnTo>
                    <a:pt x="14331" y="9734"/>
                  </a:lnTo>
                  <a:lnTo>
                    <a:pt x="14400" y="9742"/>
                  </a:lnTo>
                  <a:lnTo>
                    <a:pt x="14466" y="9752"/>
                  </a:lnTo>
                  <a:lnTo>
                    <a:pt x="14532" y="9765"/>
                  </a:lnTo>
                  <a:lnTo>
                    <a:pt x="14596" y="9779"/>
                  </a:lnTo>
                  <a:lnTo>
                    <a:pt x="14659" y="9795"/>
                  </a:lnTo>
                  <a:lnTo>
                    <a:pt x="14720" y="9814"/>
                  </a:lnTo>
                  <a:lnTo>
                    <a:pt x="14779" y="9834"/>
                  </a:lnTo>
                  <a:lnTo>
                    <a:pt x="14838" y="9856"/>
                  </a:lnTo>
                  <a:lnTo>
                    <a:pt x="14894" y="9880"/>
                  </a:lnTo>
                  <a:lnTo>
                    <a:pt x="14948" y="9906"/>
                  </a:lnTo>
                  <a:lnTo>
                    <a:pt x="15000" y="9933"/>
                  </a:lnTo>
                  <a:lnTo>
                    <a:pt x="15051" y="9962"/>
                  </a:lnTo>
                  <a:lnTo>
                    <a:pt x="15099" y="9993"/>
                  </a:lnTo>
                  <a:lnTo>
                    <a:pt x="15145" y="10025"/>
                  </a:lnTo>
                  <a:lnTo>
                    <a:pt x="15188" y="10058"/>
                  </a:lnTo>
                  <a:lnTo>
                    <a:pt x="15230" y="10093"/>
                  </a:lnTo>
                  <a:lnTo>
                    <a:pt x="15269" y="10128"/>
                  </a:lnTo>
                  <a:lnTo>
                    <a:pt x="15305" y="10166"/>
                  </a:lnTo>
                  <a:lnTo>
                    <a:pt x="15338" y="10204"/>
                  </a:lnTo>
                  <a:lnTo>
                    <a:pt x="15368" y="10243"/>
                  </a:lnTo>
                  <a:lnTo>
                    <a:pt x="15397" y="10283"/>
                  </a:lnTo>
                  <a:lnTo>
                    <a:pt x="15422" y="10326"/>
                  </a:lnTo>
                  <a:lnTo>
                    <a:pt x="15443" y="10368"/>
                  </a:lnTo>
                  <a:lnTo>
                    <a:pt x="15462" y="10411"/>
                  </a:lnTo>
                  <a:lnTo>
                    <a:pt x="15477" y="10456"/>
                  </a:lnTo>
                  <a:lnTo>
                    <a:pt x="15490" y="10501"/>
                  </a:lnTo>
                  <a:lnTo>
                    <a:pt x="15499" y="10547"/>
                  </a:lnTo>
                  <a:lnTo>
                    <a:pt x="15504" y="10593"/>
                  </a:lnTo>
                  <a:lnTo>
                    <a:pt x="15506" y="10639"/>
                  </a:lnTo>
                  <a:lnTo>
                    <a:pt x="15504" y="10687"/>
                  </a:lnTo>
                  <a:lnTo>
                    <a:pt x="15499" y="10733"/>
                  </a:lnTo>
                  <a:lnTo>
                    <a:pt x="15490" y="10779"/>
                  </a:lnTo>
                  <a:lnTo>
                    <a:pt x="15477" y="10824"/>
                  </a:lnTo>
                  <a:lnTo>
                    <a:pt x="15462" y="10868"/>
                  </a:lnTo>
                  <a:lnTo>
                    <a:pt x="15443" y="10912"/>
                  </a:lnTo>
                  <a:lnTo>
                    <a:pt x="15422" y="10954"/>
                  </a:lnTo>
                  <a:lnTo>
                    <a:pt x="15397" y="10996"/>
                  </a:lnTo>
                  <a:lnTo>
                    <a:pt x="15368" y="11037"/>
                  </a:lnTo>
                  <a:lnTo>
                    <a:pt x="15338" y="11077"/>
                  </a:lnTo>
                  <a:lnTo>
                    <a:pt x="15305" y="11115"/>
                  </a:lnTo>
                  <a:lnTo>
                    <a:pt x="15269" y="11152"/>
                  </a:lnTo>
                  <a:lnTo>
                    <a:pt x="15230" y="11188"/>
                  </a:lnTo>
                  <a:lnTo>
                    <a:pt x="15188" y="11222"/>
                  </a:lnTo>
                  <a:lnTo>
                    <a:pt x="15145" y="11256"/>
                  </a:lnTo>
                  <a:lnTo>
                    <a:pt x="15099" y="11288"/>
                  </a:lnTo>
                  <a:lnTo>
                    <a:pt x="15051" y="11318"/>
                  </a:lnTo>
                  <a:lnTo>
                    <a:pt x="15000" y="11347"/>
                  </a:lnTo>
                  <a:lnTo>
                    <a:pt x="14948" y="11375"/>
                  </a:lnTo>
                  <a:lnTo>
                    <a:pt x="14894" y="11400"/>
                  </a:lnTo>
                  <a:lnTo>
                    <a:pt x="14838" y="11424"/>
                  </a:lnTo>
                  <a:lnTo>
                    <a:pt x="14779" y="11446"/>
                  </a:lnTo>
                  <a:lnTo>
                    <a:pt x="14720" y="11467"/>
                  </a:lnTo>
                  <a:lnTo>
                    <a:pt x="14659" y="11485"/>
                  </a:lnTo>
                  <a:lnTo>
                    <a:pt x="14596" y="11502"/>
                  </a:lnTo>
                  <a:lnTo>
                    <a:pt x="14532" y="11516"/>
                  </a:lnTo>
                  <a:lnTo>
                    <a:pt x="14466" y="11529"/>
                  </a:lnTo>
                  <a:lnTo>
                    <a:pt x="14400" y="11539"/>
                  </a:lnTo>
                  <a:lnTo>
                    <a:pt x="14331" y="11547"/>
                  </a:lnTo>
                  <a:lnTo>
                    <a:pt x="14262" y="11552"/>
                  </a:lnTo>
                  <a:lnTo>
                    <a:pt x="14192" y="11556"/>
                  </a:lnTo>
                  <a:lnTo>
                    <a:pt x="14121" y="11558"/>
                  </a:lnTo>
                  <a:lnTo>
                    <a:pt x="7448" y="11558"/>
                  </a:lnTo>
                  <a:lnTo>
                    <a:pt x="7377" y="11556"/>
                  </a:lnTo>
                  <a:lnTo>
                    <a:pt x="7307" y="11552"/>
                  </a:lnTo>
                  <a:lnTo>
                    <a:pt x="7238" y="11547"/>
                  </a:lnTo>
                  <a:lnTo>
                    <a:pt x="7170" y="11539"/>
                  </a:lnTo>
                  <a:lnTo>
                    <a:pt x="7103" y="11529"/>
                  </a:lnTo>
                  <a:lnTo>
                    <a:pt x="7038" y="11516"/>
                  </a:lnTo>
                  <a:lnTo>
                    <a:pt x="6973" y="11502"/>
                  </a:lnTo>
                  <a:lnTo>
                    <a:pt x="6910" y="11485"/>
                  </a:lnTo>
                  <a:lnTo>
                    <a:pt x="6849" y="11467"/>
                  </a:lnTo>
                  <a:lnTo>
                    <a:pt x="6790" y="11446"/>
                  </a:lnTo>
                  <a:lnTo>
                    <a:pt x="6731" y="11424"/>
                  </a:lnTo>
                  <a:lnTo>
                    <a:pt x="6676" y="11400"/>
                  </a:lnTo>
                  <a:lnTo>
                    <a:pt x="6621" y="11375"/>
                  </a:lnTo>
                  <a:lnTo>
                    <a:pt x="6569" y="11347"/>
                  </a:lnTo>
                  <a:lnTo>
                    <a:pt x="6518" y="11318"/>
                  </a:lnTo>
                  <a:lnTo>
                    <a:pt x="6470" y="11288"/>
                  </a:lnTo>
                  <a:lnTo>
                    <a:pt x="6424" y="11256"/>
                  </a:lnTo>
                  <a:lnTo>
                    <a:pt x="6381" y="11222"/>
                  </a:lnTo>
                  <a:lnTo>
                    <a:pt x="6339" y="11188"/>
                  </a:lnTo>
                  <a:lnTo>
                    <a:pt x="6300" y="11152"/>
                  </a:lnTo>
                  <a:lnTo>
                    <a:pt x="6264" y="11115"/>
                  </a:lnTo>
                  <a:lnTo>
                    <a:pt x="6230" y="11077"/>
                  </a:lnTo>
                  <a:lnTo>
                    <a:pt x="6200" y="11037"/>
                  </a:lnTo>
                  <a:lnTo>
                    <a:pt x="6173" y="10996"/>
                  </a:lnTo>
                  <a:lnTo>
                    <a:pt x="6147" y="10954"/>
                  </a:lnTo>
                  <a:lnTo>
                    <a:pt x="6126" y="10912"/>
                  </a:lnTo>
                  <a:lnTo>
                    <a:pt x="6107" y="10868"/>
                  </a:lnTo>
                  <a:lnTo>
                    <a:pt x="6092" y="10824"/>
                  </a:lnTo>
                  <a:lnTo>
                    <a:pt x="6079" y="10779"/>
                  </a:lnTo>
                  <a:lnTo>
                    <a:pt x="6070" y="10733"/>
                  </a:lnTo>
                  <a:lnTo>
                    <a:pt x="6065" y="10687"/>
                  </a:lnTo>
                  <a:lnTo>
                    <a:pt x="6063" y="10639"/>
                  </a:lnTo>
                  <a:lnTo>
                    <a:pt x="6065" y="10593"/>
                  </a:lnTo>
                  <a:lnTo>
                    <a:pt x="6070" y="10547"/>
                  </a:lnTo>
                  <a:lnTo>
                    <a:pt x="6079" y="10501"/>
                  </a:lnTo>
                  <a:lnTo>
                    <a:pt x="6092" y="10456"/>
                  </a:lnTo>
                  <a:lnTo>
                    <a:pt x="6107" y="10411"/>
                  </a:lnTo>
                  <a:lnTo>
                    <a:pt x="6126" y="10368"/>
                  </a:lnTo>
                  <a:lnTo>
                    <a:pt x="6147" y="10326"/>
                  </a:lnTo>
                  <a:lnTo>
                    <a:pt x="6173" y="10283"/>
                  </a:lnTo>
                  <a:lnTo>
                    <a:pt x="6200" y="10243"/>
                  </a:lnTo>
                  <a:lnTo>
                    <a:pt x="6230" y="10204"/>
                  </a:lnTo>
                  <a:lnTo>
                    <a:pt x="6264" y="10166"/>
                  </a:lnTo>
                  <a:lnTo>
                    <a:pt x="6300" y="10128"/>
                  </a:lnTo>
                  <a:lnTo>
                    <a:pt x="6339" y="10093"/>
                  </a:lnTo>
                  <a:lnTo>
                    <a:pt x="6381" y="10058"/>
                  </a:lnTo>
                  <a:lnTo>
                    <a:pt x="6424" y="10025"/>
                  </a:lnTo>
                  <a:lnTo>
                    <a:pt x="6470" y="9993"/>
                  </a:lnTo>
                  <a:lnTo>
                    <a:pt x="6518" y="9962"/>
                  </a:lnTo>
                  <a:lnTo>
                    <a:pt x="6569" y="9933"/>
                  </a:lnTo>
                  <a:lnTo>
                    <a:pt x="6621" y="9906"/>
                  </a:lnTo>
                  <a:lnTo>
                    <a:pt x="6676" y="9880"/>
                  </a:lnTo>
                  <a:lnTo>
                    <a:pt x="6731" y="9856"/>
                  </a:lnTo>
                  <a:lnTo>
                    <a:pt x="6790" y="9834"/>
                  </a:lnTo>
                  <a:lnTo>
                    <a:pt x="6849" y="9814"/>
                  </a:lnTo>
                  <a:lnTo>
                    <a:pt x="6910" y="9795"/>
                  </a:lnTo>
                  <a:lnTo>
                    <a:pt x="6973" y="9779"/>
                  </a:lnTo>
                  <a:lnTo>
                    <a:pt x="7038" y="9765"/>
                  </a:lnTo>
                  <a:lnTo>
                    <a:pt x="7103" y="9752"/>
                  </a:lnTo>
                  <a:lnTo>
                    <a:pt x="7170" y="9742"/>
                  </a:lnTo>
                  <a:lnTo>
                    <a:pt x="7238" y="9734"/>
                  </a:lnTo>
                  <a:lnTo>
                    <a:pt x="7307" y="9727"/>
                  </a:lnTo>
                  <a:lnTo>
                    <a:pt x="7377" y="9724"/>
                  </a:lnTo>
                  <a:lnTo>
                    <a:pt x="7448" y="9722"/>
                  </a:lnTo>
                  <a:close/>
                </a:path>
              </a:pathLst>
            </a:custGeom>
            <a:solidFill>
              <a:schemeClr val="bg1"/>
            </a:solidFill>
            <a:ln w="6350" cap="flat" cmpd="sng" algn="ctr">
              <a:solidFill>
                <a:srgbClr val="4F81BD"/>
              </a:solidFill>
              <a:prstDash val="solid"/>
            </a:ln>
            <a:effectLst/>
          </p:spPr>
          <p:txBody>
            <a:bodyPr vert="horz" wrap="square" lIns="105450" tIns="52725" rIns="105450" bIns="52725" numCol="1" rtlCol="0" anchor="t" anchorCtr="0" compatLnSpc="1">
              <a:noAutofit/>
            </a:bodyPr>
            <a:lstStyle/>
            <a:p>
              <a:pPr marL="0" marR="0" lvl="0" indent="0" algn="l" defTabSz="1218565" rtl="0" eaLnBrk="1" fontAlgn="ctr" latinLnBrk="0" hangingPunct="1">
                <a:lnSpc>
                  <a:spcPct val="100000"/>
                </a:lnSpc>
                <a:spcBef>
                  <a:spcPts val="0"/>
                </a:spcBef>
                <a:spcAft>
                  <a:spcPts val="0"/>
                </a:spcAft>
                <a:buClr>
                  <a:srgbClr val="CC9900"/>
                </a:buClr>
                <a:buSzTx/>
                <a:buFont typeface="Wingdings" panose="05000000000000000000" pitchFamily="2" charset="2"/>
                <a:buChar char="n"/>
                <a:defRPr/>
              </a:pPr>
              <a:endParaRPr kumimoji="0" lang="en-US" altLang="zh-CN" sz="1385" b="0" i="0" u="none" strike="noStrike" kern="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sym typeface="Gotham" panose="02000504050000020004" pitchFamily="2" charset="0"/>
              </a:endParaRPr>
            </a:p>
          </p:txBody>
        </p:sp>
        <p:sp>
          <p:nvSpPr>
            <p:cNvPr id="52" name="Freeform 5"/>
            <p:cNvSpPr>
              <a:spLocks noChangeAspect="1" noEditPoints="1"/>
            </p:cNvSpPr>
            <p:nvPr/>
          </p:nvSpPr>
          <p:spPr bwMode="auto">
            <a:xfrm>
              <a:off x="7882274" y="2615207"/>
              <a:ext cx="423556" cy="450326"/>
            </a:xfrm>
            <a:custGeom>
              <a:avLst/>
              <a:gdLst/>
              <a:ahLst/>
              <a:cxnLst>
                <a:cxn ang="0">
                  <a:pos x="4041" y="6727"/>
                </a:cxn>
                <a:cxn ang="0">
                  <a:pos x="1464" y="6885"/>
                </a:cxn>
                <a:cxn ang="0">
                  <a:pos x="509" y="6378"/>
                </a:cxn>
                <a:cxn ang="0">
                  <a:pos x="1146" y="7426"/>
                </a:cxn>
                <a:cxn ang="0">
                  <a:pos x="1781" y="8505"/>
                </a:cxn>
                <a:cxn ang="0">
                  <a:pos x="2418" y="9583"/>
                </a:cxn>
                <a:cxn ang="0">
                  <a:pos x="3055" y="10662"/>
                </a:cxn>
                <a:cxn ang="0">
                  <a:pos x="3690" y="11741"/>
                </a:cxn>
                <a:cxn ang="0">
                  <a:pos x="4327" y="12820"/>
                </a:cxn>
                <a:cxn ang="0">
                  <a:pos x="12441" y="13581"/>
                </a:cxn>
                <a:cxn ang="0">
                  <a:pos x="8686" y="12629"/>
                </a:cxn>
                <a:cxn ang="0">
                  <a:pos x="8050" y="11550"/>
                </a:cxn>
                <a:cxn ang="0">
                  <a:pos x="7413" y="10440"/>
                </a:cxn>
                <a:cxn ang="0">
                  <a:pos x="6778" y="9361"/>
                </a:cxn>
                <a:cxn ang="0">
                  <a:pos x="6141" y="8283"/>
                </a:cxn>
                <a:cxn ang="0">
                  <a:pos x="5504" y="7203"/>
                </a:cxn>
                <a:cxn ang="0">
                  <a:pos x="4869" y="6092"/>
                </a:cxn>
                <a:cxn ang="0">
                  <a:pos x="1845" y="4157"/>
                </a:cxn>
                <a:cxn ang="0">
                  <a:pos x="3055" y="4030"/>
                </a:cxn>
                <a:cxn ang="0">
                  <a:pos x="11995" y="158"/>
                </a:cxn>
                <a:cxn ang="0">
                  <a:pos x="11327" y="952"/>
                </a:cxn>
                <a:cxn ang="0">
                  <a:pos x="10691" y="1745"/>
                </a:cxn>
                <a:cxn ang="0">
                  <a:pos x="5504" y="2824"/>
                </a:cxn>
                <a:cxn ang="0">
                  <a:pos x="8813" y="5426"/>
                </a:cxn>
                <a:cxn ang="0">
                  <a:pos x="11009" y="6157"/>
                </a:cxn>
                <a:cxn ang="0">
                  <a:pos x="11645" y="6949"/>
                </a:cxn>
                <a:cxn ang="0">
                  <a:pos x="12918" y="7362"/>
                </a:cxn>
                <a:cxn ang="0">
                  <a:pos x="13968" y="6727"/>
                </a:cxn>
                <a:cxn ang="0">
                  <a:pos x="15018" y="6092"/>
                </a:cxn>
                <a:cxn ang="0">
                  <a:pos x="16036" y="5458"/>
                </a:cxn>
                <a:cxn ang="0">
                  <a:pos x="15272" y="4410"/>
                </a:cxn>
                <a:cxn ang="0">
                  <a:pos x="14222" y="5045"/>
                </a:cxn>
                <a:cxn ang="0">
                  <a:pos x="13140" y="5680"/>
                </a:cxn>
                <a:cxn ang="0">
                  <a:pos x="12282" y="5617"/>
                </a:cxn>
                <a:cxn ang="0">
                  <a:pos x="11645" y="4823"/>
                </a:cxn>
                <a:cxn ang="0">
                  <a:pos x="11423" y="2951"/>
                </a:cxn>
                <a:cxn ang="0">
                  <a:pos x="12059" y="2157"/>
                </a:cxn>
                <a:cxn ang="0">
                  <a:pos x="12759" y="1587"/>
                </a:cxn>
                <a:cxn ang="0">
                  <a:pos x="13809" y="2221"/>
                </a:cxn>
                <a:cxn ang="0">
                  <a:pos x="14890" y="2856"/>
                </a:cxn>
                <a:cxn ang="0">
                  <a:pos x="16164" y="2761"/>
                </a:cxn>
                <a:cxn ang="0">
                  <a:pos x="15368" y="1618"/>
                </a:cxn>
                <a:cxn ang="0">
                  <a:pos x="14318" y="984"/>
                </a:cxn>
                <a:cxn ang="0">
                  <a:pos x="13268" y="349"/>
                </a:cxn>
                <a:cxn ang="0">
                  <a:pos x="1336" y="1587"/>
                </a:cxn>
                <a:cxn ang="0">
                  <a:pos x="509" y="2253"/>
                </a:cxn>
                <a:cxn ang="0">
                  <a:pos x="95" y="4443"/>
                </a:cxn>
                <a:cxn ang="0">
                  <a:pos x="732" y="5489"/>
                </a:cxn>
                <a:cxn ang="0">
                  <a:pos x="1973" y="6124"/>
                </a:cxn>
                <a:cxn ang="0">
                  <a:pos x="3977" y="5585"/>
                </a:cxn>
                <a:cxn ang="0">
                  <a:pos x="4614" y="4760"/>
                </a:cxn>
                <a:cxn ang="0">
                  <a:pos x="4391" y="2348"/>
                </a:cxn>
                <a:cxn ang="0">
                  <a:pos x="3659" y="1682"/>
                </a:cxn>
                <a:cxn ang="0">
                  <a:pos x="1778" y="2578"/>
                </a:cxn>
                <a:cxn ang="0">
                  <a:pos x="1340" y="2946"/>
                </a:cxn>
                <a:cxn ang="0">
                  <a:pos x="1147" y="4189"/>
                </a:cxn>
                <a:cxn ang="0">
                  <a:pos x="1498" y="4732"/>
                </a:cxn>
                <a:cxn ang="0">
                  <a:pos x="2323" y="5083"/>
                </a:cxn>
                <a:cxn ang="0">
                  <a:pos x="3289" y="4749"/>
                </a:cxn>
                <a:cxn ang="0">
                  <a:pos x="3640" y="4277"/>
                </a:cxn>
                <a:cxn ang="0">
                  <a:pos x="3482" y="2964"/>
                </a:cxn>
                <a:cxn ang="0">
                  <a:pos x="3061" y="2596"/>
                </a:cxn>
              </a:cxnLst>
              <a:rect l="0" t="0" r="r" b="b"/>
              <a:pathLst>
                <a:path w="16195" h="14309">
                  <a:moveTo>
                    <a:pt x="4772" y="6092"/>
                  </a:moveTo>
                  <a:lnTo>
                    <a:pt x="4741" y="6124"/>
                  </a:lnTo>
                  <a:lnTo>
                    <a:pt x="4709" y="6157"/>
                  </a:lnTo>
                  <a:lnTo>
                    <a:pt x="4677" y="6188"/>
                  </a:lnTo>
                  <a:lnTo>
                    <a:pt x="4646" y="6252"/>
                  </a:lnTo>
                  <a:lnTo>
                    <a:pt x="4614" y="6283"/>
                  </a:lnTo>
                  <a:lnTo>
                    <a:pt x="4582" y="6314"/>
                  </a:lnTo>
                  <a:lnTo>
                    <a:pt x="4550" y="6346"/>
                  </a:lnTo>
                  <a:lnTo>
                    <a:pt x="4518" y="6378"/>
                  </a:lnTo>
                  <a:lnTo>
                    <a:pt x="4486" y="6410"/>
                  </a:lnTo>
                  <a:lnTo>
                    <a:pt x="4455" y="6441"/>
                  </a:lnTo>
                  <a:lnTo>
                    <a:pt x="4391" y="6474"/>
                  </a:lnTo>
                  <a:lnTo>
                    <a:pt x="4359" y="6505"/>
                  </a:lnTo>
                  <a:lnTo>
                    <a:pt x="4327" y="6536"/>
                  </a:lnTo>
                  <a:lnTo>
                    <a:pt x="4263" y="6569"/>
                  </a:lnTo>
                  <a:lnTo>
                    <a:pt x="4232" y="6600"/>
                  </a:lnTo>
                  <a:lnTo>
                    <a:pt x="4200" y="6632"/>
                  </a:lnTo>
                  <a:lnTo>
                    <a:pt x="4137" y="6663"/>
                  </a:lnTo>
                  <a:lnTo>
                    <a:pt x="4073" y="6696"/>
                  </a:lnTo>
                  <a:lnTo>
                    <a:pt x="4041" y="6727"/>
                  </a:lnTo>
                  <a:lnTo>
                    <a:pt x="3977" y="6759"/>
                  </a:lnTo>
                  <a:lnTo>
                    <a:pt x="3913" y="6791"/>
                  </a:lnTo>
                  <a:lnTo>
                    <a:pt x="3850" y="6822"/>
                  </a:lnTo>
                  <a:lnTo>
                    <a:pt x="3787" y="6854"/>
                  </a:lnTo>
                  <a:lnTo>
                    <a:pt x="3723" y="6885"/>
                  </a:lnTo>
                  <a:lnTo>
                    <a:pt x="3628" y="6918"/>
                  </a:lnTo>
                  <a:lnTo>
                    <a:pt x="3532" y="6949"/>
                  </a:lnTo>
                  <a:lnTo>
                    <a:pt x="3436" y="6981"/>
                  </a:lnTo>
                  <a:lnTo>
                    <a:pt x="3309" y="7013"/>
                  </a:lnTo>
                  <a:lnTo>
                    <a:pt x="3181" y="7044"/>
                  </a:lnTo>
                  <a:lnTo>
                    <a:pt x="2991" y="7076"/>
                  </a:lnTo>
                  <a:lnTo>
                    <a:pt x="2641" y="7108"/>
                  </a:lnTo>
                  <a:lnTo>
                    <a:pt x="2513" y="7108"/>
                  </a:lnTo>
                  <a:lnTo>
                    <a:pt x="2163" y="7076"/>
                  </a:lnTo>
                  <a:lnTo>
                    <a:pt x="1973" y="7044"/>
                  </a:lnTo>
                  <a:lnTo>
                    <a:pt x="1845" y="7013"/>
                  </a:lnTo>
                  <a:lnTo>
                    <a:pt x="1719" y="6981"/>
                  </a:lnTo>
                  <a:lnTo>
                    <a:pt x="1623" y="6949"/>
                  </a:lnTo>
                  <a:lnTo>
                    <a:pt x="1559" y="6918"/>
                  </a:lnTo>
                  <a:lnTo>
                    <a:pt x="1464" y="6885"/>
                  </a:lnTo>
                  <a:lnTo>
                    <a:pt x="1368" y="6854"/>
                  </a:lnTo>
                  <a:lnTo>
                    <a:pt x="1305" y="6822"/>
                  </a:lnTo>
                  <a:lnTo>
                    <a:pt x="1241" y="6791"/>
                  </a:lnTo>
                  <a:lnTo>
                    <a:pt x="1177" y="6759"/>
                  </a:lnTo>
                  <a:lnTo>
                    <a:pt x="1113" y="6727"/>
                  </a:lnTo>
                  <a:lnTo>
                    <a:pt x="1082" y="6696"/>
                  </a:lnTo>
                  <a:lnTo>
                    <a:pt x="1018" y="6663"/>
                  </a:lnTo>
                  <a:lnTo>
                    <a:pt x="987" y="6632"/>
                  </a:lnTo>
                  <a:lnTo>
                    <a:pt x="923" y="6600"/>
                  </a:lnTo>
                  <a:lnTo>
                    <a:pt x="891" y="6569"/>
                  </a:lnTo>
                  <a:lnTo>
                    <a:pt x="827" y="6536"/>
                  </a:lnTo>
                  <a:lnTo>
                    <a:pt x="796" y="6505"/>
                  </a:lnTo>
                  <a:lnTo>
                    <a:pt x="763" y="6474"/>
                  </a:lnTo>
                  <a:lnTo>
                    <a:pt x="700" y="6441"/>
                  </a:lnTo>
                  <a:lnTo>
                    <a:pt x="668" y="6410"/>
                  </a:lnTo>
                  <a:lnTo>
                    <a:pt x="637" y="6378"/>
                  </a:lnTo>
                  <a:lnTo>
                    <a:pt x="604" y="6346"/>
                  </a:lnTo>
                  <a:lnTo>
                    <a:pt x="573" y="6314"/>
                  </a:lnTo>
                  <a:lnTo>
                    <a:pt x="509" y="6314"/>
                  </a:lnTo>
                  <a:lnTo>
                    <a:pt x="509" y="6378"/>
                  </a:lnTo>
                  <a:lnTo>
                    <a:pt x="541" y="6410"/>
                  </a:lnTo>
                  <a:lnTo>
                    <a:pt x="573" y="6474"/>
                  </a:lnTo>
                  <a:lnTo>
                    <a:pt x="604" y="6536"/>
                  </a:lnTo>
                  <a:lnTo>
                    <a:pt x="637" y="6569"/>
                  </a:lnTo>
                  <a:lnTo>
                    <a:pt x="668" y="6632"/>
                  </a:lnTo>
                  <a:lnTo>
                    <a:pt x="700" y="6696"/>
                  </a:lnTo>
                  <a:lnTo>
                    <a:pt x="732" y="6727"/>
                  </a:lnTo>
                  <a:lnTo>
                    <a:pt x="763" y="6791"/>
                  </a:lnTo>
                  <a:lnTo>
                    <a:pt x="796" y="6854"/>
                  </a:lnTo>
                  <a:lnTo>
                    <a:pt x="827" y="6918"/>
                  </a:lnTo>
                  <a:lnTo>
                    <a:pt x="859" y="6949"/>
                  </a:lnTo>
                  <a:lnTo>
                    <a:pt x="891" y="7013"/>
                  </a:lnTo>
                  <a:lnTo>
                    <a:pt x="923" y="7076"/>
                  </a:lnTo>
                  <a:lnTo>
                    <a:pt x="954" y="7108"/>
                  </a:lnTo>
                  <a:lnTo>
                    <a:pt x="987" y="7171"/>
                  </a:lnTo>
                  <a:lnTo>
                    <a:pt x="1018" y="7235"/>
                  </a:lnTo>
                  <a:lnTo>
                    <a:pt x="1050" y="7267"/>
                  </a:lnTo>
                  <a:lnTo>
                    <a:pt x="1082" y="7330"/>
                  </a:lnTo>
                  <a:lnTo>
                    <a:pt x="1113" y="7393"/>
                  </a:lnTo>
                  <a:lnTo>
                    <a:pt x="1146" y="7426"/>
                  </a:lnTo>
                  <a:lnTo>
                    <a:pt x="1177" y="7489"/>
                  </a:lnTo>
                  <a:lnTo>
                    <a:pt x="1210" y="7552"/>
                  </a:lnTo>
                  <a:lnTo>
                    <a:pt x="1241" y="7615"/>
                  </a:lnTo>
                  <a:lnTo>
                    <a:pt x="1272" y="7648"/>
                  </a:lnTo>
                  <a:lnTo>
                    <a:pt x="1305" y="7711"/>
                  </a:lnTo>
                  <a:lnTo>
                    <a:pt x="1336" y="7775"/>
                  </a:lnTo>
                  <a:lnTo>
                    <a:pt x="1368" y="7806"/>
                  </a:lnTo>
                  <a:lnTo>
                    <a:pt x="1400" y="7870"/>
                  </a:lnTo>
                  <a:lnTo>
                    <a:pt x="1432" y="7933"/>
                  </a:lnTo>
                  <a:lnTo>
                    <a:pt x="1464" y="7965"/>
                  </a:lnTo>
                  <a:lnTo>
                    <a:pt x="1495" y="8028"/>
                  </a:lnTo>
                  <a:lnTo>
                    <a:pt x="1527" y="8092"/>
                  </a:lnTo>
                  <a:lnTo>
                    <a:pt x="1559" y="8123"/>
                  </a:lnTo>
                  <a:lnTo>
                    <a:pt x="1591" y="8187"/>
                  </a:lnTo>
                  <a:lnTo>
                    <a:pt x="1623" y="8250"/>
                  </a:lnTo>
                  <a:lnTo>
                    <a:pt x="1655" y="8314"/>
                  </a:lnTo>
                  <a:lnTo>
                    <a:pt x="1686" y="8345"/>
                  </a:lnTo>
                  <a:lnTo>
                    <a:pt x="1719" y="8409"/>
                  </a:lnTo>
                  <a:lnTo>
                    <a:pt x="1750" y="8472"/>
                  </a:lnTo>
                  <a:lnTo>
                    <a:pt x="1781" y="8505"/>
                  </a:lnTo>
                  <a:lnTo>
                    <a:pt x="1814" y="8567"/>
                  </a:lnTo>
                  <a:lnTo>
                    <a:pt x="1845" y="8631"/>
                  </a:lnTo>
                  <a:lnTo>
                    <a:pt x="1878" y="8663"/>
                  </a:lnTo>
                  <a:lnTo>
                    <a:pt x="1909" y="8727"/>
                  </a:lnTo>
                  <a:lnTo>
                    <a:pt x="1941" y="8790"/>
                  </a:lnTo>
                  <a:lnTo>
                    <a:pt x="1973" y="8853"/>
                  </a:lnTo>
                  <a:lnTo>
                    <a:pt x="2005" y="8885"/>
                  </a:lnTo>
                  <a:lnTo>
                    <a:pt x="2037" y="8949"/>
                  </a:lnTo>
                  <a:lnTo>
                    <a:pt x="2068" y="9012"/>
                  </a:lnTo>
                  <a:lnTo>
                    <a:pt x="2100" y="9044"/>
                  </a:lnTo>
                  <a:lnTo>
                    <a:pt x="2132" y="9107"/>
                  </a:lnTo>
                  <a:lnTo>
                    <a:pt x="2163" y="9171"/>
                  </a:lnTo>
                  <a:lnTo>
                    <a:pt x="2195" y="9202"/>
                  </a:lnTo>
                  <a:lnTo>
                    <a:pt x="2228" y="9266"/>
                  </a:lnTo>
                  <a:lnTo>
                    <a:pt x="2259" y="9329"/>
                  </a:lnTo>
                  <a:lnTo>
                    <a:pt x="2291" y="9361"/>
                  </a:lnTo>
                  <a:lnTo>
                    <a:pt x="2323" y="9424"/>
                  </a:lnTo>
                  <a:lnTo>
                    <a:pt x="2354" y="9488"/>
                  </a:lnTo>
                  <a:lnTo>
                    <a:pt x="2386" y="9551"/>
                  </a:lnTo>
                  <a:lnTo>
                    <a:pt x="2418" y="9583"/>
                  </a:lnTo>
                  <a:lnTo>
                    <a:pt x="2451" y="9646"/>
                  </a:lnTo>
                  <a:lnTo>
                    <a:pt x="2482" y="9710"/>
                  </a:lnTo>
                  <a:lnTo>
                    <a:pt x="2513" y="9741"/>
                  </a:lnTo>
                  <a:lnTo>
                    <a:pt x="2546" y="9805"/>
                  </a:lnTo>
                  <a:lnTo>
                    <a:pt x="2577" y="9868"/>
                  </a:lnTo>
                  <a:lnTo>
                    <a:pt x="2609" y="9901"/>
                  </a:lnTo>
                  <a:lnTo>
                    <a:pt x="2641" y="9963"/>
                  </a:lnTo>
                  <a:lnTo>
                    <a:pt x="2672" y="10027"/>
                  </a:lnTo>
                  <a:lnTo>
                    <a:pt x="2705" y="10059"/>
                  </a:lnTo>
                  <a:lnTo>
                    <a:pt x="2736" y="10123"/>
                  </a:lnTo>
                  <a:lnTo>
                    <a:pt x="2768" y="10186"/>
                  </a:lnTo>
                  <a:lnTo>
                    <a:pt x="2800" y="10249"/>
                  </a:lnTo>
                  <a:lnTo>
                    <a:pt x="2832" y="10281"/>
                  </a:lnTo>
                  <a:lnTo>
                    <a:pt x="2863" y="10345"/>
                  </a:lnTo>
                  <a:lnTo>
                    <a:pt x="2895" y="10408"/>
                  </a:lnTo>
                  <a:lnTo>
                    <a:pt x="2927" y="10440"/>
                  </a:lnTo>
                  <a:lnTo>
                    <a:pt x="2959" y="10503"/>
                  </a:lnTo>
                  <a:lnTo>
                    <a:pt x="2991" y="10567"/>
                  </a:lnTo>
                  <a:lnTo>
                    <a:pt x="3022" y="10598"/>
                  </a:lnTo>
                  <a:lnTo>
                    <a:pt x="3055" y="10662"/>
                  </a:lnTo>
                  <a:lnTo>
                    <a:pt x="3086" y="10725"/>
                  </a:lnTo>
                  <a:lnTo>
                    <a:pt x="3119" y="10789"/>
                  </a:lnTo>
                  <a:lnTo>
                    <a:pt x="3150" y="10820"/>
                  </a:lnTo>
                  <a:lnTo>
                    <a:pt x="3181" y="10884"/>
                  </a:lnTo>
                  <a:lnTo>
                    <a:pt x="3214" y="10948"/>
                  </a:lnTo>
                  <a:lnTo>
                    <a:pt x="3245" y="10979"/>
                  </a:lnTo>
                  <a:lnTo>
                    <a:pt x="3277" y="11042"/>
                  </a:lnTo>
                  <a:lnTo>
                    <a:pt x="3309" y="11106"/>
                  </a:lnTo>
                  <a:lnTo>
                    <a:pt x="3341" y="11138"/>
                  </a:lnTo>
                  <a:lnTo>
                    <a:pt x="3373" y="11201"/>
                  </a:lnTo>
                  <a:lnTo>
                    <a:pt x="3404" y="11264"/>
                  </a:lnTo>
                  <a:lnTo>
                    <a:pt x="3436" y="11297"/>
                  </a:lnTo>
                  <a:lnTo>
                    <a:pt x="3468" y="11360"/>
                  </a:lnTo>
                  <a:lnTo>
                    <a:pt x="3500" y="11423"/>
                  </a:lnTo>
                  <a:lnTo>
                    <a:pt x="3532" y="11487"/>
                  </a:lnTo>
                  <a:lnTo>
                    <a:pt x="3564" y="11519"/>
                  </a:lnTo>
                  <a:lnTo>
                    <a:pt x="3595" y="11582"/>
                  </a:lnTo>
                  <a:lnTo>
                    <a:pt x="3628" y="11646"/>
                  </a:lnTo>
                  <a:lnTo>
                    <a:pt x="3659" y="11677"/>
                  </a:lnTo>
                  <a:lnTo>
                    <a:pt x="3690" y="11741"/>
                  </a:lnTo>
                  <a:lnTo>
                    <a:pt x="3723" y="11805"/>
                  </a:lnTo>
                  <a:lnTo>
                    <a:pt x="3754" y="11836"/>
                  </a:lnTo>
                  <a:lnTo>
                    <a:pt x="3787" y="11899"/>
                  </a:lnTo>
                  <a:lnTo>
                    <a:pt x="3818" y="11963"/>
                  </a:lnTo>
                  <a:lnTo>
                    <a:pt x="3850" y="11994"/>
                  </a:lnTo>
                  <a:lnTo>
                    <a:pt x="3882" y="12058"/>
                  </a:lnTo>
                  <a:lnTo>
                    <a:pt x="3913" y="12122"/>
                  </a:lnTo>
                  <a:lnTo>
                    <a:pt x="3946" y="12185"/>
                  </a:lnTo>
                  <a:lnTo>
                    <a:pt x="3977" y="12216"/>
                  </a:lnTo>
                  <a:lnTo>
                    <a:pt x="4009" y="12280"/>
                  </a:lnTo>
                  <a:lnTo>
                    <a:pt x="4041" y="12344"/>
                  </a:lnTo>
                  <a:lnTo>
                    <a:pt x="4073" y="12376"/>
                  </a:lnTo>
                  <a:lnTo>
                    <a:pt x="4104" y="12438"/>
                  </a:lnTo>
                  <a:lnTo>
                    <a:pt x="4137" y="12502"/>
                  </a:lnTo>
                  <a:lnTo>
                    <a:pt x="4168" y="12534"/>
                  </a:lnTo>
                  <a:lnTo>
                    <a:pt x="4200" y="12598"/>
                  </a:lnTo>
                  <a:lnTo>
                    <a:pt x="4232" y="12662"/>
                  </a:lnTo>
                  <a:lnTo>
                    <a:pt x="4263" y="12724"/>
                  </a:lnTo>
                  <a:lnTo>
                    <a:pt x="4296" y="12756"/>
                  </a:lnTo>
                  <a:lnTo>
                    <a:pt x="4327" y="12820"/>
                  </a:lnTo>
                  <a:lnTo>
                    <a:pt x="4359" y="12884"/>
                  </a:lnTo>
                  <a:lnTo>
                    <a:pt x="4391" y="12915"/>
                  </a:lnTo>
                  <a:lnTo>
                    <a:pt x="4422" y="12979"/>
                  </a:lnTo>
                  <a:lnTo>
                    <a:pt x="4455" y="13042"/>
                  </a:lnTo>
                  <a:lnTo>
                    <a:pt x="4486" y="13073"/>
                  </a:lnTo>
                  <a:lnTo>
                    <a:pt x="1655" y="13106"/>
                  </a:lnTo>
                  <a:lnTo>
                    <a:pt x="1527" y="13137"/>
                  </a:lnTo>
                  <a:lnTo>
                    <a:pt x="1464" y="13169"/>
                  </a:lnTo>
                  <a:lnTo>
                    <a:pt x="1432" y="13201"/>
                  </a:lnTo>
                  <a:lnTo>
                    <a:pt x="1368" y="13232"/>
                  </a:lnTo>
                  <a:lnTo>
                    <a:pt x="1336" y="13264"/>
                  </a:lnTo>
                  <a:lnTo>
                    <a:pt x="1305" y="13296"/>
                  </a:lnTo>
                  <a:lnTo>
                    <a:pt x="1272" y="13328"/>
                  </a:lnTo>
                  <a:lnTo>
                    <a:pt x="1241" y="13391"/>
                  </a:lnTo>
                  <a:lnTo>
                    <a:pt x="1210" y="13423"/>
                  </a:lnTo>
                  <a:lnTo>
                    <a:pt x="1177" y="13486"/>
                  </a:lnTo>
                  <a:lnTo>
                    <a:pt x="1146" y="13581"/>
                  </a:lnTo>
                  <a:lnTo>
                    <a:pt x="1146" y="14309"/>
                  </a:lnTo>
                  <a:lnTo>
                    <a:pt x="12441" y="14309"/>
                  </a:lnTo>
                  <a:lnTo>
                    <a:pt x="12441" y="13581"/>
                  </a:lnTo>
                  <a:lnTo>
                    <a:pt x="12408" y="13486"/>
                  </a:lnTo>
                  <a:lnTo>
                    <a:pt x="12377" y="13423"/>
                  </a:lnTo>
                  <a:lnTo>
                    <a:pt x="12345" y="13359"/>
                  </a:lnTo>
                  <a:lnTo>
                    <a:pt x="12313" y="13328"/>
                  </a:lnTo>
                  <a:lnTo>
                    <a:pt x="12282" y="13296"/>
                  </a:lnTo>
                  <a:lnTo>
                    <a:pt x="12249" y="13264"/>
                  </a:lnTo>
                  <a:lnTo>
                    <a:pt x="12218" y="13232"/>
                  </a:lnTo>
                  <a:lnTo>
                    <a:pt x="12186" y="13201"/>
                  </a:lnTo>
                  <a:lnTo>
                    <a:pt x="12122" y="13169"/>
                  </a:lnTo>
                  <a:lnTo>
                    <a:pt x="12059" y="13137"/>
                  </a:lnTo>
                  <a:lnTo>
                    <a:pt x="11963" y="13106"/>
                  </a:lnTo>
                  <a:lnTo>
                    <a:pt x="8941" y="13073"/>
                  </a:lnTo>
                  <a:lnTo>
                    <a:pt x="8909" y="13010"/>
                  </a:lnTo>
                  <a:lnTo>
                    <a:pt x="8877" y="12947"/>
                  </a:lnTo>
                  <a:lnTo>
                    <a:pt x="8846" y="12884"/>
                  </a:lnTo>
                  <a:lnTo>
                    <a:pt x="8813" y="12851"/>
                  </a:lnTo>
                  <a:lnTo>
                    <a:pt x="8782" y="12788"/>
                  </a:lnTo>
                  <a:lnTo>
                    <a:pt x="8749" y="12724"/>
                  </a:lnTo>
                  <a:lnTo>
                    <a:pt x="8718" y="12693"/>
                  </a:lnTo>
                  <a:lnTo>
                    <a:pt x="8686" y="12629"/>
                  </a:lnTo>
                  <a:lnTo>
                    <a:pt x="8654" y="12566"/>
                  </a:lnTo>
                  <a:lnTo>
                    <a:pt x="8623" y="12502"/>
                  </a:lnTo>
                  <a:lnTo>
                    <a:pt x="8590" y="12471"/>
                  </a:lnTo>
                  <a:lnTo>
                    <a:pt x="8559" y="12407"/>
                  </a:lnTo>
                  <a:lnTo>
                    <a:pt x="8527" y="12344"/>
                  </a:lnTo>
                  <a:lnTo>
                    <a:pt x="8495" y="12312"/>
                  </a:lnTo>
                  <a:lnTo>
                    <a:pt x="8463" y="12249"/>
                  </a:lnTo>
                  <a:lnTo>
                    <a:pt x="8432" y="12185"/>
                  </a:lnTo>
                  <a:lnTo>
                    <a:pt x="8400" y="12154"/>
                  </a:lnTo>
                  <a:lnTo>
                    <a:pt x="8368" y="12090"/>
                  </a:lnTo>
                  <a:lnTo>
                    <a:pt x="8336" y="12027"/>
                  </a:lnTo>
                  <a:lnTo>
                    <a:pt x="8304" y="11963"/>
                  </a:lnTo>
                  <a:lnTo>
                    <a:pt x="8273" y="11932"/>
                  </a:lnTo>
                  <a:lnTo>
                    <a:pt x="8240" y="11868"/>
                  </a:lnTo>
                  <a:lnTo>
                    <a:pt x="8209" y="11805"/>
                  </a:lnTo>
                  <a:lnTo>
                    <a:pt x="8177" y="11772"/>
                  </a:lnTo>
                  <a:lnTo>
                    <a:pt x="8145" y="11709"/>
                  </a:lnTo>
                  <a:lnTo>
                    <a:pt x="8114" y="11646"/>
                  </a:lnTo>
                  <a:lnTo>
                    <a:pt x="8081" y="11582"/>
                  </a:lnTo>
                  <a:lnTo>
                    <a:pt x="8050" y="11550"/>
                  </a:lnTo>
                  <a:lnTo>
                    <a:pt x="8018" y="11487"/>
                  </a:lnTo>
                  <a:lnTo>
                    <a:pt x="7986" y="11423"/>
                  </a:lnTo>
                  <a:lnTo>
                    <a:pt x="7955" y="11392"/>
                  </a:lnTo>
                  <a:lnTo>
                    <a:pt x="7922" y="11328"/>
                  </a:lnTo>
                  <a:lnTo>
                    <a:pt x="7891" y="11264"/>
                  </a:lnTo>
                  <a:lnTo>
                    <a:pt x="7859" y="11201"/>
                  </a:lnTo>
                  <a:lnTo>
                    <a:pt x="7827" y="11170"/>
                  </a:lnTo>
                  <a:lnTo>
                    <a:pt x="7795" y="11106"/>
                  </a:lnTo>
                  <a:lnTo>
                    <a:pt x="7763" y="11042"/>
                  </a:lnTo>
                  <a:lnTo>
                    <a:pt x="7732" y="11011"/>
                  </a:lnTo>
                  <a:lnTo>
                    <a:pt x="7700" y="10948"/>
                  </a:lnTo>
                  <a:lnTo>
                    <a:pt x="7668" y="10884"/>
                  </a:lnTo>
                  <a:lnTo>
                    <a:pt x="7636" y="10820"/>
                  </a:lnTo>
                  <a:lnTo>
                    <a:pt x="7605" y="10789"/>
                  </a:lnTo>
                  <a:lnTo>
                    <a:pt x="7572" y="10725"/>
                  </a:lnTo>
                  <a:lnTo>
                    <a:pt x="7541" y="10662"/>
                  </a:lnTo>
                  <a:lnTo>
                    <a:pt x="7509" y="10631"/>
                  </a:lnTo>
                  <a:lnTo>
                    <a:pt x="7477" y="10567"/>
                  </a:lnTo>
                  <a:lnTo>
                    <a:pt x="7446" y="10503"/>
                  </a:lnTo>
                  <a:lnTo>
                    <a:pt x="7413" y="10440"/>
                  </a:lnTo>
                  <a:lnTo>
                    <a:pt x="7382" y="10408"/>
                  </a:lnTo>
                  <a:lnTo>
                    <a:pt x="7349" y="10345"/>
                  </a:lnTo>
                  <a:lnTo>
                    <a:pt x="7318" y="10281"/>
                  </a:lnTo>
                  <a:lnTo>
                    <a:pt x="7286" y="10249"/>
                  </a:lnTo>
                  <a:lnTo>
                    <a:pt x="7254" y="10186"/>
                  </a:lnTo>
                  <a:lnTo>
                    <a:pt x="7223" y="10123"/>
                  </a:lnTo>
                  <a:lnTo>
                    <a:pt x="7191" y="10059"/>
                  </a:lnTo>
                  <a:lnTo>
                    <a:pt x="7159" y="10027"/>
                  </a:lnTo>
                  <a:lnTo>
                    <a:pt x="7127" y="9963"/>
                  </a:lnTo>
                  <a:lnTo>
                    <a:pt x="7095" y="9901"/>
                  </a:lnTo>
                  <a:lnTo>
                    <a:pt x="7063" y="9868"/>
                  </a:lnTo>
                  <a:lnTo>
                    <a:pt x="7032" y="9805"/>
                  </a:lnTo>
                  <a:lnTo>
                    <a:pt x="7000" y="9741"/>
                  </a:lnTo>
                  <a:lnTo>
                    <a:pt x="6968" y="9679"/>
                  </a:lnTo>
                  <a:lnTo>
                    <a:pt x="6937" y="9646"/>
                  </a:lnTo>
                  <a:lnTo>
                    <a:pt x="6904" y="9583"/>
                  </a:lnTo>
                  <a:lnTo>
                    <a:pt x="6873" y="9519"/>
                  </a:lnTo>
                  <a:lnTo>
                    <a:pt x="6840" y="9488"/>
                  </a:lnTo>
                  <a:lnTo>
                    <a:pt x="6809" y="9424"/>
                  </a:lnTo>
                  <a:lnTo>
                    <a:pt x="6778" y="9361"/>
                  </a:lnTo>
                  <a:lnTo>
                    <a:pt x="6745" y="9298"/>
                  </a:lnTo>
                  <a:lnTo>
                    <a:pt x="6714" y="9266"/>
                  </a:lnTo>
                  <a:lnTo>
                    <a:pt x="6681" y="9202"/>
                  </a:lnTo>
                  <a:lnTo>
                    <a:pt x="6650" y="9139"/>
                  </a:lnTo>
                  <a:lnTo>
                    <a:pt x="6618" y="9107"/>
                  </a:lnTo>
                  <a:lnTo>
                    <a:pt x="6586" y="9044"/>
                  </a:lnTo>
                  <a:lnTo>
                    <a:pt x="6554" y="8980"/>
                  </a:lnTo>
                  <a:lnTo>
                    <a:pt x="6523" y="8917"/>
                  </a:lnTo>
                  <a:lnTo>
                    <a:pt x="6491" y="8885"/>
                  </a:lnTo>
                  <a:lnTo>
                    <a:pt x="6459" y="8822"/>
                  </a:lnTo>
                  <a:lnTo>
                    <a:pt x="6427" y="8758"/>
                  </a:lnTo>
                  <a:lnTo>
                    <a:pt x="6395" y="8727"/>
                  </a:lnTo>
                  <a:lnTo>
                    <a:pt x="6364" y="8663"/>
                  </a:lnTo>
                  <a:lnTo>
                    <a:pt x="6331" y="8600"/>
                  </a:lnTo>
                  <a:lnTo>
                    <a:pt x="6300" y="8536"/>
                  </a:lnTo>
                  <a:lnTo>
                    <a:pt x="6267" y="8505"/>
                  </a:lnTo>
                  <a:lnTo>
                    <a:pt x="6236" y="8441"/>
                  </a:lnTo>
                  <a:lnTo>
                    <a:pt x="6205" y="8377"/>
                  </a:lnTo>
                  <a:lnTo>
                    <a:pt x="6172" y="8345"/>
                  </a:lnTo>
                  <a:lnTo>
                    <a:pt x="6141" y="8283"/>
                  </a:lnTo>
                  <a:lnTo>
                    <a:pt x="6109" y="8219"/>
                  </a:lnTo>
                  <a:lnTo>
                    <a:pt x="6077" y="8155"/>
                  </a:lnTo>
                  <a:lnTo>
                    <a:pt x="6045" y="8123"/>
                  </a:lnTo>
                  <a:lnTo>
                    <a:pt x="6013" y="8059"/>
                  </a:lnTo>
                  <a:lnTo>
                    <a:pt x="5982" y="7997"/>
                  </a:lnTo>
                  <a:lnTo>
                    <a:pt x="5950" y="7965"/>
                  </a:lnTo>
                  <a:lnTo>
                    <a:pt x="5918" y="7901"/>
                  </a:lnTo>
                  <a:lnTo>
                    <a:pt x="5886" y="7837"/>
                  </a:lnTo>
                  <a:lnTo>
                    <a:pt x="5854" y="7775"/>
                  </a:lnTo>
                  <a:lnTo>
                    <a:pt x="5822" y="7743"/>
                  </a:lnTo>
                  <a:lnTo>
                    <a:pt x="5791" y="7679"/>
                  </a:lnTo>
                  <a:lnTo>
                    <a:pt x="5759" y="7615"/>
                  </a:lnTo>
                  <a:lnTo>
                    <a:pt x="5727" y="7584"/>
                  </a:lnTo>
                  <a:lnTo>
                    <a:pt x="5696" y="7520"/>
                  </a:lnTo>
                  <a:lnTo>
                    <a:pt x="5663" y="7457"/>
                  </a:lnTo>
                  <a:lnTo>
                    <a:pt x="5632" y="7393"/>
                  </a:lnTo>
                  <a:lnTo>
                    <a:pt x="5599" y="7362"/>
                  </a:lnTo>
                  <a:lnTo>
                    <a:pt x="5568" y="7298"/>
                  </a:lnTo>
                  <a:lnTo>
                    <a:pt x="5537" y="7235"/>
                  </a:lnTo>
                  <a:lnTo>
                    <a:pt x="5504" y="7203"/>
                  </a:lnTo>
                  <a:lnTo>
                    <a:pt x="5473" y="7140"/>
                  </a:lnTo>
                  <a:lnTo>
                    <a:pt x="5441" y="7076"/>
                  </a:lnTo>
                  <a:lnTo>
                    <a:pt x="5409" y="7013"/>
                  </a:lnTo>
                  <a:lnTo>
                    <a:pt x="5377" y="6981"/>
                  </a:lnTo>
                  <a:lnTo>
                    <a:pt x="5345" y="6918"/>
                  </a:lnTo>
                  <a:lnTo>
                    <a:pt x="5314" y="6854"/>
                  </a:lnTo>
                  <a:lnTo>
                    <a:pt x="5282" y="6822"/>
                  </a:lnTo>
                  <a:lnTo>
                    <a:pt x="5249" y="6759"/>
                  </a:lnTo>
                  <a:lnTo>
                    <a:pt x="5218" y="6696"/>
                  </a:lnTo>
                  <a:lnTo>
                    <a:pt x="5186" y="6632"/>
                  </a:lnTo>
                  <a:lnTo>
                    <a:pt x="5154" y="6600"/>
                  </a:lnTo>
                  <a:lnTo>
                    <a:pt x="5123" y="6536"/>
                  </a:lnTo>
                  <a:lnTo>
                    <a:pt x="5091" y="6474"/>
                  </a:lnTo>
                  <a:lnTo>
                    <a:pt x="5059" y="6441"/>
                  </a:lnTo>
                  <a:lnTo>
                    <a:pt x="5028" y="6378"/>
                  </a:lnTo>
                  <a:lnTo>
                    <a:pt x="4995" y="6314"/>
                  </a:lnTo>
                  <a:lnTo>
                    <a:pt x="4964" y="6252"/>
                  </a:lnTo>
                  <a:lnTo>
                    <a:pt x="4931" y="6219"/>
                  </a:lnTo>
                  <a:lnTo>
                    <a:pt x="4900" y="6157"/>
                  </a:lnTo>
                  <a:lnTo>
                    <a:pt x="4869" y="6092"/>
                  </a:lnTo>
                  <a:lnTo>
                    <a:pt x="4836" y="6061"/>
                  </a:lnTo>
                  <a:lnTo>
                    <a:pt x="4805" y="6061"/>
                  </a:lnTo>
                  <a:lnTo>
                    <a:pt x="4772" y="6092"/>
                  </a:lnTo>
                  <a:close/>
                  <a:moveTo>
                    <a:pt x="2132" y="3110"/>
                  </a:moveTo>
                  <a:lnTo>
                    <a:pt x="2068" y="3141"/>
                  </a:lnTo>
                  <a:lnTo>
                    <a:pt x="2005" y="3173"/>
                  </a:lnTo>
                  <a:lnTo>
                    <a:pt x="1973" y="3205"/>
                  </a:lnTo>
                  <a:lnTo>
                    <a:pt x="1941" y="3236"/>
                  </a:lnTo>
                  <a:lnTo>
                    <a:pt x="1909" y="3269"/>
                  </a:lnTo>
                  <a:lnTo>
                    <a:pt x="1878" y="3300"/>
                  </a:lnTo>
                  <a:lnTo>
                    <a:pt x="1845" y="3332"/>
                  </a:lnTo>
                  <a:lnTo>
                    <a:pt x="1814" y="3395"/>
                  </a:lnTo>
                  <a:lnTo>
                    <a:pt x="1781" y="3427"/>
                  </a:lnTo>
                  <a:lnTo>
                    <a:pt x="1750" y="3522"/>
                  </a:lnTo>
                  <a:lnTo>
                    <a:pt x="1719" y="3649"/>
                  </a:lnTo>
                  <a:lnTo>
                    <a:pt x="1719" y="3840"/>
                  </a:lnTo>
                  <a:lnTo>
                    <a:pt x="1750" y="3998"/>
                  </a:lnTo>
                  <a:lnTo>
                    <a:pt x="1781" y="4062"/>
                  </a:lnTo>
                  <a:lnTo>
                    <a:pt x="1814" y="4126"/>
                  </a:lnTo>
                  <a:lnTo>
                    <a:pt x="1845" y="4157"/>
                  </a:lnTo>
                  <a:lnTo>
                    <a:pt x="1878" y="4188"/>
                  </a:lnTo>
                  <a:lnTo>
                    <a:pt x="1909" y="4252"/>
                  </a:lnTo>
                  <a:lnTo>
                    <a:pt x="1973" y="4284"/>
                  </a:lnTo>
                  <a:lnTo>
                    <a:pt x="2005" y="4315"/>
                  </a:lnTo>
                  <a:lnTo>
                    <a:pt x="2037" y="4348"/>
                  </a:lnTo>
                  <a:lnTo>
                    <a:pt x="2100" y="4379"/>
                  </a:lnTo>
                  <a:lnTo>
                    <a:pt x="2195" y="4410"/>
                  </a:lnTo>
                  <a:lnTo>
                    <a:pt x="2323" y="4443"/>
                  </a:lnTo>
                  <a:lnTo>
                    <a:pt x="2482" y="4443"/>
                  </a:lnTo>
                  <a:lnTo>
                    <a:pt x="2641" y="4410"/>
                  </a:lnTo>
                  <a:lnTo>
                    <a:pt x="2705" y="4379"/>
                  </a:lnTo>
                  <a:lnTo>
                    <a:pt x="2768" y="4348"/>
                  </a:lnTo>
                  <a:lnTo>
                    <a:pt x="2832" y="4315"/>
                  </a:lnTo>
                  <a:lnTo>
                    <a:pt x="2863" y="4284"/>
                  </a:lnTo>
                  <a:lnTo>
                    <a:pt x="2895" y="4252"/>
                  </a:lnTo>
                  <a:lnTo>
                    <a:pt x="2927" y="4221"/>
                  </a:lnTo>
                  <a:lnTo>
                    <a:pt x="2959" y="4188"/>
                  </a:lnTo>
                  <a:lnTo>
                    <a:pt x="2991" y="4157"/>
                  </a:lnTo>
                  <a:lnTo>
                    <a:pt x="3022" y="4093"/>
                  </a:lnTo>
                  <a:lnTo>
                    <a:pt x="3055" y="4030"/>
                  </a:lnTo>
                  <a:lnTo>
                    <a:pt x="3086" y="3935"/>
                  </a:lnTo>
                  <a:lnTo>
                    <a:pt x="3086" y="3554"/>
                  </a:lnTo>
                  <a:lnTo>
                    <a:pt x="3055" y="3458"/>
                  </a:lnTo>
                  <a:lnTo>
                    <a:pt x="3022" y="3395"/>
                  </a:lnTo>
                  <a:lnTo>
                    <a:pt x="2991" y="3363"/>
                  </a:lnTo>
                  <a:lnTo>
                    <a:pt x="2959" y="3300"/>
                  </a:lnTo>
                  <a:lnTo>
                    <a:pt x="2927" y="3269"/>
                  </a:lnTo>
                  <a:lnTo>
                    <a:pt x="2895" y="3236"/>
                  </a:lnTo>
                  <a:lnTo>
                    <a:pt x="2863" y="3205"/>
                  </a:lnTo>
                  <a:lnTo>
                    <a:pt x="2800" y="3173"/>
                  </a:lnTo>
                  <a:lnTo>
                    <a:pt x="2768" y="3141"/>
                  </a:lnTo>
                  <a:lnTo>
                    <a:pt x="2705" y="3110"/>
                  </a:lnTo>
                  <a:lnTo>
                    <a:pt x="2609" y="3078"/>
                  </a:lnTo>
                  <a:lnTo>
                    <a:pt x="2228" y="3078"/>
                  </a:lnTo>
                  <a:lnTo>
                    <a:pt x="2132" y="3110"/>
                  </a:lnTo>
                  <a:close/>
                  <a:moveTo>
                    <a:pt x="12154" y="31"/>
                  </a:moveTo>
                  <a:lnTo>
                    <a:pt x="12091" y="64"/>
                  </a:lnTo>
                  <a:lnTo>
                    <a:pt x="12059" y="95"/>
                  </a:lnTo>
                  <a:lnTo>
                    <a:pt x="12027" y="127"/>
                  </a:lnTo>
                  <a:lnTo>
                    <a:pt x="11995" y="158"/>
                  </a:lnTo>
                  <a:lnTo>
                    <a:pt x="11932" y="191"/>
                  </a:lnTo>
                  <a:lnTo>
                    <a:pt x="11899" y="253"/>
                  </a:lnTo>
                  <a:lnTo>
                    <a:pt x="11868" y="286"/>
                  </a:lnTo>
                  <a:lnTo>
                    <a:pt x="11837" y="317"/>
                  </a:lnTo>
                  <a:lnTo>
                    <a:pt x="11804" y="349"/>
                  </a:lnTo>
                  <a:lnTo>
                    <a:pt x="11773" y="413"/>
                  </a:lnTo>
                  <a:lnTo>
                    <a:pt x="11740" y="444"/>
                  </a:lnTo>
                  <a:lnTo>
                    <a:pt x="11709" y="476"/>
                  </a:lnTo>
                  <a:lnTo>
                    <a:pt x="11677" y="508"/>
                  </a:lnTo>
                  <a:lnTo>
                    <a:pt x="11645" y="571"/>
                  </a:lnTo>
                  <a:lnTo>
                    <a:pt x="11614" y="603"/>
                  </a:lnTo>
                  <a:lnTo>
                    <a:pt x="11581" y="635"/>
                  </a:lnTo>
                  <a:lnTo>
                    <a:pt x="11550" y="666"/>
                  </a:lnTo>
                  <a:lnTo>
                    <a:pt x="11518" y="730"/>
                  </a:lnTo>
                  <a:lnTo>
                    <a:pt x="11486" y="762"/>
                  </a:lnTo>
                  <a:lnTo>
                    <a:pt x="11454" y="793"/>
                  </a:lnTo>
                  <a:lnTo>
                    <a:pt x="11423" y="825"/>
                  </a:lnTo>
                  <a:lnTo>
                    <a:pt x="11390" y="888"/>
                  </a:lnTo>
                  <a:lnTo>
                    <a:pt x="11359" y="921"/>
                  </a:lnTo>
                  <a:lnTo>
                    <a:pt x="11327" y="952"/>
                  </a:lnTo>
                  <a:lnTo>
                    <a:pt x="11295" y="984"/>
                  </a:lnTo>
                  <a:lnTo>
                    <a:pt x="11264" y="1047"/>
                  </a:lnTo>
                  <a:lnTo>
                    <a:pt x="11231" y="1079"/>
                  </a:lnTo>
                  <a:lnTo>
                    <a:pt x="11200" y="1110"/>
                  </a:lnTo>
                  <a:lnTo>
                    <a:pt x="11167" y="1143"/>
                  </a:lnTo>
                  <a:lnTo>
                    <a:pt x="11136" y="1206"/>
                  </a:lnTo>
                  <a:lnTo>
                    <a:pt x="11104" y="1238"/>
                  </a:lnTo>
                  <a:lnTo>
                    <a:pt x="11072" y="1269"/>
                  </a:lnTo>
                  <a:lnTo>
                    <a:pt x="11041" y="1301"/>
                  </a:lnTo>
                  <a:lnTo>
                    <a:pt x="11009" y="1365"/>
                  </a:lnTo>
                  <a:lnTo>
                    <a:pt x="10977" y="1396"/>
                  </a:lnTo>
                  <a:lnTo>
                    <a:pt x="10945" y="1428"/>
                  </a:lnTo>
                  <a:lnTo>
                    <a:pt x="10913" y="1460"/>
                  </a:lnTo>
                  <a:lnTo>
                    <a:pt x="10881" y="1523"/>
                  </a:lnTo>
                  <a:lnTo>
                    <a:pt x="10850" y="1555"/>
                  </a:lnTo>
                  <a:lnTo>
                    <a:pt x="10818" y="1587"/>
                  </a:lnTo>
                  <a:lnTo>
                    <a:pt x="10786" y="1618"/>
                  </a:lnTo>
                  <a:lnTo>
                    <a:pt x="10754" y="1682"/>
                  </a:lnTo>
                  <a:lnTo>
                    <a:pt x="10722" y="1713"/>
                  </a:lnTo>
                  <a:lnTo>
                    <a:pt x="10691" y="1745"/>
                  </a:lnTo>
                  <a:lnTo>
                    <a:pt x="10658" y="1777"/>
                  </a:lnTo>
                  <a:lnTo>
                    <a:pt x="10627" y="1840"/>
                  </a:lnTo>
                  <a:lnTo>
                    <a:pt x="9100" y="1873"/>
                  </a:lnTo>
                  <a:lnTo>
                    <a:pt x="9036" y="1904"/>
                  </a:lnTo>
                  <a:lnTo>
                    <a:pt x="8972" y="1935"/>
                  </a:lnTo>
                  <a:lnTo>
                    <a:pt x="8909" y="1967"/>
                  </a:lnTo>
                  <a:lnTo>
                    <a:pt x="8877" y="1999"/>
                  </a:lnTo>
                  <a:lnTo>
                    <a:pt x="8846" y="2031"/>
                  </a:lnTo>
                  <a:lnTo>
                    <a:pt x="8813" y="2062"/>
                  </a:lnTo>
                  <a:lnTo>
                    <a:pt x="8782" y="2095"/>
                  </a:lnTo>
                  <a:lnTo>
                    <a:pt x="8749" y="2157"/>
                  </a:lnTo>
                  <a:lnTo>
                    <a:pt x="8718" y="2190"/>
                  </a:lnTo>
                  <a:lnTo>
                    <a:pt x="8686" y="2284"/>
                  </a:lnTo>
                  <a:lnTo>
                    <a:pt x="8654" y="2412"/>
                  </a:lnTo>
                  <a:lnTo>
                    <a:pt x="8654" y="2475"/>
                  </a:lnTo>
                  <a:lnTo>
                    <a:pt x="5409" y="2475"/>
                  </a:lnTo>
                  <a:lnTo>
                    <a:pt x="5409" y="2570"/>
                  </a:lnTo>
                  <a:lnTo>
                    <a:pt x="5441" y="2666"/>
                  </a:lnTo>
                  <a:lnTo>
                    <a:pt x="5473" y="2761"/>
                  </a:lnTo>
                  <a:lnTo>
                    <a:pt x="5504" y="2824"/>
                  </a:lnTo>
                  <a:lnTo>
                    <a:pt x="5537" y="2919"/>
                  </a:lnTo>
                  <a:lnTo>
                    <a:pt x="5568" y="3047"/>
                  </a:lnTo>
                  <a:lnTo>
                    <a:pt x="5599" y="3205"/>
                  </a:lnTo>
                  <a:lnTo>
                    <a:pt x="5632" y="3427"/>
                  </a:lnTo>
                  <a:lnTo>
                    <a:pt x="5632" y="3966"/>
                  </a:lnTo>
                  <a:lnTo>
                    <a:pt x="5599" y="4221"/>
                  </a:lnTo>
                  <a:lnTo>
                    <a:pt x="5568" y="4379"/>
                  </a:lnTo>
                  <a:lnTo>
                    <a:pt x="5537" y="4506"/>
                  </a:lnTo>
                  <a:lnTo>
                    <a:pt x="5504" y="4633"/>
                  </a:lnTo>
                  <a:lnTo>
                    <a:pt x="5473" y="4728"/>
                  </a:lnTo>
                  <a:lnTo>
                    <a:pt x="5441" y="4823"/>
                  </a:lnTo>
                  <a:lnTo>
                    <a:pt x="5409" y="4918"/>
                  </a:lnTo>
                  <a:lnTo>
                    <a:pt x="5409" y="5014"/>
                  </a:lnTo>
                  <a:lnTo>
                    <a:pt x="8654" y="5014"/>
                  </a:lnTo>
                  <a:lnTo>
                    <a:pt x="8654" y="5109"/>
                  </a:lnTo>
                  <a:lnTo>
                    <a:pt x="8686" y="5236"/>
                  </a:lnTo>
                  <a:lnTo>
                    <a:pt x="8718" y="5300"/>
                  </a:lnTo>
                  <a:lnTo>
                    <a:pt x="8749" y="5363"/>
                  </a:lnTo>
                  <a:lnTo>
                    <a:pt x="8782" y="5395"/>
                  </a:lnTo>
                  <a:lnTo>
                    <a:pt x="8813" y="5426"/>
                  </a:lnTo>
                  <a:lnTo>
                    <a:pt x="8846" y="5458"/>
                  </a:lnTo>
                  <a:lnTo>
                    <a:pt x="8877" y="5489"/>
                  </a:lnTo>
                  <a:lnTo>
                    <a:pt x="8909" y="5522"/>
                  </a:lnTo>
                  <a:lnTo>
                    <a:pt x="8941" y="5553"/>
                  </a:lnTo>
                  <a:lnTo>
                    <a:pt x="9004" y="5585"/>
                  </a:lnTo>
                  <a:lnTo>
                    <a:pt x="9068" y="5617"/>
                  </a:lnTo>
                  <a:lnTo>
                    <a:pt x="9227" y="5648"/>
                  </a:lnTo>
                  <a:lnTo>
                    <a:pt x="10627" y="5680"/>
                  </a:lnTo>
                  <a:lnTo>
                    <a:pt x="10658" y="5711"/>
                  </a:lnTo>
                  <a:lnTo>
                    <a:pt x="10691" y="5744"/>
                  </a:lnTo>
                  <a:lnTo>
                    <a:pt x="10722" y="5775"/>
                  </a:lnTo>
                  <a:lnTo>
                    <a:pt x="10754" y="5839"/>
                  </a:lnTo>
                  <a:lnTo>
                    <a:pt x="10786" y="5870"/>
                  </a:lnTo>
                  <a:lnTo>
                    <a:pt x="10818" y="5902"/>
                  </a:lnTo>
                  <a:lnTo>
                    <a:pt x="10850" y="5934"/>
                  </a:lnTo>
                  <a:lnTo>
                    <a:pt x="10881" y="5997"/>
                  </a:lnTo>
                  <a:lnTo>
                    <a:pt x="10913" y="6029"/>
                  </a:lnTo>
                  <a:lnTo>
                    <a:pt x="10945" y="6061"/>
                  </a:lnTo>
                  <a:lnTo>
                    <a:pt x="10977" y="6092"/>
                  </a:lnTo>
                  <a:lnTo>
                    <a:pt x="11009" y="6157"/>
                  </a:lnTo>
                  <a:lnTo>
                    <a:pt x="11041" y="6188"/>
                  </a:lnTo>
                  <a:lnTo>
                    <a:pt x="11072" y="6219"/>
                  </a:lnTo>
                  <a:lnTo>
                    <a:pt x="11104" y="6252"/>
                  </a:lnTo>
                  <a:lnTo>
                    <a:pt x="11136" y="6314"/>
                  </a:lnTo>
                  <a:lnTo>
                    <a:pt x="11167" y="6346"/>
                  </a:lnTo>
                  <a:lnTo>
                    <a:pt x="11200" y="6378"/>
                  </a:lnTo>
                  <a:lnTo>
                    <a:pt x="11231" y="6410"/>
                  </a:lnTo>
                  <a:lnTo>
                    <a:pt x="11264" y="6474"/>
                  </a:lnTo>
                  <a:lnTo>
                    <a:pt x="11295" y="6505"/>
                  </a:lnTo>
                  <a:lnTo>
                    <a:pt x="11327" y="6536"/>
                  </a:lnTo>
                  <a:lnTo>
                    <a:pt x="11359" y="6569"/>
                  </a:lnTo>
                  <a:lnTo>
                    <a:pt x="11390" y="6632"/>
                  </a:lnTo>
                  <a:lnTo>
                    <a:pt x="11423" y="6663"/>
                  </a:lnTo>
                  <a:lnTo>
                    <a:pt x="11454" y="6696"/>
                  </a:lnTo>
                  <a:lnTo>
                    <a:pt x="11486" y="6727"/>
                  </a:lnTo>
                  <a:lnTo>
                    <a:pt x="11518" y="6791"/>
                  </a:lnTo>
                  <a:lnTo>
                    <a:pt x="11550" y="6822"/>
                  </a:lnTo>
                  <a:lnTo>
                    <a:pt x="11581" y="6854"/>
                  </a:lnTo>
                  <a:lnTo>
                    <a:pt x="11614" y="6885"/>
                  </a:lnTo>
                  <a:lnTo>
                    <a:pt x="11645" y="6949"/>
                  </a:lnTo>
                  <a:lnTo>
                    <a:pt x="11677" y="6981"/>
                  </a:lnTo>
                  <a:lnTo>
                    <a:pt x="11709" y="7013"/>
                  </a:lnTo>
                  <a:lnTo>
                    <a:pt x="11740" y="7044"/>
                  </a:lnTo>
                  <a:lnTo>
                    <a:pt x="11773" y="7108"/>
                  </a:lnTo>
                  <a:lnTo>
                    <a:pt x="11804" y="7140"/>
                  </a:lnTo>
                  <a:lnTo>
                    <a:pt x="11837" y="7171"/>
                  </a:lnTo>
                  <a:lnTo>
                    <a:pt x="11868" y="7203"/>
                  </a:lnTo>
                  <a:lnTo>
                    <a:pt x="11899" y="7267"/>
                  </a:lnTo>
                  <a:lnTo>
                    <a:pt x="11932" y="7298"/>
                  </a:lnTo>
                  <a:lnTo>
                    <a:pt x="11963" y="7330"/>
                  </a:lnTo>
                  <a:lnTo>
                    <a:pt x="11995" y="7362"/>
                  </a:lnTo>
                  <a:lnTo>
                    <a:pt x="12059" y="7393"/>
                  </a:lnTo>
                  <a:lnTo>
                    <a:pt x="12091" y="7426"/>
                  </a:lnTo>
                  <a:lnTo>
                    <a:pt x="12154" y="7457"/>
                  </a:lnTo>
                  <a:lnTo>
                    <a:pt x="12218" y="7489"/>
                  </a:lnTo>
                  <a:lnTo>
                    <a:pt x="12631" y="7489"/>
                  </a:lnTo>
                  <a:lnTo>
                    <a:pt x="12727" y="7457"/>
                  </a:lnTo>
                  <a:lnTo>
                    <a:pt x="12791" y="7426"/>
                  </a:lnTo>
                  <a:lnTo>
                    <a:pt x="12854" y="7393"/>
                  </a:lnTo>
                  <a:lnTo>
                    <a:pt x="12918" y="7362"/>
                  </a:lnTo>
                  <a:lnTo>
                    <a:pt x="12950" y="7330"/>
                  </a:lnTo>
                  <a:lnTo>
                    <a:pt x="13014" y="7298"/>
                  </a:lnTo>
                  <a:lnTo>
                    <a:pt x="13076" y="7267"/>
                  </a:lnTo>
                  <a:lnTo>
                    <a:pt x="13109" y="7235"/>
                  </a:lnTo>
                  <a:lnTo>
                    <a:pt x="13173" y="7203"/>
                  </a:lnTo>
                  <a:lnTo>
                    <a:pt x="13236" y="7171"/>
                  </a:lnTo>
                  <a:lnTo>
                    <a:pt x="13268" y="7140"/>
                  </a:lnTo>
                  <a:lnTo>
                    <a:pt x="13332" y="7108"/>
                  </a:lnTo>
                  <a:lnTo>
                    <a:pt x="13395" y="7076"/>
                  </a:lnTo>
                  <a:lnTo>
                    <a:pt x="13427" y="7044"/>
                  </a:lnTo>
                  <a:lnTo>
                    <a:pt x="13490" y="7013"/>
                  </a:lnTo>
                  <a:lnTo>
                    <a:pt x="13554" y="6981"/>
                  </a:lnTo>
                  <a:lnTo>
                    <a:pt x="13586" y="6949"/>
                  </a:lnTo>
                  <a:lnTo>
                    <a:pt x="13649" y="6918"/>
                  </a:lnTo>
                  <a:lnTo>
                    <a:pt x="13713" y="6885"/>
                  </a:lnTo>
                  <a:lnTo>
                    <a:pt x="13746" y="6854"/>
                  </a:lnTo>
                  <a:lnTo>
                    <a:pt x="13809" y="6822"/>
                  </a:lnTo>
                  <a:lnTo>
                    <a:pt x="13872" y="6791"/>
                  </a:lnTo>
                  <a:lnTo>
                    <a:pt x="13904" y="6759"/>
                  </a:lnTo>
                  <a:lnTo>
                    <a:pt x="13968" y="6727"/>
                  </a:lnTo>
                  <a:lnTo>
                    <a:pt x="14032" y="6696"/>
                  </a:lnTo>
                  <a:lnTo>
                    <a:pt x="14063" y="6663"/>
                  </a:lnTo>
                  <a:lnTo>
                    <a:pt x="14127" y="6632"/>
                  </a:lnTo>
                  <a:lnTo>
                    <a:pt x="14191" y="6600"/>
                  </a:lnTo>
                  <a:lnTo>
                    <a:pt x="14222" y="6569"/>
                  </a:lnTo>
                  <a:lnTo>
                    <a:pt x="14286" y="6536"/>
                  </a:lnTo>
                  <a:lnTo>
                    <a:pt x="14350" y="6505"/>
                  </a:lnTo>
                  <a:lnTo>
                    <a:pt x="14381" y="6474"/>
                  </a:lnTo>
                  <a:lnTo>
                    <a:pt x="14445" y="6441"/>
                  </a:lnTo>
                  <a:lnTo>
                    <a:pt x="14509" y="6410"/>
                  </a:lnTo>
                  <a:lnTo>
                    <a:pt x="14541" y="6378"/>
                  </a:lnTo>
                  <a:lnTo>
                    <a:pt x="14604" y="6346"/>
                  </a:lnTo>
                  <a:lnTo>
                    <a:pt x="14668" y="6314"/>
                  </a:lnTo>
                  <a:lnTo>
                    <a:pt x="14700" y="6283"/>
                  </a:lnTo>
                  <a:lnTo>
                    <a:pt x="14763" y="6252"/>
                  </a:lnTo>
                  <a:lnTo>
                    <a:pt x="14827" y="6219"/>
                  </a:lnTo>
                  <a:lnTo>
                    <a:pt x="14859" y="6188"/>
                  </a:lnTo>
                  <a:lnTo>
                    <a:pt x="14923" y="6157"/>
                  </a:lnTo>
                  <a:lnTo>
                    <a:pt x="14985" y="6124"/>
                  </a:lnTo>
                  <a:lnTo>
                    <a:pt x="15018" y="6092"/>
                  </a:lnTo>
                  <a:lnTo>
                    <a:pt x="15082" y="6061"/>
                  </a:lnTo>
                  <a:lnTo>
                    <a:pt x="15145" y="6029"/>
                  </a:lnTo>
                  <a:lnTo>
                    <a:pt x="15177" y="5997"/>
                  </a:lnTo>
                  <a:lnTo>
                    <a:pt x="15241" y="5966"/>
                  </a:lnTo>
                  <a:lnTo>
                    <a:pt x="15304" y="5934"/>
                  </a:lnTo>
                  <a:lnTo>
                    <a:pt x="15336" y="5902"/>
                  </a:lnTo>
                  <a:lnTo>
                    <a:pt x="15399" y="5870"/>
                  </a:lnTo>
                  <a:lnTo>
                    <a:pt x="15463" y="5839"/>
                  </a:lnTo>
                  <a:lnTo>
                    <a:pt x="15495" y="5807"/>
                  </a:lnTo>
                  <a:lnTo>
                    <a:pt x="15558" y="5775"/>
                  </a:lnTo>
                  <a:lnTo>
                    <a:pt x="15622" y="5744"/>
                  </a:lnTo>
                  <a:lnTo>
                    <a:pt x="15654" y="5711"/>
                  </a:lnTo>
                  <a:lnTo>
                    <a:pt x="15717" y="5680"/>
                  </a:lnTo>
                  <a:lnTo>
                    <a:pt x="15781" y="5648"/>
                  </a:lnTo>
                  <a:lnTo>
                    <a:pt x="15813" y="5617"/>
                  </a:lnTo>
                  <a:lnTo>
                    <a:pt x="15877" y="5585"/>
                  </a:lnTo>
                  <a:lnTo>
                    <a:pt x="15909" y="5553"/>
                  </a:lnTo>
                  <a:lnTo>
                    <a:pt x="15941" y="5522"/>
                  </a:lnTo>
                  <a:lnTo>
                    <a:pt x="16004" y="5489"/>
                  </a:lnTo>
                  <a:lnTo>
                    <a:pt x="16036" y="5458"/>
                  </a:lnTo>
                  <a:lnTo>
                    <a:pt x="16067" y="5426"/>
                  </a:lnTo>
                  <a:lnTo>
                    <a:pt x="16100" y="5395"/>
                  </a:lnTo>
                  <a:lnTo>
                    <a:pt x="16131" y="5331"/>
                  </a:lnTo>
                  <a:lnTo>
                    <a:pt x="16164" y="5267"/>
                  </a:lnTo>
                  <a:lnTo>
                    <a:pt x="16195" y="5204"/>
                  </a:lnTo>
                  <a:lnTo>
                    <a:pt x="16195" y="4823"/>
                  </a:lnTo>
                  <a:lnTo>
                    <a:pt x="16164" y="4728"/>
                  </a:lnTo>
                  <a:lnTo>
                    <a:pt x="16131" y="4665"/>
                  </a:lnTo>
                  <a:lnTo>
                    <a:pt x="16100" y="4633"/>
                  </a:lnTo>
                  <a:lnTo>
                    <a:pt x="16067" y="4570"/>
                  </a:lnTo>
                  <a:lnTo>
                    <a:pt x="16036" y="4537"/>
                  </a:lnTo>
                  <a:lnTo>
                    <a:pt x="16004" y="4506"/>
                  </a:lnTo>
                  <a:lnTo>
                    <a:pt x="15941" y="4474"/>
                  </a:lnTo>
                  <a:lnTo>
                    <a:pt x="15909" y="4443"/>
                  </a:lnTo>
                  <a:lnTo>
                    <a:pt x="15877" y="4410"/>
                  </a:lnTo>
                  <a:lnTo>
                    <a:pt x="15750" y="4379"/>
                  </a:lnTo>
                  <a:lnTo>
                    <a:pt x="15654" y="4348"/>
                  </a:lnTo>
                  <a:lnTo>
                    <a:pt x="15591" y="4348"/>
                  </a:lnTo>
                  <a:lnTo>
                    <a:pt x="15368" y="4379"/>
                  </a:lnTo>
                  <a:lnTo>
                    <a:pt x="15272" y="4410"/>
                  </a:lnTo>
                  <a:lnTo>
                    <a:pt x="15208" y="4443"/>
                  </a:lnTo>
                  <a:lnTo>
                    <a:pt x="15177" y="4474"/>
                  </a:lnTo>
                  <a:lnTo>
                    <a:pt x="15113" y="4506"/>
                  </a:lnTo>
                  <a:lnTo>
                    <a:pt x="15049" y="4537"/>
                  </a:lnTo>
                  <a:lnTo>
                    <a:pt x="15018" y="4570"/>
                  </a:lnTo>
                  <a:lnTo>
                    <a:pt x="14954" y="4601"/>
                  </a:lnTo>
                  <a:lnTo>
                    <a:pt x="14890" y="4633"/>
                  </a:lnTo>
                  <a:lnTo>
                    <a:pt x="14859" y="4665"/>
                  </a:lnTo>
                  <a:lnTo>
                    <a:pt x="14795" y="4696"/>
                  </a:lnTo>
                  <a:lnTo>
                    <a:pt x="14731" y="4728"/>
                  </a:lnTo>
                  <a:lnTo>
                    <a:pt x="14700" y="4760"/>
                  </a:lnTo>
                  <a:lnTo>
                    <a:pt x="14636" y="4792"/>
                  </a:lnTo>
                  <a:lnTo>
                    <a:pt x="14572" y="4823"/>
                  </a:lnTo>
                  <a:lnTo>
                    <a:pt x="14541" y="4855"/>
                  </a:lnTo>
                  <a:lnTo>
                    <a:pt x="14477" y="4887"/>
                  </a:lnTo>
                  <a:lnTo>
                    <a:pt x="14414" y="4918"/>
                  </a:lnTo>
                  <a:lnTo>
                    <a:pt x="14381" y="4950"/>
                  </a:lnTo>
                  <a:lnTo>
                    <a:pt x="14318" y="4982"/>
                  </a:lnTo>
                  <a:lnTo>
                    <a:pt x="14255" y="5014"/>
                  </a:lnTo>
                  <a:lnTo>
                    <a:pt x="14222" y="5045"/>
                  </a:lnTo>
                  <a:lnTo>
                    <a:pt x="14158" y="5078"/>
                  </a:lnTo>
                  <a:lnTo>
                    <a:pt x="14095" y="5109"/>
                  </a:lnTo>
                  <a:lnTo>
                    <a:pt x="14063" y="5141"/>
                  </a:lnTo>
                  <a:lnTo>
                    <a:pt x="14000" y="5172"/>
                  </a:lnTo>
                  <a:lnTo>
                    <a:pt x="13936" y="5204"/>
                  </a:lnTo>
                  <a:lnTo>
                    <a:pt x="13904" y="5236"/>
                  </a:lnTo>
                  <a:lnTo>
                    <a:pt x="13841" y="5267"/>
                  </a:lnTo>
                  <a:lnTo>
                    <a:pt x="13777" y="5300"/>
                  </a:lnTo>
                  <a:lnTo>
                    <a:pt x="13746" y="5331"/>
                  </a:lnTo>
                  <a:lnTo>
                    <a:pt x="13682" y="5363"/>
                  </a:lnTo>
                  <a:lnTo>
                    <a:pt x="13618" y="5395"/>
                  </a:lnTo>
                  <a:lnTo>
                    <a:pt x="13586" y="5426"/>
                  </a:lnTo>
                  <a:lnTo>
                    <a:pt x="13523" y="5458"/>
                  </a:lnTo>
                  <a:lnTo>
                    <a:pt x="13459" y="5489"/>
                  </a:lnTo>
                  <a:lnTo>
                    <a:pt x="13427" y="5522"/>
                  </a:lnTo>
                  <a:lnTo>
                    <a:pt x="13363" y="5553"/>
                  </a:lnTo>
                  <a:lnTo>
                    <a:pt x="13300" y="5585"/>
                  </a:lnTo>
                  <a:lnTo>
                    <a:pt x="13268" y="5617"/>
                  </a:lnTo>
                  <a:lnTo>
                    <a:pt x="13204" y="5648"/>
                  </a:lnTo>
                  <a:lnTo>
                    <a:pt x="13140" y="5680"/>
                  </a:lnTo>
                  <a:lnTo>
                    <a:pt x="13109" y="5711"/>
                  </a:lnTo>
                  <a:lnTo>
                    <a:pt x="13045" y="5744"/>
                  </a:lnTo>
                  <a:lnTo>
                    <a:pt x="12981" y="5775"/>
                  </a:lnTo>
                  <a:lnTo>
                    <a:pt x="12950" y="5807"/>
                  </a:lnTo>
                  <a:lnTo>
                    <a:pt x="12886" y="5839"/>
                  </a:lnTo>
                  <a:lnTo>
                    <a:pt x="12822" y="5870"/>
                  </a:lnTo>
                  <a:lnTo>
                    <a:pt x="12791" y="5902"/>
                  </a:lnTo>
                  <a:lnTo>
                    <a:pt x="12727" y="5934"/>
                  </a:lnTo>
                  <a:lnTo>
                    <a:pt x="12663" y="5966"/>
                  </a:lnTo>
                  <a:lnTo>
                    <a:pt x="12631" y="5997"/>
                  </a:lnTo>
                  <a:lnTo>
                    <a:pt x="12567" y="5997"/>
                  </a:lnTo>
                  <a:lnTo>
                    <a:pt x="12536" y="5934"/>
                  </a:lnTo>
                  <a:lnTo>
                    <a:pt x="12505" y="5902"/>
                  </a:lnTo>
                  <a:lnTo>
                    <a:pt x="12472" y="5870"/>
                  </a:lnTo>
                  <a:lnTo>
                    <a:pt x="12441" y="5839"/>
                  </a:lnTo>
                  <a:lnTo>
                    <a:pt x="12408" y="5775"/>
                  </a:lnTo>
                  <a:lnTo>
                    <a:pt x="12377" y="5744"/>
                  </a:lnTo>
                  <a:lnTo>
                    <a:pt x="12345" y="5711"/>
                  </a:lnTo>
                  <a:lnTo>
                    <a:pt x="12313" y="5680"/>
                  </a:lnTo>
                  <a:lnTo>
                    <a:pt x="12282" y="5617"/>
                  </a:lnTo>
                  <a:lnTo>
                    <a:pt x="12249" y="5585"/>
                  </a:lnTo>
                  <a:lnTo>
                    <a:pt x="12218" y="5553"/>
                  </a:lnTo>
                  <a:lnTo>
                    <a:pt x="12186" y="5522"/>
                  </a:lnTo>
                  <a:lnTo>
                    <a:pt x="12154" y="5458"/>
                  </a:lnTo>
                  <a:lnTo>
                    <a:pt x="12122" y="5426"/>
                  </a:lnTo>
                  <a:lnTo>
                    <a:pt x="12091" y="5395"/>
                  </a:lnTo>
                  <a:lnTo>
                    <a:pt x="12059" y="5363"/>
                  </a:lnTo>
                  <a:lnTo>
                    <a:pt x="12027" y="5300"/>
                  </a:lnTo>
                  <a:lnTo>
                    <a:pt x="11995" y="5267"/>
                  </a:lnTo>
                  <a:lnTo>
                    <a:pt x="11963" y="5236"/>
                  </a:lnTo>
                  <a:lnTo>
                    <a:pt x="11932" y="5204"/>
                  </a:lnTo>
                  <a:lnTo>
                    <a:pt x="11899" y="5141"/>
                  </a:lnTo>
                  <a:lnTo>
                    <a:pt x="11868" y="5109"/>
                  </a:lnTo>
                  <a:lnTo>
                    <a:pt x="11837" y="5078"/>
                  </a:lnTo>
                  <a:lnTo>
                    <a:pt x="11804" y="5045"/>
                  </a:lnTo>
                  <a:lnTo>
                    <a:pt x="11773" y="4982"/>
                  </a:lnTo>
                  <a:lnTo>
                    <a:pt x="11740" y="4950"/>
                  </a:lnTo>
                  <a:lnTo>
                    <a:pt x="11709" y="4918"/>
                  </a:lnTo>
                  <a:lnTo>
                    <a:pt x="11677" y="4887"/>
                  </a:lnTo>
                  <a:lnTo>
                    <a:pt x="11645" y="4823"/>
                  </a:lnTo>
                  <a:lnTo>
                    <a:pt x="11614" y="4792"/>
                  </a:lnTo>
                  <a:lnTo>
                    <a:pt x="11581" y="4760"/>
                  </a:lnTo>
                  <a:lnTo>
                    <a:pt x="11550" y="4728"/>
                  </a:lnTo>
                  <a:lnTo>
                    <a:pt x="11518" y="4665"/>
                  </a:lnTo>
                  <a:lnTo>
                    <a:pt x="11486" y="4633"/>
                  </a:lnTo>
                  <a:lnTo>
                    <a:pt x="11454" y="4601"/>
                  </a:lnTo>
                  <a:lnTo>
                    <a:pt x="11423" y="4570"/>
                  </a:lnTo>
                  <a:lnTo>
                    <a:pt x="11390" y="4506"/>
                  </a:lnTo>
                  <a:lnTo>
                    <a:pt x="11359" y="4474"/>
                  </a:lnTo>
                  <a:lnTo>
                    <a:pt x="11327" y="4443"/>
                  </a:lnTo>
                  <a:lnTo>
                    <a:pt x="11295" y="4410"/>
                  </a:lnTo>
                  <a:lnTo>
                    <a:pt x="11264" y="4348"/>
                  </a:lnTo>
                  <a:lnTo>
                    <a:pt x="11231" y="4315"/>
                  </a:lnTo>
                  <a:lnTo>
                    <a:pt x="11231" y="3173"/>
                  </a:lnTo>
                  <a:lnTo>
                    <a:pt x="11264" y="3141"/>
                  </a:lnTo>
                  <a:lnTo>
                    <a:pt x="11295" y="3110"/>
                  </a:lnTo>
                  <a:lnTo>
                    <a:pt x="11327" y="3047"/>
                  </a:lnTo>
                  <a:lnTo>
                    <a:pt x="11359" y="3014"/>
                  </a:lnTo>
                  <a:lnTo>
                    <a:pt x="11390" y="2983"/>
                  </a:lnTo>
                  <a:lnTo>
                    <a:pt x="11423" y="2951"/>
                  </a:lnTo>
                  <a:lnTo>
                    <a:pt x="11454" y="2888"/>
                  </a:lnTo>
                  <a:lnTo>
                    <a:pt x="11486" y="2856"/>
                  </a:lnTo>
                  <a:lnTo>
                    <a:pt x="11518" y="2824"/>
                  </a:lnTo>
                  <a:lnTo>
                    <a:pt x="11550" y="2792"/>
                  </a:lnTo>
                  <a:lnTo>
                    <a:pt x="11581" y="2729"/>
                  </a:lnTo>
                  <a:lnTo>
                    <a:pt x="11614" y="2697"/>
                  </a:lnTo>
                  <a:lnTo>
                    <a:pt x="11645" y="2666"/>
                  </a:lnTo>
                  <a:lnTo>
                    <a:pt x="11677" y="2634"/>
                  </a:lnTo>
                  <a:lnTo>
                    <a:pt x="11709" y="2570"/>
                  </a:lnTo>
                  <a:lnTo>
                    <a:pt x="11740" y="2539"/>
                  </a:lnTo>
                  <a:lnTo>
                    <a:pt x="11773" y="2506"/>
                  </a:lnTo>
                  <a:lnTo>
                    <a:pt x="11804" y="2475"/>
                  </a:lnTo>
                  <a:lnTo>
                    <a:pt x="11837" y="2412"/>
                  </a:lnTo>
                  <a:lnTo>
                    <a:pt x="11868" y="2379"/>
                  </a:lnTo>
                  <a:lnTo>
                    <a:pt x="11899" y="2348"/>
                  </a:lnTo>
                  <a:lnTo>
                    <a:pt x="11932" y="2317"/>
                  </a:lnTo>
                  <a:lnTo>
                    <a:pt x="11963" y="2253"/>
                  </a:lnTo>
                  <a:lnTo>
                    <a:pt x="11995" y="2221"/>
                  </a:lnTo>
                  <a:lnTo>
                    <a:pt x="12027" y="2190"/>
                  </a:lnTo>
                  <a:lnTo>
                    <a:pt x="12059" y="2157"/>
                  </a:lnTo>
                  <a:lnTo>
                    <a:pt x="12091" y="2095"/>
                  </a:lnTo>
                  <a:lnTo>
                    <a:pt x="12122" y="2062"/>
                  </a:lnTo>
                  <a:lnTo>
                    <a:pt x="12154" y="2031"/>
                  </a:lnTo>
                  <a:lnTo>
                    <a:pt x="12186" y="1999"/>
                  </a:lnTo>
                  <a:lnTo>
                    <a:pt x="12218" y="1935"/>
                  </a:lnTo>
                  <a:lnTo>
                    <a:pt x="12249" y="1904"/>
                  </a:lnTo>
                  <a:lnTo>
                    <a:pt x="12282" y="1873"/>
                  </a:lnTo>
                  <a:lnTo>
                    <a:pt x="12313" y="1840"/>
                  </a:lnTo>
                  <a:lnTo>
                    <a:pt x="12345" y="1777"/>
                  </a:lnTo>
                  <a:lnTo>
                    <a:pt x="12377" y="1745"/>
                  </a:lnTo>
                  <a:lnTo>
                    <a:pt x="12408" y="1713"/>
                  </a:lnTo>
                  <a:lnTo>
                    <a:pt x="12441" y="1682"/>
                  </a:lnTo>
                  <a:lnTo>
                    <a:pt x="12472" y="1618"/>
                  </a:lnTo>
                  <a:lnTo>
                    <a:pt x="12505" y="1587"/>
                  </a:lnTo>
                  <a:lnTo>
                    <a:pt x="12536" y="1555"/>
                  </a:lnTo>
                  <a:lnTo>
                    <a:pt x="12567" y="1523"/>
                  </a:lnTo>
                  <a:lnTo>
                    <a:pt x="12600" y="1491"/>
                  </a:lnTo>
                  <a:lnTo>
                    <a:pt x="12663" y="1523"/>
                  </a:lnTo>
                  <a:lnTo>
                    <a:pt x="12695" y="1555"/>
                  </a:lnTo>
                  <a:lnTo>
                    <a:pt x="12759" y="1587"/>
                  </a:lnTo>
                  <a:lnTo>
                    <a:pt x="12822" y="1618"/>
                  </a:lnTo>
                  <a:lnTo>
                    <a:pt x="12854" y="1650"/>
                  </a:lnTo>
                  <a:lnTo>
                    <a:pt x="12918" y="1682"/>
                  </a:lnTo>
                  <a:lnTo>
                    <a:pt x="12981" y="1713"/>
                  </a:lnTo>
                  <a:lnTo>
                    <a:pt x="13014" y="1745"/>
                  </a:lnTo>
                  <a:lnTo>
                    <a:pt x="13076" y="1777"/>
                  </a:lnTo>
                  <a:lnTo>
                    <a:pt x="13140" y="1809"/>
                  </a:lnTo>
                  <a:lnTo>
                    <a:pt x="13173" y="1840"/>
                  </a:lnTo>
                  <a:lnTo>
                    <a:pt x="13236" y="1873"/>
                  </a:lnTo>
                  <a:lnTo>
                    <a:pt x="13300" y="1904"/>
                  </a:lnTo>
                  <a:lnTo>
                    <a:pt x="13332" y="1935"/>
                  </a:lnTo>
                  <a:lnTo>
                    <a:pt x="13395" y="1967"/>
                  </a:lnTo>
                  <a:lnTo>
                    <a:pt x="13459" y="1999"/>
                  </a:lnTo>
                  <a:lnTo>
                    <a:pt x="13490" y="2031"/>
                  </a:lnTo>
                  <a:lnTo>
                    <a:pt x="13554" y="2062"/>
                  </a:lnTo>
                  <a:lnTo>
                    <a:pt x="13618" y="2095"/>
                  </a:lnTo>
                  <a:lnTo>
                    <a:pt x="13649" y="2126"/>
                  </a:lnTo>
                  <a:lnTo>
                    <a:pt x="13713" y="2157"/>
                  </a:lnTo>
                  <a:lnTo>
                    <a:pt x="13777" y="2190"/>
                  </a:lnTo>
                  <a:lnTo>
                    <a:pt x="13809" y="2221"/>
                  </a:lnTo>
                  <a:lnTo>
                    <a:pt x="13872" y="2253"/>
                  </a:lnTo>
                  <a:lnTo>
                    <a:pt x="13936" y="2284"/>
                  </a:lnTo>
                  <a:lnTo>
                    <a:pt x="13968" y="2317"/>
                  </a:lnTo>
                  <a:lnTo>
                    <a:pt x="14032" y="2348"/>
                  </a:lnTo>
                  <a:lnTo>
                    <a:pt x="14095" y="2379"/>
                  </a:lnTo>
                  <a:lnTo>
                    <a:pt x="14127" y="2412"/>
                  </a:lnTo>
                  <a:lnTo>
                    <a:pt x="14191" y="2443"/>
                  </a:lnTo>
                  <a:lnTo>
                    <a:pt x="14255" y="2475"/>
                  </a:lnTo>
                  <a:lnTo>
                    <a:pt x="14286" y="2506"/>
                  </a:lnTo>
                  <a:lnTo>
                    <a:pt x="14350" y="2539"/>
                  </a:lnTo>
                  <a:lnTo>
                    <a:pt x="14414" y="2570"/>
                  </a:lnTo>
                  <a:lnTo>
                    <a:pt x="14445" y="2602"/>
                  </a:lnTo>
                  <a:lnTo>
                    <a:pt x="14509" y="2634"/>
                  </a:lnTo>
                  <a:lnTo>
                    <a:pt x="14572" y="2666"/>
                  </a:lnTo>
                  <a:lnTo>
                    <a:pt x="14604" y="2697"/>
                  </a:lnTo>
                  <a:lnTo>
                    <a:pt x="14668" y="2729"/>
                  </a:lnTo>
                  <a:lnTo>
                    <a:pt x="14731" y="2761"/>
                  </a:lnTo>
                  <a:lnTo>
                    <a:pt x="14763" y="2792"/>
                  </a:lnTo>
                  <a:lnTo>
                    <a:pt x="14827" y="2824"/>
                  </a:lnTo>
                  <a:lnTo>
                    <a:pt x="14890" y="2856"/>
                  </a:lnTo>
                  <a:lnTo>
                    <a:pt x="14923" y="2888"/>
                  </a:lnTo>
                  <a:lnTo>
                    <a:pt x="14985" y="2919"/>
                  </a:lnTo>
                  <a:lnTo>
                    <a:pt x="15049" y="2951"/>
                  </a:lnTo>
                  <a:lnTo>
                    <a:pt x="15082" y="2983"/>
                  </a:lnTo>
                  <a:lnTo>
                    <a:pt x="15145" y="3014"/>
                  </a:lnTo>
                  <a:lnTo>
                    <a:pt x="15208" y="3047"/>
                  </a:lnTo>
                  <a:lnTo>
                    <a:pt x="15272" y="3078"/>
                  </a:lnTo>
                  <a:lnTo>
                    <a:pt x="15336" y="3110"/>
                  </a:lnTo>
                  <a:lnTo>
                    <a:pt x="15431" y="3141"/>
                  </a:lnTo>
                  <a:lnTo>
                    <a:pt x="15686" y="3141"/>
                  </a:lnTo>
                  <a:lnTo>
                    <a:pt x="15781" y="3110"/>
                  </a:lnTo>
                  <a:lnTo>
                    <a:pt x="15877" y="3078"/>
                  </a:lnTo>
                  <a:lnTo>
                    <a:pt x="15941" y="3047"/>
                  </a:lnTo>
                  <a:lnTo>
                    <a:pt x="15972" y="3014"/>
                  </a:lnTo>
                  <a:lnTo>
                    <a:pt x="16004" y="2983"/>
                  </a:lnTo>
                  <a:lnTo>
                    <a:pt x="16036" y="2951"/>
                  </a:lnTo>
                  <a:lnTo>
                    <a:pt x="16067" y="2919"/>
                  </a:lnTo>
                  <a:lnTo>
                    <a:pt x="16100" y="2888"/>
                  </a:lnTo>
                  <a:lnTo>
                    <a:pt x="16131" y="2824"/>
                  </a:lnTo>
                  <a:lnTo>
                    <a:pt x="16164" y="2761"/>
                  </a:lnTo>
                  <a:lnTo>
                    <a:pt x="16195" y="2697"/>
                  </a:lnTo>
                  <a:lnTo>
                    <a:pt x="16195" y="2317"/>
                  </a:lnTo>
                  <a:lnTo>
                    <a:pt x="16164" y="2221"/>
                  </a:lnTo>
                  <a:lnTo>
                    <a:pt x="16131" y="2157"/>
                  </a:lnTo>
                  <a:lnTo>
                    <a:pt x="16100" y="2126"/>
                  </a:lnTo>
                  <a:lnTo>
                    <a:pt x="16067" y="2062"/>
                  </a:lnTo>
                  <a:lnTo>
                    <a:pt x="16036" y="2031"/>
                  </a:lnTo>
                  <a:lnTo>
                    <a:pt x="15972" y="1999"/>
                  </a:lnTo>
                  <a:lnTo>
                    <a:pt x="15941" y="1967"/>
                  </a:lnTo>
                  <a:lnTo>
                    <a:pt x="15909" y="1935"/>
                  </a:lnTo>
                  <a:lnTo>
                    <a:pt x="15845" y="1904"/>
                  </a:lnTo>
                  <a:lnTo>
                    <a:pt x="15813" y="1873"/>
                  </a:lnTo>
                  <a:lnTo>
                    <a:pt x="15750" y="1840"/>
                  </a:lnTo>
                  <a:lnTo>
                    <a:pt x="15686" y="1809"/>
                  </a:lnTo>
                  <a:lnTo>
                    <a:pt x="15654" y="1777"/>
                  </a:lnTo>
                  <a:lnTo>
                    <a:pt x="15591" y="1745"/>
                  </a:lnTo>
                  <a:lnTo>
                    <a:pt x="15527" y="1713"/>
                  </a:lnTo>
                  <a:lnTo>
                    <a:pt x="15495" y="1682"/>
                  </a:lnTo>
                  <a:lnTo>
                    <a:pt x="15431" y="1650"/>
                  </a:lnTo>
                  <a:lnTo>
                    <a:pt x="15368" y="1618"/>
                  </a:lnTo>
                  <a:lnTo>
                    <a:pt x="15336" y="1587"/>
                  </a:lnTo>
                  <a:lnTo>
                    <a:pt x="15272" y="1555"/>
                  </a:lnTo>
                  <a:lnTo>
                    <a:pt x="15208" y="1523"/>
                  </a:lnTo>
                  <a:lnTo>
                    <a:pt x="15177" y="1491"/>
                  </a:lnTo>
                  <a:lnTo>
                    <a:pt x="15113" y="1460"/>
                  </a:lnTo>
                  <a:lnTo>
                    <a:pt x="15049" y="1428"/>
                  </a:lnTo>
                  <a:lnTo>
                    <a:pt x="15018" y="1396"/>
                  </a:lnTo>
                  <a:lnTo>
                    <a:pt x="14954" y="1365"/>
                  </a:lnTo>
                  <a:lnTo>
                    <a:pt x="14890" y="1332"/>
                  </a:lnTo>
                  <a:lnTo>
                    <a:pt x="14859" y="1301"/>
                  </a:lnTo>
                  <a:lnTo>
                    <a:pt x="14795" y="1269"/>
                  </a:lnTo>
                  <a:lnTo>
                    <a:pt x="14731" y="1238"/>
                  </a:lnTo>
                  <a:lnTo>
                    <a:pt x="14700" y="1206"/>
                  </a:lnTo>
                  <a:lnTo>
                    <a:pt x="14636" y="1174"/>
                  </a:lnTo>
                  <a:lnTo>
                    <a:pt x="14572" y="1143"/>
                  </a:lnTo>
                  <a:lnTo>
                    <a:pt x="14541" y="1110"/>
                  </a:lnTo>
                  <a:lnTo>
                    <a:pt x="14477" y="1079"/>
                  </a:lnTo>
                  <a:lnTo>
                    <a:pt x="14414" y="1047"/>
                  </a:lnTo>
                  <a:lnTo>
                    <a:pt x="14381" y="1016"/>
                  </a:lnTo>
                  <a:lnTo>
                    <a:pt x="14318" y="984"/>
                  </a:lnTo>
                  <a:lnTo>
                    <a:pt x="14255" y="952"/>
                  </a:lnTo>
                  <a:lnTo>
                    <a:pt x="14222" y="921"/>
                  </a:lnTo>
                  <a:lnTo>
                    <a:pt x="14158" y="888"/>
                  </a:lnTo>
                  <a:lnTo>
                    <a:pt x="14095" y="857"/>
                  </a:lnTo>
                  <a:lnTo>
                    <a:pt x="14063" y="825"/>
                  </a:lnTo>
                  <a:lnTo>
                    <a:pt x="14000" y="793"/>
                  </a:lnTo>
                  <a:lnTo>
                    <a:pt x="13936" y="762"/>
                  </a:lnTo>
                  <a:lnTo>
                    <a:pt x="13904" y="730"/>
                  </a:lnTo>
                  <a:lnTo>
                    <a:pt x="13841" y="699"/>
                  </a:lnTo>
                  <a:lnTo>
                    <a:pt x="13777" y="666"/>
                  </a:lnTo>
                  <a:lnTo>
                    <a:pt x="13746" y="635"/>
                  </a:lnTo>
                  <a:lnTo>
                    <a:pt x="13682" y="603"/>
                  </a:lnTo>
                  <a:lnTo>
                    <a:pt x="13618" y="571"/>
                  </a:lnTo>
                  <a:lnTo>
                    <a:pt x="13586" y="539"/>
                  </a:lnTo>
                  <a:lnTo>
                    <a:pt x="13523" y="508"/>
                  </a:lnTo>
                  <a:lnTo>
                    <a:pt x="13459" y="476"/>
                  </a:lnTo>
                  <a:lnTo>
                    <a:pt x="13427" y="444"/>
                  </a:lnTo>
                  <a:lnTo>
                    <a:pt x="13363" y="413"/>
                  </a:lnTo>
                  <a:lnTo>
                    <a:pt x="13300" y="381"/>
                  </a:lnTo>
                  <a:lnTo>
                    <a:pt x="13268" y="349"/>
                  </a:lnTo>
                  <a:lnTo>
                    <a:pt x="13204" y="317"/>
                  </a:lnTo>
                  <a:lnTo>
                    <a:pt x="13140" y="286"/>
                  </a:lnTo>
                  <a:lnTo>
                    <a:pt x="13109" y="253"/>
                  </a:lnTo>
                  <a:lnTo>
                    <a:pt x="13045" y="222"/>
                  </a:lnTo>
                  <a:lnTo>
                    <a:pt x="12981" y="191"/>
                  </a:lnTo>
                  <a:lnTo>
                    <a:pt x="12950" y="158"/>
                  </a:lnTo>
                  <a:lnTo>
                    <a:pt x="12886" y="127"/>
                  </a:lnTo>
                  <a:lnTo>
                    <a:pt x="12822" y="95"/>
                  </a:lnTo>
                  <a:lnTo>
                    <a:pt x="12791" y="64"/>
                  </a:lnTo>
                  <a:lnTo>
                    <a:pt x="12695" y="31"/>
                  </a:lnTo>
                  <a:lnTo>
                    <a:pt x="12631" y="0"/>
                  </a:lnTo>
                  <a:lnTo>
                    <a:pt x="12249" y="0"/>
                  </a:lnTo>
                  <a:lnTo>
                    <a:pt x="12154" y="31"/>
                  </a:lnTo>
                  <a:close/>
                  <a:moveTo>
                    <a:pt x="1878" y="1396"/>
                  </a:moveTo>
                  <a:lnTo>
                    <a:pt x="1750" y="1428"/>
                  </a:lnTo>
                  <a:lnTo>
                    <a:pt x="1655" y="1460"/>
                  </a:lnTo>
                  <a:lnTo>
                    <a:pt x="1559" y="1491"/>
                  </a:lnTo>
                  <a:lnTo>
                    <a:pt x="1464" y="1523"/>
                  </a:lnTo>
                  <a:lnTo>
                    <a:pt x="1400" y="1555"/>
                  </a:lnTo>
                  <a:lnTo>
                    <a:pt x="1336" y="1587"/>
                  </a:lnTo>
                  <a:lnTo>
                    <a:pt x="1272" y="1618"/>
                  </a:lnTo>
                  <a:lnTo>
                    <a:pt x="1210" y="1650"/>
                  </a:lnTo>
                  <a:lnTo>
                    <a:pt x="1177" y="1682"/>
                  </a:lnTo>
                  <a:lnTo>
                    <a:pt x="1113" y="1713"/>
                  </a:lnTo>
                  <a:lnTo>
                    <a:pt x="1050" y="1745"/>
                  </a:lnTo>
                  <a:lnTo>
                    <a:pt x="1018" y="1777"/>
                  </a:lnTo>
                  <a:lnTo>
                    <a:pt x="987" y="1809"/>
                  </a:lnTo>
                  <a:lnTo>
                    <a:pt x="923" y="1840"/>
                  </a:lnTo>
                  <a:lnTo>
                    <a:pt x="891" y="1873"/>
                  </a:lnTo>
                  <a:lnTo>
                    <a:pt x="859" y="1904"/>
                  </a:lnTo>
                  <a:lnTo>
                    <a:pt x="827" y="1935"/>
                  </a:lnTo>
                  <a:lnTo>
                    <a:pt x="796" y="1967"/>
                  </a:lnTo>
                  <a:lnTo>
                    <a:pt x="732" y="1999"/>
                  </a:lnTo>
                  <a:lnTo>
                    <a:pt x="700" y="2031"/>
                  </a:lnTo>
                  <a:lnTo>
                    <a:pt x="668" y="2062"/>
                  </a:lnTo>
                  <a:lnTo>
                    <a:pt x="637" y="2126"/>
                  </a:lnTo>
                  <a:lnTo>
                    <a:pt x="604" y="2157"/>
                  </a:lnTo>
                  <a:lnTo>
                    <a:pt x="573" y="2190"/>
                  </a:lnTo>
                  <a:lnTo>
                    <a:pt x="541" y="2221"/>
                  </a:lnTo>
                  <a:lnTo>
                    <a:pt x="509" y="2253"/>
                  </a:lnTo>
                  <a:lnTo>
                    <a:pt x="478" y="2284"/>
                  </a:lnTo>
                  <a:lnTo>
                    <a:pt x="445" y="2348"/>
                  </a:lnTo>
                  <a:lnTo>
                    <a:pt x="414" y="2379"/>
                  </a:lnTo>
                  <a:lnTo>
                    <a:pt x="382" y="2443"/>
                  </a:lnTo>
                  <a:lnTo>
                    <a:pt x="350" y="2475"/>
                  </a:lnTo>
                  <a:lnTo>
                    <a:pt x="318" y="2539"/>
                  </a:lnTo>
                  <a:lnTo>
                    <a:pt x="286" y="2602"/>
                  </a:lnTo>
                  <a:lnTo>
                    <a:pt x="254" y="2666"/>
                  </a:lnTo>
                  <a:lnTo>
                    <a:pt x="223" y="2729"/>
                  </a:lnTo>
                  <a:lnTo>
                    <a:pt x="191" y="2792"/>
                  </a:lnTo>
                  <a:lnTo>
                    <a:pt x="159" y="2856"/>
                  </a:lnTo>
                  <a:lnTo>
                    <a:pt x="128" y="2951"/>
                  </a:lnTo>
                  <a:lnTo>
                    <a:pt x="95" y="3047"/>
                  </a:lnTo>
                  <a:lnTo>
                    <a:pt x="64" y="3173"/>
                  </a:lnTo>
                  <a:lnTo>
                    <a:pt x="31" y="3300"/>
                  </a:lnTo>
                  <a:lnTo>
                    <a:pt x="0" y="3554"/>
                  </a:lnTo>
                  <a:lnTo>
                    <a:pt x="0" y="3935"/>
                  </a:lnTo>
                  <a:lnTo>
                    <a:pt x="31" y="4188"/>
                  </a:lnTo>
                  <a:lnTo>
                    <a:pt x="64" y="4348"/>
                  </a:lnTo>
                  <a:lnTo>
                    <a:pt x="95" y="4443"/>
                  </a:lnTo>
                  <a:lnTo>
                    <a:pt x="128" y="4537"/>
                  </a:lnTo>
                  <a:lnTo>
                    <a:pt x="159" y="4633"/>
                  </a:lnTo>
                  <a:lnTo>
                    <a:pt x="191" y="4728"/>
                  </a:lnTo>
                  <a:lnTo>
                    <a:pt x="223" y="4792"/>
                  </a:lnTo>
                  <a:lnTo>
                    <a:pt x="254" y="4855"/>
                  </a:lnTo>
                  <a:lnTo>
                    <a:pt x="286" y="4918"/>
                  </a:lnTo>
                  <a:lnTo>
                    <a:pt x="318" y="4950"/>
                  </a:lnTo>
                  <a:lnTo>
                    <a:pt x="350" y="5014"/>
                  </a:lnTo>
                  <a:lnTo>
                    <a:pt x="382" y="5078"/>
                  </a:lnTo>
                  <a:lnTo>
                    <a:pt x="414" y="5109"/>
                  </a:lnTo>
                  <a:lnTo>
                    <a:pt x="445" y="5141"/>
                  </a:lnTo>
                  <a:lnTo>
                    <a:pt x="478" y="5204"/>
                  </a:lnTo>
                  <a:lnTo>
                    <a:pt x="509" y="5236"/>
                  </a:lnTo>
                  <a:lnTo>
                    <a:pt x="541" y="5267"/>
                  </a:lnTo>
                  <a:lnTo>
                    <a:pt x="573" y="5331"/>
                  </a:lnTo>
                  <a:lnTo>
                    <a:pt x="604" y="5363"/>
                  </a:lnTo>
                  <a:lnTo>
                    <a:pt x="637" y="5395"/>
                  </a:lnTo>
                  <a:lnTo>
                    <a:pt x="668" y="5426"/>
                  </a:lnTo>
                  <a:lnTo>
                    <a:pt x="700" y="5458"/>
                  </a:lnTo>
                  <a:lnTo>
                    <a:pt x="732" y="5489"/>
                  </a:lnTo>
                  <a:lnTo>
                    <a:pt x="763" y="5522"/>
                  </a:lnTo>
                  <a:lnTo>
                    <a:pt x="796" y="5553"/>
                  </a:lnTo>
                  <a:lnTo>
                    <a:pt x="827" y="5585"/>
                  </a:lnTo>
                  <a:lnTo>
                    <a:pt x="891" y="5617"/>
                  </a:lnTo>
                  <a:lnTo>
                    <a:pt x="923" y="5648"/>
                  </a:lnTo>
                  <a:lnTo>
                    <a:pt x="954" y="5680"/>
                  </a:lnTo>
                  <a:lnTo>
                    <a:pt x="1018" y="5711"/>
                  </a:lnTo>
                  <a:lnTo>
                    <a:pt x="1050" y="5744"/>
                  </a:lnTo>
                  <a:lnTo>
                    <a:pt x="1082" y="5775"/>
                  </a:lnTo>
                  <a:lnTo>
                    <a:pt x="1146" y="5807"/>
                  </a:lnTo>
                  <a:lnTo>
                    <a:pt x="1210" y="5839"/>
                  </a:lnTo>
                  <a:lnTo>
                    <a:pt x="1241" y="5870"/>
                  </a:lnTo>
                  <a:lnTo>
                    <a:pt x="1305" y="5902"/>
                  </a:lnTo>
                  <a:lnTo>
                    <a:pt x="1368" y="5934"/>
                  </a:lnTo>
                  <a:lnTo>
                    <a:pt x="1432" y="5966"/>
                  </a:lnTo>
                  <a:lnTo>
                    <a:pt x="1527" y="5997"/>
                  </a:lnTo>
                  <a:lnTo>
                    <a:pt x="1623" y="6029"/>
                  </a:lnTo>
                  <a:lnTo>
                    <a:pt x="1719" y="6061"/>
                  </a:lnTo>
                  <a:lnTo>
                    <a:pt x="1845" y="6092"/>
                  </a:lnTo>
                  <a:lnTo>
                    <a:pt x="1973" y="6124"/>
                  </a:lnTo>
                  <a:lnTo>
                    <a:pt x="2259" y="6157"/>
                  </a:lnTo>
                  <a:lnTo>
                    <a:pt x="2577" y="6157"/>
                  </a:lnTo>
                  <a:lnTo>
                    <a:pt x="2832" y="6124"/>
                  </a:lnTo>
                  <a:lnTo>
                    <a:pt x="2991" y="6092"/>
                  </a:lnTo>
                  <a:lnTo>
                    <a:pt x="3119" y="6061"/>
                  </a:lnTo>
                  <a:lnTo>
                    <a:pt x="3214" y="6029"/>
                  </a:lnTo>
                  <a:lnTo>
                    <a:pt x="3309" y="5997"/>
                  </a:lnTo>
                  <a:lnTo>
                    <a:pt x="3373" y="5966"/>
                  </a:lnTo>
                  <a:lnTo>
                    <a:pt x="3436" y="5934"/>
                  </a:lnTo>
                  <a:lnTo>
                    <a:pt x="3500" y="5902"/>
                  </a:lnTo>
                  <a:lnTo>
                    <a:pt x="3564" y="5870"/>
                  </a:lnTo>
                  <a:lnTo>
                    <a:pt x="3628" y="5839"/>
                  </a:lnTo>
                  <a:lnTo>
                    <a:pt x="3659" y="5807"/>
                  </a:lnTo>
                  <a:lnTo>
                    <a:pt x="3723" y="5775"/>
                  </a:lnTo>
                  <a:lnTo>
                    <a:pt x="3787" y="5744"/>
                  </a:lnTo>
                  <a:lnTo>
                    <a:pt x="3818" y="5711"/>
                  </a:lnTo>
                  <a:lnTo>
                    <a:pt x="3850" y="5680"/>
                  </a:lnTo>
                  <a:lnTo>
                    <a:pt x="3913" y="5648"/>
                  </a:lnTo>
                  <a:lnTo>
                    <a:pt x="3946" y="5617"/>
                  </a:lnTo>
                  <a:lnTo>
                    <a:pt x="3977" y="5585"/>
                  </a:lnTo>
                  <a:lnTo>
                    <a:pt x="4009" y="5553"/>
                  </a:lnTo>
                  <a:lnTo>
                    <a:pt x="4041" y="5522"/>
                  </a:lnTo>
                  <a:lnTo>
                    <a:pt x="4073" y="5489"/>
                  </a:lnTo>
                  <a:lnTo>
                    <a:pt x="4104" y="5458"/>
                  </a:lnTo>
                  <a:lnTo>
                    <a:pt x="4137" y="5426"/>
                  </a:lnTo>
                  <a:lnTo>
                    <a:pt x="4168" y="5395"/>
                  </a:lnTo>
                  <a:lnTo>
                    <a:pt x="4200" y="5363"/>
                  </a:lnTo>
                  <a:lnTo>
                    <a:pt x="4232" y="5331"/>
                  </a:lnTo>
                  <a:lnTo>
                    <a:pt x="4263" y="5300"/>
                  </a:lnTo>
                  <a:lnTo>
                    <a:pt x="4296" y="5267"/>
                  </a:lnTo>
                  <a:lnTo>
                    <a:pt x="4327" y="5236"/>
                  </a:lnTo>
                  <a:lnTo>
                    <a:pt x="4359" y="5172"/>
                  </a:lnTo>
                  <a:lnTo>
                    <a:pt x="4391" y="5141"/>
                  </a:lnTo>
                  <a:lnTo>
                    <a:pt x="4422" y="5109"/>
                  </a:lnTo>
                  <a:lnTo>
                    <a:pt x="4455" y="5045"/>
                  </a:lnTo>
                  <a:lnTo>
                    <a:pt x="4486" y="4982"/>
                  </a:lnTo>
                  <a:lnTo>
                    <a:pt x="4518" y="4950"/>
                  </a:lnTo>
                  <a:lnTo>
                    <a:pt x="4550" y="4887"/>
                  </a:lnTo>
                  <a:lnTo>
                    <a:pt x="4582" y="4823"/>
                  </a:lnTo>
                  <a:lnTo>
                    <a:pt x="4614" y="4760"/>
                  </a:lnTo>
                  <a:lnTo>
                    <a:pt x="4646" y="4696"/>
                  </a:lnTo>
                  <a:lnTo>
                    <a:pt x="4677" y="4601"/>
                  </a:lnTo>
                  <a:lnTo>
                    <a:pt x="4709" y="4506"/>
                  </a:lnTo>
                  <a:lnTo>
                    <a:pt x="4741" y="4410"/>
                  </a:lnTo>
                  <a:lnTo>
                    <a:pt x="4772" y="4284"/>
                  </a:lnTo>
                  <a:lnTo>
                    <a:pt x="4805" y="4093"/>
                  </a:lnTo>
                  <a:lnTo>
                    <a:pt x="4805" y="3395"/>
                  </a:lnTo>
                  <a:lnTo>
                    <a:pt x="4772" y="3205"/>
                  </a:lnTo>
                  <a:lnTo>
                    <a:pt x="4741" y="3110"/>
                  </a:lnTo>
                  <a:lnTo>
                    <a:pt x="4709" y="2983"/>
                  </a:lnTo>
                  <a:lnTo>
                    <a:pt x="4677" y="2888"/>
                  </a:lnTo>
                  <a:lnTo>
                    <a:pt x="4646" y="2824"/>
                  </a:lnTo>
                  <a:lnTo>
                    <a:pt x="4614" y="2761"/>
                  </a:lnTo>
                  <a:lnTo>
                    <a:pt x="4582" y="2697"/>
                  </a:lnTo>
                  <a:lnTo>
                    <a:pt x="4550" y="2602"/>
                  </a:lnTo>
                  <a:lnTo>
                    <a:pt x="4518" y="2570"/>
                  </a:lnTo>
                  <a:lnTo>
                    <a:pt x="4486" y="2506"/>
                  </a:lnTo>
                  <a:lnTo>
                    <a:pt x="4455" y="2443"/>
                  </a:lnTo>
                  <a:lnTo>
                    <a:pt x="4422" y="2412"/>
                  </a:lnTo>
                  <a:lnTo>
                    <a:pt x="4391" y="2348"/>
                  </a:lnTo>
                  <a:lnTo>
                    <a:pt x="4359" y="2317"/>
                  </a:lnTo>
                  <a:lnTo>
                    <a:pt x="4327" y="2284"/>
                  </a:lnTo>
                  <a:lnTo>
                    <a:pt x="4296" y="2221"/>
                  </a:lnTo>
                  <a:lnTo>
                    <a:pt x="4263" y="2190"/>
                  </a:lnTo>
                  <a:lnTo>
                    <a:pt x="4232" y="2157"/>
                  </a:lnTo>
                  <a:lnTo>
                    <a:pt x="4200" y="2126"/>
                  </a:lnTo>
                  <a:lnTo>
                    <a:pt x="4168" y="2095"/>
                  </a:lnTo>
                  <a:lnTo>
                    <a:pt x="4137" y="2062"/>
                  </a:lnTo>
                  <a:lnTo>
                    <a:pt x="4104" y="2031"/>
                  </a:lnTo>
                  <a:lnTo>
                    <a:pt x="4073" y="1999"/>
                  </a:lnTo>
                  <a:lnTo>
                    <a:pt x="4041" y="1967"/>
                  </a:lnTo>
                  <a:lnTo>
                    <a:pt x="4009" y="1935"/>
                  </a:lnTo>
                  <a:lnTo>
                    <a:pt x="3977" y="1904"/>
                  </a:lnTo>
                  <a:lnTo>
                    <a:pt x="3946" y="1873"/>
                  </a:lnTo>
                  <a:lnTo>
                    <a:pt x="3882" y="1840"/>
                  </a:lnTo>
                  <a:lnTo>
                    <a:pt x="3850" y="1809"/>
                  </a:lnTo>
                  <a:lnTo>
                    <a:pt x="3818" y="1777"/>
                  </a:lnTo>
                  <a:lnTo>
                    <a:pt x="3754" y="1745"/>
                  </a:lnTo>
                  <a:lnTo>
                    <a:pt x="3723" y="1713"/>
                  </a:lnTo>
                  <a:lnTo>
                    <a:pt x="3659" y="1682"/>
                  </a:lnTo>
                  <a:lnTo>
                    <a:pt x="3595" y="1650"/>
                  </a:lnTo>
                  <a:lnTo>
                    <a:pt x="3564" y="1618"/>
                  </a:lnTo>
                  <a:lnTo>
                    <a:pt x="3468" y="1587"/>
                  </a:lnTo>
                  <a:lnTo>
                    <a:pt x="3404" y="1555"/>
                  </a:lnTo>
                  <a:lnTo>
                    <a:pt x="3341" y="1523"/>
                  </a:lnTo>
                  <a:lnTo>
                    <a:pt x="3277" y="1491"/>
                  </a:lnTo>
                  <a:lnTo>
                    <a:pt x="3181" y="1460"/>
                  </a:lnTo>
                  <a:lnTo>
                    <a:pt x="3086" y="1428"/>
                  </a:lnTo>
                  <a:lnTo>
                    <a:pt x="2959" y="1396"/>
                  </a:lnTo>
                  <a:lnTo>
                    <a:pt x="2768" y="1365"/>
                  </a:lnTo>
                  <a:lnTo>
                    <a:pt x="2037" y="1365"/>
                  </a:lnTo>
                  <a:lnTo>
                    <a:pt x="1878" y="1396"/>
                  </a:lnTo>
                  <a:close/>
                  <a:moveTo>
                    <a:pt x="2112" y="2456"/>
                  </a:moveTo>
                  <a:lnTo>
                    <a:pt x="2043" y="2473"/>
                  </a:lnTo>
                  <a:lnTo>
                    <a:pt x="1990" y="2490"/>
                  </a:lnTo>
                  <a:lnTo>
                    <a:pt x="1937" y="2508"/>
                  </a:lnTo>
                  <a:lnTo>
                    <a:pt x="1885" y="2526"/>
                  </a:lnTo>
                  <a:lnTo>
                    <a:pt x="1849" y="2543"/>
                  </a:lnTo>
                  <a:lnTo>
                    <a:pt x="1814" y="2561"/>
                  </a:lnTo>
                  <a:lnTo>
                    <a:pt x="1778" y="2578"/>
                  </a:lnTo>
                  <a:lnTo>
                    <a:pt x="1744" y="2596"/>
                  </a:lnTo>
                  <a:lnTo>
                    <a:pt x="1726" y="2613"/>
                  </a:lnTo>
                  <a:lnTo>
                    <a:pt x="1691" y="2631"/>
                  </a:lnTo>
                  <a:lnTo>
                    <a:pt x="1656" y="2648"/>
                  </a:lnTo>
                  <a:lnTo>
                    <a:pt x="1639" y="2666"/>
                  </a:lnTo>
                  <a:lnTo>
                    <a:pt x="1621" y="2683"/>
                  </a:lnTo>
                  <a:lnTo>
                    <a:pt x="1586" y="2701"/>
                  </a:lnTo>
                  <a:lnTo>
                    <a:pt x="1568" y="2718"/>
                  </a:lnTo>
                  <a:lnTo>
                    <a:pt x="1551" y="2736"/>
                  </a:lnTo>
                  <a:lnTo>
                    <a:pt x="1533" y="2754"/>
                  </a:lnTo>
                  <a:lnTo>
                    <a:pt x="1515" y="2771"/>
                  </a:lnTo>
                  <a:lnTo>
                    <a:pt x="1481" y="2788"/>
                  </a:lnTo>
                  <a:lnTo>
                    <a:pt x="1463" y="2806"/>
                  </a:lnTo>
                  <a:lnTo>
                    <a:pt x="1445" y="2823"/>
                  </a:lnTo>
                  <a:lnTo>
                    <a:pt x="1427" y="2859"/>
                  </a:lnTo>
                  <a:lnTo>
                    <a:pt x="1410" y="2876"/>
                  </a:lnTo>
                  <a:lnTo>
                    <a:pt x="1393" y="2893"/>
                  </a:lnTo>
                  <a:lnTo>
                    <a:pt x="1375" y="2911"/>
                  </a:lnTo>
                  <a:lnTo>
                    <a:pt x="1357" y="2928"/>
                  </a:lnTo>
                  <a:lnTo>
                    <a:pt x="1340" y="2946"/>
                  </a:lnTo>
                  <a:lnTo>
                    <a:pt x="1322" y="2981"/>
                  </a:lnTo>
                  <a:lnTo>
                    <a:pt x="1305" y="2998"/>
                  </a:lnTo>
                  <a:lnTo>
                    <a:pt x="1288" y="3033"/>
                  </a:lnTo>
                  <a:lnTo>
                    <a:pt x="1269" y="3051"/>
                  </a:lnTo>
                  <a:lnTo>
                    <a:pt x="1252" y="3086"/>
                  </a:lnTo>
                  <a:lnTo>
                    <a:pt x="1235" y="3121"/>
                  </a:lnTo>
                  <a:lnTo>
                    <a:pt x="1217" y="3157"/>
                  </a:lnTo>
                  <a:lnTo>
                    <a:pt x="1199" y="3191"/>
                  </a:lnTo>
                  <a:lnTo>
                    <a:pt x="1182" y="3226"/>
                  </a:lnTo>
                  <a:lnTo>
                    <a:pt x="1164" y="3262"/>
                  </a:lnTo>
                  <a:lnTo>
                    <a:pt x="1147" y="3314"/>
                  </a:lnTo>
                  <a:lnTo>
                    <a:pt x="1130" y="3367"/>
                  </a:lnTo>
                  <a:lnTo>
                    <a:pt x="1111" y="3436"/>
                  </a:lnTo>
                  <a:lnTo>
                    <a:pt x="1094" y="3506"/>
                  </a:lnTo>
                  <a:lnTo>
                    <a:pt x="1077" y="3646"/>
                  </a:lnTo>
                  <a:lnTo>
                    <a:pt x="1077" y="3856"/>
                  </a:lnTo>
                  <a:lnTo>
                    <a:pt x="1094" y="3996"/>
                  </a:lnTo>
                  <a:lnTo>
                    <a:pt x="1111" y="4084"/>
                  </a:lnTo>
                  <a:lnTo>
                    <a:pt x="1130" y="4137"/>
                  </a:lnTo>
                  <a:lnTo>
                    <a:pt x="1147" y="4189"/>
                  </a:lnTo>
                  <a:lnTo>
                    <a:pt x="1164" y="4242"/>
                  </a:lnTo>
                  <a:lnTo>
                    <a:pt x="1182" y="4294"/>
                  </a:lnTo>
                  <a:lnTo>
                    <a:pt x="1199" y="4330"/>
                  </a:lnTo>
                  <a:lnTo>
                    <a:pt x="1217" y="4364"/>
                  </a:lnTo>
                  <a:lnTo>
                    <a:pt x="1235" y="4399"/>
                  </a:lnTo>
                  <a:lnTo>
                    <a:pt x="1252" y="4417"/>
                  </a:lnTo>
                  <a:lnTo>
                    <a:pt x="1269" y="4452"/>
                  </a:lnTo>
                  <a:lnTo>
                    <a:pt x="1288" y="4487"/>
                  </a:lnTo>
                  <a:lnTo>
                    <a:pt x="1305" y="4504"/>
                  </a:lnTo>
                  <a:lnTo>
                    <a:pt x="1322" y="4522"/>
                  </a:lnTo>
                  <a:lnTo>
                    <a:pt x="1340" y="4557"/>
                  </a:lnTo>
                  <a:lnTo>
                    <a:pt x="1357" y="4575"/>
                  </a:lnTo>
                  <a:lnTo>
                    <a:pt x="1375" y="4592"/>
                  </a:lnTo>
                  <a:lnTo>
                    <a:pt x="1393" y="4627"/>
                  </a:lnTo>
                  <a:lnTo>
                    <a:pt x="1410" y="4644"/>
                  </a:lnTo>
                  <a:lnTo>
                    <a:pt x="1427" y="4662"/>
                  </a:lnTo>
                  <a:lnTo>
                    <a:pt x="1445" y="4680"/>
                  </a:lnTo>
                  <a:lnTo>
                    <a:pt x="1463" y="4697"/>
                  </a:lnTo>
                  <a:lnTo>
                    <a:pt x="1481" y="4714"/>
                  </a:lnTo>
                  <a:lnTo>
                    <a:pt x="1498" y="4732"/>
                  </a:lnTo>
                  <a:lnTo>
                    <a:pt x="1515" y="4749"/>
                  </a:lnTo>
                  <a:lnTo>
                    <a:pt x="1533" y="4768"/>
                  </a:lnTo>
                  <a:lnTo>
                    <a:pt x="1568" y="4785"/>
                  </a:lnTo>
                  <a:lnTo>
                    <a:pt x="1586" y="4802"/>
                  </a:lnTo>
                  <a:lnTo>
                    <a:pt x="1603" y="4820"/>
                  </a:lnTo>
                  <a:lnTo>
                    <a:pt x="1639" y="4837"/>
                  </a:lnTo>
                  <a:lnTo>
                    <a:pt x="1656" y="4854"/>
                  </a:lnTo>
                  <a:lnTo>
                    <a:pt x="1673" y="4873"/>
                  </a:lnTo>
                  <a:lnTo>
                    <a:pt x="1709" y="4890"/>
                  </a:lnTo>
                  <a:lnTo>
                    <a:pt x="1744" y="4907"/>
                  </a:lnTo>
                  <a:lnTo>
                    <a:pt x="1761" y="4925"/>
                  </a:lnTo>
                  <a:lnTo>
                    <a:pt x="1797" y="4942"/>
                  </a:lnTo>
                  <a:lnTo>
                    <a:pt x="1832" y="4959"/>
                  </a:lnTo>
                  <a:lnTo>
                    <a:pt x="1866" y="4978"/>
                  </a:lnTo>
                  <a:lnTo>
                    <a:pt x="1919" y="4995"/>
                  </a:lnTo>
                  <a:lnTo>
                    <a:pt x="1972" y="5012"/>
                  </a:lnTo>
                  <a:lnTo>
                    <a:pt x="2024" y="5030"/>
                  </a:lnTo>
                  <a:lnTo>
                    <a:pt x="2095" y="5047"/>
                  </a:lnTo>
                  <a:lnTo>
                    <a:pt x="2165" y="5064"/>
                  </a:lnTo>
                  <a:lnTo>
                    <a:pt x="2323" y="5083"/>
                  </a:lnTo>
                  <a:lnTo>
                    <a:pt x="2499" y="5083"/>
                  </a:lnTo>
                  <a:lnTo>
                    <a:pt x="2639" y="5064"/>
                  </a:lnTo>
                  <a:lnTo>
                    <a:pt x="2727" y="5047"/>
                  </a:lnTo>
                  <a:lnTo>
                    <a:pt x="2798" y="5030"/>
                  </a:lnTo>
                  <a:lnTo>
                    <a:pt x="2850" y="5012"/>
                  </a:lnTo>
                  <a:lnTo>
                    <a:pt x="2903" y="4995"/>
                  </a:lnTo>
                  <a:lnTo>
                    <a:pt x="2937" y="4978"/>
                  </a:lnTo>
                  <a:lnTo>
                    <a:pt x="2973" y="4959"/>
                  </a:lnTo>
                  <a:lnTo>
                    <a:pt x="3008" y="4942"/>
                  </a:lnTo>
                  <a:lnTo>
                    <a:pt x="3043" y="4925"/>
                  </a:lnTo>
                  <a:lnTo>
                    <a:pt x="3078" y="4907"/>
                  </a:lnTo>
                  <a:lnTo>
                    <a:pt x="3096" y="4890"/>
                  </a:lnTo>
                  <a:lnTo>
                    <a:pt x="3131" y="4873"/>
                  </a:lnTo>
                  <a:lnTo>
                    <a:pt x="3166" y="4854"/>
                  </a:lnTo>
                  <a:lnTo>
                    <a:pt x="3183" y="4837"/>
                  </a:lnTo>
                  <a:lnTo>
                    <a:pt x="3202" y="4820"/>
                  </a:lnTo>
                  <a:lnTo>
                    <a:pt x="3236" y="4802"/>
                  </a:lnTo>
                  <a:lnTo>
                    <a:pt x="3254" y="4785"/>
                  </a:lnTo>
                  <a:lnTo>
                    <a:pt x="3271" y="4768"/>
                  </a:lnTo>
                  <a:lnTo>
                    <a:pt x="3289" y="4749"/>
                  </a:lnTo>
                  <a:lnTo>
                    <a:pt x="3307" y="4732"/>
                  </a:lnTo>
                  <a:lnTo>
                    <a:pt x="3324" y="4714"/>
                  </a:lnTo>
                  <a:lnTo>
                    <a:pt x="3341" y="4697"/>
                  </a:lnTo>
                  <a:lnTo>
                    <a:pt x="3359" y="4680"/>
                  </a:lnTo>
                  <a:lnTo>
                    <a:pt x="3377" y="4662"/>
                  </a:lnTo>
                  <a:lnTo>
                    <a:pt x="3394" y="4644"/>
                  </a:lnTo>
                  <a:lnTo>
                    <a:pt x="3412" y="4627"/>
                  </a:lnTo>
                  <a:lnTo>
                    <a:pt x="3429" y="4609"/>
                  </a:lnTo>
                  <a:lnTo>
                    <a:pt x="3446" y="4592"/>
                  </a:lnTo>
                  <a:lnTo>
                    <a:pt x="3465" y="4575"/>
                  </a:lnTo>
                  <a:lnTo>
                    <a:pt x="3482" y="4540"/>
                  </a:lnTo>
                  <a:lnTo>
                    <a:pt x="3499" y="4522"/>
                  </a:lnTo>
                  <a:lnTo>
                    <a:pt x="3517" y="4504"/>
                  </a:lnTo>
                  <a:lnTo>
                    <a:pt x="3535" y="4470"/>
                  </a:lnTo>
                  <a:lnTo>
                    <a:pt x="3552" y="4435"/>
                  </a:lnTo>
                  <a:lnTo>
                    <a:pt x="3570" y="4417"/>
                  </a:lnTo>
                  <a:lnTo>
                    <a:pt x="3587" y="4382"/>
                  </a:lnTo>
                  <a:lnTo>
                    <a:pt x="3604" y="4347"/>
                  </a:lnTo>
                  <a:lnTo>
                    <a:pt x="3623" y="4311"/>
                  </a:lnTo>
                  <a:lnTo>
                    <a:pt x="3640" y="4277"/>
                  </a:lnTo>
                  <a:lnTo>
                    <a:pt x="3658" y="4225"/>
                  </a:lnTo>
                  <a:lnTo>
                    <a:pt x="3675" y="4172"/>
                  </a:lnTo>
                  <a:lnTo>
                    <a:pt x="3692" y="4120"/>
                  </a:lnTo>
                  <a:lnTo>
                    <a:pt x="3711" y="4049"/>
                  </a:lnTo>
                  <a:lnTo>
                    <a:pt x="3728" y="3944"/>
                  </a:lnTo>
                  <a:lnTo>
                    <a:pt x="3728" y="3558"/>
                  </a:lnTo>
                  <a:lnTo>
                    <a:pt x="3711" y="3454"/>
                  </a:lnTo>
                  <a:lnTo>
                    <a:pt x="3692" y="3402"/>
                  </a:lnTo>
                  <a:lnTo>
                    <a:pt x="3675" y="3331"/>
                  </a:lnTo>
                  <a:lnTo>
                    <a:pt x="3658" y="3279"/>
                  </a:lnTo>
                  <a:lnTo>
                    <a:pt x="3640" y="3243"/>
                  </a:lnTo>
                  <a:lnTo>
                    <a:pt x="3623" y="3209"/>
                  </a:lnTo>
                  <a:lnTo>
                    <a:pt x="3604" y="3174"/>
                  </a:lnTo>
                  <a:lnTo>
                    <a:pt x="3587" y="3121"/>
                  </a:lnTo>
                  <a:lnTo>
                    <a:pt x="3570" y="3104"/>
                  </a:lnTo>
                  <a:lnTo>
                    <a:pt x="3552" y="3069"/>
                  </a:lnTo>
                  <a:lnTo>
                    <a:pt x="3535" y="3033"/>
                  </a:lnTo>
                  <a:lnTo>
                    <a:pt x="3517" y="3016"/>
                  </a:lnTo>
                  <a:lnTo>
                    <a:pt x="3499" y="2981"/>
                  </a:lnTo>
                  <a:lnTo>
                    <a:pt x="3482" y="2964"/>
                  </a:lnTo>
                  <a:lnTo>
                    <a:pt x="3465" y="2946"/>
                  </a:lnTo>
                  <a:lnTo>
                    <a:pt x="3446" y="2911"/>
                  </a:lnTo>
                  <a:lnTo>
                    <a:pt x="3429" y="2893"/>
                  </a:lnTo>
                  <a:lnTo>
                    <a:pt x="3412" y="2876"/>
                  </a:lnTo>
                  <a:lnTo>
                    <a:pt x="3394" y="2859"/>
                  </a:lnTo>
                  <a:lnTo>
                    <a:pt x="3377" y="2842"/>
                  </a:lnTo>
                  <a:lnTo>
                    <a:pt x="3359" y="2823"/>
                  </a:lnTo>
                  <a:lnTo>
                    <a:pt x="3341" y="2806"/>
                  </a:lnTo>
                  <a:lnTo>
                    <a:pt x="3324" y="2788"/>
                  </a:lnTo>
                  <a:lnTo>
                    <a:pt x="3307" y="2771"/>
                  </a:lnTo>
                  <a:lnTo>
                    <a:pt x="3289" y="2754"/>
                  </a:lnTo>
                  <a:lnTo>
                    <a:pt x="3271" y="2736"/>
                  </a:lnTo>
                  <a:lnTo>
                    <a:pt x="3254" y="2718"/>
                  </a:lnTo>
                  <a:lnTo>
                    <a:pt x="3219" y="2701"/>
                  </a:lnTo>
                  <a:lnTo>
                    <a:pt x="3202" y="2683"/>
                  </a:lnTo>
                  <a:lnTo>
                    <a:pt x="3183" y="2666"/>
                  </a:lnTo>
                  <a:lnTo>
                    <a:pt x="3149" y="2648"/>
                  </a:lnTo>
                  <a:lnTo>
                    <a:pt x="3131" y="2631"/>
                  </a:lnTo>
                  <a:lnTo>
                    <a:pt x="3096" y="2613"/>
                  </a:lnTo>
                  <a:lnTo>
                    <a:pt x="3061" y="2596"/>
                  </a:lnTo>
                  <a:lnTo>
                    <a:pt x="3043" y="2578"/>
                  </a:lnTo>
                  <a:lnTo>
                    <a:pt x="2990" y="2561"/>
                  </a:lnTo>
                  <a:lnTo>
                    <a:pt x="2956" y="2543"/>
                  </a:lnTo>
                  <a:lnTo>
                    <a:pt x="2920" y="2526"/>
                  </a:lnTo>
                  <a:lnTo>
                    <a:pt x="2885" y="2508"/>
                  </a:lnTo>
                  <a:lnTo>
                    <a:pt x="2832" y="2490"/>
                  </a:lnTo>
                  <a:lnTo>
                    <a:pt x="2779" y="2473"/>
                  </a:lnTo>
                  <a:lnTo>
                    <a:pt x="2710" y="2456"/>
                  </a:lnTo>
                  <a:lnTo>
                    <a:pt x="2604" y="2438"/>
                  </a:lnTo>
                  <a:lnTo>
                    <a:pt x="2200" y="2438"/>
                  </a:lnTo>
                  <a:lnTo>
                    <a:pt x="2112" y="2456"/>
                  </a:lnTo>
                  <a:close/>
                </a:path>
              </a:pathLst>
            </a:custGeom>
            <a:solidFill>
              <a:schemeClr val="bg1"/>
            </a:solidFill>
            <a:ln w="6350" cap="flat" cmpd="sng" algn="ctr">
              <a:solidFill>
                <a:srgbClr val="4F81BD"/>
              </a:solidFill>
              <a:prstDash val="solid"/>
            </a:ln>
            <a:effectLst/>
          </p:spPr>
          <p:txBody>
            <a:bodyPr vert="horz" wrap="square" lIns="105450" tIns="52725" rIns="105450" bIns="52725" numCol="1" rtlCol="0" anchor="t" anchorCtr="0" compatLnSpc="1">
              <a:noAutofit/>
            </a:bodyPr>
            <a:lstStyle/>
            <a:p>
              <a:pPr marL="0" marR="0" lvl="0" indent="0" algn="l" defTabSz="1218565" rtl="0" eaLnBrk="1" fontAlgn="ctr" latinLnBrk="0" hangingPunct="1">
                <a:lnSpc>
                  <a:spcPct val="100000"/>
                </a:lnSpc>
                <a:spcBef>
                  <a:spcPts val="0"/>
                </a:spcBef>
                <a:spcAft>
                  <a:spcPts val="0"/>
                </a:spcAft>
                <a:buClr>
                  <a:srgbClr val="CC9900"/>
                </a:buClr>
                <a:buSzTx/>
                <a:buFont typeface="Wingdings" panose="05000000000000000000" pitchFamily="2" charset="2"/>
                <a:buChar char="n"/>
                <a:defRPr/>
              </a:pPr>
              <a:endParaRPr kumimoji="0" lang="en-US" altLang="zh-CN" sz="1385" b="0" i="0" u="none" strike="noStrike" kern="0" cap="none" spc="0" normalizeH="0" baseline="0" noProof="0" dirty="0">
                <a:ln>
                  <a:solidFill>
                    <a:prstClr val="white"/>
                  </a:solidFill>
                </a:ln>
                <a:solidFill>
                  <a:srgbClr val="000000"/>
                </a:solidFill>
                <a:effectLst/>
                <a:uLnTx/>
                <a:uFillTx/>
                <a:latin typeface="Arial" panose="020B0604020202020204" pitchFamily="34" charset="0"/>
                <a:ea typeface="微软雅黑" panose="020B0503020204020204" pitchFamily="34" charset="-122"/>
                <a:cs typeface="+mn-cs"/>
                <a:sym typeface="Gotham" panose="02000504050000020004" pitchFamily="2" charset="0"/>
              </a:endParaRPr>
            </a:p>
          </p:txBody>
        </p:sp>
        <p:sp>
          <p:nvSpPr>
            <p:cNvPr id="53" name="Freeform 30"/>
            <p:cNvSpPr>
              <a:spLocks noChangeAspect="1" noEditPoints="1"/>
            </p:cNvSpPr>
            <p:nvPr/>
          </p:nvSpPr>
          <p:spPr bwMode="auto">
            <a:xfrm>
              <a:off x="9463522" y="1877785"/>
              <a:ext cx="624262" cy="513993"/>
            </a:xfrm>
            <a:custGeom>
              <a:avLst/>
              <a:gdLst>
                <a:gd name="T0" fmla="*/ 597 w 1403"/>
                <a:gd name="T1" fmla="*/ 1018 h 1152"/>
                <a:gd name="T2" fmla="*/ 430 w 1403"/>
                <a:gd name="T3" fmla="*/ 1007 h 1152"/>
                <a:gd name="T4" fmla="*/ 0 w 1403"/>
                <a:gd name="T5" fmla="*/ 1048 h 1152"/>
                <a:gd name="T6" fmla="*/ 296 w 1403"/>
                <a:gd name="T7" fmla="*/ 863 h 1152"/>
                <a:gd name="T8" fmla="*/ 293 w 1403"/>
                <a:gd name="T9" fmla="*/ 744 h 1152"/>
                <a:gd name="T10" fmla="*/ 306 w 1403"/>
                <a:gd name="T11" fmla="*/ 654 h 1152"/>
                <a:gd name="T12" fmla="*/ 344 w 1403"/>
                <a:gd name="T13" fmla="*/ 582 h 1152"/>
                <a:gd name="T14" fmla="*/ 437 w 1403"/>
                <a:gd name="T15" fmla="*/ 424 h 1152"/>
                <a:gd name="T16" fmla="*/ 482 w 1403"/>
                <a:gd name="T17" fmla="*/ 389 h 1152"/>
                <a:gd name="T18" fmla="*/ 581 w 1403"/>
                <a:gd name="T19" fmla="*/ 366 h 1152"/>
                <a:gd name="T20" fmla="*/ 725 w 1403"/>
                <a:gd name="T21" fmla="*/ 357 h 1152"/>
                <a:gd name="T22" fmla="*/ 867 w 1403"/>
                <a:gd name="T23" fmla="*/ 366 h 1152"/>
                <a:gd name="T24" fmla="*/ 772 w 1403"/>
                <a:gd name="T25" fmla="*/ 326 h 1152"/>
                <a:gd name="T26" fmla="*/ 372 w 1403"/>
                <a:gd name="T27" fmla="*/ 151 h 1152"/>
                <a:gd name="T28" fmla="*/ 67 w 1403"/>
                <a:gd name="T29" fmla="*/ 0 h 1152"/>
                <a:gd name="T30" fmla="*/ 373 w 1403"/>
                <a:gd name="T31" fmla="*/ 151 h 1152"/>
                <a:gd name="T32" fmla="*/ 776 w 1403"/>
                <a:gd name="T33" fmla="*/ 328 h 1152"/>
                <a:gd name="T34" fmla="*/ 966 w 1403"/>
                <a:gd name="T35" fmla="*/ 386 h 1152"/>
                <a:gd name="T36" fmla="*/ 1144 w 1403"/>
                <a:gd name="T37" fmla="*/ 443 h 1152"/>
                <a:gd name="T38" fmla="*/ 1237 w 1403"/>
                <a:gd name="T39" fmla="*/ 507 h 1152"/>
                <a:gd name="T40" fmla="*/ 1394 w 1403"/>
                <a:gd name="T41" fmla="*/ 570 h 1152"/>
                <a:gd name="T42" fmla="*/ 1377 w 1403"/>
                <a:gd name="T43" fmla="*/ 800 h 1152"/>
                <a:gd name="T44" fmla="*/ 1036 w 1403"/>
                <a:gd name="T45" fmla="*/ 575 h 1152"/>
                <a:gd name="T46" fmla="*/ 434 w 1403"/>
                <a:gd name="T47" fmla="*/ 691 h 1152"/>
                <a:gd name="T48" fmla="*/ 673 w 1403"/>
                <a:gd name="T49" fmla="*/ 746 h 1152"/>
                <a:gd name="T50" fmla="*/ 673 w 1403"/>
                <a:gd name="T51" fmla="*/ 746 h 1152"/>
                <a:gd name="T52" fmla="*/ 1060 w 1403"/>
                <a:gd name="T53" fmla="*/ 579 h 1152"/>
                <a:gd name="T54" fmla="*/ 1194 w 1403"/>
                <a:gd name="T55" fmla="*/ 593 h 1152"/>
                <a:gd name="T56" fmla="*/ 1246 w 1403"/>
                <a:gd name="T57" fmla="*/ 720 h 1152"/>
                <a:gd name="T58" fmla="*/ 1262 w 1403"/>
                <a:gd name="T59" fmla="*/ 719 h 1152"/>
                <a:gd name="T60" fmla="*/ 1262 w 1403"/>
                <a:gd name="T61" fmla="*/ 719 h 1152"/>
                <a:gd name="T62" fmla="*/ 1302 w 1403"/>
                <a:gd name="T63" fmla="*/ 606 h 1152"/>
                <a:gd name="T64" fmla="*/ 1349 w 1403"/>
                <a:gd name="T65" fmla="*/ 611 h 1152"/>
                <a:gd name="T66" fmla="*/ 1374 w 1403"/>
                <a:gd name="T67" fmla="*/ 708 h 1152"/>
                <a:gd name="T68" fmla="*/ 1361 w 1403"/>
                <a:gd name="T69" fmla="*/ 709 h 1152"/>
                <a:gd name="T70" fmla="*/ 402 w 1403"/>
                <a:gd name="T71" fmla="*/ 547 h 1152"/>
                <a:gd name="T72" fmla="*/ 611 w 1403"/>
                <a:gd name="T73" fmla="*/ 455 h 1152"/>
                <a:gd name="T74" fmla="*/ 442 w 1403"/>
                <a:gd name="T75" fmla="*/ 0 h 1152"/>
                <a:gd name="T76" fmla="*/ 600 w 1403"/>
                <a:gd name="T77" fmla="*/ 112 h 1152"/>
                <a:gd name="T78" fmla="*/ 816 w 1403"/>
                <a:gd name="T79" fmla="*/ 246 h 1152"/>
                <a:gd name="T80" fmla="*/ 1039 w 1403"/>
                <a:gd name="T81" fmla="*/ 366 h 1152"/>
                <a:gd name="T82" fmla="*/ 1266 w 1403"/>
                <a:gd name="T83" fmla="*/ 469 h 1152"/>
                <a:gd name="T84" fmla="*/ 1265 w 1403"/>
                <a:gd name="T85" fmla="*/ 470 h 1152"/>
                <a:gd name="T86" fmla="*/ 1037 w 1403"/>
                <a:gd name="T87" fmla="*/ 367 h 1152"/>
                <a:gd name="T88" fmla="*/ 816 w 1403"/>
                <a:gd name="T89" fmla="*/ 248 h 1152"/>
                <a:gd name="T90" fmla="*/ 600 w 1403"/>
                <a:gd name="T91" fmla="*/ 112 h 1152"/>
                <a:gd name="T92" fmla="*/ 440 w 1403"/>
                <a:gd name="T93" fmla="*/ 1 h 1152"/>
                <a:gd name="T94" fmla="*/ 548 w 1403"/>
                <a:gd name="T95" fmla="*/ 427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03" h="1152">
                  <a:moveTo>
                    <a:pt x="327" y="1152"/>
                  </a:moveTo>
                  <a:lnTo>
                    <a:pt x="264" y="1136"/>
                  </a:lnTo>
                  <a:lnTo>
                    <a:pt x="597" y="1018"/>
                  </a:lnTo>
                  <a:lnTo>
                    <a:pt x="597" y="1018"/>
                  </a:lnTo>
                  <a:lnTo>
                    <a:pt x="545" y="1016"/>
                  </a:lnTo>
                  <a:lnTo>
                    <a:pt x="485" y="1013"/>
                  </a:lnTo>
                  <a:lnTo>
                    <a:pt x="456" y="1010"/>
                  </a:lnTo>
                  <a:lnTo>
                    <a:pt x="430" y="1007"/>
                  </a:lnTo>
                  <a:lnTo>
                    <a:pt x="407" y="1004"/>
                  </a:lnTo>
                  <a:lnTo>
                    <a:pt x="391" y="1000"/>
                  </a:lnTo>
                  <a:lnTo>
                    <a:pt x="52" y="1076"/>
                  </a:lnTo>
                  <a:lnTo>
                    <a:pt x="0" y="1048"/>
                  </a:lnTo>
                  <a:lnTo>
                    <a:pt x="372" y="955"/>
                  </a:lnTo>
                  <a:lnTo>
                    <a:pt x="299" y="885"/>
                  </a:lnTo>
                  <a:lnTo>
                    <a:pt x="299" y="885"/>
                  </a:lnTo>
                  <a:lnTo>
                    <a:pt x="296" y="863"/>
                  </a:lnTo>
                  <a:lnTo>
                    <a:pt x="293" y="840"/>
                  </a:lnTo>
                  <a:lnTo>
                    <a:pt x="292" y="817"/>
                  </a:lnTo>
                  <a:lnTo>
                    <a:pt x="292" y="793"/>
                  </a:lnTo>
                  <a:lnTo>
                    <a:pt x="293" y="744"/>
                  </a:lnTo>
                  <a:lnTo>
                    <a:pt x="297" y="697"/>
                  </a:lnTo>
                  <a:lnTo>
                    <a:pt x="297" y="697"/>
                  </a:lnTo>
                  <a:lnTo>
                    <a:pt x="301" y="676"/>
                  </a:lnTo>
                  <a:lnTo>
                    <a:pt x="306" y="654"/>
                  </a:lnTo>
                  <a:lnTo>
                    <a:pt x="312" y="634"/>
                  </a:lnTo>
                  <a:lnTo>
                    <a:pt x="321" y="616"/>
                  </a:lnTo>
                  <a:lnTo>
                    <a:pt x="332" y="598"/>
                  </a:lnTo>
                  <a:lnTo>
                    <a:pt x="344" y="582"/>
                  </a:lnTo>
                  <a:lnTo>
                    <a:pt x="358" y="569"/>
                  </a:lnTo>
                  <a:lnTo>
                    <a:pt x="373" y="558"/>
                  </a:lnTo>
                  <a:lnTo>
                    <a:pt x="437" y="424"/>
                  </a:lnTo>
                  <a:lnTo>
                    <a:pt x="437" y="424"/>
                  </a:lnTo>
                  <a:lnTo>
                    <a:pt x="444" y="414"/>
                  </a:lnTo>
                  <a:lnTo>
                    <a:pt x="453" y="405"/>
                  </a:lnTo>
                  <a:lnTo>
                    <a:pt x="466" y="396"/>
                  </a:lnTo>
                  <a:lnTo>
                    <a:pt x="482" y="389"/>
                  </a:lnTo>
                  <a:lnTo>
                    <a:pt x="501" y="381"/>
                  </a:lnTo>
                  <a:lnTo>
                    <a:pt x="524" y="375"/>
                  </a:lnTo>
                  <a:lnTo>
                    <a:pt x="551" y="370"/>
                  </a:lnTo>
                  <a:lnTo>
                    <a:pt x="581" y="366"/>
                  </a:lnTo>
                  <a:lnTo>
                    <a:pt x="581" y="366"/>
                  </a:lnTo>
                  <a:lnTo>
                    <a:pt x="653" y="359"/>
                  </a:lnTo>
                  <a:lnTo>
                    <a:pt x="689" y="357"/>
                  </a:lnTo>
                  <a:lnTo>
                    <a:pt x="725" y="357"/>
                  </a:lnTo>
                  <a:lnTo>
                    <a:pt x="760" y="357"/>
                  </a:lnTo>
                  <a:lnTo>
                    <a:pt x="796" y="358"/>
                  </a:lnTo>
                  <a:lnTo>
                    <a:pt x="832" y="361"/>
                  </a:lnTo>
                  <a:lnTo>
                    <a:pt x="867" y="366"/>
                  </a:lnTo>
                  <a:lnTo>
                    <a:pt x="867" y="366"/>
                  </a:lnTo>
                  <a:lnTo>
                    <a:pt x="871" y="366"/>
                  </a:lnTo>
                  <a:lnTo>
                    <a:pt x="871" y="366"/>
                  </a:lnTo>
                  <a:lnTo>
                    <a:pt x="772" y="326"/>
                  </a:lnTo>
                  <a:lnTo>
                    <a:pt x="673" y="286"/>
                  </a:lnTo>
                  <a:lnTo>
                    <a:pt x="572" y="243"/>
                  </a:lnTo>
                  <a:lnTo>
                    <a:pt x="472" y="198"/>
                  </a:lnTo>
                  <a:lnTo>
                    <a:pt x="372" y="151"/>
                  </a:lnTo>
                  <a:lnTo>
                    <a:pt x="270" y="103"/>
                  </a:lnTo>
                  <a:lnTo>
                    <a:pt x="169" y="53"/>
                  </a:lnTo>
                  <a:lnTo>
                    <a:pt x="67" y="1"/>
                  </a:lnTo>
                  <a:lnTo>
                    <a:pt x="67" y="0"/>
                  </a:lnTo>
                  <a:lnTo>
                    <a:pt x="67" y="0"/>
                  </a:lnTo>
                  <a:lnTo>
                    <a:pt x="170" y="52"/>
                  </a:lnTo>
                  <a:lnTo>
                    <a:pt x="271" y="103"/>
                  </a:lnTo>
                  <a:lnTo>
                    <a:pt x="373" y="151"/>
                  </a:lnTo>
                  <a:lnTo>
                    <a:pt x="475" y="198"/>
                  </a:lnTo>
                  <a:lnTo>
                    <a:pt x="575" y="243"/>
                  </a:lnTo>
                  <a:lnTo>
                    <a:pt x="675" y="286"/>
                  </a:lnTo>
                  <a:lnTo>
                    <a:pt x="776" y="328"/>
                  </a:lnTo>
                  <a:lnTo>
                    <a:pt x="875" y="366"/>
                  </a:lnTo>
                  <a:lnTo>
                    <a:pt x="875" y="366"/>
                  </a:lnTo>
                  <a:lnTo>
                    <a:pt x="921" y="375"/>
                  </a:lnTo>
                  <a:lnTo>
                    <a:pt x="966" y="386"/>
                  </a:lnTo>
                  <a:lnTo>
                    <a:pt x="1011" y="399"/>
                  </a:lnTo>
                  <a:lnTo>
                    <a:pt x="1056" y="413"/>
                  </a:lnTo>
                  <a:lnTo>
                    <a:pt x="1101" y="428"/>
                  </a:lnTo>
                  <a:lnTo>
                    <a:pt x="1144" y="443"/>
                  </a:lnTo>
                  <a:lnTo>
                    <a:pt x="1228" y="475"/>
                  </a:lnTo>
                  <a:lnTo>
                    <a:pt x="1228" y="475"/>
                  </a:lnTo>
                  <a:lnTo>
                    <a:pt x="1233" y="490"/>
                  </a:lnTo>
                  <a:lnTo>
                    <a:pt x="1237" y="507"/>
                  </a:lnTo>
                  <a:lnTo>
                    <a:pt x="1239" y="522"/>
                  </a:lnTo>
                  <a:lnTo>
                    <a:pt x="1242" y="539"/>
                  </a:lnTo>
                  <a:lnTo>
                    <a:pt x="1394" y="570"/>
                  </a:lnTo>
                  <a:lnTo>
                    <a:pt x="1394" y="570"/>
                  </a:lnTo>
                  <a:lnTo>
                    <a:pt x="1399" y="593"/>
                  </a:lnTo>
                  <a:lnTo>
                    <a:pt x="1402" y="615"/>
                  </a:lnTo>
                  <a:lnTo>
                    <a:pt x="1403" y="705"/>
                  </a:lnTo>
                  <a:lnTo>
                    <a:pt x="1377" y="800"/>
                  </a:lnTo>
                  <a:lnTo>
                    <a:pt x="327" y="1152"/>
                  </a:lnTo>
                  <a:close/>
                  <a:moveTo>
                    <a:pt x="842" y="760"/>
                  </a:moveTo>
                  <a:lnTo>
                    <a:pt x="1036" y="741"/>
                  </a:lnTo>
                  <a:lnTo>
                    <a:pt x="1036" y="575"/>
                  </a:lnTo>
                  <a:lnTo>
                    <a:pt x="931" y="564"/>
                  </a:lnTo>
                  <a:lnTo>
                    <a:pt x="842" y="760"/>
                  </a:lnTo>
                  <a:close/>
                  <a:moveTo>
                    <a:pt x="414" y="746"/>
                  </a:moveTo>
                  <a:lnTo>
                    <a:pt x="434" y="691"/>
                  </a:lnTo>
                  <a:lnTo>
                    <a:pt x="334" y="691"/>
                  </a:lnTo>
                  <a:lnTo>
                    <a:pt x="306" y="746"/>
                  </a:lnTo>
                  <a:lnTo>
                    <a:pt x="414" y="746"/>
                  </a:lnTo>
                  <a:close/>
                  <a:moveTo>
                    <a:pt x="673" y="746"/>
                  </a:moveTo>
                  <a:lnTo>
                    <a:pt x="701" y="691"/>
                  </a:lnTo>
                  <a:lnTo>
                    <a:pt x="583" y="691"/>
                  </a:lnTo>
                  <a:lnTo>
                    <a:pt x="562" y="746"/>
                  </a:lnTo>
                  <a:lnTo>
                    <a:pt x="673" y="746"/>
                  </a:lnTo>
                  <a:close/>
                  <a:moveTo>
                    <a:pt x="1060" y="738"/>
                  </a:moveTo>
                  <a:lnTo>
                    <a:pt x="1126" y="732"/>
                  </a:lnTo>
                  <a:lnTo>
                    <a:pt x="1126" y="586"/>
                  </a:lnTo>
                  <a:lnTo>
                    <a:pt x="1060" y="579"/>
                  </a:lnTo>
                  <a:lnTo>
                    <a:pt x="1060" y="738"/>
                  </a:lnTo>
                  <a:close/>
                  <a:moveTo>
                    <a:pt x="1147" y="729"/>
                  </a:moveTo>
                  <a:lnTo>
                    <a:pt x="1194" y="725"/>
                  </a:lnTo>
                  <a:lnTo>
                    <a:pt x="1194" y="593"/>
                  </a:lnTo>
                  <a:lnTo>
                    <a:pt x="1147" y="588"/>
                  </a:lnTo>
                  <a:lnTo>
                    <a:pt x="1147" y="729"/>
                  </a:lnTo>
                  <a:close/>
                  <a:moveTo>
                    <a:pt x="1211" y="724"/>
                  </a:moveTo>
                  <a:lnTo>
                    <a:pt x="1246" y="720"/>
                  </a:lnTo>
                  <a:lnTo>
                    <a:pt x="1246" y="600"/>
                  </a:lnTo>
                  <a:lnTo>
                    <a:pt x="1211" y="596"/>
                  </a:lnTo>
                  <a:lnTo>
                    <a:pt x="1211" y="724"/>
                  </a:lnTo>
                  <a:close/>
                  <a:moveTo>
                    <a:pt x="1262" y="719"/>
                  </a:moveTo>
                  <a:lnTo>
                    <a:pt x="1286" y="716"/>
                  </a:lnTo>
                  <a:lnTo>
                    <a:pt x="1286" y="603"/>
                  </a:lnTo>
                  <a:lnTo>
                    <a:pt x="1262" y="601"/>
                  </a:lnTo>
                  <a:lnTo>
                    <a:pt x="1262" y="719"/>
                  </a:lnTo>
                  <a:close/>
                  <a:moveTo>
                    <a:pt x="1302" y="715"/>
                  </a:moveTo>
                  <a:lnTo>
                    <a:pt x="1321" y="713"/>
                  </a:lnTo>
                  <a:lnTo>
                    <a:pt x="1321" y="607"/>
                  </a:lnTo>
                  <a:lnTo>
                    <a:pt x="1302" y="606"/>
                  </a:lnTo>
                  <a:lnTo>
                    <a:pt x="1302" y="715"/>
                  </a:lnTo>
                  <a:close/>
                  <a:moveTo>
                    <a:pt x="1335" y="711"/>
                  </a:moveTo>
                  <a:lnTo>
                    <a:pt x="1349" y="710"/>
                  </a:lnTo>
                  <a:lnTo>
                    <a:pt x="1349" y="611"/>
                  </a:lnTo>
                  <a:lnTo>
                    <a:pt x="1335" y="608"/>
                  </a:lnTo>
                  <a:lnTo>
                    <a:pt x="1335" y="711"/>
                  </a:lnTo>
                  <a:close/>
                  <a:moveTo>
                    <a:pt x="1361" y="709"/>
                  </a:moveTo>
                  <a:lnTo>
                    <a:pt x="1374" y="708"/>
                  </a:lnTo>
                  <a:lnTo>
                    <a:pt x="1374" y="615"/>
                  </a:lnTo>
                  <a:lnTo>
                    <a:pt x="1392" y="615"/>
                  </a:lnTo>
                  <a:lnTo>
                    <a:pt x="1361" y="612"/>
                  </a:lnTo>
                  <a:lnTo>
                    <a:pt x="1361" y="709"/>
                  </a:lnTo>
                  <a:close/>
                  <a:moveTo>
                    <a:pt x="553" y="547"/>
                  </a:moveTo>
                  <a:lnTo>
                    <a:pt x="592" y="455"/>
                  </a:lnTo>
                  <a:lnTo>
                    <a:pt x="440" y="455"/>
                  </a:lnTo>
                  <a:lnTo>
                    <a:pt x="402" y="547"/>
                  </a:lnTo>
                  <a:lnTo>
                    <a:pt x="553" y="547"/>
                  </a:lnTo>
                  <a:close/>
                  <a:moveTo>
                    <a:pt x="730" y="547"/>
                  </a:moveTo>
                  <a:lnTo>
                    <a:pt x="767" y="455"/>
                  </a:lnTo>
                  <a:lnTo>
                    <a:pt x="611" y="455"/>
                  </a:lnTo>
                  <a:lnTo>
                    <a:pt x="572" y="547"/>
                  </a:lnTo>
                  <a:lnTo>
                    <a:pt x="730" y="547"/>
                  </a:lnTo>
                  <a:close/>
                  <a:moveTo>
                    <a:pt x="440" y="1"/>
                  </a:moveTo>
                  <a:lnTo>
                    <a:pt x="442" y="0"/>
                  </a:lnTo>
                  <a:lnTo>
                    <a:pt x="442" y="0"/>
                  </a:lnTo>
                  <a:lnTo>
                    <a:pt x="494" y="38"/>
                  </a:lnTo>
                  <a:lnTo>
                    <a:pt x="547" y="75"/>
                  </a:lnTo>
                  <a:lnTo>
                    <a:pt x="600" y="112"/>
                  </a:lnTo>
                  <a:lnTo>
                    <a:pt x="654" y="147"/>
                  </a:lnTo>
                  <a:lnTo>
                    <a:pt x="708" y="182"/>
                  </a:lnTo>
                  <a:lnTo>
                    <a:pt x="762" y="215"/>
                  </a:lnTo>
                  <a:lnTo>
                    <a:pt x="816" y="246"/>
                  </a:lnTo>
                  <a:lnTo>
                    <a:pt x="872" y="278"/>
                  </a:lnTo>
                  <a:lnTo>
                    <a:pt x="927" y="309"/>
                  </a:lnTo>
                  <a:lnTo>
                    <a:pt x="983" y="338"/>
                  </a:lnTo>
                  <a:lnTo>
                    <a:pt x="1039" y="366"/>
                  </a:lnTo>
                  <a:lnTo>
                    <a:pt x="1095" y="394"/>
                  </a:lnTo>
                  <a:lnTo>
                    <a:pt x="1152" y="419"/>
                  </a:lnTo>
                  <a:lnTo>
                    <a:pt x="1208" y="445"/>
                  </a:lnTo>
                  <a:lnTo>
                    <a:pt x="1266" y="469"/>
                  </a:lnTo>
                  <a:lnTo>
                    <a:pt x="1323" y="492"/>
                  </a:lnTo>
                  <a:lnTo>
                    <a:pt x="1323" y="493"/>
                  </a:lnTo>
                  <a:lnTo>
                    <a:pt x="1323" y="493"/>
                  </a:lnTo>
                  <a:lnTo>
                    <a:pt x="1265" y="470"/>
                  </a:lnTo>
                  <a:lnTo>
                    <a:pt x="1208" y="446"/>
                  </a:lnTo>
                  <a:lnTo>
                    <a:pt x="1150" y="420"/>
                  </a:lnTo>
                  <a:lnTo>
                    <a:pt x="1095" y="394"/>
                  </a:lnTo>
                  <a:lnTo>
                    <a:pt x="1037" y="367"/>
                  </a:lnTo>
                  <a:lnTo>
                    <a:pt x="982" y="339"/>
                  </a:lnTo>
                  <a:lnTo>
                    <a:pt x="927" y="310"/>
                  </a:lnTo>
                  <a:lnTo>
                    <a:pt x="871" y="279"/>
                  </a:lnTo>
                  <a:lnTo>
                    <a:pt x="816" y="248"/>
                  </a:lnTo>
                  <a:lnTo>
                    <a:pt x="762" y="215"/>
                  </a:lnTo>
                  <a:lnTo>
                    <a:pt x="707" y="182"/>
                  </a:lnTo>
                  <a:lnTo>
                    <a:pt x="654" y="147"/>
                  </a:lnTo>
                  <a:lnTo>
                    <a:pt x="600" y="112"/>
                  </a:lnTo>
                  <a:lnTo>
                    <a:pt x="547" y="76"/>
                  </a:lnTo>
                  <a:lnTo>
                    <a:pt x="494" y="39"/>
                  </a:lnTo>
                  <a:lnTo>
                    <a:pt x="440" y="1"/>
                  </a:lnTo>
                  <a:lnTo>
                    <a:pt x="440" y="1"/>
                  </a:lnTo>
                  <a:close/>
                  <a:moveTo>
                    <a:pt x="684" y="427"/>
                  </a:moveTo>
                  <a:lnTo>
                    <a:pt x="703" y="396"/>
                  </a:lnTo>
                  <a:lnTo>
                    <a:pt x="567" y="396"/>
                  </a:lnTo>
                  <a:lnTo>
                    <a:pt x="548" y="427"/>
                  </a:lnTo>
                  <a:lnTo>
                    <a:pt x="684" y="427"/>
                  </a:lnTo>
                  <a:close/>
                </a:path>
              </a:pathLst>
            </a:custGeom>
            <a:solidFill>
              <a:schemeClr val="bg1"/>
            </a:solidFill>
            <a:ln w="6350">
              <a:solidFill>
                <a:srgbClr val="4F81BD"/>
              </a:solidFill>
              <a:round/>
            </a:ln>
          </p:spPr>
          <p:txBody>
            <a:bodyPr vert="horz" wrap="square" lIns="99649" tIns="49824" rIns="99649" bIns="49824" numCol="1" anchor="t" anchorCtr="0" compatLnSpc="1">
              <a:noAutofit/>
            </a:bodyPr>
            <a:lstStyle/>
            <a:p>
              <a:pPr marL="0" marR="0" lvl="0" indent="0" algn="l" defTabSz="1218565" rtl="0" eaLnBrk="1" fontAlgn="ctr" latinLnBrk="0" hangingPunct="1">
                <a:lnSpc>
                  <a:spcPct val="100000"/>
                </a:lnSpc>
                <a:spcBef>
                  <a:spcPts val="0"/>
                </a:spcBef>
                <a:spcAft>
                  <a:spcPts val="0"/>
                </a:spcAft>
                <a:buClrTx/>
                <a:buSzTx/>
                <a:buFontTx/>
                <a:buNone/>
                <a:defRPr/>
              </a:pPr>
              <a:endParaRPr kumimoji="0" lang="en-US" altLang="zh-CN" sz="2765" b="0" i="0" u="none" strike="noStrike" kern="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4" name="Freeform 143"/>
            <p:cNvSpPr>
              <a:spLocks noEditPoints="1"/>
            </p:cNvSpPr>
            <p:nvPr/>
          </p:nvSpPr>
          <p:spPr bwMode="auto">
            <a:xfrm>
              <a:off x="10381413" y="1854132"/>
              <a:ext cx="505358" cy="561299"/>
            </a:xfrm>
            <a:custGeom>
              <a:avLst/>
              <a:gdLst>
                <a:gd name="T0" fmla="*/ 2147483646 w 1022"/>
                <a:gd name="T1" fmla="*/ 2147483646 h 2192"/>
                <a:gd name="T2" fmla="*/ 2147483646 w 1022"/>
                <a:gd name="T3" fmla="*/ 2147483646 h 2192"/>
                <a:gd name="T4" fmla="*/ 2147483646 w 1022"/>
                <a:gd name="T5" fmla="*/ 2147483646 h 2192"/>
                <a:gd name="T6" fmla="*/ 2147483646 w 1022"/>
                <a:gd name="T7" fmla="*/ 2147483646 h 2192"/>
                <a:gd name="T8" fmla="*/ 2147483646 w 1022"/>
                <a:gd name="T9" fmla="*/ 2147483646 h 2192"/>
                <a:gd name="T10" fmla="*/ 2147483646 w 1022"/>
                <a:gd name="T11" fmla="*/ 2147483646 h 2192"/>
                <a:gd name="T12" fmla="*/ 2147483646 w 1022"/>
                <a:gd name="T13" fmla="*/ 2147483646 h 2192"/>
                <a:gd name="T14" fmla="*/ 2147483646 w 1022"/>
                <a:gd name="T15" fmla="*/ 2147483646 h 2192"/>
                <a:gd name="T16" fmla="*/ 2147483646 w 1022"/>
                <a:gd name="T17" fmla="*/ 2147483646 h 2192"/>
                <a:gd name="T18" fmla="*/ 2147483646 w 1022"/>
                <a:gd name="T19" fmla="*/ 2147483646 h 2192"/>
                <a:gd name="T20" fmla="*/ 2147483646 w 1022"/>
                <a:gd name="T21" fmla="*/ 2147483646 h 2192"/>
                <a:gd name="T22" fmla="*/ 2147483646 w 1022"/>
                <a:gd name="T23" fmla="*/ 2147483646 h 2192"/>
                <a:gd name="T24" fmla="*/ 2147483646 w 1022"/>
                <a:gd name="T25" fmla="*/ 2147483646 h 2192"/>
                <a:gd name="T26" fmla="*/ 2147483646 w 1022"/>
                <a:gd name="T27" fmla="*/ 2147483646 h 2192"/>
                <a:gd name="T28" fmla="*/ 2147483646 w 1022"/>
                <a:gd name="T29" fmla="*/ 2147483646 h 2192"/>
                <a:gd name="T30" fmla="*/ 2147483646 w 1022"/>
                <a:gd name="T31" fmla="*/ 2147483646 h 2192"/>
                <a:gd name="T32" fmla="*/ 2147483646 w 1022"/>
                <a:gd name="T33" fmla="*/ 2147483646 h 2192"/>
                <a:gd name="T34" fmla="*/ 2147483646 w 1022"/>
                <a:gd name="T35" fmla="*/ 2147483646 h 2192"/>
                <a:gd name="T36" fmla="*/ 2147483646 w 1022"/>
                <a:gd name="T37" fmla="*/ 2147483646 h 2192"/>
                <a:gd name="T38" fmla="*/ 2147483646 w 1022"/>
                <a:gd name="T39" fmla="*/ 2147483646 h 2192"/>
                <a:gd name="T40" fmla="*/ 2147483646 w 1022"/>
                <a:gd name="T41" fmla="*/ 2147483646 h 2192"/>
                <a:gd name="T42" fmla="*/ 2147483646 w 1022"/>
                <a:gd name="T43" fmla="*/ 2147483646 h 2192"/>
                <a:gd name="T44" fmla="*/ 2147483646 w 1022"/>
                <a:gd name="T45" fmla="*/ 2147483646 h 2192"/>
                <a:gd name="T46" fmla="*/ 2147483646 w 1022"/>
                <a:gd name="T47" fmla="*/ 2147483646 h 2192"/>
                <a:gd name="T48" fmla="*/ 2147483646 w 1022"/>
                <a:gd name="T49" fmla="*/ 2147483646 h 2192"/>
                <a:gd name="T50" fmla="*/ 2147483646 w 1022"/>
                <a:gd name="T51" fmla="*/ 2147483646 h 2192"/>
                <a:gd name="T52" fmla="*/ 2147483646 w 1022"/>
                <a:gd name="T53" fmla="*/ 2147483646 h 2192"/>
                <a:gd name="T54" fmla="*/ 2147483646 w 1022"/>
                <a:gd name="T55" fmla="*/ 2147483646 h 2192"/>
                <a:gd name="T56" fmla="*/ 2147483646 w 1022"/>
                <a:gd name="T57" fmla="*/ 2147483646 h 2192"/>
                <a:gd name="T58" fmla="*/ 2147483646 w 1022"/>
                <a:gd name="T59" fmla="*/ 2147483646 h 2192"/>
                <a:gd name="T60" fmla="*/ 2147483646 w 1022"/>
                <a:gd name="T61" fmla="*/ 2147483646 h 2192"/>
                <a:gd name="T62" fmla="*/ 2147483646 w 1022"/>
                <a:gd name="T63" fmla="*/ 2147483646 h 2192"/>
                <a:gd name="T64" fmla="*/ 2147483646 w 1022"/>
                <a:gd name="T65" fmla="*/ 2147483646 h 2192"/>
                <a:gd name="T66" fmla="*/ 2147483646 w 1022"/>
                <a:gd name="T67" fmla="*/ 2147483646 h 2192"/>
                <a:gd name="T68" fmla="*/ 2147483646 w 1022"/>
                <a:gd name="T69" fmla="*/ 2147483646 h 2192"/>
                <a:gd name="T70" fmla="*/ 2147483646 w 1022"/>
                <a:gd name="T71" fmla="*/ 2147483646 h 2192"/>
                <a:gd name="T72" fmla="*/ 2147483646 w 1022"/>
                <a:gd name="T73" fmla="*/ 2147483646 h 2192"/>
                <a:gd name="T74" fmla="*/ 2147483646 w 1022"/>
                <a:gd name="T75" fmla="*/ 2147483646 h 2192"/>
                <a:gd name="T76" fmla="*/ 2147483646 w 1022"/>
                <a:gd name="T77" fmla="*/ 2147483646 h 2192"/>
                <a:gd name="T78" fmla="*/ 2147483646 w 1022"/>
                <a:gd name="T79" fmla="*/ 2147483646 h 2192"/>
                <a:gd name="T80" fmla="*/ 2147483646 w 1022"/>
                <a:gd name="T81" fmla="*/ 2147483646 h 2192"/>
                <a:gd name="T82" fmla="*/ 2147483646 w 1022"/>
                <a:gd name="T83" fmla="*/ 2147483646 h 2192"/>
                <a:gd name="T84" fmla="*/ 2147483646 w 1022"/>
                <a:gd name="T85" fmla="*/ 2147483646 h 2192"/>
                <a:gd name="T86" fmla="*/ 2147483646 w 1022"/>
                <a:gd name="T87" fmla="*/ 2147483646 h 2192"/>
                <a:gd name="T88" fmla="*/ 2147483646 w 1022"/>
                <a:gd name="T89" fmla="*/ 2147483646 h 2192"/>
                <a:gd name="T90" fmla="*/ 2147483646 w 1022"/>
                <a:gd name="T91" fmla="*/ 2147483646 h 2192"/>
                <a:gd name="T92" fmla="*/ 2147483646 w 1022"/>
                <a:gd name="T93" fmla="*/ 2147483646 h 2192"/>
                <a:gd name="T94" fmla="*/ 2147483646 w 1022"/>
                <a:gd name="T95" fmla="*/ 2147483646 h 2192"/>
                <a:gd name="T96" fmla="*/ 2147483646 w 1022"/>
                <a:gd name="T97" fmla="*/ 2147483646 h 2192"/>
                <a:gd name="T98" fmla="*/ 2147483646 w 1022"/>
                <a:gd name="T99" fmla="*/ 2147483646 h 2192"/>
                <a:gd name="T100" fmla="*/ 2147483646 w 1022"/>
                <a:gd name="T101" fmla="*/ 2147483646 h 2192"/>
                <a:gd name="T102" fmla="*/ 2147483646 w 1022"/>
                <a:gd name="T103" fmla="*/ 2147483646 h 2192"/>
                <a:gd name="T104" fmla="*/ 2147483646 w 1022"/>
                <a:gd name="T105" fmla="*/ 2147483646 h 2192"/>
                <a:gd name="T106" fmla="*/ 2147483646 w 1022"/>
                <a:gd name="T107" fmla="*/ 2147483646 h 2192"/>
                <a:gd name="T108" fmla="*/ 2147483646 w 1022"/>
                <a:gd name="T109" fmla="*/ 2147483646 h 2192"/>
                <a:gd name="T110" fmla="*/ 2147483646 w 1022"/>
                <a:gd name="T111" fmla="*/ 2147483646 h 2192"/>
                <a:gd name="T112" fmla="*/ 2147483646 w 1022"/>
                <a:gd name="T113" fmla="*/ 2147483646 h 2192"/>
                <a:gd name="T114" fmla="*/ 2147483646 w 1022"/>
                <a:gd name="T115" fmla="*/ 2147483646 h 2192"/>
                <a:gd name="T116" fmla="*/ 2147483646 w 1022"/>
                <a:gd name="T117" fmla="*/ 2147483646 h 219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022"/>
                <a:gd name="T178" fmla="*/ 0 h 2192"/>
                <a:gd name="T179" fmla="*/ 1022 w 1022"/>
                <a:gd name="T180" fmla="*/ 2192 h 219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022" h="2192">
                  <a:moveTo>
                    <a:pt x="86" y="2192"/>
                  </a:moveTo>
                  <a:lnTo>
                    <a:pt x="90" y="2040"/>
                  </a:lnTo>
                  <a:lnTo>
                    <a:pt x="114" y="1944"/>
                  </a:lnTo>
                  <a:lnTo>
                    <a:pt x="138" y="1844"/>
                  </a:lnTo>
                  <a:lnTo>
                    <a:pt x="160" y="1744"/>
                  </a:lnTo>
                  <a:lnTo>
                    <a:pt x="180" y="1644"/>
                  </a:lnTo>
                  <a:lnTo>
                    <a:pt x="222" y="1440"/>
                  </a:lnTo>
                  <a:lnTo>
                    <a:pt x="244" y="1340"/>
                  </a:lnTo>
                  <a:lnTo>
                    <a:pt x="266" y="1240"/>
                  </a:lnTo>
                  <a:lnTo>
                    <a:pt x="246" y="1234"/>
                  </a:lnTo>
                  <a:lnTo>
                    <a:pt x="226" y="1232"/>
                  </a:lnTo>
                  <a:lnTo>
                    <a:pt x="202" y="1230"/>
                  </a:lnTo>
                  <a:lnTo>
                    <a:pt x="178" y="1232"/>
                  </a:lnTo>
                  <a:lnTo>
                    <a:pt x="128" y="1232"/>
                  </a:lnTo>
                  <a:lnTo>
                    <a:pt x="104" y="1234"/>
                  </a:lnTo>
                  <a:lnTo>
                    <a:pt x="82" y="1232"/>
                  </a:lnTo>
                  <a:lnTo>
                    <a:pt x="78" y="1234"/>
                  </a:lnTo>
                  <a:lnTo>
                    <a:pt x="76" y="1236"/>
                  </a:lnTo>
                  <a:lnTo>
                    <a:pt x="72" y="1244"/>
                  </a:lnTo>
                  <a:lnTo>
                    <a:pt x="72" y="1256"/>
                  </a:lnTo>
                  <a:lnTo>
                    <a:pt x="74" y="1268"/>
                  </a:lnTo>
                  <a:lnTo>
                    <a:pt x="74" y="1280"/>
                  </a:lnTo>
                  <a:lnTo>
                    <a:pt x="74" y="1292"/>
                  </a:lnTo>
                  <a:lnTo>
                    <a:pt x="72" y="1300"/>
                  </a:lnTo>
                  <a:lnTo>
                    <a:pt x="70" y="1302"/>
                  </a:lnTo>
                  <a:lnTo>
                    <a:pt x="66" y="1304"/>
                  </a:lnTo>
                  <a:lnTo>
                    <a:pt x="10" y="1304"/>
                  </a:lnTo>
                  <a:lnTo>
                    <a:pt x="4" y="1272"/>
                  </a:lnTo>
                  <a:lnTo>
                    <a:pt x="2" y="1242"/>
                  </a:lnTo>
                  <a:lnTo>
                    <a:pt x="2" y="1214"/>
                  </a:lnTo>
                  <a:lnTo>
                    <a:pt x="6" y="1190"/>
                  </a:lnTo>
                  <a:lnTo>
                    <a:pt x="10" y="1168"/>
                  </a:lnTo>
                  <a:lnTo>
                    <a:pt x="16" y="1148"/>
                  </a:lnTo>
                  <a:lnTo>
                    <a:pt x="24" y="1128"/>
                  </a:lnTo>
                  <a:lnTo>
                    <a:pt x="34" y="1112"/>
                  </a:lnTo>
                  <a:lnTo>
                    <a:pt x="46" y="1096"/>
                  </a:lnTo>
                  <a:lnTo>
                    <a:pt x="58" y="1080"/>
                  </a:lnTo>
                  <a:lnTo>
                    <a:pt x="86" y="1052"/>
                  </a:lnTo>
                  <a:lnTo>
                    <a:pt x="116" y="1022"/>
                  </a:lnTo>
                  <a:lnTo>
                    <a:pt x="146" y="992"/>
                  </a:lnTo>
                  <a:lnTo>
                    <a:pt x="218" y="916"/>
                  </a:lnTo>
                  <a:lnTo>
                    <a:pt x="252" y="882"/>
                  </a:lnTo>
                  <a:lnTo>
                    <a:pt x="282" y="848"/>
                  </a:lnTo>
                  <a:lnTo>
                    <a:pt x="282" y="728"/>
                  </a:lnTo>
                  <a:lnTo>
                    <a:pt x="82" y="728"/>
                  </a:lnTo>
                  <a:lnTo>
                    <a:pt x="78" y="730"/>
                  </a:lnTo>
                  <a:lnTo>
                    <a:pt x="76" y="732"/>
                  </a:lnTo>
                  <a:lnTo>
                    <a:pt x="72" y="740"/>
                  </a:lnTo>
                  <a:lnTo>
                    <a:pt x="72" y="752"/>
                  </a:lnTo>
                  <a:lnTo>
                    <a:pt x="74" y="764"/>
                  </a:lnTo>
                  <a:lnTo>
                    <a:pt x="74" y="776"/>
                  </a:lnTo>
                  <a:lnTo>
                    <a:pt x="74" y="788"/>
                  </a:lnTo>
                  <a:lnTo>
                    <a:pt x="72" y="796"/>
                  </a:lnTo>
                  <a:lnTo>
                    <a:pt x="70" y="798"/>
                  </a:lnTo>
                  <a:lnTo>
                    <a:pt x="66" y="800"/>
                  </a:lnTo>
                  <a:lnTo>
                    <a:pt x="10" y="800"/>
                  </a:lnTo>
                  <a:lnTo>
                    <a:pt x="6" y="776"/>
                  </a:lnTo>
                  <a:lnTo>
                    <a:pt x="2" y="754"/>
                  </a:lnTo>
                  <a:lnTo>
                    <a:pt x="0" y="732"/>
                  </a:lnTo>
                  <a:lnTo>
                    <a:pt x="2" y="712"/>
                  </a:lnTo>
                  <a:lnTo>
                    <a:pt x="2" y="694"/>
                  </a:lnTo>
                  <a:lnTo>
                    <a:pt x="6" y="676"/>
                  </a:lnTo>
                  <a:lnTo>
                    <a:pt x="10" y="660"/>
                  </a:lnTo>
                  <a:lnTo>
                    <a:pt x="14" y="644"/>
                  </a:lnTo>
                  <a:lnTo>
                    <a:pt x="20" y="628"/>
                  </a:lnTo>
                  <a:lnTo>
                    <a:pt x="28" y="614"/>
                  </a:lnTo>
                  <a:lnTo>
                    <a:pt x="46" y="588"/>
                  </a:lnTo>
                  <a:lnTo>
                    <a:pt x="66" y="564"/>
                  </a:lnTo>
                  <a:lnTo>
                    <a:pt x="88" y="540"/>
                  </a:lnTo>
                  <a:lnTo>
                    <a:pt x="114" y="518"/>
                  </a:lnTo>
                  <a:lnTo>
                    <a:pt x="140" y="496"/>
                  </a:lnTo>
                  <a:lnTo>
                    <a:pt x="196" y="452"/>
                  </a:lnTo>
                  <a:lnTo>
                    <a:pt x="222" y="430"/>
                  </a:lnTo>
                  <a:lnTo>
                    <a:pt x="250" y="404"/>
                  </a:lnTo>
                  <a:lnTo>
                    <a:pt x="274" y="376"/>
                  </a:lnTo>
                  <a:lnTo>
                    <a:pt x="298" y="344"/>
                  </a:lnTo>
                  <a:lnTo>
                    <a:pt x="302" y="336"/>
                  </a:lnTo>
                  <a:lnTo>
                    <a:pt x="306" y="326"/>
                  </a:lnTo>
                  <a:lnTo>
                    <a:pt x="310" y="308"/>
                  </a:lnTo>
                  <a:lnTo>
                    <a:pt x="314" y="292"/>
                  </a:lnTo>
                  <a:lnTo>
                    <a:pt x="318" y="286"/>
                  </a:lnTo>
                  <a:lnTo>
                    <a:pt x="322" y="280"/>
                  </a:lnTo>
                  <a:lnTo>
                    <a:pt x="328" y="276"/>
                  </a:lnTo>
                  <a:lnTo>
                    <a:pt x="342" y="274"/>
                  </a:lnTo>
                  <a:lnTo>
                    <a:pt x="354" y="270"/>
                  </a:lnTo>
                  <a:lnTo>
                    <a:pt x="358" y="266"/>
                  </a:lnTo>
                  <a:lnTo>
                    <a:pt x="362" y="264"/>
                  </a:lnTo>
                  <a:lnTo>
                    <a:pt x="368" y="252"/>
                  </a:lnTo>
                  <a:lnTo>
                    <a:pt x="372" y="236"/>
                  </a:lnTo>
                  <a:lnTo>
                    <a:pt x="382" y="204"/>
                  </a:lnTo>
                  <a:lnTo>
                    <a:pt x="388" y="168"/>
                  </a:lnTo>
                  <a:lnTo>
                    <a:pt x="390" y="130"/>
                  </a:lnTo>
                  <a:lnTo>
                    <a:pt x="392" y="92"/>
                  </a:lnTo>
                  <a:lnTo>
                    <a:pt x="392" y="58"/>
                  </a:lnTo>
                  <a:lnTo>
                    <a:pt x="390" y="26"/>
                  </a:lnTo>
                  <a:lnTo>
                    <a:pt x="386" y="0"/>
                  </a:lnTo>
                  <a:lnTo>
                    <a:pt x="650" y="0"/>
                  </a:lnTo>
                  <a:lnTo>
                    <a:pt x="644" y="16"/>
                  </a:lnTo>
                  <a:lnTo>
                    <a:pt x="638" y="32"/>
                  </a:lnTo>
                  <a:lnTo>
                    <a:pt x="636" y="46"/>
                  </a:lnTo>
                  <a:lnTo>
                    <a:pt x="634" y="62"/>
                  </a:lnTo>
                  <a:lnTo>
                    <a:pt x="634" y="90"/>
                  </a:lnTo>
                  <a:lnTo>
                    <a:pt x="638" y="120"/>
                  </a:lnTo>
                  <a:lnTo>
                    <a:pt x="646" y="150"/>
                  </a:lnTo>
                  <a:lnTo>
                    <a:pt x="652" y="180"/>
                  </a:lnTo>
                  <a:lnTo>
                    <a:pt x="660" y="212"/>
                  </a:lnTo>
                  <a:lnTo>
                    <a:pt x="666" y="248"/>
                  </a:lnTo>
                  <a:lnTo>
                    <a:pt x="672" y="254"/>
                  </a:lnTo>
                  <a:lnTo>
                    <a:pt x="680" y="260"/>
                  </a:lnTo>
                  <a:lnTo>
                    <a:pt x="698" y="268"/>
                  </a:lnTo>
                  <a:lnTo>
                    <a:pt x="716" y="276"/>
                  </a:lnTo>
                  <a:lnTo>
                    <a:pt x="724" y="282"/>
                  </a:lnTo>
                  <a:lnTo>
                    <a:pt x="730" y="288"/>
                  </a:lnTo>
                  <a:lnTo>
                    <a:pt x="738" y="318"/>
                  </a:lnTo>
                  <a:lnTo>
                    <a:pt x="750" y="344"/>
                  </a:lnTo>
                  <a:lnTo>
                    <a:pt x="764" y="370"/>
                  </a:lnTo>
                  <a:lnTo>
                    <a:pt x="782" y="392"/>
                  </a:lnTo>
                  <a:lnTo>
                    <a:pt x="798" y="414"/>
                  </a:lnTo>
                  <a:lnTo>
                    <a:pt x="818" y="434"/>
                  </a:lnTo>
                  <a:lnTo>
                    <a:pt x="838" y="452"/>
                  </a:lnTo>
                  <a:lnTo>
                    <a:pt x="858" y="470"/>
                  </a:lnTo>
                  <a:lnTo>
                    <a:pt x="902" y="506"/>
                  </a:lnTo>
                  <a:lnTo>
                    <a:pt x="944" y="542"/>
                  </a:lnTo>
                  <a:lnTo>
                    <a:pt x="964" y="560"/>
                  </a:lnTo>
                  <a:lnTo>
                    <a:pt x="984" y="580"/>
                  </a:lnTo>
                  <a:lnTo>
                    <a:pt x="1002" y="602"/>
                  </a:lnTo>
                  <a:lnTo>
                    <a:pt x="1018" y="624"/>
                  </a:lnTo>
                  <a:lnTo>
                    <a:pt x="1018" y="776"/>
                  </a:lnTo>
                  <a:lnTo>
                    <a:pt x="962" y="776"/>
                  </a:lnTo>
                  <a:lnTo>
                    <a:pt x="952" y="776"/>
                  </a:lnTo>
                  <a:lnTo>
                    <a:pt x="950" y="774"/>
                  </a:lnTo>
                  <a:lnTo>
                    <a:pt x="948" y="772"/>
                  </a:lnTo>
                  <a:lnTo>
                    <a:pt x="944" y="766"/>
                  </a:lnTo>
                  <a:lnTo>
                    <a:pt x="944" y="758"/>
                  </a:lnTo>
                  <a:lnTo>
                    <a:pt x="946" y="738"/>
                  </a:lnTo>
                  <a:lnTo>
                    <a:pt x="946" y="728"/>
                  </a:lnTo>
                  <a:lnTo>
                    <a:pt x="946" y="720"/>
                  </a:lnTo>
                  <a:lnTo>
                    <a:pt x="762" y="720"/>
                  </a:lnTo>
                  <a:lnTo>
                    <a:pt x="758" y="748"/>
                  </a:lnTo>
                  <a:lnTo>
                    <a:pt x="756" y="772"/>
                  </a:lnTo>
                  <a:lnTo>
                    <a:pt x="756" y="796"/>
                  </a:lnTo>
                  <a:lnTo>
                    <a:pt x="758" y="818"/>
                  </a:lnTo>
                  <a:lnTo>
                    <a:pt x="762" y="838"/>
                  </a:lnTo>
                  <a:lnTo>
                    <a:pt x="768" y="856"/>
                  </a:lnTo>
                  <a:lnTo>
                    <a:pt x="774" y="872"/>
                  </a:lnTo>
                  <a:lnTo>
                    <a:pt x="784" y="890"/>
                  </a:lnTo>
                  <a:lnTo>
                    <a:pt x="794" y="904"/>
                  </a:lnTo>
                  <a:lnTo>
                    <a:pt x="804" y="918"/>
                  </a:lnTo>
                  <a:lnTo>
                    <a:pt x="830" y="944"/>
                  </a:lnTo>
                  <a:lnTo>
                    <a:pt x="858" y="970"/>
                  </a:lnTo>
                  <a:lnTo>
                    <a:pt x="886" y="992"/>
                  </a:lnTo>
                  <a:lnTo>
                    <a:pt x="916" y="1016"/>
                  </a:lnTo>
                  <a:lnTo>
                    <a:pt x="944" y="1042"/>
                  </a:lnTo>
                  <a:lnTo>
                    <a:pt x="970" y="1070"/>
                  </a:lnTo>
                  <a:lnTo>
                    <a:pt x="980" y="1084"/>
                  </a:lnTo>
                  <a:lnTo>
                    <a:pt x="992" y="1100"/>
                  </a:lnTo>
                  <a:lnTo>
                    <a:pt x="1000" y="1118"/>
                  </a:lnTo>
                  <a:lnTo>
                    <a:pt x="1008" y="1136"/>
                  </a:lnTo>
                  <a:lnTo>
                    <a:pt x="1014" y="1156"/>
                  </a:lnTo>
                  <a:lnTo>
                    <a:pt x="1020" y="1176"/>
                  </a:lnTo>
                  <a:lnTo>
                    <a:pt x="1022" y="1200"/>
                  </a:lnTo>
                  <a:lnTo>
                    <a:pt x="1022" y="1224"/>
                  </a:lnTo>
                  <a:lnTo>
                    <a:pt x="1022" y="1252"/>
                  </a:lnTo>
                  <a:lnTo>
                    <a:pt x="1018" y="1280"/>
                  </a:lnTo>
                  <a:lnTo>
                    <a:pt x="962" y="1280"/>
                  </a:lnTo>
                  <a:lnTo>
                    <a:pt x="952" y="1280"/>
                  </a:lnTo>
                  <a:lnTo>
                    <a:pt x="950" y="1278"/>
                  </a:lnTo>
                  <a:lnTo>
                    <a:pt x="948" y="1276"/>
                  </a:lnTo>
                  <a:lnTo>
                    <a:pt x="944" y="1270"/>
                  </a:lnTo>
                  <a:lnTo>
                    <a:pt x="944" y="1262"/>
                  </a:lnTo>
                  <a:lnTo>
                    <a:pt x="946" y="1242"/>
                  </a:lnTo>
                  <a:lnTo>
                    <a:pt x="946" y="1232"/>
                  </a:lnTo>
                  <a:lnTo>
                    <a:pt x="946" y="1224"/>
                  </a:lnTo>
                  <a:lnTo>
                    <a:pt x="770" y="1224"/>
                  </a:lnTo>
                  <a:lnTo>
                    <a:pt x="788" y="1326"/>
                  </a:lnTo>
                  <a:lnTo>
                    <a:pt x="810" y="1428"/>
                  </a:lnTo>
                  <a:lnTo>
                    <a:pt x="852" y="1630"/>
                  </a:lnTo>
                  <a:lnTo>
                    <a:pt x="896" y="1830"/>
                  </a:lnTo>
                  <a:lnTo>
                    <a:pt x="918" y="1930"/>
                  </a:lnTo>
                  <a:lnTo>
                    <a:pt x="938" y="2032"/>
                  </a:lnTo>
                  <a:lnTo>
                    <a:pt x="940" y="2038"/>
                  </a:lnTo>
                  <a:lnTo>
                    <a:pt x="944" y="2040"/>
                  </a:lnTo>
                  <a:lnTo>
                    <a:pt x="950" y="2042"/>
                  </a:lnTo>
                  <a:lnTo>
                    <a:pt x="956" y="2040"/>
                  </a:lnTo>
                  <a:lnTo>
                    <a:pt x="972" y="2040"/>
                  </a:lnTo>
                  <a:lnTo>
                    <a:pt x="980" y="2040"/>
                  </a:lnTo>
                  <a:lnTo>
                    <a:pt x="986" y="2040"/>
                  </a:lnTo>
                  <a:lnTo>
                    <a:pt x="986" y="2192"/>
                  </a:lnTo>
                  <a:lnTo>
                    <a:pt x="86" y="2192"/>
                  </a:lnTo>
                  <a:close/>
                  <a:moveTo>
                    <a:pt x="562" y="56"/>
                  </a:moveTo>
                  <a:lnTo>
                    <a:pt x="562" y="56"/>
                  </a:lnTo>
                  <a:lnTo>
                    <a:pt x="550" y="58"/>
                  </a:lnTo>
                  <a:lnTo>
                    <a:pt x="538" y="56"/>
                  </a:lnTo>
                  <a:lnTo>
                    <a:pt x="512" y="56"/>
                  </a:lnTo>
                  <a:lnTo>
                    <a:pt x="500" y="54"/>
                  </a:lnTo>
                  <a:lnTo>
                    <a:pt x="490" y="56"/>
                  </a:lnTo>
                  <a:lnTo>
                    <a:pt x="480" y="58"/>
                  </a:lnTo>
                  <a:lnTo>
                    <a:pt x="474" y="64"/>
                  </a:lnTo>
                  <a:lnTo>
                    <a:pt x="486" y="78"/>
                  </a:lnTo>
                  <a:lnTo>
                    <a:pt x="498" y="88"/>
                  </a:lnTo>
                  <a:lnTo>
                    <a:pt x="508" y="94"/>
                  </a:lnTo>
                  <a:lnTo>
                    <a:pt x="520" y="94"/>
                  </a:lnTo>
                  <a:lnTo>
                    <a:pt x="530" y="92"/>
                  </a:lnTo>
                  <a:lnTo>
                    <a:pt x="542" y="84"/>
                  </a:lnTo>
                  <a:lnTo>
                    <a:pt x="552" y="72"/>
                  </a:lnTo>
                  <a:lnTo>
                    <a:pt x="562" y="56"/>
                  </a:lnTo>
                  <a:close/>
                  <a:moveTo>
                    <a:pt x="602" y="176"/>
                  </a:moveTo>
                  <a:lnTo>
                    <a:pt x="602" y="176"/>
                  </a:lnTo>
                  <a:lnTo>
                    <a:pt x="596" y="170"/>
                  </a:lnTo>
                  <a:lnTo>
                    <a:pt x="594" y="162"/>
                  </a:lnTo>
                  <a:lnTo>
                    <a:pt x="590" y="142"/>
                  </a:lnTo>
                  <a:lnTo>
                    <a:pt x="590" y="132"/>
                  </a:lnTo>
                  <a:lnTo>
                    <a:pt x="588" y="124"/>
                  </a:lnTo>
                  <a:lnTo>
                    <a:pt x="584" y="116"/>
                  </a:lnTo>
                  <a:lnTo>
                    <a:pt x="578" y="112"/>
                  </a:lnTo>
                  <a:lnTo>
                    <a:pt x="570" y="116"/>
                  </a:lnTo>
                  <a:lnTo>
                    <a:pt x="564" y="122"/>
                  </a:lnTo>
                  <a:lnTo>
                    <a:pt x="562" y="126"/>
                  </a:lnTo>
                  <a:lnTo>
                    <a:pt x="560" y="132"/>
                  </a:lnTo>
                  <a:lnTo>
                    <a:pt x="560" y="138"/>
                  </a:lnTo>
                  <a:lnTo>
                    <a:pt x="560" y="142"/>
                  </a:lnTo>
                  <a:lnTo>
                    <a:pt x="566" y="154"/>
                  </a:lnTo>
                  <a:lnTo>
                    <a:pt x="574" y="164"/>
                  </a:lnTo>
                  <a:lnTo>
                    <a:pt x="584" y="172"/>
                  </a:lnTo>
                  <a:lnTo>
                    <a:pt x="594" y="176"/>
                  </a:lnTo>
                  <a:lnTo>
                    <a:pt x="602" y="176"/>
                  </a:lnTo>
                  <a:close/>
                  <a:moveTo>
                    <a:pt x="442" y="184"/>
                  </a:moveTo>
                  <a:lnTo>
                    <a:pt x="442" y="184"/>
                  </a:lnTo>
                  <a:lnTo>
                    <a:pt x="444" y="176"/>
                  </a:lnTo>
                  <a:lnTo>
                    <a:pt x="448" y="172"/>
                  </a:lnTo>
                  <a:lnTo>
                    <a:pt x="460" y="162"/>
                  </a:lnTo>
                  <a:lnTo>
                    <a:pt x="466" y="158"/>
                  </a:lnTo>
                  <a:lnTo>
                    <a:pt x="470" y="152"/>
                  </a:lnTo>
                  <a:lnTo>
                    <a:pt x="472" y="146"/>
                  </a:lnTo>
                  <a:lnTo>
                    <a:pt x="474" y="136"/>
                  </a:lnTo>
                  <a:lnTo>
                    <a:pt x="468" y="136"/>
                  </a:lnTo>
                  <a:lnTo>
                    <a:pt x="464" y="132"/>
                  </a:lnTo>
                  <a:lnTo>
                    <a:pt x="460" y="126"/>
                  </a:lnTo>
                  <a:lnTo>
                    <a:pt x="458" y="122"/>
                  </a:lnTo>
                  <a:lnTo>
                    <a:pt x="454" y="120"/>
                  </a:lnTo>
                  <a:lnTo>
                    <a:pt x="448" y="120"/>
                  </a:lnTo>
                  <a:lnTo>
                    <a:pt x="442" y="120"/>
                  </a:lnTo>
                  <a:lnTo>
                    <a:pt x="444" y="130"/>
                  </a:lnTo>
                  <a:lnTo>
                    <a:pt x="442" y="138"/>
                  </a:lnTo>
                  <a:lnTo>
                    <a:pt x="436" y="156"/>
                  </a:lnTo>
                  <a:lnTo>
                    <a:pt x="434" y="164"/>
                  </a:lnTo>
                  <a:lnTo>
                    <a:pt x="432" y="172"/>
                  </a:lnTo>
                  <a:lnTo>
                    <a:pt x="434" y="178"/>
                  </a:lnTo>
                  <a:lnTo>
                    <a:pt x="442" y="184"/>
                  </a:lnTo>
                  <a:close/>
                  <a:moveTo>
                    <a:pt x="442" y="264"/>
                  </a:moveTo>
                  <a:lnTo>
                    <a:pt x="442" y="264"/>
                  </a:lnTo>
                  <a:lnTo>
                    <a:pt x="594" y="264"/>
                  </a:lnTo>
                  <a:lnTo>
                    <a:pt x="588" y="248"/>
                  </a:lnTo>
                  <a:lnTo>
                    <a:pt x="580" y="234"/>
                  </a:lnTo>
                  <a:lnTo>
                    <a:pt x="572" y="222"/>
                  </a:lnTo>
                  <a:lnTo>
                    <a:pt x="562" y="212"/>
                  </a:lnTo>
                  <a:lnTo>
                    <a:pt x="552" y="206"/>
                  </a:lnTo>
                  <a:lnTo>
                    <a:pt x="540" y="200"/>
                  </a:lnTo>
                  <a:lnTo>
                    <a:pt x="530" y="196"/>
                  </a:lnTo>
                  <a:lnTo>
                    <a:pt x="518" y="196"/>
                  </a:lnTo>
                  <a:lnTo>
                    <a:pt x="506" y="196"/>
                  </a:lnTo>
                  <a:lnTo>
                    <a:pt x="494" y="200"/>
                  </a:lnTo>
                  <a:lnTo>
                    <a:pt x="484" y="206"/>
                  </a:lnTo>
                  <a:lnTo>
                    <a:pt x="474" y="212"/>
                  </a:lnTo>
                  <a:lnTo>
                    <a:pt x="464" y="222"/>
                  </a:lnTo>
                  <a:lnTo>
                    <a:pt x="456" y="234"/>
                  </a:lnTo>
                  <a:lnTo>
                    <a:pt x="448" y="248"/>
                  </a:lnTo>
                  <a:lnTo>
                    <a:pt x="442" y="264"/>
                  </a:lnTo>
                  <a:close/>
                  <a:moveTo>
                    <a:pt x="578" y="400"/>
                  </a:moveTo>
                  <a:lnTo>
                    <a:pt x="578" y="400"/>
                  </a:lnTo>
                  <a:lnTo>
                    <a:pt x="562" y="402"/>
                  </a:lnTo>
                  <a:lnTo>
                    <a:pt x="546" y="400"/>
                  </a:lnTo>
                  <a:lnTo>
                    <a:pt x="512" y="400"/>
                  </a:lnTo>
                  <a:lnTo>
                    <a:pt x="496" y="398"/>
                  </a:lnTo>
                  <a:lnTo>
                    <a:pt x="482" y="400"/>
                  </a:lnTo>
                  <a:lnTo>
                    <a:pt x="468" y="402"/>
                  </a:lnTo>
                  <a:lnTo>
                    <a:pt x="458" y="408"/>
                  </a:lnTo>
                  <a:lnTo>
                    <a:pt x="474" y="428"/>
                  </a:lnTo>
                  <a:lnTo>
                    <a:pt x="490" y="442"/>
                  </a:lnTo>
                  <a:lnTo>
                    <a:pt x="498" y="446"/>
                  </a:lnTo>
                  <a:lnTo>
                    <a:pt x="504" y="448"/>
                  </a:lnTo>
                  <a:lnTo>
                    <a:pt x="512" y="450"/>
                  </a:lnTo>
                  <a:lnTo>
                    <a:pt x="520" y="450"/>
                  </a:lnTo>
                  <a:lnTo>
                    <a:pt x="528" y="450"/>
                  </a:lnTo>
                  <a:lnTo>
                    <a:pt x="534" y="448"/>
                  </a:lnTo>
                  <a:lnTo>
                    <a:pt x="542" y="442"/>
                  </a:lnTo>
                  <a:lnTo>
                    <a:pt x="550" y="438"/>
                  </a:lnTo>
                  <a:lnTo>
                    <a:pt x="564" y="422"/>
                  </a:lnTo>
                  <a:lnTo>
                    <a:pt x="578" y="400"/>
                  </a:lnTo>
                  <a:close/>
                  <a:moveTo>
                    <a:pt x="442" y="544"/>
                  </a:moveTo>
                  <a:lnTo>
                    <a:pt x="442" y="544"/>
                  </a:lnTo>
                  <a:lnTo>
                    <a:pt x="454" y="532"/>
                  </a:lnTo>
                  <a:lnTo>
                    <a:pt x="462" y="522"/>
                  </a:lnTo>
                  <a:lnTo>
                    <a:pt x="470" y="512"/>
                  </a:lnTo>
                  <a:lnTo>
                    <a:pt x="472" y="502"/>
                  </a:lnTo>
                  <a:lnTo>
                    <a:pt x="472" y="492"/>
                  </a:lnTo>
                  <a:lnTo>
                    <a:pt x="468" y="482"/>
                  </a:lnTo>
                  <a:lnTo>
                    <a:pt x="458" y="472"/>
                  </a:lnTo>
                  <a:lnTo>
                    <a:pt x="442" y="464"/>
                  </a:lnTo>
                  <a:lnTo>
                    <a:pt x="444" y="476"/>
                  </a:lnTo>
                  <a:lnTo>
                    <a:pt x="444" y="488"/>
                  </a:lnTo>
                  <a:lnTo>
                    <a:pt x="438" y="510"/>
                  </a:lnTo>
                  <a:lnTo>
                    <a:pt x="436" y="520"/>
                  </a:lnTo>
                  <a:lnTo>
                    <a:pt x="434" y="530"/>
                  </a:lnTo>
                  <a:lnTo>
                    <a:pt x="436" y="538"/>
                  </a:lnTo>
                  <a:lnTo>
                    <a:pt x="442" y="544"/>
                  </a:lnTo>
                  <a:close/>
                  <a:moveTo>
                    <a:pt x="562" y="496"/>
                  </a:moveTo>
                  <a:lnTo>
                    <a:pt x="562" y="496"/>
                  </a:lnTo>
                  <a:lnTo>
                    <a:pt x="564" y="506"/>
                  </a:lnTo>
                  <a:lnTo>
                    <a:pt x="566" y="512"/>
                  </a:lnTo>
                  <a:lnTo>
                    <a:pt x="572" y="520"/>
                  </a:lnTo>
                  <a:lnTo>
                    <a:pt x="576" y="524"/>
                  </a:lnTo>
                  <a:lnTo>
                    <a:pt x="588" y="534"/>
                  </a:lnTo>
                  <a:lnTo>
                    <a:pt x="602" y="544"/>
                  </a:lnTo>
                  <a:lnTo>
                    <a:pt x="600" y="532"/>
                  </a:lnTo>
                  <a:lnTo>
                    <a:pt x="602" y="520"/>
                  </a:lnTo>
                  <a:lnTo>
                    <a:pt x="602" y="496"/>
                  </a:lnTo>
                  <a:lnTo>
                    <a:pt x="602" y="484"/>
                  </a:lnTo>
                  <a:lnTo>
                    <a:pt x="600" y="474"/>
                  </a:lnTo>
                  <a:lnTo>
                    <a:pt x="594" y="468"/>
                  </a:lnTo>
                  <a:lnTo>
                    <a:pt x="590" y="466"/>
                  </a:lnTo>
                  <a:lnTo>
                    <a:pt x="586" y="464"/>
                  </a:lnTo>
                  <a:lnTo>
                    <a:pt x="574" y="482"/>
                  </a:lnTo>
                  <a:lnTo>
                    <a:pt x="568" y="490"/>
                  </a:lnTo>
                  <a:lnTo>
                    <a:pt x="562" y="496"/>
                  </a:lnTo>
                  <a:close/>
                  <a:moveTo>
                    <a:pt x="146" y="632"/>
                  </a:moveTo>
                  <a:lnTo>
                    <a:pt x="146" y="632"/>
                  </a:lnTo>
                  <a:lnTo>
                    <a:pt x="290" y="632"/>
                  </a:lnTo>
                  <a:lnTo>
                    <a:pt x="288" y="612"/>
                  </a:lnTo>
                  <a:lnTo>
                    <a:pt x="288" y="590"/>
                  </a:lnTo>
                  <a:lnTo>
                    <a:pt x="292" y="548"/>
                  </a:lnTo>
                  <a:lnTo>
                    <a:pt x="294" y="528"/>
                  </a:lnTo>
                  <a:lnTo>
                    <a:pt x="294" y="510"/>
                  </a:lnTo>
                  <a:lnTo>
                    <a:pt x="294" y="494"/>
                  </a:lnTo>
                  <a:lnTo>
                    <a:pt x="290" y="480"/>
                  </a:lnTo>
                  <a:lnTo>
                    <a:pt x="272" y="500"/>
                  </a:lnTo>
                  <a:lnTo>
                    <a:pt x="254" y="520"/>
                  </a:lnTo>
                  <a:lnTo>
                    <a:pt x="218" y="556"/>
                  </a:lnTo>
                  <a:lnTo>
                    <a:pt x="180" y="592"/>
                  </a:lnTo>
                  <a:lnTo>
                    <a:pt x="162" y="612"/>
                  </a:lnTo>
                  <a:lnTo>
                    <a:pt x="146" y="632"/>
                  </a:lnTo>
                  <a:close/>
                  <a:moveTo>
                    <a:pt x="746" y="624"/>
                  </a:moveTo>
                  <a:lnTo>
                    <a:pt x="746" y="624"/>
                  </a:lnTo>
                  <a:lnTo>
                    <a:pt x="762" y="622"/>
                  </a:lnTo>
                  <a:lnTo>
                    <a:pt x="780" y="624"/>
                  </a:lnTo>
                  <a:lnTo>
                    <a:pt x="818" y="624"/>
                  </a:lnTo>
                  <a:lnTo>
                    <a:pt x="836" y="626"/>
                  </a:lnTo>
                  <a:lnTo>
                    <a:pt x="854" y="624"/>
                  </a:lnTo>
                  <a:lnTo>
                    <a:pt x="868" y="622"/>
                  </a:lnTo>
                  <a:lnTo>
                    <a:pt x="882" y="616"/>
                  </a:lnTo>
                  <a:lnTo>
                    <a:pt x="862" y="604"/>
                  </a:lnTo>
                  <a:lnTo>
                    <a:pt x="844" y="590"/>
                  </a:lnTo>
                  <a:lnTo>
                    <a:pt x="828" y="574"/>
                  </a:lnTo>
                  <a:lnTo>
                    <a:pt x="812" y="558"/>
                  </a:lnTo>
                  <a:lnTo>
                    <a:pt x="780" y="526"/>
                  </a:lnTo>
                  <a:lnTo>
                    <a:pt x="764" y="510"/>
                  </a:lnTo>
                  <a:lnTo>
                    <a:pt x="746" y="496"/>
                  </a:lnTo>
                  <a:lnTo>
                    <a:pt x="746" y="624"/>
                  </a:lnTo>
                  <a:close/>
                  <a:moveTo>
                    <a:pt x="514" y="544"/>
                  </a:moveTo>
                  <a:lnTo>
                    <a:pt x="514" y="544"/>
                  </a:lnTo>
                  <a:lnTo>
                    <a:pt x="504" y="556"/>
                  </a:lnTo>
                  <a:lnTo>
                    <a:pt x="494" y="568"/>
                  </a:lnTo>
                  <a:lnTo>
                    <a:pt x="474" y="588"/>
                  </a:lnTo>
                  <a:lnTo>
                    <a:pt x="452" y="608"/>
                  </a:lnTo>
                  <a:lnTo>
                    <a:pt x="442" y="620"/>
                  </a:lnTo>
                  <a:lnTo>
                    <a:pt x="434" y="632"/>
                  </a:lnTo>
                  <a:lnTo>
                    <a:pt x="480" y="632"/>
                  </a:lnTo>
                  <a:lnTo>
                    <a:pt x="526" y="632"/>
                  </a:lnTo>
                  <a:lnTo>
                    <a:pt x="548" y="632"/>
                  </a:lnTo>
                  <a:lnTo>
                    <a:pt x="568" y="630"/>
                  </a:lnTo>
                  <a:lnTo>
                    <a:pt x="586" y="624"/>
                  </a:lnTo>
                  <a:lnTo>
                    <a:pt x="602" y="616"/>
                  </a:lnTo>
                  <a:lnTo>
                    <a:pt x="590" y="608"/>
                  </a:lnTo>
                  <a:lnTo>
                    <a:pt x="578" y="598"/>
                  </a:lnTo>
                  <a:lnTo>
                    <a:pt x="560" y="578"/>
                  </a:lnTo>
                  <a:lnTo>
                    <a:pt x="550" y="568"/>
                  </a:lnTo>
                  <a:lnTo>
                    <a:pt x="540" y="558"/>
                  </a:lnTo>
                  <a:lnTo>
                    <a:pt x="528" y="550"/>
                  </a:lnTo>
                  <a:lnTo>
                    <a:pt x="514" y="544"/>
                  </a:lnTo>
                  <a:close/>
                  <a:moveTo>
                    <a:pt x="530" y="888"/>
                  </a:moveTo>
                  <a:lnTo>
                    <a:pt x="530" y="888"/>
                  </a:lnTo>
                  <a:lnTo>
                    <a:pt x="534" y="886"/>
                  </a:lnTo>
                  <a:lnTo>
                    <a:pt x="540" y="884"/>
                  </a:lnTo>
                  <a:lnTo>
                    <a:pt x="554" y="870"/>
                  </a:lnTo>
                  <a:lnTo>
                    <a:pt x="570" y="852"/>
                  </a:lnTo>
                  <a:lnTo>
                    <a:pt x="586" y="830"/>
                  </a:lnTo>
                  <a:lnTo>
                    <a:pt x="602" y="804"/>
                  </a:lnTo>
                  <a:lnTo>
                    <a:pt x="606" y="790"/>
                  </a:lnTo>
                  <a:lnTo>
                    <a:pt x="612" y="778"/>
                  </a:lnTo>
                  <a:lnTo>
                    <a:pt x="614" y="764"/>
                  </a:lnTo>
                  <a:lnTo>
                    <a:pt x="614" y="752"/>
                  </a:lnTo>
                  <a:lnTo>
                    <a:pt x="614" y="740"/>
                  </a:lnTo>
                  <a:lnTo>
                    <a:pt x="610" y="728"/>
                  </a:lnTo>
                  <a:lnTo>
                    <a:pt x="426" y="728"/>
                  </a:lnTo>
                  <a:lnTo>
                    <a:pt x="424" y="742"/>
                  </a:lnTo>
                  <a:lnTo>
                    <a:pt x="424" y="754"/>
                  </a:lnTo>
                  <a:lnTo>
                    <a:pt x="426" y="768"/>
                  </a:lnTo>
                  <a:lnTo>
                    <a:pt x="432" y="782"/>
                  </a:lnTo>
                  <a:lnTo>
                    <a:pt x="438" y="796"/>
                  </a:lnTo>
                  <a:lnTo>
                    <a:pt x="446" y="808"/>
                  </a:lnTo>
                  <a:lnTo>
                    <a:pt x="464" y="834"/>
                  </a:lnTo>
                  <a:lnTo>
                    <a:pt x="486" y="856"/>
                  </a:lnTo>
                  <a:lnTo>
                    <a:pt x="504" y="872"/>
                  </a:lnTo>
                  <a:lnTo>
                    <a:pt x="520" y="884"/>
                  </a:lnTo>
                  <a:lnTo>
                    <a:pt x="530" y="888"/>
                  </a:lnTo>
                  <a:close/>
                  <a:moveTo>
                    <a:pt x="426" y="992"/>
                  </a:moveTo>
                  <a:lnTo>
                    <a:pt x="426" y="992"/>
                  </a:lnTo>
                  <a:lnTo>
                    <a:pt x="430" y="982"/>
                  </a:lnTo>
                  <a:lnTo>
                    <a:pt x="436" y="976"/>
                  </a:lnTo>
                  <a:lnTo>
                    <a:pt x="452" y="962"/>
                  </a:lnTo>
                  <a:lnTo>
                    <a:pt x="460" y="956"/>
                  </a:lnTo>
                  <a:lnTo>
                    <a:pt x="466" y="948"/>
                  </a:lnTo>
                  <a:lnTo>
                    <a:pt x="470" y="940"/>
                  </a:lnTo>
                  <a:lnTo>
                    <a:pt x="474" y="928"/>
                  </a:lnTo>
                  <a:lnTo>
                    <a:pt x="466" y="924"/>
                  </a:lnTo>
                  <a:lnTo>
                    <a:pt x="460" y="920"/>
                  </a:lnTo>
                  <a:lnTo>
                    <a:pt x="450" y="908"/>
                  </a:lnTo>
                  <a:lnTo>
                    <a:pt x="438" y="896"/>
                  </a:lnTo>
                  <a:lnTo>
                    <a:pt x="432" y="892"/>
                  </a:lnTo>
                  <a:lnTo>
                    <a:pt x="426" y="888"/>
                  </a:lnTo>
                  <a:lnTo>
                    <a:pt x="428" y="904"/>
                  </a:lnTo>
                  <a:lnTo>
                    <a:pt x="428" y="918"/>
                  </a:lnTo>
                  <a:lnTo>
                    <a:pt x="422" y="946"/>
                  </a:lnTo>
                  <a:lnTo>
                    <a:pt x="418" y="958"/>
                  </a:lnTo>
                  <a:lnTo>
                    <a:pt x="418" y="970"/>
                  </a:lnTo>
                  <a:lnTo>
                    <a:pt x="420" y="982"/>
                  </a:lnTo>
                  <a:lnTo>
                    <a:pt x="426" y="992"/>
                  </a:lnTo>
                  <a:close/>
                  <a:moveTo>
                    <a:pt x="578" y="944"/>
                  </a:moveTo>
                  <a:lnTo>
                    <a:pt x="578" y="944"/>
                  </a:lnTo>
                  <a:lnTo>
                    <a:pt x="586" y="944"/>
                  </a:lnTo>
                  <a:lnTo>
                    <a:pt x="592" y="946"/>
                  </a:lnTo>
                  <a:lnTo>
                    <a:pt x="596" y="950"/>
                  </a:lnTo>
                  <a:lnTo>
                    <a:pt x="600" y="954"/>
                  </a:lnTo>
                  <a:lnTo>
                    <a:pt x="606" y="962"/>
                  </a:lnTo>
                  <a:lnTo>
                    <a:pt x="612" y="966"/>
                  </a:lnTo>
                  <a:lnTo>
                    <a:pt x="618" y="968"/>
                  </a:lnTo>
                  <a:lnTo>
                    <a:pt x="618" y="904"/>
                  </a:lnTo>
                  <a:lnTo>
                    <a:pt x="608" y="904"/>
                  </a:lnTo>
                  <a:lnTo>
                    <a:pt x="602" y="908"/>
                  </a:lnTo>
                  <a:lnTo>
                    <a:pt x="596" y="912"/>
                  </a:lnTo>
                  <a:lnTo>
                    <a:pt x="592" y="920"/>
                  </a:lnTo>
                  <a:lnTo>
                    <a:pt x="586" y="932"/>
                  </a:lnTo>
                  <a:lnTo>
                    <a:pt x="582" y="938"/>
                  </a:lnTo>
                  <a:lnTo>
                    <a:pt x="578" y="944"/>
                  </a:lnTo>
                  <a:close/>
                  <a:moveTo>
                    <a:pt x="522" y="992"/>
                  </a:moveTo>
                  <a:lnTo>
                    <a:pt x="522" y="992"/>
                  </a:lnTo>
                  <a:lnTo>
                    <a:pt x="516" y="1002"/>
                  </a:lnTo>
                  <a:lnTo>
                    <a:pt x="510" y="1010"/>
                  </a:lnTo>
                  <a:lnTo>
                    <a:pt x="494" y="1026"/>
                  </a:lnTo>
                  <a:lnTo>
                    <a:pt x="462" y="1052"/>
                  </a:lnTo>
                  <a:lnTo>
                    <a:pt x="446" y="1068"/>
                  </a:lnTo>
                  <a:lnTo>
                    <a:pt x="434" y="1084"/>
                  </a:lnTo>
                  <a:lnTo>
                    <a:pt x="428" y="1094"/>
                  </a:lnTo>
                  <a:lnTo>
                    <a:pt x="424" y="1104"/>
                  </a:lnTo>
                  <a:lnTo>
                    <a:pt x="420" y="1116"/>
                  </a:lnTo>
                  <a:lnTo>
                    <a:pt x="418" y="1128"/>
                  </a:lnTo>
                  <a:lnTo>
                    <a:pt x="618" y="1128"/>
                  </a:lnTo>
                  <a:lnTo>
                    <a:pt x="618" y="1114"/>
                  </a:lnTo>
                  <a:lnTo>
                    <a:pt x="616" y="1100"/>
                  </a:lnTo>
                  <a:lnTo>
                    <a:pt x="614" y="1088"/>
                  </a:lnTo>
                  <a:lnTo>
                    <a:pt x="612" y="1076"/>
                  </a:lnTo>
                  <a:lnTo>
                    <a:pt x="606" y="1066"/>
                  </a:lnTo>
                  <a:lnTo>
                    <a:pt x="602" y="1058"/>
                  </a:lnTo>
                  <a:lnTo>
                    <a:pt x="588" y="1042"/>
                  </a:lnTo>
                  <a:lnTo>
                    <a:pt x="572" y="1028"/>
                  </a:lnTo>
                  <a:lnTo>
                    <a:pt x="556" y="1016"/>
                  </a:lnTo>
                  <a:lnTo>
                    <a:pt x="522" y="992"/>
                  </a:lnTo>
                  <a:close/>
                  <a:moveTo>
                    <a:pt x="146" y="1136"/>
                  </a:moveTo>
                  <a:lnTo>
                    <a:pt x="146" y="1136"/>
                  </a:lnTo>
                  <a:lnTo>
                    <a:pt x="164" y="1138"/>
                  </a:lnTo>
                  <a:lnTo>
                    <a:pt x="180" y="1138"/>
                  </a:lnTo>
                  <a:lnTo>
                    <a:pt x="212" y="1134"/>
                  </a:lnTo>
                  <a:lnTo>
                    <a:pt x="242" y="1130"/>
                  </a:lnTo>
                  <a:lnTo>
                    <a:pt x="256" y="1128"/>
                  </a:lnTo>
                  <a:lnTo>
                    <a:pt x="274" y="1128"/>
                  </a:lnTo>
                  <a:lnTo>
                    <a:pt x="272" y="1112"/>
                  </a:lnTo>
                  <a:lnTo>
                    <a:pt x="272" y="1094"/>
                  </a:lnTo>
                  <a:lnTo>
                    <a:pt x="274" y="1060"/>
                  </a:lnTo>
                  <a:lnTo>
                    <a:pt x="274" y="1042"/>
                  </a:lnTo>
                  <a:lnTo>
                    <a:pt x="274" y="1026"/>
                  </a:lnTo>
                  <a:lnTo>
                    <a:pt x="270" y="1012"/>
                  </a:lnTo>
                  <a:lnTo>
                    <a:pt x="266" y="1000"/>
                  </a:lnTo>
                  <a:lnTo>
                    <a:pt x="254" y="1020"/>
                  </a:lnTo>
                  <a:lnTo>
                    <a:pt x="240" y="1038"/>
                  </a:lnTo>
                  <a:lnTo>
                    <a:pt x="224" y="1054"/>
                  </a:lnTo>
                  <a:lnTo>
                    <a:pt x="208" y="1070"/>
                  </a:lnTo>
                  <a:lnTo>
                    <a:pt x="174" y="1102"/>
                  </a:lnTo>
                  <a:lnTo>
                    <a:pt x="160" y="1118"/>
                  </a:lnTo>
                  <a:lnTo>
                    <a:pt x="146" y="1136"/>
                  </a:lnTo>
                  <a:close/>
                  <a:moveTo>
                    <a:pt x="770" y="1128"/>
                  </a:moveTo>
                  <a:lnTo>
                    <a:pt x="770" y="1128"/>
                  </a:lnTo>
                  <a:lnTo>
                    <a:pt x="784" y="1126"/>
                  </a:lnTo>
                  <a:lnTo>
                    <a:pt x="798" y="1128"/>
                  </a:lnTo>
                  <a:lnTo>
                    <a:pt x="830" y="1128"/>
                  </a:lnTo>
                  <a:lnTo>
                    <a:pt x="846" y="1130"/>
                  </a:lnTo>
                  <a:lnTo>
                    <a:pt x="860" y="1128"/>
                  </a:lnTo>
                  <a:lnTo>
                    <a:pt x="872" y="1126"/>
                  </a:lnTo>
                  <a:lnTo>
                    <a:pt x="882" y="1120"/>
                  </a:lnTo>
                  <a:lnTo>
                    <a:pt x="866" y="1108"/>
                  </a:lnTo>
                  <a:lnTo>
                    <a:pt x="850" y="1094"/>
                  </a:lnTo>
                  <a:lnTo>
                    <a:pt x="824" y="1066"/>
                  </a:lnTo>
                  <a:lnTo>
                    <a:pt x="810" y="1052"/>
                  </a:lnTo>
                  <a:lnTo>
                    <a:pt x="796" y="1038"/>
                  </a:lnTo>
                  <a:lnTo>
                    <a:pt x="780" y="1026"/>
                  </a:lnTo>
                  <a:lnTo>
                    <a:pt x="762" y="1016"/>
                  </a:lnTo>
                  <a:lnTo>
                    <a:pt x="764" y="1044"/>
                  </a:lnTo>
                  <a:lnTo>
                    <a:pt x="768" y="1070"/>
                  </a:lnTo>
                  <a:lnTo>
                    <a:pt x="770" y="1096"/>
                  </a:lnTo>
                  <a:lnTo>
                    <a:pt x="770" y="1112"/>
                  </a:lnTo>
                  <a:lnTo>
                    <a:pt x="770" y="1128"/>
                  </a:lnTo>
                  <a:close/>
                  <a:moveTo>
                    <a:pt x="530" y="1320"/>
                  </a:moveTo>
                  <a:lnTo>
                    <a:pt x="530" y="1320"/>
                  </a:lnTo>
                  <a:lnTo>
                    <a:pt x="538" y="1306"/>
                  </a:lnTo>
                  <a:lnTo>
                    <a:pt x="548" y="1296"/>
                  </a:lnTo>
                  <a:lnTo>
                    <a:pt x="572" y="1274"/>
                  </a:lnTo>
                  <a:lnTo>
                    <a:pt x="584" y="1264"/>
                  </a:lnTo>
                  <a:lnTo>
                    <a:pt x="594" y="1252"/>
                  </a:lnTo>
                  <a:lnTo>
                    <a:pt x="602" y="1240"/>
                  </a:lnTo>
                  <a:lnTo>
                    <a:pt x="610" y="1224"/>
                  </a:lnTo>
                  <a:lnTo>
                    <a:pt x="434" y="1224"/>
                  </a:lnTo>
                  <a:lnTo>
                    <a:pt x="442" y="1240"/>
                  </a:lnTo>
                  <a:lnTo>
                    <a:pt x="452" y="1254"/>
                  </a:lnTo>
                  <a:lnTo>
                    <a:pt x="462" y="1268"/>
                  </a:lnTo>
                  <a:lnTo>
                    <a:pt x="474" y="1280"/>
                  </a:lnTo>
                  <a:lnTo>
                    <a:pt x="500" y="1302"/>
                  </a:lnTo>
                  <a:lnTo>
                    <a:pt x="530" y="1320"/>
                  </a:lnTo>
                  <a:close/>
                  <a:moveTo>
                    <a:pt x="386" y="1464"/>
                  </a:moveTo>
                  <a:lnTo>
                    <a:pt x="386" y="1464"/>
                  </a:lnTo>
                  <a:lnTo>
                    <a:pt x="406" y="1444"/>
                  </a:lnTo>
                  <a:lnTo>
                    <a:pt x="426" y="1424"/>
                  </a:lnTo>
                  <a:lnTo>
                    <a:pt x="444" y="1404"/>
                  </a:lnTo>
                  <a:lnTo>
                    <a:pt x="450" y="1394"/>
                  </a:lnTo>
                  <a:lnTo>
                    <a:pt x="456" y="1384"/>
                  </a:lnTo>
                  <a:lnTo>
                    <a:pt x="458" y="1374"/>
                  </a:lnTo>
                  <a:lnTo>
                    <a:pt x="460" y="1364"/>
                  </a:lnTo>
                  <a:lnTo>
                    <a:pt x="458" y="1354"/>
                  </a:lnTo>
                  <a:lnTo>
                    <a:pt x="454" y="1344"/>
                  </a:lnTo>
                  <a:lnTo>
                    <a:pt x="446" y="1336"/>
                  </a:lnTo>
                  <a:lnTo>
                    <a:pt x="434" y="1328"/>
                  </a:lnTo>
                  <a:lnTo>
                    <a:pt x="420" y="1320"/>
                  </a:lnTo>
                  <a:lnTo>
                    <a:pt x="402" y="1312"/>
                  </a:lnTo>
                  <a:lnTo>
                    <a:pt x="402" y="1334"/>
                  </a:lnTo>
                  <a:lnTo>
                    <a:pt x="400" y="1354"/>
                  </a:lnTo>
                  <a:lnTo>
                    <a:pt x="396" y="1374"/>
                  </a:lnTo>
                  <a:lnTo>
                    <a:pt x="390" y="1394"/>
                  </a:lnTo>
                  <a:lnTo>
                    <a:pt x="384" y="1412"/>
                  </a:lnTo>
                  <a:lnTo>
                    <a:pt x="382" y="1430"/>
                  </a:lnTo>
                  <a:lnTo>
                    <a:pt x="382" y="1448"/>
                  </a:lnTo>
                  <a:lnTo>
                    <a:pt x="382" y="1456"/>
                  </a:lnTo>
                  <a:lnTo>
                    <a:pt x="386" y="1464"/>
                  </a:lnTo>
                  <a:close/>
                  <a:moveTo>
                    <a:pt x="578" y="1376"/>
                  </a:moveTo>
                  <a:lnTo>
                    <a:pt x="578" y="1376"/>
                  </a:lnTo>
                  <a:lnTo>
                    <a:pt x="598" y="1394"/>
                  </a:lnTo>
                  <a:lnTo>
                    <a:pt x="618" y="1412"/>
                  </a:lnTo>
                  <a:lnTo>
                    <a:pt x="636" y="1430"/>
                  </a:lnTo>
                  <a:lnTo>
                    <a:pt x="658" y="1448"/>
                  </a:lnTo>
                  <a:lnTo>
                    <a:pt x="654" y="1414"/>
                  </a:lnTo>
                  <a:lnTo>
                    <a:pt x="648" y="1382"/>
                  </a:lnTo>
                  <a:lnTo>
                    <a:pt x="634" y="1320"/>
                  </a:lnTo>
                  <a:lnTo>
                    <a:pt x="624" y="1324"/>
                  </a:lnTo>
                  <a:lnTo>
                    <a:pt x="614" y="1328"/>
                  </a:lnTo>
                  <a:lnTo>
                    <a:pt x="606" y="1334"/>
                  </a:lnTo>
                  <a:lnTo>
                    <a:pt x="598" y="1340"/>
                  </a:lnTo>
                  <a:lnTo>
                    <a:pt x="592" y="1348"/>
                  </a:lnTo>
                  <a:lnTo>
                    <a:pt x="586" y="1356"/>
                  </a:lnTo>
                  <a:lnTo>
                    <a:pt x="582" y="1366"/>
                  </a:lnTo>
                  <a:lnTo>
                    <a:pt x="578" y="1376"/>
                  </a:lnTo>
                  <a:close/>
                  <a:moveTo>
                    <a:pt x="410" y="1544"/>
                  </a:moveTo>
                  <a:lnTo>
                    <a:pt x="410" y="1544"/>
                  </a:lnTo>
                  <a:lnTo>
                    <a:pt x="420" y="1548"/>
                  </a:lnTo>
                  <a:lnTo>
                    <a:pt x="430" y="1552"/>
                  </a:lnTo>
                  <a:lnTo>
                    <a:pt x="440" y="1560"/>
                  </a:lnTo>
                  <a:lnTo>
                    <a:pt x="448" y="1568"/>
                  </a:lnTo>
                  <a:lnTo>
                    <a:pt x="464" y="1586"/>
                  </a:lnTo>
                  <a:lnTo>
                    <a:pt x="480" y="1606"/>
                  </a:lnTo>
                  <a:lnTo>
                    <a:pt x="492" y="1626"/>
                  </a:lnTo>
                  <a:lnTo>
                    <a:pt x="506" y="1642"/>
                  </a:lnTo>
                  <a:lnTo>
                    <a:pt x="514" y="1648"/>
                  </a:lnTo>
                  <a:lnTo>
                    <a:pt x="522" y="1652"/>
                  </a:lnTo>
                  <a:lnTo>
                    <a:pt x="528" y="1656"/>
                  </a:lnTo>
                  <a:lnTo>
                    <a:pt x="538" y="1656"/>
                  </a:lnTo>
                  <a:lnTo>
                    <a:pt x="546" y="1654"/>
                  </a:lnTo>
                  <a:lnTo>
                    <a:pt x="552" y="1652"/>
                  </a:lnTo>
                  <a:lnTo>
                    <a:pt x="558" y="1646"/>
                  </a:lnTo>
                  <a:lnTo>
                    <a:pt x="564" y="1640"/>
                  </a:lnTo>
                  <a:lnTo>
                    <a:pt x="576" y="1624"/>
                  </a:lnTo>
                  <a:lnTo>
                    <a:pt x="588" y="1604"/>
                  </a:lnTo>
                  <a:lnTo>
                    <a:pt x="598" y="1584"/>
                  </a:lnTo>
                  <a:lnTo>
                    <a:pt x="612" y="1564"/>
                  </a:lnTo>
                  <a:lnTo>
                    <a:pt x="626" y="1548"/>
                  </a:lnTo>
                  <a:lnTo>
                    <a:pt x="632" y="1542"/>
                  </a:lnTo>
                  <a:lnTo>
                    <a:pt x="642" y="1536"/>
                  </a:lnTo>
                  <a:lnTo>
                    <a:pt x="626" y="1524"/>
                  </a:lnTo>
                  <a:lnTo>
                    <a:pt x="610" y="1510"/>
                  </a:lnTo>
                  <a:lnTo>
                    <a:pt x="582" y="1480"/>
                  </a:lnTo>
                  <a:lnTo>
                    <a:pt x="552" y="1450"/>
                  </a:lnTo>
                  <a:lnTo>
                    <a:pt x="538" y="1436"/>
                  </a:lnTo>
                  <a:lnTo>
                    <a:pt x="522" y="1424"/>
                  </a:lnTo>
                  <a:lnTo>
                    <a:pt x="508" y="1440"/>
                  </a:lnTo>
                  <a:lnTo>
                    <a:pt x="494" y="1454"/>
                  </a:lnTo>
                  <a:lnTo>
                    <a:pt x="466" y="1484"/>
                  </a:lnTo>
                  <a:lnTo>
                    <a:pt x="436" y="1512"/>
                  </a:lnTo>
                  <a:lnTo>
                    <a:pt x="422" y="1528"/>
                  </a:lnTo>
                  <a:lnTo>
                    <a:pt x="410" y="1544"/>
                  </a:lnTo>
                  <a:close/>
                  <a:moveTo>
                    <a:pt x="282" y="1896"/>
                  </a:moveTo>
                  <a:lnTo>
                    <a:pt x="282" y="1896"/>
                  </a:lnTo>
                  <a:lnTo>
                    <a:pt x="286" y="1890"/>
                  </a:lnTo>
                  <a:lnTo>
                    <a:pt x="294" y="1882"/>
                  </a:lnTo>
                  <a:lnTo>
                    <a:pt x="318" y="1862"/>
                  </a:lnTo>
                  <a:lnTo>
                    <a:pt x="386" y="1808"/>
                  </a:lnTo>
                  <a:lnTo>
                    <a:pt x="422" y="1778"/>
                  </a:lnTo>
                  <a:lnTo>
                    <a:pt x="452" y="1750"/>
                  </a:lnTo>
                  <a:lnTo>
                    <a:pt x="464" y="1738"/>
                  </a:lnTo>
                  <a:lnTo>
                    <a:pt x="474" y="1724"/>
                  </a:lnTo>
                  <a:lnTo>
                    <a:pt x="480" y="1714"/>
                  </a:lnTo>
                  <a:lnTo>
                    <a:pt x="482" y="1704"/>
                  </a:lnTo>
                  <a:lnTo>
                    <a:pt x="480" y="1700"/>
                  </a:lnTo>
                  <a:lnTo>
                    <a:pt x="476" y="1694"/>
                  </a:lnTo>
                  <a:lnTo>
                    <a:pt x="464" y="1680"/>
                  </a:lnTo>
                  <a:lnTo>
                    <a:pt x="422" y="1646"/>
                  </a:lnTo>
                  <a:lnTo>
                    <a:pt x="380" y="1612"/>
                  </a:lnTo>
                  <a:lnTo>
                    <a:pt x="354" y="1592"/>
                  </a:lnTo>
                  <a:lnTo>
                    <a:pt x="342" y="1626"/>
                  </a:lnTo>
                  <a:lnTo>
                    <a:pt x="330" y="1664"/>
                  </a:lnTo>
                  <a:lnTo>
                    <a:pt x="322" y="1700"/>
                  </a:lnTo>
                  <a:lnTo>
                    <a:pt x="314" y="1740"/>
                  </a:lnTo>
                  <a:lnTo>
                    <a:pt x="298" y="1818"/>
                  </a:lnTo>
                  <a:lnTo>
                    <a:pt x="282" y="1896"/>
                  </a:lnTo>
                  <a:close/>
                  <a:moveTo>
                    <a:pt x="586" y="1712"/>
                  </a:moveTo>
                  <a:lnTo>
                    <a:pt x="586" y="1712"/>
                  </a:lnTo>
                  <a:lnTo>
                    <a:pt x="608" y="1728"/>
                  </a:lnTo>
                  <a:lnTo>
                    <a:pt x="628" y="1750"/>
                  </a:lnTo>
                  <a:lnTo>
                    <a:pt x="670" y="1794"/>
                  </a:lnTo>
                  <a:lnTo>
                    <a:pt x="690" y="1816"/>
                  </a:lnTo>
                  <a:lnTo>
                    <a:pt x="710" y="1834"/>
                  </a:lnTo>
                  <a:lnTo>
                    <a:pt x="720" y="1842"/>
                  </a:lnTo>
                  <a:lnTo>
                    <a:pt x="732" y="1848"/>
                  </a:lnTo>
                  <a:lnTo>
                    <a:pt x="742" y="1852"/>
                  </a:lnTo>
                  <a:lnTo>
                    <a:pt x="754" y="1856"/>
                  </a:lnTo>
                  <a:lnTo>
                    <a:pt x="748" y="1842"/>
                  </a:lnTo>
                  <a:lnTo>
                    <a:pt x="742" y="1826"/>
                  </a:lnTo>
                  <a:lnTo>
                    <a:pt x="734" y="1794"/>
                  </a:lnTo>
                  <a:lnTo>
                    <a:pt x="726" y="1760"/>
                  </a:lnTo>
                  <a:lnTo>
                    <a:pt x="722" y="1724"/>
                  </a:lnTo>
                  <a:lnTo>
                    <a:pt x="714" y="1690"/>
                  </a:lnTo>
                  <a:lnTo>
                    <a:pt x="706" y="1656"/>
                  </a:lnTo>
                  <a:lnTo>
                    <a:pt x="696" y="1626"/>
                  </a:lnTo>
                  <a:lnTo>
                    <a:pt x="690" y="1612"/>
                  </a:lnTo>
                  <a:lnTo>
                    <a:pt x="682" y="1600"/>
                  </a:lnTo>
                  <a:lnTo>
                    <a:pt x="670" y="1616"/>
                  </a:lnTo>
                  <a:lnTo>
                    <a:pt x="658" y="1628"/>
                  </a:lnTo>
                  <a:lnTo>
                    <a:pt x="632" y="1654"/>
                  </a:lnTo>
                  <a:lnTo>
                    <a:pt x="618" y="1666"/>
                  </a:lnTo>
                  <a:lnTo>
                    <a:pt x="606" y="1680"/>
                  </a:lnTo>
                  <a:lnTo>
                    <a:pt x="594" y="1694"/>
                  </a:lnTo>
                  <a:lnTo>
                    <a:pt x="586" y="1712"/>
                  </a:lnTo>
                  <a:close/>
                  <a:moveTo>
                    <a:pt x="530" y="1760"/>
                  </a:moveTo>
                  <a:lnTo>
                    <a:pt x="530" y="1760"/>
                  </a:lnTo>
                  <a:lnTo>
                    <a:pt x="506" y="1788"/>
                  </a:lnTo>
                  <a:lnTo>
                    <a:pt x="480" y="1816"/>
                  </a:lnTo>
                  <a:lnTo>
                    <a:pt x="422" y="1872"/>
                  </a:lnTo>
                  <a:lnTo>
                    <a:pt x="366" y="1924"/>
                  </a:lnTo>
                  <a:lnTo>
                    <a:pt x="314" y="1976"/>
                  </a:lnTo>
                  <a:lnTo>
                    <a:pt x="298" y="1990"/>
                  </a:lnTo>
                  <a:lnTo>
                    <a:pt x="282" y="2006"/>
                  </a:lnTo>
                  <a:lnTo>
                    <a:pt x="276" y="2016"/>
                  </a:lnTo>
                  <a:lnTo>
                    <a:pt x="272" y="2024"/>
                  </a:lnTo>
                  <a:lnTo>
                    <a:pt x="272" y="2032"/>
                  </a:lnTo>
                  <a:lnTo>
                    <a:pt x="274" y="2040"/>
                  </a:lnTo>
                  <a:lnTo>
                    <a:pt x="786" y="2040"/>
                  </a:lnTo>
                  <a:lnTo>
                    <a:pt x="776" y="2016"/>
                  </a:lnTo>
                  <a:lnTo>
                    <a:pt x="764" y="1994"/>
                  </a:lnTo>
                  <a:lnTo>
                    <a:pt x="750" y="1974"/>
                  </a:lnTo>
                  <a:lnTo>
                    <a:pt x="736" y="1956"/>
                  </a:lnTo>
                  <a:lnTo>
                    <a:pt x="720" y="1938"/>
                  </a:lnTo>
                  <a:lnTo>
                    <a:pt x="704" y="1920"/>
                  </a:lnTo>
                  <a:lnTo>
                    <a:pt x="670" y="1888"/>
                  </a:lnTo>
                  <a:lnTo>
                    <a:pt x="596" y="1828"/>
                  </a:lnTo>
                  <a:lnTo>
                    <a:pt x="562" y="1794"/>
                  </a:lnTo>
                  <a:lnTo>
                    <a:pt x="546" y="1778"/>
                  </a:lnTo>
                  <a:lnTo>
                    <a:pt x="530" y="1760"/>
                  </a:lnTo>
                  <a:close/>
                </a:path>
              </a:pathLst>
            </a:custGeom>
            <a:solidFill>
              <a:schemeClr val="bg1"/>
            </a:solidFill>
            <a:ln w="12700">
              <a:solidFill>
                <a:srgbClr val="4F81BD"/>
              </a:solidFill>
              <a:round/>
            </a:ln>
          </p:spPr>
          <p:txBody>
            <a:bodyPr vert="horz" wrap="square" lIns="91416" tIns="45708" rIns="91416" bIns="45708" numCol="1" anchor="t" anchorCtr="0" compatLnSpc="1">
              <a:noAutofit/>
            </a:bodyPr>
            <a:lstStyle/>
            <a:p>
              <a:pPr marL="0" marR="0" lvl="0" indent="0" algn="l" defTabSz="1219200" rtl="0" eaLnBrk="1" fontAlgn="ctr" latinLnBrk="0" hangingPunct="1">
                <a:lnSpc>
                  <a:spcPct val="100000"/>
                </a:lnSpc>
                <a:spcBef>
                  <a:spcPts val="0"/>
                </a:spcBef>
                <a:spcAft>
                  <a:spcPts val="0"/>
                </a:spcAft>
                <a:buClrTx/>
                <a:buSzTx/>
                <a:buFontTx/>
                <a:buNone/>
                <a:defRPr/>
              </a:pPr>
              <a:endParaRPr kumimoji="0" lang="en-US" altLang="zh-CN" sz="2400" b="1" i="0" u="none" strike="noStrike" kern="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endParaRPr>
            </a:p>
          </p:txBody>
        </p:sp>
        <p:grpSp>
          <p:nvGrpSpPr>
            <p:cNvPr id="55" name="组合 165"/>
            <p:cNvGrpSpPr/>
            <p:nvPr/>
          </p:nvGrpSpPr>
          <p:grpSpPr bwMode="auto">
            <a:xfrm>
              <a:off x="9549631" y="2577680"/>
              <a:ext cx="493165" cy="525381"/>
              <a:chOff x="9410700" y="1704975"/>
              <a:chExt cx="412750" cy="708026"/>
            </a:xfrm>
            <a:solidFill>
              <a:schemeClr val="bg1"/>
            </a:solidFill>
          </p:grpSpPr>
          <p:sp>
            <p:nvSpPr>
              <p:cNvPr id="57" name="Freeform 13"/>
              <p:cNvSpPr/>
              <p:nvPr/>
            </p:nvSpPr>
            <p:spPr bwMode="auto">
              <a:xfrm>
                <a:off x="9410700" y="1704975"/>
                <a:ext cx="412750" cy="708026"/>
              </a:xfrm>
              <a:custGeom>
                <a:avLst/>
                <a:gdLst>
                  <a:gd name="T0" fmla="*/ 108 w 110"/>
                  <a:gd name="T1" fmla="*/ 63 h 189"/>
                  <a:gd name="T2" fmla="*/ 75 w 110"/>
                  <a:gd name="T3" fmla="*/ 109 h 189"/>
                  <a:gd name="T4" fmla="*/ 69 w 110"/>
                  <a:gd name="T5" fmla="*/ 113 h 189"/>
                  <a:gd name="T6" fmla="*/ 100 w 110"/>
                  <a:gd name="T7" fmla="*/ 95 h 189"/>
                  <a:gd name="T8" fmla="*/ 101 w 110"/>
                  <a:gd name="T9" fmla="*/ 96 h 189"/>
                  <a:gd name="T10" fmla="*/ 97 w 110"/>
                  <a:gd name="T11" fmla="*/ 102 h 189"/>
                  <a:gd name="T12" fmla="*/ 81 w 110"/>
                  <a:gd name="T13" fmla="*/ 124 h 189"/>
                  <a:gd name="T14" fmla="*/ 65 w 110"/>
                  <a:gd name="T15" fmla="*/ 133 h 189"/>
                  <a:gd name="T16" fmla="*/ 59 w 110"/>
                  <a:gd name="T17" fmla="*/ 135 h 189"/>
                  <a:gd name="T18" fmla="*/ 89 w 110"/>
                  <a:gd name="T19" fmla="*/ 123 h 189"/>
                  <a:gd name="T20" fmla="*/ 90 w 110"/>
                  <a:gd name="T21" fmla="*/ 124 h 189"/>
                  <a:gd name="T22" fmla="*/ 47 w 110"/>
                  <a:gd name="T23" fmla="*/ 154 h 189"/>
                  <a:gd name="T24" fmla="*/ 38 w 110"/>
                  <a:gd name="T25" fmla="*/ 159 h 189"/>
                  <a:gd name="T26" fmla="*/ 66 w 110"/>
                  <a:gd name="T27" fmla="*/ 164 h 189"/>
                  <a:gd name="T28" fmla="*/ 66 w 110"/>
                  <a:gd name="T29" fmla="*/ 167 h 189"/>
                  <a:gd name="T30" fmla="*/ 29 w 110"/>
                  <a:gd name="T31" fmla="*/ 168 h 189"/>
                  <a:gd name="T32" fmla="*/ 52 w 110"/>
                  <a:gd name="T33" fmla="*/ 173 h 189"/>
                  <a:gd name="T34" fmla="*/ 52 w 110"/>
                  <a:gd name="T35" fmla="*/ 175 h 189"/>
                  <a:gd name="T36" fmla="*/ 7 w 110"/>
                  <a:gd name="T37" fmla="*/ 187 h 189"/>
                  <a:gd name="T38" fmla="*/ 1 w 110"/>
                  <a:gd name="T39" fmla="*/ 183 h 189"/>
                  <a:gd name="T40" fmla="*/ 52 w 110"/>
                  <a:gd name="T41" fmla="*/ 134 h 189"/>
                  <a:gd name="T42" fmla="*/ 57 w 110"/>
                  <a:gd name="T43" fmla="*/ 126 h 189"/>
                  <a:gd name="T44" fmla="*/ 56 w 110"/>
                  <a:gd name="T45" fmla="*/ 126 h 189"/>
                  <a:gd name="T46" fmla="*/ 68 w 110"/>
                  <a:gd name="T47" fmla="*/ 105 h 189"/>
                  <a:gd name="T48" fmla="*/ 68 w 110"/>
                  <a:gd name="T49" fmla="*/ 105 h 189"/>
                  <a:gd name="T50" fmla="*/ 83 w 110"/>
                  <a:gd name="T51" fmla="*/ 61 h 189"/>
                  <a:gd name="T52" fmla="*/ 82 w 110"/>
                  <a:gd name="T53" fmla="*/ 55 h 189"/>
                  <a:gd name="T54" fmla="*/ 83 w 110"/>
                  <a:gd name="T55" fmla="*/ 34 h 189"/>
                  <a:gd name="T56" fmla="*/ 87 w 110"/>
                  <a:gd name="T57" fmla="*/ 5 h 189"/>
                  <a:gd name="T58" fmla="*/ 88 w 110"/>
                  <a:gd name="T59" fmla="*/ 0 h 189"/>
                  <a:gd name="T60" fmla="*/ 89 w 110"/>
                  <a:gd name="T61" fmla="*/ 8 h 189"/>
                  <a:gd name="T62" fmla="*/ 93 w 110"/>
                  <a:gd name="T63" fmla="*/ 33 h 189"/>
                  <a:gd name="T64" fmla="*/ 90 w 110"/>
                  <a:gd name="T65" fmla="*/ 56 h 189"/>
                  <a:gd name="T66" fmla="*/ 86 w 110"/>
                  <a:gd name="T67" fmla="*/ 63 h 189"/>
                  <a:gd name="T68" fmla="*/ 110 w 110"/>
                  <a:gd name="T69" fmla="*/ 32 h 189"/>
                  <a:gd name="T70" fmla="*/ 110 w 110"/>
                  <a:gd name="T71" fmla="*/ 41 h 189"/>
                  <a:gd name="T72" fmla="*/ 106 w 110"/>
                  <a:gd name="T73" fmla="*/ 54 h 189"/>
                  <a:gd name="T74" fmla="*/ 83 w 110"/>
                  <a:gd name="T75" fmla="*/ 85 h 189"/>
                  <a:gd name="T76" fmla="*/ 81 w 110"/>
                  <a:gd name="T77" fmla="*/ 88 h 189"/>
                  <a:gd name="T78" fmla="*/ 107 w 110"/>
                  <a:gd name="T79" fmla="*/ 64 h 189"/>
                  <a:gd name="T80" fmla="*/ 108 w 110"/>
                  <a:gd name="T81" fmla="*/ 6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0" h="189">
                    <a:moveTo>
                      <a:pt x="108" y="63"/>
                    </a:moveTo>
                    <a:cubicBezTo>
                      <a:pt x="102" y="82"/>
                      <a:pt x="97" y="101"/>
                      <a:pt x="75" y="109"/>
                    </a:cubicBezTo>
                    <a:cubicBezTo>
                      <a:pt x="73" y="109"/>
                      <a:pt x="72" y="111"/>
                      <a:pt x="69" y="113"/>
                    </a:cubicBezTo>
                    <a:cubicBezTo>
                      <a:pt x="83" y="111"/>
                      <a:pt x="94" y="106"/>
                      <a:pt x="100" y="95"/>
                    </a:cubicBezTo>
                    <a:cubicBezTo>
                      <a:pt x="100" y="95"/>
                      <a:pt x="100" y="95"/>
                      <a:pt x="101" y="96"/>
                    </a:cubicBezTo>
                    <a:cubicBezTo>
                      <a:pt x="100" y="98"/>
                      <a:pt x="98" y="100"/>
                      <a:pt x="97" y="102"/>
                    </a:cubicBezTo>
                    <a:cubicBezTo>
                      <a:pt x="92" y="110"/>
                      <a:pt x="87" y="118"/>
                      <a:pt x="81" y="124"/>
                    </a:cubicBezTo>
                    <a:cubicBezTo>
                      <a:pt x="77" y="128"/>
                      <a:pt x="71" y="130"/>
                      <a:pt x="65" y="133"/>
                    </a:cubicBezTo>
                    <a:cubicBezTo>
                      <a:pt x="63" y="134"/>
                      <a:pt x="61" y="134"/>
                      <a:pt x="59" y="135"/>
                    </a:cubicBezTo>
                    <a:cubicBezTo>
                      <a:pt x="71" y="137"/>
                      <a:pt x="81" y="132"/>
                      <a:pt x="89" y="123"/>
                    </a:cubicBezTo>
                    <a:cubicBezTo>
                      <a:pt x="89" y="123"/>
                      <a:pt x="90" y="124"/>
                      <a:pt x="90" y="124"/>
                    </a:cubicBezTo>
                    <a:cubicBezTo>
                      <a:pt x="77" y="135"/>
                      <a:pt x="68" y="154"/>
                      <a:pt x="47" y="154"/>
                    </a:cubicBezTo>
                    <a:cubicBezTo>
                      <a:pt x="44" y="154"/>
                      <a:pt x="41" y="157"/>
                      <a:pt x="38" y="159"/>
                    </a:cubicBezTo>
                    <a:cubicBezTo>
                      <a:pt x="48" y="161"/>
                      <a:pt x="57" y="163"/>
                      <a:pt x="66" y="164"/>
                    </a:cubicBezTo>
                    <a:cubicBezTo>
                      <a:pt x="66" y="165"/>
                      <a:pt x="66" y="166"/>
                      <a:pt x="66" y="167"/>
                    </a:cubicBezTo>
                    <a:cubicBezTo>
                      <a:pt x="54" y="164"/>
                      <a:pt x="41" y="162"/>
                      <a:pt x="29" y="168"/>
                    </a:cubicBezTo>
                    <a:cubicBezTo>
                      <a:pt x="37" y="170"/>
                      <a:pt x="44" y="171"/>
                      <a:pt x="52" y="173"/>
                    </a:cubicBezTo>
                    <a:cubicBezTo>
                      <a:pt x="52" y="174"/>
                      <a:pt x="52" y="174"/>
                      <a:pt x="52" y="175"/>
                    </a:cubicBezTo>
                    <a:cubicBezTo>
                      <a:pt x="33" y="168"/>
                      <a:pt x="20" y="177"/>
                      <a:pt x="7" y="187"/>
                    </a:cubicBezTo>
                    <a:cubicBezTo>
                      <a:pt x="4" y="187"/>
                      <a:pt x="0" y="189"/>
                      <a:pt x="1" y="183"/>
                    </a:cubicBezTo>
                    <a:cubicBezTo>
                      <a:pt x="20" y="168"/>
                      <a:pt x="39" y="154"/>
                      <a:pt x="52" y="134"/>
                    </a:cubicBezTo>
                    <a:cubicBezTo>
                      <a:pt x="54" y="131"/>
                      <a:pt x="55" y="129"/>
                      <a:pt x="57" y="126"/>
                    </a:cubicBezTo>
                    <a:cubicBezTo>
                      <a:pt x="56" y="126"/>
                      <a:pt x="56" y="126"/>
                      <a:pt x="56" y="126"/>
                    </a:cubicBezTo>
                    <a:cubicBezTo>
                      <a:pt x="60" y="119"/>
                      <a:pt x="64" y="112"/>
                      <a:pt x="68" y="105"/>
                    </a:cubicBezTo>
                    <a:cubicBezTo>
                      <a:pt x="68" y="105"/>
                      <a:pt x="68" y="105"/>
                      <a:pt x="68" y="105"/>
                    </a:cubicBezTo>
                    <a:cubicBezTo>
                      <a:pt x="73" y="91"/>
                      <a:pt x="78" y="76"/>
                      <a:pt x="83" y="61"/>
                    </a:cubicBezTo>
                    <a:cubicBezTo>
                      <a:pt x="84" y="60"/>
                      <a:pt x="82" y="57"/>
                      <a:pt x="82" y="55"/>
                    </a:cubicBezTo>
                    <a:cubicBezTo>
                      <a:pt x="82" y="48"/>
                      <a:pt x="80" y="40"/>
                      <a:pt x="83" y="34"/>
                    </a:cubicBezTo>
                    <a:cubicBezTo>
                      <a:pt x="88" y="24"/>
                      <a:pt x="88" y="15"/>
                      <a:pt x="87" y="5"/>
                    </a:cubicBezTo>
                    <a:cubicBezTo>
                      <a:pt x="87" y="3"/>
                      <a:pt x="87" y="1"/>
                      <a:pt x="88" y="0"/>
                    </a:cubicBezTo>
                    <a:cubicBezTo>
                      <a:pt x="88" y="2"/>
                      <a:pt x="89" y="5"/>
                      <a:pt x="89" y="8"/>
                    </a:cubicBezTo>
                    <a:cubicBezTo>
                      <a:pt x="91" y="16"/>
                      <a:pt x="92" y="24"/>
                      <a:pt x="93" y="33"/>
                    </a:cubicBezTo>
                    <a:cubicBezTo>
                      <a:pt x="95" y="41"/>
                      <a:pt x="94" y="49"/>
                      <a:pt x="90" y="56"/>
                    </a:cubicBezTo>
                    <a:cubicBezTo>
                      <a:pt x="88" y="58"/>
                      <a:pt x="87" y="61"/>
                      <a:pt x="86" y="63"/>
                    </a:cubicBezTo>
                    <a:cubicBezTo>
                      <a:pt x="101" y="58"/>
                      <a:pt x="107" y="46"/>
                      <a:pt x="110" y="32"/>
                    </a:cubicBezTo>
                    <a:cubicBezTo>
                      <a:pt x="110" y="35"/>
                      <a:pt x="110" y="38"/>
                      <a:pt x="110" y="41"/>
                    </a:cubicBezTo>
                    <a:cubicBezTo>
                      <a:pt x="108" y="46"/>
                      <a:pt x="107" y="50"/>
                      <a:pt x="106" y="54"/>
                    </a:cubicBezTo>
                    <a:cubicBezTo>
                      <a:pt x="102" y="68"/>
                      <a:pt x="97" y="80"/>
                      <a:pt x="83" y="85"/>
                    </a:cubicBezTo>
                    <a:cubicBezTo>
                      <a:pt x="82" y="85"/>
                      <a:pt x="81" y="87"/>
                      <a:pt x="81" y="88"/>
                    </a:cubicBezTo>
                    <a:cubicBezTo>
                      <a:pt x="95" y="85"/>
                      <a:pt x="103" y="77"/>
                      <a:pt x="107" y="64"/>
                    </a:cubicBezTo>
                    <a:cubicBezTo>
                      <a:pt x="107" y="63"/>
                      <a:pt x="108" y="63"/>
                      <a:pt x="108" y="63"/>
                    </a:cubicBezTo>
                    <a:close/>
                  </a:path>
                </a:pathLst>
              </a:custGeom>
              <a:grpFill/>
              <a:ln w="3175">
                <a:solidFill>
                  <a:srgbClr val="1F497D"/>
                </a:solidFill>
              </a:ln>
            </p:spPr>
            <p:txBody>
              <a:bodyPr>
                <a:noAutofit/>
              </a:bodyPr>
              <a:lstStyle/>
              <a:p>
                <a:pPr marL="0" marR="0" lvl="0" indent="0" algn="l" defTabSz="913765" rtl="0" eaLnBrk="1" fontAlgn="ctr" latinLnBrk="0" hangingPunct="1">
                  <a:lnSpc>
                    <a:spcPct val="100000"/>
                  </a:lnSpc>
                  <a:spcBef>
                    <a:spcPts val="0"/>
                  </a:spcBef>
                  <a:spcAft>
                    <a:spcPts val="0"/>
                  </a:spcAft>
                  <a:buClrTx/>
                  <a:buSzTx/>
                  <a:buFontTx/>
                  <a:buNone/>
                  <a:defRPr/>
                </a:pPr>
                <a:endParaRPr kumimoji="0" lang="en-US" altLang="zh-CN" sz="825" b="1" i="0" u="none" strike="noStrike" kern="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58" name="Freeform 14"/>
              <p:cNvSpPr/>
              <p:nvPr/>
            </p:nvSpPr>
            <p:spPr bwMode="auto">
              <a:xfrm>
                <a:off x="9617075" y="1873250"/>
                <a:ext cx="63500" cy="223838"/>
              </a:xfrm>
              <a:custGeom>
                <a:avLst/>
                <a:gdLst>
                  <a:gd name="T0" fmla="*/ 13 w 17"/>
                  <a:gd name="T1" fmla="*/ 60 h 60"/>
                  <a:gd name="T2" fmla="*/ 2 w 17"/>
                  <a:gd name="T3" fmla="*/ 45 h 60"/>
                  <a:gd name="T4" fmla="*/ 7 w 17"/>
                  <a:gd name="T5" fmla="*/ 0 h 60"/>
                  <a:gd name="T6" fmla="*/ 7 w 17"/>
                  <a:gd name="T7" fmla="*/ 6 h 60"/>
                  <a:gd name="T8" fmla="*/ 11 w 17"/>
                  <a:gd name="T9" fmla="*/ 29 h 60"/>
                  <a:gd name="T10" fmla="*/ 13 w 17"/>
                  <a:gd name="T11" fmla="*/ 60 h 60"/>
                  <a:gd name="T12" fmla="*/ 13 w 1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7" h="60">
                    <a:moveTo>
                      <a:pt x="13" y="60"/>
                    </a:moveTo>
                    <a:cubicBezTo>
                      <a:pt x="5" y="58"/>
                      <a:pt x="3" y="51"/>
                      <a:pt x="2" y="45"/>
                    </a:cubicBezTo>
                    <a:cubicBezTo>
                      <a:pt x="0" y="30"/>
                      <a:pt x="4" y="15"/>
                      <a:pt x="7" y="0"/>
                    </a:cubicBezTo>
                    <a:cubicBezTo>
                      <a:pt x="7" y="2"/>
                      <a:pt x="7" y="4"/>
                      <a:pt x="7" y="6"/>
                    </a:cubicBezTo>
                    <a:cubicBezTo>
                      <a:pt x="6" y="14"/>
                      <a:pt x="6" y="22"/>
                      <a:pt x="11" y="29"/>
                    </a:cubicBezTo>
                    <a:cubicBezTo>
                      <a:pt x="17" y="39"/>
                      <a:pt x="15" y="50"/>
                      <a:pt x="13" y="60"/>
                    </a:cubicBezTo>
                    <a:cubicBezTo>
                      <a:pt x="13" y="60"/>
                      <a:pt x="13" y="60"/>
                      <a:pt x="13" y="60"/>
                    </a:cubicBezTo>
                    <a:close/>
                  </a:path>
                </a:pathLst>
              </a:custGeom>
              <a:grpFill/>
              <a:ln w="3175">
                <a:solidFill>
                  <a:srgbClr val="1F497D"/>
                </a:solidFill>
              </a:ln>
            </p:spPr>
            <p:txBody>
              <a:bodyPr>
                <a:noAutofit/>
              </a:bodyPr>
              <a:lstStyle/>
              <a:p>
                <a:pPr marL="0" marR="0" lvl="0" indent="0" algn="l" defTabSz="913765" rtl="0" eaLnBrk="1" fontAlgn="ctr" latinLnBrk="0" hangingPunct="1">
                  <a:lnSpc>
                    <a:spcPct val="100000"/>
                  </a:lnSpc>
                  <a:spcBef>
                    <a:spcPts val="0"/>
                  </a:spcBef>
                  <a:spcAft>
                    <a:spcPts val="0"/>
                  </a:spcAft>
                  <a:buClrTx/>
                  <a:buSzTx/>
                  <a:buFontTx/>
                  <a:buNone/>
                  <a:defRPr/>
                </a:pPr>
                <a:endParaRPr kumimoji="0" lang="en-US" altLang="zh-CN" sz="825" b="1" i="0" u="none" strike="noStrike" kern="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59" name="Freeform 15"/>
              <p:cNvSpPr/>
              <p:nvPr/>
            </p:nvSpPr>
            <p:spPr bwMode="auto">
              <a:xfrm>
                <a:off x="9529763" y="2030413"/>
                <a:ext cx="65088" cy="228600"/>
              </a:xfrm>
              <a:custGeom>
                <a:avLst/>
                <a:gdLst>
                  <a:gd name="T0" fmla="*/ 12 w 17"/>
                  <a:gd name="T1" fmla="*/ 0 h 61"/>
                  <a:gd name="T2" fmla="*/ 13 w 17"/>
                  <a:gd name="T3" fmla="*/ 32 h 61"/>
                  <a:gd name="T4" fmla="*/ 6 w 17"/>
                  <a:gd name="T5" fmla="*/ 61 h 61"/>
                  <a:gd name="T6" fmla="*/ 2 w 17"/>
                  <a:gd name="T7" fmla="*/ 35 h 61"/>
                  <a:gd name="T8" fmla="*/ 12 w 17"/>
                  <a:gd name="T9" fmla="*/ 0 h 61"/>
                </a:gdLst>
                <a:ahLst/>
                <a:cxnLst>
                  <a:cxn ang="0">
                    <a:pos x="T0" y="T1"/>
                  </a:cxn>
                  <a:cxn ang="0">
                    <a:pos x="T2" y="T3"/>
                  </a:cxn>
                  <a:cxn ang="0">
                    <a:pos x="T4" y="T5"/>
                  </a:cxn>
                  <a:cxn ang="0">
                    <a:pos x="T6" y="T7"/>
                  </a:cxn>
                  <a:cxn ang="0">
                    <a:pos x="T8" y="T9"/>
                  </a:cxn>
                </a:cxnLst>
                <a:rect l="0" t="0" r="r" b="b"/>
                <a:pathLst>
                  <a:path w="17" h="61">
                    <a:moveTo>
                      <a:pt x="12" y="0"/>
                    </a:moveTo>
                    <a:cubicBezTo>
                      <a:pt x="11" y="12"/>
                      <a:pt x="10" y="22"/>
                      <a:pt x="13" y="32"/>
                    </a:cubicBezTo>
                    <a:cubicBezTo>
                      <a:pt x="17" y="42"/>
                      <a:pt x="13" y="52"/>
                      <a:pt x="6" y="61"/>
                    </a:cubicBezTo>
                    <a:cubicBezTo>
                      <a:pt x="0" y="53"/>
                      <a:pt x="0" y="44"/>
                      <a:pt x="2" y="35"/>
                    </a:cubicBezTo>
                    <a:cubicBezTo>
                      <a:pt x="4" y="24"/>
                      <a:pt x="8" y="13"/>
                      <a:pt x="12" y="0"/>
                    </a:cubicBezTo>
                    <a:close/>
                  </a:path>
                </a:pathLst>
              </a:custGeom>
              <a:grpFill/>
              <a:ln w="3175">
                <a:solidFill>
                  <a:srgbClr val="1F497D"/>
                </a:solidFill>
              </a:ln>
            </p:spPr>
            <p:txBody>
              <a:bodyPr>
                <a:noAutofit/>
              </a:bodyPr>
              <a:lstStyle/>
              <a:p>
                <a:pPr marL="0" marR="0" lvl="0" indent="0" algn="l" defTabSz="913765" rtl="0" eaLnBrk="1" fontAlgn="ctr" latinLnBrk="0" hangingPunct="1">
                  <a:lnSpc>
                    <a:spcPct val="100000"/>
                  </a:lnSpc>
                  <a:spcBef>
                    <a:spcPts val="0"/>
                  </a:spcBef>
                  <a:spcAft>
                    <a:spcPts val="0"/>
                  </a:spcAft>
                  <a:buClrTx/>
                  <a:buSzTx/>
                  <a:buFontTx/>
                  <a:buNone/>
                  <a:defRPr/>
                </a:pPr>
                <a:endParaRPr kumimoji="0" lang="en-US" altLang="zh-CN" sz="825" b="1" i="0" u="none" strike="noStrike" kern="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60" name="Freeform 16"/>
              <p:cNvSpPr/>
              <p:nvPr/>
            </p:nvSpPr>
            <p:spPr bwMode="auto">
              <a:xfrm>
                <a:off x="9650413" y="1771650"/>
                <a:ext cx="60325" cy="231775"/>
              </a:xfrm>
              <a:custGeom>
                <a:avLst/>
                <a:gdLst>
                  <a:gd name="T0" fmla="*/ 7 w 16"/>
                  <a:gd name="T1" fmla="*/ 1 h 62"/>
                  <a:gd name="T2" fmla="*/ 6 w 16"/>
                  <a:gd name="T3" fmla="*/ 10 h 62"/>
                  <a:gd name="T4" fmla="*/ 10 w 16"/>
                  <a:gd name="T5" fmla="*/ 31 h 62"/>
                  <a:gd name="T6" fmla="*/ 11 w 16"/>
                  <a:gd name="T7" fmla="*/ 62 h 62"/>
                  <a:gd name="T8" fmla="*/ 0 w 16"/>
                  <a:gd name="T9" fmla="*/ 35 h 62"/>
                  <a:gd name="T10" fmla="*/ 5 w 16"/>
                  <a:gd name="T11" fmla="*/ 0 h 62"/>
                  <a:gd name="T12" fmla="*/ 7 w 16"/>
                  <a:gd name="T13" fmla="*/ 1 h 62"/>
                </a:gdLst>
                <a:ahLst/>
                <a:cxnLst>
                  <a:cxn ang="0">
                    <a:pos x="T0" y="T1"/>
                  </a:cxn>
                  <a:cxn ang="0">
                    <a:pos x="T2" y="T3"/>
                  </a:cxn>
                  <a:cxn ang="0">
                    <a:pos x="T4" y="T5"/>
                  </a:cxn>
                  <a:cxn ang="0">
                    <a:pos x="T6" y="T7"/>
                  </a:cxn>
                  <a:cxn ang="0">
                    <a:pos x="T8" y="T9"/>
                  </a:cxn>
                  <a:cxn ang="0">
                    <a:pos x="T10" y="T11"/>
                  </a:cxn>
                  <a:cxn ang="0">
                    <a:pos x="T12" y="T13"/>
                  </a:cxn>
                </a:cxnLst>
                <a:rect l="0" t="0" r="r" b="b"/>
                <a:pathLst>
                  <a:path w="16" h="62">
                    <a:moveTo>
                      <a:pt x="7" y="1"/>
                    </a:moveTo>
                    <a:cubicBezTo>
                      <a:pt x="6" y="4"/>
                      <a:pt x="6" y="7"/>
                      <a:pt x="6" y="10"/>
                    </a:cubicBezTo>
                    <a:cubicBezTo>
                      <a:pt x="5" y="17"/>
                      <a:pt x="5" y="24"/>
                      <a:pt x="10" y="31"/>
                    </a:cubicBezTo>
                    <a:cubicBezTo>
                      <a:pt x="16" y="40"/>
                      <a:pt x="16" y="51"/>
                      <a:pt x="11" y="62"/>
                    </a:cubicBezTo>
                    <a:cubicBezTo>
                      <a:pt x="4" y="54"/>
                      <a:pt x="0" y="45"/>
                      <a:pt x="0" y="35"/>
                    </a:cubicBezTo>
                    <a:cubicBezTo>
                      <a:pt x="1" y="23"/>
                      <a:pt x="3" y="12"/>
                      <a:pt x="5" y="0"/>
                    </a:cubicBezTo>
                    <a:cubicBezTo>
                      <a:pt x="6" y="0"/>
                      <a:pt x="6" y="0"/>
                      <a:pt x="7" y="1"/>
                    </a:cubicBezTo>
                    <a:close/>
                  </a:path>
                </a:pathLst>
              </a:custGeom>
              <a:grpFill/>
              <a:ln w="3175">
                <a:solidFill>
                  <a:srgbClr val="1F497D"/>
                </a:solidFill>
              </a:ln>
            </p:spPr>
            <p:txBody>
              <a:bodyPr>
                <a:noAutofit/>
              </a:bodyPr>
              <a:lstStyle/>
              <a:p>
                <a:pPr marL="0" marR="0" lvl="0" indent="0" algn="l" defTabSz="913765" rtl="0" eaLnBrk="1" fontAlgn="ctr" latinLnBrk="0" hangingPunct="1">
                  <a:lnSpc>
                    <a:spcPct val="100000"/>
                  </a:lnSpc>
                  <a:spcBef>
                    <a:spcPts val="0"/>
                  </a:spcBef>
                  <a:spcAft>
                    <a:spcPts val="0"/>
                  </a:spcAft>
                  <a:buClrTx/>
                  <a:buSzTx/>
                  <a:buFontTx/>
                  <a:buNone/>
                  <a:defRPr/>
                </a:pPr>
                <a:endParaRPr kumimoji="0" lang="en-US" altLang="zh-CN" sz="825" b="1" i="0" u="none" strike="noStrike" kern="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61" name="Freeform 17"/>
              <p:cNvSpPr/>
              <p:nvPr/>
            </p:nvSpPr>
            <p:spPr bwMode="auto">
              <a:xfrm>
                <a:off x="9583738" y="1955800"/>
                <a:ext cx="47625" cy="220663"/>
              </a:xfrm>
              <a:custGeom>
                <a:avLst/>
                <a:gdLst>
                  <a:gd name="T0" fmla="*/ 11 w 13"/>
                  <a:gd name="T1" fmla="*/ 59 h 59"/>
                  <a:gd name="T2" fmla="*/ 6 w 13"/>
                  <a:gd name="T3" fmla="*/ 58 h 59"/>
                  <a:gd name="T4" fmla="*/ 0 w 13"/>
                  <a:gd name="T5" fmla="*/ 38 h 59"/>
                  <a:gd name="T6" fmla="*/ 0 w 13"/>
                  <a:gd name="T7" fmla="*/ 32 h 59"/>
                  <a:gd name="T8" fmla="*/ 7 w 13"/>
                  <a:gd name="T9" fmla="*/ 0 h 59"/>
                  <a:gd name="T10" fmla="*/ 7 w 13"/>
                  <a:gd name="T11" fmla="*/ 6 h 59"/>
                  <a:gd name="T12" fmla="*/ 11 w 13"/>
                  <a:gd name="T13" fmla="*/ 31 h 59"/>
                  <a:gd name="T14" fmla="*/ 12 w 13"/>
                  <a:gd name="T15" fmla="*/ 52 h 59"/>
                  <a:gd name="T16" fmla="*/ 10 w 13"/>
                  <a:gd name="T17" fmla="*/ 59 h 59"/>
                  <a:gd name="T18" fmla="*/ 11 w 13"/>
                  <a:gd name="T19"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59">
                    <a:moveTo>
                      <a:pt x="11" y="59"/>
                    </a:moveTo>
                    <a:cubicBezTo>
                      <a:pt x="9" y="59"/>
                      <a:pt x="6" y="59"/>
                      <a:pt x="6" y="58"/>
                    </a:cubicBezTo>
                    <a:cubicBezTo>
                      <a:pt x="4" y="52"/>
                      <a:pt x="2" y="45"/>
                      <a:pt x="0" y="38"/>
                    </a:cubicBezTo>
                    <a:cubicBezTo>
                      <a:pt x="0" y="36"/>
                      <a:pt x="0" y="34"/>
                      <a:pt x="0" y="32"/>
                    </a:cubicBezTo>
                    <a:cubicBezTo>
                      <a:pt x="2" y="21"/>
                      <a:pt x="4" y="11"/>
                      <a:pt x="7" y="0"/>
                    </a:cubicBezTo>
                    <a:cubicBezTo>
                      <a:pt x="7" y="2"/>
                      <a:pt x="8" y="4"/>
                      <a:pt x="7" y="6"/>
                    </a:cubicBezTo>
                    <a:cubicBezTo>
                      <a:pt x="5" y="15"/>
                      <a:pt x="7" y="23"/>
                      <a:pt x="11" y="31"/>
                    </a:cubicBezTo>
                    <a:cubicBezTo>
                      <a:pt x="13" y="37"/>
                      <a:pt x="12" y="45"/>
                      <a:pt x="12" y="52"/>
                    </a:cubicBezTo>
                    <a:cubicBezTo>
                      <a:pt x="12" y="54"/>
                      <a:pt x="11" y="57"/>
                      <a:pt x="10" y="59"/>
                    </a:cubicBezTo>
                    <a:cubicBezTo>
                      <a:pt x="10" y="59"/>
                      <a:pt x="11" y="59"/>
                      <a:pt x="11" y="59"/>
                    </a:cubicBezTo>
                    <a:close/>
                  </a:path>
                </a:pathLst>
              </a:custGeom>
              <a:grpFill/>
              <a:ln w="3175">
                <a:solidFill>
                  <a:srgbClr val="1F497D"/>
                </a:solidFill>
              </a:ln>
            </p:spPr>
            <p:txBody>
              <a:bodyPr>
                <a:noAutofit/>
              </a:bodyPr>
              <a:lstStyle/>
              <a:p>
                <a:pPr marL="0" marR="0" lvl="0" indent="0" algn="l" defTabSz="913765" rtl="0" eaLnBrk="1" fontAlgn="ctr" latinLnBrk="0" hangingPunct="1">
                  <a:lnSpc>
                    <a:spcPct val="100000"/>
                  </a:lnSpc>
                  <a:spcBef>
                    <a:spcPts val="0"/>
                  </a:spcBef>
                  <a:spcAft>
                    <a:spcPts val="0"/>
                  </a:spcAft>
                  <a:buClrTx/>
                  <a:buSzTx/>
                  <a:buFontTx/>
                  <a:buNone/>
                  <a:defRPr/>
                </a:pPr>
                <a:endParaRPr kumimoji="0" lang="en-US" altLang="zh-CN" sz="825" b="1" i="0" u="none" strike="noStrike" kern="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62" name="Freeform 18"/>
              <p:cNvSpPr/>
              <p:nvPr/>
            </p:nvSpPr>
            <p:spPr bwMode="auto">
              <a:xfrm>
                <a:off x="9432925" y="2195513"/>
                <a:ext cx="96838" cy="88900"/>
              </a:xfrm>
              <a:custGeom>
                <a:avLst/>
                <a:gdLst>
                  <a:gd name="T0" fmla="*/ 22 w 26"/>
                  <a:gd name="T1" fmla="*/ 23 h 24"/>
                  <a:gd name="T2" fmla="*/ 1 w 26"/>
                  <a:gd name="T3" fmla="*/ 7 h 24"/>
                  <a:gd name="T4" fmla="*/ 0 w 26"/>
                  <a:gd name="T5" fmla="*/ 5 h 24"/>
                  <a:gd name="T6" fmla="*/ 12 w 26"/>
                  <a:gd name="T7" fmla="*/ 2 h 24"/>
                  <a:gd name="T8" fmla="*/ 25 w 26"/>
                  <a:gd name="T9" fmla="*/ 14 h 24"/>
                  <a:gd name="T10" fmla="*/ 24 w 26"/>
                  <a:gd name="T11" fmla="*/ 24 h 24"/>
                  <a:gd name="T12" fmla="*/ 22 w 26"/>
                  <a:gd name="T13" fmla="*/ 23 h 24"/>
                </a:gdLst>
                <a:ahLst/>
                <a:cxnLst>
                  <a:cxn ang="0">
                    <a:pos x="T0" y="T1"/>
                  </a:cxn>
                  <a:cxn ang="0">
                    <a:pos x="T2" y="T3"/>
                  </a:cxn>
                  <a:cxn ang="0">
                    <a:pos x="T4" y="T5"/>
                  </a:cxn>
                  <a:cxn ang="0">
                    <a:pos x="T6" y="T7"/>
                  </a:cxn>
                  <a:cxn ang="0">
                    <a:pos x="T8" y="T9"/>
                  </a:cxn>
                  <a:cxn ang="0">
                    <a:pos x="T10" y="T11"/>
                  </a:cxn>
                  <a:cxn ang="0">
                    <a:pos x="T12" y="T13"/>
                  </a:cxn>
                </a:cxnLst>
                <a:rect l="0" t="0" r="r" b="b"/>
                <a:pathLst>
                  <a:path w="26" h="24">
                    <a:moveTo>
                      <a:pt x="22" y="23"/>
                    </a:moveTo>
                    <a:cubicBezTo>
                      <a:pt x="24" y="7"/>
                      <a:pt x="12" y="0"/>
                      <a:pt x="1" y="7"/>
                    </a:cubicBezTo>
                    <a:cubicBezTo>
                      <a:pt x="0" y="6"/>
                      <a:pt x="0" y="6"/>
                      <a:pt x="0" y="5"/>
                    </a:cubicBezTo>
                    <a:cubicBezTo>
                      <a:pt x="4" y="4"/>
                      <a:pt x="8" y="2"/>
                      <a:pt x="12" y="2"/>
                    </a:cubicBezTo>
                    <a:cubicBezTo>
                      <a:pt x="19" y="3"/>
                      <a:pt x="24" y="7"/>
                      <a:pt x="25" y="14"/>
                    </a:cubicBezTo>
                    <a:cubicBezTo>
                      <a:pt x="26" y="17"/>
                      <a:pt x="25" y="21"/>
                      <a:pt x="24" y="24"/>
                    </a:cubicBezTo>
                    <a:cubicBezTo>
                      <a:pt x="23" y="24"/>
                      <a:pt x="23" y="24"/>
                      <a:pt x="22" y="23"/>
                    </a:cubicBezTo>
                    <a:close/>
                  </a:path>
                </a:pathLst>
              </a:custGeom>
              <a:grpFill/>
              <a:ln w="3175">
                <a:solidFill>
                  <a:srgbClr val="1F497D"/>
                </a:solidFill>
              </a:ln>
            </p:spPr>
            <p:txBody>
              <a:bodyPr>
                <a:noAutofit/>
              </a:bodyPr>
              <a:lstStyle/>
              <a:p>
                <a:pPr marL="0" marR="0" lvl="0" indent="0" algn="l" defTabSz="913765" rtl="0" eaLnBrk="1" fontAlgn="ctr" latinLnBrk="0" hangingPunct="1">
                  <a:lnSpc>
                    <a:spcPct val="100000"/>
                  </a:lnSpc>
                  <a:spcBef>
                    <a:spcPts val="0"/>
                  </a:spcBef>
                  <a:spcAft>
                    <a:spcPts val="0"/>
                  </a:spcAft>
                  <a:buClrTx/>
                  <a:buSzTx/>
                  <a:buFontTx/>
                  <a:buNone/>
                  <a:defRPr/>
                </a:pPr>
                <a:endParaRPr kumimoji="0" lang="en-US" altLang="zh-CN" sz="825" b="1" i="0" u="none" strike="noStrike" kern="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sp>
          <p:nvSpPr>
            <p:cNvPr id="56" name="Freeform 6"/>
            <p:cNvSpPr>
              <a:spLocks noChangeAspect="1" noEditPoints="1"/>
            </p:cNvSpPr>
            <p:nvPr/>
          </p:nvSpPr>
          <p:spPr bwMode="auto">
            <a:xfrm>
              <a:off x="10411098" y="2600196"/>
              <a:ext cx="487441" cy="480348"/>
            </a:xfrm>
            <a:custGeom>
              <a:avLst/>
              <a:gdLst/>
              <a:ahLst/>
              <a:cxnLst>
                <a:cxn ang="0">
                  <a:pos x="12772" y="618"/>
                </a:cxn>
                <a:cxn ang="0">
                  <a:pos x="0" y="15651"/>
                </a:cxn>
                <a:cxn ang="0">
                  <a:pos x="1941" y="4867"/>
                </a:cxn>
                <a:cxn ang="0">
                  <a:pos x="5964" y="4867"/>
                </a:cxn>
                <a:cxn ang="0">
                  <a:pos x="7512" y="618"/>
                </a:cxn>
                <a:cxn ang="0">
                  <a:pos x="1277" y="12419"/>
                </a:cxn>
                <a:cxn ang="0">
                  <a:pos x="5523" y="7916"/>
                </a:cxn>
                <a:cxn ang="0">
                  <a:pos x="4108" y="7916"/>
                </a:cxn>
                <a:cxn ang="0">
                  <a:pos x="2692" y="7916"/>
                </a:cxn>
                <a:cxn ang="0">
                  <a:pos x="1277" y="7916"/>
                </a:cxn>
                <a:cxn ang="0">
                  <a:pos x="5523" y="9417"/>
                </a:cxn>
                <a:cxn ang="0">
                  <a:pos x="4108" y="9417"/>
                </a:cxn>
                <a:cxn ang="0">
                  <a:pos x="2692" y="9417"/>
                </a:cxn>
                <a:cxn ang="0">
                  <a:pos x="1277" y="9417"/>
                </a:cxn>
                <a:cxn ang="0">
                  <a:pos x="5523" y="10919"/>
                </a:cxn>
                <a:cxn ang="0">
                  <a:pos x="4108" y="10919"/>
                </a:cxn>
                <a:cxn ang="0">
                  <a:pos x="2692" y="10919"/>
                </a:cxn>
                <a:cxn ang="0">
                  <a:pos x="1277" y="10919"/>
                </a:cxn>
                <a:cxn ang="0">
                  <a:pos x="5523" y="12419"/>
                </a:cxn>
                <a:cxn ang="0">
                  <a:pos x="4108" y="12419"/>
                </a:cxn>
                <a:cxn ang="0">
                  <a:pos x="2692" y="12419"/>
                </a:cxn>
                <a:cxn ang="0">
                  <a:pos x="8086" y="1911"/>
                </a:cxn>
                <a:cxn ang="0">
                  <a:pos x="8086" y="12419"/>
                </a:cxn>
                <a:cxn ang="0">
                  <a:pos x="9500" y="12419"/>
                </a:cxn>
                <a:cxn ang="0">
                  <a:pos x="10915" y="12419"/>
                </a:cxn>
                <a:cxn ang="0">
                  <a:pos x="12331" y="12419"/>
                </a:cxn>
                <a:cxn ang="0">
                  <a:pos x="8086" y="10919"/>
                </a:cxn>
                <a:cxn ang="0">
                  <a:pos x="9500" y="10919"/>
                </a:cxn>
                <a:cxn ang="0">
                  <a:pos x="10915" y="10919"/>
                </a:cxn>
                <a:cxn ang="0">
                  <a:pos x="12331" y="10919"/>
                </a:cxn>
                <a:cxn ang="0">
                  <a:pos x="8086" y="9417"/>
                </a:cxn>
                <a:cxn ang="0">
                  <a:pos x="9500" y="9417"/>
                </a:cxn>
                <a:cxn ang="0">
                  <a:pos x="10915" y="9417"/>
                </a:cxn>
                <a:cxn ang="0">
                  <a:pos x="12331" y="9417"/>
                </a:cxn>
                <a:cxn ang="0">
                  <a:pos x="8086" y="7916"/>
                </a:cxn>
                <a:cxn ang="0">
                  <a:pos x="9500" y="7916"/>
                </a:cxn>
                <a:cxn ang="0">
                  <a:pos x="10915" y="7916"/>
                </a:cxn>
                <a:cxn ang="0">
                  <a:pos x="12331" y="7916"/>
                </a:cxn>
                <a:cxn ang="0">
                  <a:pos x="8086" y="6414"/>
                </a:cxn>
                <a:cxn ang="0">
                  <a:pos x="9500" y="6414"/>
                </a:cxn>
                <a:cxn ang="0">
                  <a:pos x="10915" y="6414"/>
                </a:cxn>
                <a:cxn ang="0">
                  <a:pos x="12331" y="6414"/>
                </a:cxn>
                <a:cxn ang="0">
                  <a:pos x="8086" y="4914"/>
                </a:cxn>
                <a:cxn ang="0">
                  <a:pos x="9500" y="4914"/>
                </a:cxn>
                <a:cxn ang="0">
                  <a:pos x="10915" y="4914"/>
                </a:cxn>
                <a:cxn ang="0">
                  <a:pos x="12331" y="4914"/>
                </a:cxn>
                <a:cxn ang="0">
                  <a:pos x="8086" y="3413"/>
                </a:cxn>
                <a:cxn ang="0">
                  <a:pos x="9500" y="3413"/>
                </a:cxn>
                <a:cxn ang="0">
                  <a:pos x="10915" y="3413"/>
                </a:cxn>
                <a:cxn ang="0">
                  <a:pos x="9500" y="1911"/>
                </a:cxn>
                <a:cxn ang="0">
                  <a:pos x="10915" y="1911"/>
                </a:cxn>
                <a:cxn ang="0">
                  <a:pos x="12331" y="1911"/>
                </a:cxn>
                <a:cxn ang="0">
                  <a:pos x="12331" y="3413"/>
                </a:cxn>
              </a:cxnLst>
              <a:rect l="0" t="0" r="r" b="b"/>
              <a:pathLst>
                <a:path w="16169" h="15651">
                  <a:moveTo>
                    <a:pt x="7512" y="618"/>
                  </a:moveTo>
                  <a:lnTo>
                    <a:pt x="8749" y="618"/>
                  </a:lnTo>
                  <a:lnTo>
                    <a:pt x="8749" y="0"/>
                  </a:lnTo>
                  <a:lnTo>
                    <a:pt x="12772" y="0"/>
                  </a:lnTo>
                  <a:lnTo>
                    <a:pt x="12772" y="618"/>
                  </a:lnTo>
                  <a:lnTo>
                    <a:pt x="14010" y="618"/>
                  </a:lnTo>
                  <a:lnTo>
                    <a:pt x="14010" y="13875"/>
                  </a:lnTo>
                  <a:lnTo>
                    <a:pt x="16169" y="13875"/>
                  </a:lnTo>
                  <a:lnTo>
                    <a:pt x="16169" y="15651"/>
                  </a:lnTo>
                  <a:lnTo>
                    <a:pt x="0" y="15651"/>
                  </a:lnTo>
                  <a:lnTo>
                    <a:pt x="0" y="13875"/>
                  </a:lnTo>
                  <a:lnTo>
                    <a:pt x="781" y="13875"/>
                  </a:lnTo>
                  <a:lnTo>
                    <a:pt x="781" y="6103"/>
                  </a:lnTo>
                  <a:lnTo>
                    <a:pt x="1941" y="6103"/>
                  </a:lnTo>
                  <a:lnTo>
                    <a:pt x="1941" y="4867"/>
                  </a:lnTo>
                  <a:lnTo>
                    <a:pt x="4469" y="4867"/>
                  </a:lnTo>
                  <a:lnTo>
                    <a:pt x="4469" y="2808"/>
                  </a:lnTo>
                  <a:lnTo>
                    <a:pt x="5088" y="2808"/>
                  </a:lnTo>
                  <a:lnTo>
                    <a:pt x="5088" y="4867"/>
                  </a:lnTo>
                  <a:lnTo>
                    <a:pt x="5964" y="4867"/>
                  </a:lnTo>
                  <a:lnTo>
                    <a:pt x="5964" y="6103"/>
                  </a:lnTo>
                  <a:lnTo>
                    <a:pt x="7124" y="6103"/>
                  </a:lnTo>
                  <a:lnTo>
                    <a:pt x="7124" y="13875"/>
                  </a:lnTo>
                  <a:lnTo>
                    <a:pt x="7512" y="13875"/>
                  </a:lnTo>
                  <a:lnTo>
                    <a:pt x="7512" y="618"/>
                  </a:lnTo>
                  <a:close/>
                  <a:moveTo>
                    <a:pt x="1277" y="12419"/>
                  </a:moveTo>
                  <a:lnTo>
                    <a:pt x="2383" y="12419"/>
                  </a:lnTo>
                  <a:lnTo>
                    <a:pt x="2383" y="13523"/>
                  </a:lnTo>
                  <a:lnTo>
                    <a:pt x="1277" y="13523"/>
                  </a:lnTo>
                  <a:lnTo>
                    <a:pt x="1277" y="12419"/>
                  </a:lnTo>
                  <a:close/>
                  <a:moveTo>
                    <a:pt x="5523" y="7916"/>
                  </a:moveTo>
                  <a:lnTo>
                    <a:pt x="6628" y="7916"/>
                  </a:lnTo>
                  <a:lnTo>
                    <a:pt x="6628" y="9020"/>
                  </a:lnTo>
                  <a:lnTo>
                    <a:pt x="5523" y="9020"/>
                  </a:lnTo>
                  <a:lnTo>
                    <a:pt x="5523" y="7916"/>
                  </a:lnTo>
                  <a:close/>
                  <a:moveTo>
                    <a:pt x="4108" y="7916"/>
                  </a:moveTo>
                  <a:lnTo>
                    <a:pt x="5213" y="7916"/>
                  </a:lnTo>
                  <a:lnTo>
                    <a:pt x="5213" y="9020"/>
                  </a:lnTo>
                  <a:lnTo>
                    <a:pt x="4108" y="9020"/>
                  </a:lnTo>
                  <a:lnTo>
                    <a:pt x="4108" y="7916"/>
                  </a:lnTo>
                  <a:close/>
                  <a:moveTo>
                    <a:pt x="2692" y="7916"/>
                  </a:moveTo>
                  <a:lnTo>
                    <a:pt x="3798" y="7916"/>
                  </a:lnTo>
                  <a:lnTo>
                    <a:pt x="3798" y="9020"/>
                  </a:lnTo>
                  <a:lnTo>
                    <a:pt x="2692" y="9020"/>
                  </a:lnTo>
                  <a:lnTo>
                    <a:pt x="2692" y="7916"/>
                  </a:lnTo>
                  <a:close/>
                  <a:moveTo>
                    <a:pt x="1277" y="7916"/>
                  </a:moveTo>
                  <a:lnTo>
                    <a:pt x="2383" y="7916"/>
                  </a:lnTo>
                  <a:lnTo>
                    <a:pt x="2383" y="9020"/>
                  </a:lnTo>
                  <a:lnTo>
                    <a:pt x="1277" y="9020"/>
                  </a:lnTo>
                  <a:lnTo>
                    <a:pt x="1277" y="7916"/>
                  </a:lnTo>
                  <a:close/>
                  <a:moveTo>
                    <a:pt x="5523" y="9417"/>
                  </a:moveTo>
                  <a:lnTo>
                    <a:pt x="6628" y="9417"/>
                  </a:lnTo>
                  <a:lnTo>
                    <a:pt x="6628" y="10521"/>
                  </a:lnTo>
                  <a:lnTo>
                    <a:pt x="5523" y="10521"/>
                  </a:lnTo>
                  <a:lnTo>
                    <a:pt x="5523" y="9417"/>
                  </a:lnTo>
                  <a:close/>
                  <a:moveTo>
                    <a:pt x="4108" y="9417"/>
                  </a:moveTo>
                  <a:lnTo>
                    <a:pt x="5213" y="9417"/>
                  </a:lnTo>
                  <a:lnTo>
                    <a:pt x="5213" y="10521"/>
                  </a:lnTo>
                  <a:lnTo>
                    <a:pt x="4108" y="10521"/>
                  </a:lnTo>
                  <a:lnTo>
                    <a:pt x="4108" y="9417"/>
                  </a:lnTo>
                  <a:close/>
                  <a:moveTo>
                    <a:pt x="2692" y="9417"/>
                  </a:moveTo>
                  <a:lnTo>
                    <a:pt x="3798" y="9417"/>
                  </a:lnTo>
                  <a:lnTo>
                    <a:pt x="3798" y="10521"/>
                  </a:lnTo>
                  <a:lnTo>
                    <a:pt x="2692" y="10521"/>
                  </a:lnTo>
                  <a:lnTo>
                    <a:pt x="2692" y="9417"/>
                  </a:lnTo>
                  <a:close/>
                  <a:moveTo>
                    <a:pt x="1277" y="9417"/>
                  </a:moveTo>
                  <a:lnTo>
                    <a:pt x="2383" y="9417"/>
                  </a:lnTo>
                  <a:lnTo>
                    <a:pt x="2383" y="10521"/>
                  </a:lnTo>
                  <a:lnTo>
                    <a:pt x="1277" y="10521"/>
                  </a:lnTo>
                  <a:lnTo>
                    <a:pt x="1277" y="9417"/>
                  </a:lnTo>
                  <a:close/>
                  <a:moveTo>
                    <a:pt x="5523" y="10919"/>
                  </a:moveTo>
                  <a:lnTo>
                    <a:pt x="6628" y="10919"/>
                  </a:lnTo>
                  <a:lnTo>
                    <a:pt x="6628" y="12023"/>
                  </a:lnTo>
                  <a:lnTo>
                    <a:pt x="5523" y="12023"/>
                  </a:lnTo>
                  <a:lnTo>
                    <a:pt x="5523" y="10919"/>
                  </a:lnTo>
                  <a:close/>
                  <a:moveTo>
                    <a:pt x="4108" y="10919"/>
                  </a:moveTo>
                  <a:lnTo>
                    <a:pt x="5213" y="10919"/>
                  </a:lnTo>
                  <a:lnTo>
                    <a:pt x="5213" y="12023"/>
                  </a:lnTo>
                  <a:lnTo>
                    <a:pt x="4108" y="12023"/>
                  </a:lnTo>
                  <a:lnTo>
                    <a:pt x="4108" y="10919"/>
                  </a:lnTo>
                  <a:close/>
                  <a:moveTo>
                    <a:pt x="2692" y="10919"/>
                  </a:moveTo>
                  <a:lnTo>
                    <a:pt x="3798" y="10919"/>
                  </a:lnTo>
                  <a:lnTo>
                    <a:pt x="3798" y="12023"/>
                  </a:lnTo>
                  <a:lnTo>
                    <a:pt x="2692" y="12023"/>
                  </a:lnTo>
                  <a:lnTo>
                    <a:pt x="2692" y="10919"/>
                  </a:lnTo>
                  <a:close/>
                  <a:moveTo>
                    <a:pt x="1277" y="10919"/>
                  </a:moveTo>
                  <a:lnTo>
                    <a:pt x="2383" y="10919"/>
                  </a:lnTo>
                  <a:lnTo>
                    <a:pt x="2383" y="12023"/>
                  </a:lnTo>
                  <a:lnTo>
                    <a:pt x="1277" y="12023"/>
                  </a:lnTo>
                  <a:lnTo>
                    <a:pt x="1277" y="10919"/>
                  </a:lnTo>
                  <a:close/>
                  <a:moveTo>
                    <a:pt x="5523" y="12419"/>
                  </a:moveTo>
                  <a:lnTo>
                    <a:pt x="6628" y="12419"/>
                  </a:lnTo>
                  <a:lnTo>
                    <a:pt x="6628" y="13523"/>
                  </a:lnTo>
                  <a:lnTo>
                    <a:pt x="5523" y="13523"/>
                  </a:lnTo>
                  <a:lnTo>
                    <a:pt x="5523" y="12419"/>
                  </a:lnTo>
                  <a:close/>
                  <a:moveTo>
                    <a:pt x="4108" y="12419"/>
                  </a:moveTo>
                  <a:lnTo>
                    <a:pt x="5213" y="12419"/>
                  </a:lnTo>
                  <a:lnTo>
                    <a:pt x="5213" y="13523"/>
                  </a:lnTo>
                  <a:lnTo>
                    <a:pt x="4108" y="13523"/>
                  </a:lnTo>
                  <a:lnTo>
                    <a:pt x="4108" y="12419"/>
                  </a:lnTo>
                  <a:close/>
                  <a:moveTo>
                    <a:pt x="2692" y="12419"/>
                  </a:moveTo>
                  <a:lnTo>
                    <a:pt x="3798" y="12419"/>
                  </a:lnTo>
                  <a:lnTo>
                    <a:pt x="3798" y="13523"/>
                  </a:lnTo>
                  <a:lnTo>
                    <a:pt x="2692" y="13523"/>
                  </a:lnTo>
                  <a:lnTo>
                    <a:pt x="2692" y="12419"/>
                  </a:lnTo>
                  <a:close/>
                  <a:moveTo>
                    <a:pt x="8086" y="1911"/>
                  </a:moveTo>
                  <a:lnTo>
                    <a:pt x="9191" y="1911"/>
                  </a:lnTo>
                  <a:lnTo>
                    <a:pt x="9191" y="3015"/>
                  </a:lnTo>
                  <a:lnTo>
                    <a:pt x="8086" y="3015"/>
                  </a:lnTo>
                  <a:lnTo>
                    <a:pt x="8086" y="1911"/>
                  </a:lnTo>
                  <a:close/>
                  <a:moveTo>
                    <a:pt x="8086" y="12419"/>
                  </a:moveTo>
                  <a:lnTo>
                    <a:pt x="9191" y="12419"/>
                  </a:lnTo>
                  <a:lnTo>
                    <a:pt x="9191" y="13523"/>
                  </a:lnTo>
                  <a:lnTo>
                    <a:pt x="8086" y="13523"/>
                  </a:lnTo>
                  <a:lnTo>
                    <a:pt x="8086" y="12419"/>
                  </a:lnTo>
                  <a:close/>
                  <a:moveTo>
                    <a:pt x="9500" y="12419"/>
                  </a:moveTo>
                  <a:lnTo>
                    <a:pt x="10606" y="12419"/>
                  </a:lnTo>
                  <a:lnTo>
                    <a:pt x="10606" y="13523"/>
                  </a:lnTo>
                  <a:lnTo>
                    <a:pt x="9500" y="13523"/>
                  </a:lnTo>
                  <a:lnTo>
                    <a:pt x="9500" y="12419"/>
                  </a:lnTo>
                  <a:close/>
                  <a:moveTo>
                    <a:pt x="10915" y="12419"/>
                  </a:moveTo>
                  <a:lnTo>
                    <a:pt x="12021" y="12419"/>
                  </a:lnTo>
                  <a:lnTo>
                    <a:pt x="12021" y="13523"/>
                  </a:lnTo>
                  <a:lnTo>
                    <a:pt x="10915" y="13523"/>
                  </a:lnTo>
                  <a:lnTo>
                    <a:pt x="10915" y="12419"/>
                  </a:lnTo>
                  <a:close/>
                  <a:moveTo>
                    <a:pt x="12331" y="12419"/>
                  </a:moveTo>
                  <a:lnTo>
                    <a:pt x="13436" y="12419"/>
                  </a:lnTo>
                  <a:lnTo>
                    <a:pt x="13436" y="13523"/>
                  </a:lnTo>
                  <a:lnTo>
                    <a:pt x="12331" y="13523"/>
                  </a:lnTo>
                  <a:lnTo>
                    <a:pt x="12331" y="12419"/>
                  </a:lnTo>
                  <a:close/>
                  <a:moveTo>
                    <a:pt x="8086" y="10919"/>
                  </a:moveTo>
                  <a:lnTo>
                    <a:pt x="9191" y="10919"/>
                  </a:lnTo>
                  <a:lnTo>
                    <a:pt x="9191" y="12023"/>
                  </a:lnTo>
                  <a:lnTo>
                    <a:pt x="8086" y="12023"/>
                  </a:lnTo>
                  <a:lnTo>
                    <a:pt x="8086" y="10919"/>
                  </a:lnTo>
                  <a:close/>
                  <a:moveTo>
                    <a:pt x="9500" y="10919"/>
                  </a:moveTo>
                  <a:lnTo>
                    <a:pt x="10606" y="10919"/>
                  </a:lnTo>
                  <a:lnTo>
                    <a:pt x="10606" y="12023"/>
                  </a:lnTo>
                  <a:lnTo>
                    <a:pt x="9500" y="12023"/>
                  </a:lnTo>
                  <a:lnTo>
                    <a:pt x="9500" y="10919"/>
                  </a:lnTo>
                  <a:close/>
                  <a:moveTo>
                    <a:pt x="10915" y="10919"/>
                  </a:moveTo>
                  <a:lnTo>
                    <a:pt x="12021" y="10919"/>
                  </a:lnTo>
                  <a:lnTo>
                    <a:pt x="12021" y="12023"/>
                  </a:lnTo>
                  <a:lnTo>
                    <a:pt x="10915" y="12023"/>
                  </a:lnTo>
                  <a:lnTo>
                    <a:pt x="10915" y="10919"/>
                  </a:lnTo>
                  <a:close/>
                  <a:moveTo>
                    <a:pt x="12331" y="10919"/>
                  </a:moveTo>
                  <a:lnTo>
                    <a:pt x="13436" y="10919"/>
                  </a:lnTo>
                  <a:lnTo>
                    <a:pt x="13436" y="12023"/>
                  </a:lnTo>
                  <a:lnTo>
                    <a:pt x="12331" y="12023"/>
                  </a:lnTo>
                  <a:lnTo>
                    <a:pt x="12331" y="10919"/>
                  </a:lnTo>
                  <a:close/>
                  <a:moveTo>
                    <a:pt x="8086" y="9417"/>
                  </a:moveTo>
                  <a:lnTo>
                    <a:pt x="9191" y="9417"/>
                  </a:lnTo>
                  <a:lnTo>
                    <a:pt x="9191" y="10521"/>
                  </a:lnTo>
                  <a:lnTo>
                    <a:pt x="8086" y="10521"/>
                  </a:lnTo>
                  <a:lnTo>
                    <a:pt x="8086" y="9417"/>
                  </a:lnTo>
                  <a:close/>
                  <a:moveTo>
                    <a:pt x="9500" y="9417"/>
                  </a:moveTo>
                  <a:lnTo>
                    <a:pt x="10606" y="9417"/>
                  </a:lnTo>
                  <a:lnTo>
                    <a:pt x="10606" y="10521"/>
                  </a:lnTo>
                  <a:lnTo>
                    <a:pt x="9500" y="10521"/>
                  </a:lnTo>
                  <a:lnTo>
                    <a:pt x="9500" y="9417"/>
                  </a:lnTo>
                  <a:close/>
                  <a:moveTo>
                    <a:pt x="10915" y="9417"/>
                  </a:moveTo>
                  <a:lnTo>
                    <a:pt x="12021" y="9417"/>
                  </a:lnTo>
                  <a:lnTo>
                    <a:pt x="12021" y="10521"/>
                  </a:lnTo>
                  <a:lnTo>
                    <a:pt x="10915" y="10521"/>
                  </a:lnTo>
                  <a:lnTo>
                    <a:pt x="10915" y="9417"/>
                  </a:lnTo>
                  <a:close/>
                  <a:moveTo>
                    <a:pt x="12331" y="9417"/>
                  </a:moveTo>
                  <a:lnTo>
                    <a:pt x="13436" y="9417"/>
                  </a:lnTo>
                  <a:lnTo>
                    <a:pt x="13436" y="10521"/>
                  </a:lnTo>
                  <a:lnTo>
                    <a:pt x="12331" y="10521"/>
                  </a:lnTo>
                  <a:lnTo>
                    <a:pt x="12331" y="9417"/>
                  </a:lnTo>
                  <a:close/>
                  <a:moveTo>
                    <a:pt x="8086" y="7916"/>
                  </a:moveTo>
                  <a:lnTo>
                    <a:pt x="9191" y="7916"/>
                  </a:lnTo>
                  <a:lnTo>
                    <a:pt x="9191" y="9020"/>
                  </a:lnTo>
                  <a:lnTo>
                    <a:pt x="8086" y="9020"/>
                  </a:lnTo>
                  <a:lnTo>
                    <a:pt x="8086" y="7916"/>
                  </a:lnTo>
                  <a:close/>
                  <a:moveTo>
                    <a:pt x="9500" y="7916"/>
                  </a:moveTo>
                  <a:lnTo>
                    <a:pt x="10606" y="7916"/>
                  </a:lnTo>
                  <a:lnTo>
                    <a:pt x="10606" y="9020"/>
                  </a:lnTo>
                  <a:lnTo>
                    <a:pt x="9500" y="9020"/>
                  </a:lnTo>
                  <a:lnTo>
                    <a:pt x="9500" y="7916"/>
                  </a:lnTo>
                  <a:close/>
                  <a:moveTo>
                    <a:pt x="10915" y="7916"/>
                  </a:moveTo>
                  <a:lnTo>
                    <a:pt x="12021" y="7916"/>
                  </a:lnTo>
                  <a:lnTo>
                    <a:pt x="12021" y="9020"/>
                  </a:lnTo>
                  <a:lnTo>
                    <a:pt x="10915" y="9020"/>
                  </a:lnTo>
                  <a:lnTo>
                    <a:pt x="10915" y="7916"/>
                  </a:lnTo>
                  <a:close/>
                  <a:moveTo>
                    <a:pt x="12331" y="7916"/>
                  </a:moveTo>
                  <a:lnTo>
                    <a:pt x="13436" y="7916"/>
                  </a:lnTo>
                  <a:lnTo>
                    <a:pt x="13436" y="9020"/>
                  </a:lnTo>
                  <a:lnTo>
                    <a:pt x="12331" y="9020"/>
                  </a:lnTo>
                  <a:lnTo>
                    <a:pt x="12331" y="7916"/>
                  </a:lnTo>
                  <a:close/>
                  <a:moveTo>
                    <a:pt x="8086" y="6414"/>
                  </a:moveTo>
                  <a:lnTo>
                    <a:pt x="9191" y="6414"/>
                  </a:lnTo>
                  <a:lnTo>
                    <a:pt x="9191" y="7518"/>
                  </a:lnTo>
                  <a:lnTo>
                    <a:pt x="8086" y="7518"/>
                  </a:lnTo>
                  <a:lnTo>
                    <a:pt x="8086" y="6414"/>
                  </a:lnTo>
                  <a:close/>
                  <a:moveTo>
                    <a:pt x="9500" y="6414"/>
                  </a:moveTo>
                  <a:lnTo>
                    <a:pt x="10606" y="6414"/>
                  </a:lnTo>
                  <a:lnTo>
                    <a:pt x="10606" y="7518"/>
                  </a:lnTo>
                  <a:lnTo>
                    <a:pt x="9500" y="7518"/>
                  </a:lnTo>
                  <a:lnTo>
                    <a:pt x="9500" y="6414"/>
                  </a:lnTo>
                  <a:close/>
                  <a:moveTo>
                    <a:pt x="10915" y="6414"/>
                  </a:moveTo>
                  <a:lnTo>
                    <a:pt x="12021" y="6414"/>
                  </a:lnTo>
                  <a:lnTo>
                    <a:pt x="12021" y="7518"/>
                  </a:lnTo>
                  <a:lnTo>
                    <a:pt x="10915" y="7518"/>
                  </a:lnTo>
                  <a:lnTo>
                    <a:pt x="10915" y="6414"/>
                  </a:lnTo>
                  <a:close/>
                  <a:moveTo>
                    <a:pt x="12331" y="6414"/>
                  </a:moveTo>
                  <a:lnTo>
                    <a:pt x="13436" y="6414"/>
                  </a:lnTo>
                  <a:lnTo>
                    <a:pt x="13436" y="7518"/>
                  </a:lnTo>
                  <a:lnTo>
                    <a:pt x="12331" y="7518"/>
                  </a:lnTo>
                  <a:lnTo>
                    <a:pt x="12331" y="6414"/>
                  </a:lnTo>
                  <a:close/>
                  <a:moveTo>
                    <a:pt x="8086" y="4914"/>
                  </a:moveTo>
                  <a:lnTo>
                    <a:pt x="9191" y="4914"/>
                  </a:lnTo>
                  <a:lnTo>
                    <a:pt x="9191" y="6018"/>
                  </a:lnTo>
                  <a:lnTo>
                    <a:pt x="8086" y="6018"/>
                  </a:lnTo>
                  <a:lnTo>
                    <a:pt x="8086" y="4914"/>
                  </a:lnTo>
                  <a:close/>
                  <a:moveTo>
                    <a:pt x="9500" y="4914"/>
                  </a:moveTo>
                  <a:lnTo>
                    <a:pt x="10606" y="4914"/>
                  </a:lnTo>
                  <a:lnTo>
                    <a:pt x="10606" y="6018"/>
                  </a:lnTo>
                  <a:lnTo>
                    <a:pt x="9500" y="6018"/>
                  </a:lnTo>
                  <a:lnTo>
                    <a:pt x="9500" y="4914"/>
                  </a:lnTo>
                  <a:close/>
                  <a:moveTo>
                    <a:pt x="10915" y="4914"/>
                  </a:moveTo>
                  <a:lnTo>
                    <a:pt x="12021" y="4914"/>
                  </a:lnTo>
                  <a:lnTo>
                    <a:pt x="12021" y="6018"/>
                  </a:lnTo>
                  <a:lnTo>
                    <a:pt x="10915" y="6018"/>
                  </a:lnTo>
                  <a:lnTo>
                    <a:pt x="10915" y="4914"/>
                  </a:lnTo>
                  <a:close/>
                  <a:moveTo>
                    <a:pt x="12331" y="4914"/>
                  </a:moveTo>
                  <a:lnTo>
                    <a:pt x="13436" y="4914"/>
                  </a:lnTo>
                  <a:lnTo>
                    <a:pt x="13436" y="6018"/>
                  </a:lnTo>
                  <a:lnTo>
                    <a:pt x="12331" y="6018"/>
                  </a:lnTo>
                  <a:lnTo>
                    <a:pt x="12331" y="4914"/>
                  </a:lnTo>
                  <a:close/>
                  <a:moveTo>
                    <a:pt x="8086" y="3413"/>
                  </a:moveTo>
                  <a:lnTo>
                    <a:pt x="9191" y="3413"/>
                  </a:lnTo>
                  <a:lnTo>
                    <a:pt x="9191" y="4516"/>
                  </a:lnTo>
                  <a:lnTo>
                    <a:pt x="8086" y="4516"/>
                  </a:lnTo>
                  <a:lnTo>
                    <a:pt x="8086" y="3413"/>
                  </a:lnTo>
                  <a:close/>
                  <a:moveTo>
                    <a:pt x="9500" y="3413"/>
                  </a:moveTo>
                  <a:lnTo>
                    <a:pt x="10606" y="3413"/>
                  </a:lnTo>
                  <a:lnTo>
                    <a:pt x="10606" y="4516"/>
                  </a:lnTo>
                  <a:lnTo>
                    <a:pt x="9500" y="4516"/>
                  </a:lnTo>
                  <a:lnTo>
                    <a:pt x="9500" y="3413"/>
                  </a:lnTo>
                  <a:close/>
                  <a:moveTo>
                    <a:pt x="10915" y="3413"/>
                  </a:moveTo>
                  <a:lnTo>
                    <a:pt x="12021" y="3413"/>
                  </a:lnTo>
                  <a:lnTo>
                    <a:pt x="12021" y="4516"/>
                  </a:lnTo>
                  <a:lnTo>
                    <a:pt x="10915" y="4516"/>
                  </a:lnTo>
                  <a:lnTo>
                    <a:pt x="10915" y="3413"/>
                  </a:lnTo>
                  <a:close/>
                  <a:moveTo>
                    <a:pt x="9500" y="1911"/>
                  </a:moveTo>
                  <a:lnTo>
                    <a:pt x="10606" y="1911"/>
                  </a:lnTo>
                  <a:lnTo>
                    <a:pt x="10606" y="3015"/>
                  </a:lnTo>
                  <a:lnTo>
                    <a:pt x="9500" y="3015"/>
                  </a:lnTo>
                  <a:lnTo>
                    <a:pt x="9500" y="1911"/>
                  </a:lnTo>
                  <a:close/>
                  <a:moveTo>
                    <a:pt x="10915" y="1911"/>
                  </a:moveTo>
                  <a:lnTo>
                    <a:pt x="12021" y="1911"/>
                  </a:lnTo>
                  <a:lnTo>
                    <a:pt x="12021" y="3015"/>
                  </a:lnTo>
                  <a:lnTo>
                    <a:pt x="10915" y="3015"/>
                  </a:lnTo>
                  <a:lnTo>
                    <a:pt x="10915" y="1911"/>
                  </a:lnTo>
                  <a:close/>
                  <a:moveTo>
                    <a:pt x="12331" y="1911"/>
                  </a:moveTo>
                  <a:lnTo>
                    <a:pt x="13436" y="1911"/>
                  </a:lnTo>
                  <a:lnTo>
                    <a:pt x="13436" y="3015"/>
                  </a:lnTo>
                  <a:lnTo>
                    <a:pt x="12331" y="3015"/>
                  </a:lnTo>
                  <a:lnTo>
                    <a:pt x="12331" y="1911"/>
                  </a:lnTo>
                  <a:close/>
                  <a:moveTo>
                    <a:pt x="12331" y="3413"/>
                  </a:moveTo>
                  <a:lnTo>
                    <a:pt x="13436" y="3413"/>
                  </a:lnTo>
                  <a:lnTo>
                    <a:pt x="13436" y="4516"/>
                  </a:lnTo>
                  <a:lnTo>
                    <a:pt x="12331" y="4516"/>
                  </a:lnTo>
                  <a:lnTo>
                    <a:pt x="12331" y="3413"/>
                  </a:lnTo>
                  <a:close/>
                </a:path>
              </a:pathLst>
            </a:custGeom>
            <a:solidFill>
              <a:schemeClr val="bg1"/>
            </a:solidFill>
            <a:ln w="9525">
              <a:solidFill>
                <a:srgbClr val="4F81BD"/>
              </a:solidFill>
              <a:round/>
            </a:ln>
          </p:spPr>
          <p:txBody>
            <a:bodyPr vert="horz" wrap="square" lIns="91419" tIns="45709" rIns="91419" bIns="45709" numCol="1" anchor="t" anchorCtr="0" compatLnSpc="1">
              <a:noAutofit/>
            </a:bodyPr>
            <a:lstStyle/>
            <a:p>
              <a:pPr marL="0" marR="0" lvl="0" indent="0" algn="l" defTabSz="1218565" rtl="0" eaLnBrk="1" fontAlgn="ctr" latinLnBrk="0" hangingPunct="1">
                <a:lnSpc>
                  <a:spcPct val="100000"/>
                </a:lnSpc>
                <a:spcBef>
                  <a:spcPts val="0"/>
                </a:spcBef>
                <a:spcAft>
                  <a:spcPts val="0"/>
                </a:spcAft>
                <a:buClrTx/>
                <a:buSzTx/>
                <a:buFontTx/>
                <a:buNone/>
                <a:defRPr/>
              </a:pPr>
              <a:endParaRPr kumimoji="0" lang="en-US" altLang="zh-CN" sz="2400" b="0" i="0" u="none" strike="noStrike" kern="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65" name="矩形 64"/>
          <p:cNvSpPr/>
          <p:nvPr/>
        </p:nvSpPr>
        <p:spPr>
          <a:xfrm>
            <a:off x="5368182" y="2585802"/>
            <a:ext cx="2914275" cy="1169551"/>
          </a:xfrm>
          <a:prstGeom prst="rect">
            <a:avLst/>
          </a:prstGeom>
        </p:spPr>
        <p:txBody>
          <a:bodyPr wrap="square">
            <a:spAutoFit/>
          </a:bodyPr>
          <a:lstStyle/>
          <a:p>
            <a:pPr marL="342900" marR="0" lvl="0" indent="-342900" algn="l" defTabSz="1219200" rtl="0" eaLnBrk="1" fontAlgn="auto" latinLnBrk="0" hangingPunct="1">
              <a:lnSpc>
                <a:spcPct val="100000"/>
              </a:lnSpc>
              <a:spcBef>
                <a:spcPts val="0"/>
              </a:spcBef>
              <a:spcAft>
                <a:spcPts val="0"/>
              </a:spcAft>
              <a:buClrTx/>
              <a:buSzTx/>
              <a:buFont typeface="+mj-lt"/>
              <a:buAutoNum type="arabicPeriod"/>
              <a:defRPr/>
            </a:pPr>
            <a:r>
              <a:rPr kumimoji="0" lang="en-US" sz="14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rPr>
              <a:t>Deterministic latency </a:t>
            </a:r>
            <a:endParaRPr kumimoji="0" lang="en-US" sz="14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a:p>
            <a:pPr marL="342900" marR="0" lvl="0" indent="-342900" algn="l" defTabSz="1219200" rtl="0" eaLnBrk="1" fontAlgn="auto" latinLnBrk="0" hangingPunct="1">
              <a:lnSpc>
                <a:spcPct val="100000"/>
              </a:lnSpc>
              <a:spcBef>
                <a:spcPts val="0"/>
              </a:spcBef>
              <a:spcAft>
                <a:spcPts val="0"/>
              </a:spcAft>
              <a:buClrTx/>
              <a:buSzTx/>
              <a:buFont typeface="+mj-lt"/>
              <a:buAutoNum type="arabicPeriod"/>
              <a:defRPr/>
            </a:pPr>
            <a:r>
              <a:rPr kumimoji="0" lang="en-US" sz="14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rPr>
              <a:t>Deterministic  bandwidth</a:t>
            </a:r>
            <a:endParaRPr kumimoji="0" lang="en-US" sz="14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a:p>
            <a:pPr marL="342900" marR="0" lvl="0" indent="-342900" algn="l" defTabSz="1219200" rtl="0" eaLnBrk="1" fontAlgn="auto" latinLnBrk="0" hangingPunct="1">
              <a:lnSpc>
                <a:spcPct val="100000"/>
              </a:lnSpc>
              <a:spcBef>
                <a:spcPts val="0"/>
              </a:spcBef>
              <a:spcAft>
                <a:spcPts val="0"/>
              </a:spcAft>
              <a:buClrTx/>
              <a:buSzTx/>
              <a:buFont typeface="+mj-lt"/>
              <a:buAutoNum type="arabicPeriod"/>
              <a:defRPr/>
            </a:pPr>
            <a:r>
              <a:rPr kumimoji="0" lang="en-US" sz="14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rPr>
              <a:t>Security isolation</a:t>
            </a:r>
            <a:endParaRPr kumimoji="0" lang="en-US" sz="14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a:p>
            <a:pPr marL="342900" marR="0" lvl="0" indent="-342900" algn="l" defTabSz="1219200" rtl="0" eaLnBrk="1" fontAlgn="auto" latinLnBrk="0" hangingPunct="1">
              <a:lnSpc>
                <a:spcPct val="100000"/>
              </a:lnSpc>
              <a:spcBef>
                <a:spcPts val="0"/>
              </a:spcBef>
              <a:spcAft>
                <a:spcPts val="0"/>
              </a:spcAft>
              <a:buClrTx/>
              <a:buSzTx/>
              <a:buFont typeface="+mj-lt"/>
              <a:buAutoNum type="arabicPeriod"/>
              <a:defRPr/>
            </a:pPr>
            <a:r>
              <a:rPr lang="en-US" sz="1400" dirty="0">
                <a:solidFill>
                  <a:prstClr val="black"/>
                </a:solidFill>
                <a:latin typeface="Arial" panose="020B0604020202020204"/>
                <a:ea typeface="微软雅黑" panose="020B0503020204020204" pitchFamily="34" charset="-122"/>
              </a:rPr>
              <a:t>Complex service scenarios</a:t>
            </a:r>
            <a:endParaRPr kumimoji="0" lang="en-US" sz="14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a:p>
            <a:pPr marL="342900" marR="0" lvl="0" indent="-342900" algn="l" defTabSz="1219200" rtl="0" eaLnBrk="1" fontAlgn="auto" latinLnBrk="0" hangingPunct="1">
              <a:lnSpc>
                <a:spcPct val="100000"/>
              </a:lnSpc>
              <a:spcBef>
                <a:spcPts val="0"/>
              </a:spcBef>
              <a:spcAft>
                <a:spcPts val="0"/>
              </a:spcAft>
              <a:buClrTx/>
              <a:buSzTx/>
              <a:buFont typeface="+mj-lt"/>
              <a:buAutoNum type="arabicPeriod"/>
              <a:defRPr/>
            </a:pPr>
            <a:r>
              <a:rPr kumimoji="0" lang="en-US" sz="14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rPr>
              <a:t>…</a:t>
            </a:r>
            <a:endParaRPr kumimoji="0" lang="en-US" sz="14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pic>
        <p:nvPicPr>
          <p:cNvPr id="66" name="图片 65"/>
          <p:cNvPicPr>
            <a:picLocks noChangeAspect="1"/>
          </p:cNvPicPr>
          <p:nvPr/>
        </p:nvPicPr>
        <p:blipFill>
          <a:blip r:embed="rId1" cstate="print"/>
          <a:stretch>
            <a:fillRect/>
          </a:stretch>
        </p:blipFill>
        <p:spPr>
          <a:xfrm>
            <a:off x="7851874" y="4551723"/>
            <a:ext cx="3753223" cy="1475306"/>
          </a:xfrm>
          <a:prstGeom prst="rect">
            <a:avLst/>
          </a:prstGeom>
        </p:spPr>
      </p:pic>
      <p:sp>
        <p:nvSpPr>
          <p:cNvPr id="67" name="矩形 66"/>
          <p:cNvSpPr/>
          <p:nvPr/>
        </p:nvSpPr>
        <p:spPr>
          <a:xfrm>
            <a:off x="5346655" y="4642676"/>
            <a:ext cx="2754225" cy="1169551"/>
          </a:xfrm>
          <a:prstGeom prst="rect">
            <a:avLst/>
          </a:prstGeom>
        </p:spPr>
        <p:txBody>
          <a:bodyPr wrap="square">
            <a:spAutoFit/>
          </a:bodyPr>
          <a:lstStyle/>
          <a:p>
            <a:pPr marL="342900" marR="0" lvl="0" indent="-342900" algn="l" defTabSz="1219200" rtl="0" eaLnBrk="1" fontAlgn="auto" latinLnBrk="0" hangingPunct="1">
              <a:lnSpc>
                <a:spcPct val="100000"/>
              </a:lnSpc>
              <a:spcBef>
                <a:spcPts val="0"/>
              </a:spcBef>
              <a:spcAft>
                <a:spcPts val="0"/>
              </a:spcAft>
              <a:buClrTx/>
              <a:buSzTx/>
              <a:buFont typeface="+mj-lt"/>
              <a:buAutoNum type="arabicPeriod"/>
              <a:defRPr/>
            </a:pPr>
            <a:r>
              <a:rPr kumimoji="0" lang="en-US" sz="140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rPr>
              <a:t>Standard slice package</a:t>
            </a:r>
            <a:endParaRPr kumimoji="0" lang="en-US" sz="140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a:p>
            <a:pPr marL="342900" marR="0" lvl="0" indent="-342900" algn="l" defTabSz="1219200" rtl="0" eaLnBrk="1" fontAlgn="auto" latinLnBrk="0" hangingPunct="1">
              <a:lnSpc>
                <a:spcPct val="100000"/>
              </a:lnSpc>
              <a:spcBef>
                <a:spcPts val="0"/>
              </a:spcBef>
              <a:spcAft>
                <a:spcPts val="0"/>
              </a:spcAft>
              <a:buClrTx/>
              <a:buSzTx/>
              <a:buFont typeface="+mj-lt"/>
              <a:buAutoNum type="arabicPeriod"/>
              <a:defRPr/>
            </a:pPr>
            <a:r>
              <a:rPr kumimoji="0" lang="en-US" sz="140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rPr>
              <a:t>Self-service provisioning</a:t>
            </a:r>
            <a:endParaRPr kumimoji="0" lang="en-US" sz="140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a:p>
            <a:pPr marL="342900" marR="0" lvl="0" indent="-342900" algn="l" defTabSz="1219200" rtl="0" eaLnBrk="1" fontAlgn="auto" latinLnBrk="0" hangingPunct="1">
              <a:lnSpc>
                <a:spcPct val="100000"/>
              </a:lnSpc>
              <a:spcBef>
                <a:spcPts val="0"/>
              </a:spcBef>
              <a:spcAft>
                <a:spcPts val="0"/>
              </a:spcAft>
              <a:buClrTx/>
              <a:buSzTx/>
              <a:buFont typeface="+mj-lt"/>
              <a:buAutoNum type="arabicPeriod"/>
              <a:defRPr/>
            </a:pPr>
            <a:r>
              <a:rPr lang="en-US" altLang="zh-CN" sz="1400" dirty="0">
                <a:solidFill>
                  <a:prstClr val="black"/>
                </a:solidFill>
                <a:latin typeface="Arial" panose="020B0604020202020204"/>
                <a:ea typeface="微软雅黑" panose="020B0503020204020204" pitchFamily="34" charset="-122"/>
              </a:rPr>
              <a:t>Common requirements with same services</a:t>
            </a:r>
            <a:endParaRPr kumimoji="0" lang="en-US" sz="140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a:p>
            <a:pPr marL="342900" marR="0" lvl="0" indent="-342900" algn="l" defTabSz="1219200" rtl="0" eaLnBrk="1" fontAlgn="auto" latinLnBrk="0" hangingPunct="1">
              <a:lnSpc>
                <a:spcPct val="100000"/>
              </a:lnSpc>
              <a:spcBef>
                <a:spcPts val="0"/>
              </a:spcBef>
              <a:spcAft>
                <a:spcPts val="0"/>
              </a:spcAft>
              <a:buClrTx/>
              <a:buSzTx/>
              <a:buFont typeface="+mj-lt"/>
              <a:buAutoNum type="arabicPeriod"/>
              <a:defRPr/>
            </a:pPr>
            <a:r>
              <a:rPr kumimoji="0" lang="en-US" sz="140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rPr>
              <a:t>…</a:t>
            </a:r>
            <a:endParaRPr kumimoji="0" lang="en-US" sz="140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sp>
        <p:nvSpPr>
          <p:cNvPr id="68" name="矩形 67"/>
          <p:cNvSpPr/>
          <p:nvPr/>
        </p:nvSpPr>
        <p:spPr>
          <a:xfrm>
            <a:off x="2959598" y="2474059"/>
            <a:ext cx="2330873" cy="954941"/>
          </a:xfrm>
          <a:prstGeom prst="rect">
            <a:avLst/>
          </a:prstGeom>
        </p:spPr>
        <p:txBody>
          <a:bodyPr wrap="square">
            <a:spAutoFit/>
          </a:bodyPr>
          <a:lstStyle/>
          <a:p>
            <a:pPr marL="0" marR="0" lvl="0" indent="0" algn="ctr" defTabSz="1219200" rtl="0" eaLnBrk="1" fontAlgn="auto" latinLnBrk="0" hangingPunct="1">
              <a:lnSpc>
                <a:spcPct val="12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Arial" panose="020B0604020202020204" pitchFamily="34" charset="0"/>
              </a:rPr>
              <a:t>Path 1:</a:t>
            </a:r>
            <a:endParaRPr kumimoji="0" lang="en-US" altLang="zh-CN" sz="2000" b="1"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Arial" panose="020B0604020202020204" pitchFamily="34" charset="0"/>
            </a:endParaRPr>
          </a:p>
          <a:p>
            <a:pPr marL="0" marR="0" lvl="0" indent="0" algn="ctr" defTabSz="1219200" rtl="0" eaLnBrk="1" fontAlgn="auto" latinLnBrk="0" hangingPunct="1">
              <a:lnSpc>
                <a:spcPct val="120000"/>
              </a:lnSpc>
              <a:spcBef>
                <a:spcPts val="0"/>
              </a:spcBef>
              <a:spcAft>
                <a:spcPts val="0"/>
              </a:spcAft>
              <a:buClrTx/>
              <a:buSzTx/>
              <a:buFontTx/>
              <a:buNone/>
              <a:defRPr/>
            </a:pPr>
            <a:r>
              <a:rPr kumimoji="0" lang="en-US" altLang="zh-CN" sz="1400" b="1" i="0" u="none" strike="noStrike" kern="1200" cap="none" spc="0" normalizeH="0" baseline="0" noProof="0" dirty="0">
                <a:ln>
                  <a:noFill/>
                </a:ln>
                <a:effectLst/>
                <a:uLnTx/>
                <a:uFillTx/>
                <a:latin typeface="Arial" panose="020B0604020202020204"/>
                <a:ea typeface="微软雅黑" panose="020B0503020204020204" pitchFamily="34" charset="-122"/>
                <a:cs typeface="Arial" panose="020B0604020202020204" pitchFamily="34" charset="0"/>
              </a:rPr>
              <a:t>For High-value Large Enterprises</a:t>
            </a:r>
            <a:endParaRPr kumimoji="0" lang="en-US" altLang="zh-CN" sz="1400" b="1" i="0" u="none" strike="noStrike" kern="1200" cap="none" spc="0" normalizeH="0" baseline="0" noProof="0" dirty="0">
              <a:ln>
                <a:noFill/>
              </a:ln>
              <a:effectLst/>
              <a:uLnTx/>
              <a:uFillTx/>
              <a:latin typeface="Arial" panose="020B0604020202020204"/>
              <a:ea typeface="微软雅黑" panose="020B0503020204020204" pitchFamily="34" charset="-122"/>
              <a:cs typeface="Arial" panose="020B0604020202020204" pitchFamily="34" charset="0"/>
            </a:endParaRPr>
          </a:p>
        </p:txBody>
      </p:sp>
      <p:sp>
        <p:nvSpPr>
          <p:cNvPr id="69" name="矩形 68"/>
          <p:cNvSpPr/>
          <p:nvPr/>
        </p:nvSpPr>
        <p:spPr>
          <a:xfrm>
            <a:off x="2919737" y="4524483"/>
            <a:ext cx="2401079" cy="954941"/>
          </a:xfrm>
          <a:prstGeom prst="rect">
            <a:avLst/>
          </a:prstGeom>
        </p:spPr>
        <p:txBody>
          <a:bodyPr wrap="square">
            <a:spAutoFit/>
          </a:bodyPr>
          <a:lstStyle/>
          <a:p>
            <a:pPr marL="0" marR="0" lvl="0" indent="0" algn="ctr" defTabSz="1219200" rtl="0" eaLnBrk="1" fontAlgn="auto" latinLnBrk="0" hangingPunct="1">
              <a:lnSpc>
                <a:spcPct val="12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Arial" panose="020B0604020202020204" pitchFamily="34" charset="0"/>
              </a:rPr>
              <a:t>Path 2: </a:t>
            </a:r>
            <a:endParaRPr kumimoji="0" lang="en-US" altLang="zh-CN" sz="2000" b="1"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Arial" panose="020B0604020202020204" pitchFamily="34" charset="0"/>
            </a:endParaRPr>
          </a:p>
          <a:p>
            <a:pPr marL="0" marR="0" lvl="0" indent="0" algn="ctr" defTabSz="1219200" rtl="0" eaLnBrk="1" fontAlgn="auto" latinLnBrk="0" hangingPunct="1">
              <a:lnSpc>
                <a:spcPct val="120000"/>
              </a:lnSpc>
              <a:spcBef>
                <a:spcPts val="0"/>
              </a:spcBef>
              <a:spcAft>
                <a:spcPts val="0"/>
              </a:spcAft>
              <a:buClrTx/>
              <a:buSzTx/>
              <a:buFontTx/>
              <a:buNone/>
              <a:defRPr/>
            </a:pPr>
            <a:r>
              <a:rPr kumimoji="0" lang="en-US" altLang="zh-CN" sz="1400" b="1" i="0" u="none" strike="noStrike" kern="1200" cap="none" spc="0" normalizeH="0" baseline="0" noProof="0" dirty="0">
                <a:ln>
                  <a:noFill/>
                </a:ln>
                <a:effectLst/>
                <a:uLnTx/>
                <a:uFillTx/>
                <a:latin typeface="Arial" panose="020B0604020202020204"/>
                <a:ea typeface="微软雅黑" panose="020B0503020204020204" pitchFamily="34" charset="-122"/>
                <a:cs typeface="Arial" panose="020B0604020202020204" pitchFamily="34" charset="0"/>
              </a:rPr>
              <a:t>For </a:t>
            </a:r>
            <a:r>
              <a:rPr kumimoji="0" lang="da-DK" altLang="zh-CN" sz="1400" b="1" i="0" u="none" strike="noStrike" kern="1200" cap="none" spc="0" normalizeH="0" baseline="0" noProof="0" dirty="0">
                <a:ln>
                  <a:noFill/>
                </a:ln>
                <a:effectLst/>
                <a:uLnTx/>
                <a:uFillTx/>
                <a:latin typeface="Arial" panose="020B0604020202020204"/>
                <a:ea typeface="微软雅黑" panose="020B0503020204020204" pitchFamily="34" charset="-122"/>
                <a:cs typeface="Arial" panose="020B0604020202020204" pitchFamily="34" charset="0"/>
              </a:rPr>
              <a:t>Massive B2B2C/2C </a:t>
            </a:r>
            <a:r>
              <a:rPr kumimoji="0" lang="en-US" altLang="zh-CN" sz="1400" b="1" i="0" u="none" strike="noStrike" kern="1200" cap="none" spc="0" normalizeH="0" baseline="0" noProof="0" dirty="0">
                <a:ln>
                  <a:noFill/>
                </a:ln>
                <a:effectLst/>
                <a:uLnTx/>
                <a:uFillTx/>
                <a:latin typeface="Arial" panose="020B0604020202020204"/>
                <a:ea typeface="微软雅黑" panose="020B0503020204020204" pitchFamily="34" charset="-122"/>
                <a:cs typeface="Arial" panose="020B0604020202020204" pitchFamily="34" charset="0"/>
              </a:rPr>
              <a:t>O</a:t>
            </a:r>
            <a:r>
              <a:rPr kumimoji="0" lang="da-DK" altLang="zh-CN" sz="1400" b="1" i="0" u="none" strike="noStrike" kern="1200" cap="none" spc="0" normalizeH="0" baseline="0" noProof="0" dirty="0">
                <a:ln>
                  <a:noFill/>
                </a:ln>
                <a:effectLst/>
                <a:uLnTx/>
                <a:uFillTx/>
                <a:latin typeface="Arial" panose="020B0604020202020204"/>
                <a:ea typeface="微软雅黑" panose="020B0503020204020204" pitchFamily="34" charset="-122"/>
                <a:cs typeface="Arial" panose="020B0604020202020204" pitchFamily="34" charset="0"/>
              </a:rPr>
              <a:t>riented SME </a:t>
            </a:r>
            <a:endParaRPr kumimoji="0" lang="da-DK" altLang="zh-CN" sz="1400" b="1" i="0" u="none" strike="noStrike" kern="1200" cap="none" spc="0" normalizeH="0" baseline="0" noProof="0" dirty="0">
              <a:ln>
                <a:noFill/>
              </a:ln>
              <a:effectLst/>
              <a:uLnTx/>
              <a:uFillTx/>
              <a:latin typeface="Arial" panose="020B0604020202020204"/>
              <a:ea typeface="微软雅黑" panose="020B0503020204020204" pitchFamily="34" charset="-122"/>
              <a:cs typeface="Arial" panose="020B0604020202020204" pitchFamily="34" charset="0"/>
            </a:endParaRPr>
          </a:p>
        </p:txBody>
      </p:sp>
      <p:sp>
        <p:nvSpPr>
          <p:cNvPr id="70" name="矩形 69"/>
          <p:cNvSpPr/>
          <p:nvPr/>
        </p:nvSpPr>
        <p:spPr>
          <a:xfrm>
            <a:off x="304761" y="2173183"/>
            <a:ext cx="2175062" cy="3927987"/>
          </a:xfrm>
          <a:prstGeom prst="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9" tIns="45709" rIns="91419" bIns="45709" numCol="1" spcCol="0" rtlCol="0" fromWordArt="0" anchor="ctr" anchorCtr="0" forceAA="0" compatLnSpc="1">
            <a:noAutofit/>
          </a:bodyP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sp>
        <p:nvSpPr>
          <p:cNvPr id="71" name="文本框 70"/>
          <p:cNvSpPr txBox="1"/>
          <p:nvPr/>
        </p:nvSpPr>
        <p:spPr>
          <a:xfrm>
            <a:off x="327962" y="3327314"/>
            <a:ext cx="2080833"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effectLst/>
                <a:uLnTx/>
                <a:uFillTx/>
                <a:latin typeface="Arial" panose="020B0604020202020204"/>
                <a:ea typeface="微软雅黑" panose="020B0503020204020204" pitchFamily="34" charset="-122"/>
                <a:cs typeface="+mn-cs"/>
              </a:rPr>
              <a:t>Network Slicing</a:t>
            </a:r>
            <a:endParaRPr kumimoji="0" lang="en-US" altLang="zh-CN" sz="2000" b="1" i="0" u="none" strike="noStrike" kern="0" cap="none" spc="0" normalizeH="0" baseline="0" noProof="0" dirty="0">
              <a:ln>
                <a:noFill/>
              </a:ln>
              <a:effectLst/>
              <a:uLnTx/>
              <a:uFillTx/>
              <a:latin typeface="Arial" panose="020B0604020202020204"/>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effectLst/>
                <a:uLnTx/>
                <a:uFillTx/>
                <a:latin typeface="Arial" panose="020B0604020202020204"/>
                <a:ea typeface="微软雅黑" panose="020B0503020204020204" pitchFamily="34" charset="-122"/>
                <a:cs typeface="+mn-cs"/>
              </a:rPr>
              <a:t>Monetization</a:t>
            </a:r>
            <a:endParaRPr kumimoji="0" lang="zh-CN" altLang="en-US" sz="2000" b="1" i="0" u="none" strike="noStrike" kern="0" cap="none" spc="0" normalizeH="0" baseline="0" noProof="0" dirty="0">
              <a:ln>
                <a:noFill/>
              </a:ln>
              <a:effectLst/>
              <a:uLnTx/>
              <a:uFillTx/>
              <a:latin typeface="Arial" panose="020B0604020202020204"/>
              <a:ea typeface="微软雅黑" panose="020B0503020204020204" pitchFamily="34" charset="-122"/>
              <a:cs typeface="+mn-cs"/>
            </a:endParaRPr>
          </a:p>
        </p:txBody>
      </p:sp>
      <p:sp>
        <p:nvSpPr>
          <p:cNvPr id="72" name="矩形 71"/>
          <p:cNvSpPr/>
          <p:nvPr/>
        </p:nvSpPr>
        <p:spPr>
          <a:xfrm>
            <a:off x="505661" y="4616852"/>
            <a:ext cx="1731892" cy="1345048"/>
          </a:xfrm>
          <a:prstGeom prst="rect">
            <a:avLst/>
          </a:prstGeom>
        </p:spPr>
        <p:txBody>
          <a:bodyPr wrap="square">
            <a:spAutoFit/>
          </a:bodyPr>
          <a:lstStyle/>
          <a:p>
            <a:pPr marL="285750" marR="0" lvl="0" indent="-285750" algn="l" defTabSz="12192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altLang="zh-CN" sz="1400" b="0" i="0" u="none" strike="noStrike" kern="0" cap="none" spc="-6" normalizeH="0" baseline="0" noProof="0" dirty="0">
                <a:ln>
                  <a:noFill/>
                </a:ln>
                <a:solidFill>
                  <a:prstClr val="black"/>
                </a:solidFill>
                <a:effectLst/>
                <a:uLnTx/>
                <a:uFillTx/>
                <a:latin typeface="Arial" panose="020B0604020202020204" pitchFamily="34" charset="0"/>
                <a:ea typeface="方正兰亭纤黑简体" panose="03000509000000000000" pitchFamily="65" charset="-122"/>
                <a:cs typeface="Arial" panose="020B0604020202020204" pitchFamily="34" charset="0"/>
              </a:rPr>
              <a:t>Provisioning</a:t>
            </a:r>
            <a:endParaRPr kumimoji="0" lang="en-US" altLang="zh-CN" sz="1400" b="0" i="0" u="none" strike="noStrike" kern="0" cap="none" spc="-6" normalizeH="0" baseline="0" noProof="0" dirty="0">
              <a:ln>
                <a:noFill/>
              </a:ln>
              <a:solidFill>
                <a:prstClr val="black"/>
              </a:solidFill>
              <a:effectLst/>
              <a:uLnTx/>
              <a:uFillTx/>
              <a:latin typeface="Arial" panose="020B0604020202020204" pitchFamily="34" charset="0"/>
              <a:ea typeface="方正兰亭纤黑简体" panose="03000509000000000000" pitchFamily="65" charset="-122"/>
              <a:cs typeface="Arial" panose="020B0604020202020204" pitchFamily="34" charset="0"/>
            </a:endParaRPr>
          </a:p>
          <a:p>
            <a:pPr marL="285750" marR="0" lvl="0" indent="-285750" algn="l" defTabSz="12192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altLang="zh-CN" sz="1400" b="0" i="0" u="none" strike="noStrike" kern="0" cap="none" spc="-6" normalizeH="0" baseline="0" noProof="0" dirty="0">
                <a:ln>
                  <a:noFill/>
                </a:ln>
                <a:solidFill>
                  <a:prstClr val="black"/>
                </a:solidFill>
                <a:effectLst/>
                <a:uLnTx/>
                <a:uFillTx/>
                <a:latin typeface="Arial" panose="020B0604020202020204" pitchFamily="34" charset="0"/>
                <a:ea typeface="方正兰亭纤黑简体" panose="03000509000000000000" pitchFamily="65" charset="-122"/>
                <a:cs typeface="Arial" panose="020B0604020202020204" pitchFamily="34" charset="0"/>
              </a:rPr>
              <a:t>Monitoring</a:t>
            </a:r>
            <a:endParaRPr kumimoji="0" lang="en-US" altLang="zh-CN" sz="1400" b="0" i="0" u="none" strike="noStrike" kern="0" cap="none" spc="-6" normalizeH="0" baseline="0" noProof="0" dirty="0">
              <a:ln>
                <a:noFill/>
              </a:ln>
              <a:solidFill>
                <a:prstClr val="black"/>
              </a:solidFill>
              <a:effectLst/>
              <a:uLnTx/>
              <a:uFillTx/>
              <a:latin typeface="Arial" panose="020B0604020202020204" pitchFamily="34" charset="0"/>
              <a:ea typeface="方正兰亭纤黑简体" panose="03000509000000000000" pitchFamily="65" charset="-122"/>
              <a:cs typeface="Arial" panose="020B0604020202020204" pitchFamily="34" charset="0"/>
            </a:endParaRPr>
          </a:p>
          <a:p>
            <a:pPr marL="285750" marR="0" lvl="0" indent="-285750" algn="l" defTabSz="12192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altLang="zh-CN" sz="1400" b="0" i="0" u="none" strike="noStrike" kern="0" cap="none" spc="-6" normalizeH="0" baseline="0" noProof="0" dirty="0">
                <a:ln>
                  <a:noFill/>
                </a:ln>
                <a:solidFill>
                  <a:prstClr val="black"/>
                </a:solidFill>
                <a:effectLst/>
                <a:uLnTx/>
                <a:uFillTx/>
                <a:latin typeface="Arial" panose="020B0604020202020204" pitchFamily="34" charset="0"/>
                <a:ea typeface="方正兰亭纤黑简体" panose="03000509000000000000" pitchFamily="65" charset="-122"/>
                <a:cs typeface="Arial" panose="020B0604020202020204" pitchFamily="34" charset="0"/>
              </a:rPr>
              <a:t>Management</a:t>
            </a:r>
            <a:endParaRPr kumimoji="0" lang="en-US" altLang="zh-CN" sz="1400" b="0" i="0" u="none" strike="noStrike" kern="0" cap="none" spc="-6" normalizeH="0" baseline="0" noProof="0" dirty="0">
              <a:ln>
                <a:noFill/>
              </a:ln>
              <a:solidFill>
                <a:prstClr val="black"/>
              </a:solidFill>
              <a:effectLst/>
              <a:uLnTx/>
              <a:uFillTx/>
              <a:latin typeface="Arial" panose="020B0604020202020204" pitchFamily="34" charset="0"/>
              <a:ea typeface="方正兰亭纤黑简体" panose="03000509000000000000" pitchFamily="65" charset="-122"/>
              <a:cs typeface="Arial" panose="020B0604020202020204" pitchFamily="34" charset="0"/>
            </a:endParaRPr>
          </a:p>
          <a:p>
            <a:pPr marL="285750" marR="0" lvl="0" indent="-285750" algn="l" defTabSz="1219200" rtl="0" eaLnBrk="1" fontAlgn="auto" latinLnBrk="0" hangingPunct="1">
              <a:lnSpc>
                <a:spcPct val="150000"/>
              </a:lnSpc>
              <a:spcBef>
                <a:spcPts val="0"/>
              </a:spcBef>
              <a:spcAft>
                <a:spcPts val="0"/>
              </a:spcAft>
              <a:buClrTx/>
              <a:buSzTx/>
              <a:buFont typeface="Arial" panose="020B0604020202020204" pitchFamily="34" charset="0"/>
              <a:buChar char="•"/>
              <a:defRPr/>
            </a:pPr>
            <a:r>
              <a:rPr lang="en-US" sz="1400" kern="0" spc="-6" dirty="0">
                <a:solidFill>
                  <a:prstClr val="black"/>
                </a:solidFill>
                <a:latin typeface="Arial" panose="020B0604020202020204" pitchFamily="34" charset="0"/>
                <a:ea typeface="方正兰亭纤黑简体" panose="03000509000000000000" pitchFamily="65" charset="-122"/>
                <a:cs typeface="Arial" panose="020B0604020202020204" pitchFamily="34" charset="0"/>
              </a:rPr>
              <a:t>Assurance</a:t>
            </a:r>
            <a:endParaRPr kumimoji="0" lang="en-US" sz="14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sp>
        <p:nvSpPr>
          <p:cNvPr id="73" name="矩形 72"/>
          <p:cNvSpPr/>
          <p:nvPr/>
        </p:nvSpPr>
        <p:spPr>
          <a:xfrm>
            <a:off x="5784472" y="2167455"/>
            <a:ext cx="5226111" cy="338554"/>
          </a:xfrm>
          <a:prstGeom prst="rect">
            <a:avLst/>
          </a:prstGeom>
        </p:spPr>
        <p:txBody>
          <a:bodyPr wrap="none">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effectLst/>
                <a:uLnTx/>
                <a:uFillTx/>
                <a:latin typeface="Arial" panose="020B0604020202020204"/>
                <a:ea typeface="微软雅黑" panose="020B0503020204020204" pitchFamily="34" charset="-122"/>
                <a:cs typeface="Arial" panose="020B0604020202020204" pitchFamily="34" charset="0"/>
              </a:rPr>
              <a:t>Dedicated &amp; Customized Network with </a:t>
            </a:r>
            <a:r>
              <a:rPr kumimoji="0" lang="en-US" altLang="zh-CN" sz="1600" b="1" i="0" u="none" strike="noStrike" kern="1200" cap="none" spc="0" normalizeH="0" baseline="0" noProof="0" dirty="0">
                <a:ln>
                  <a:noFill/>
                </a:ln>
                <a:solidFill>
                  <a:srgbClr val="0000FF"/>
                </a:solidFill>
                <a:effectLst/>
                <a:uLnTx/>
                <a:uFillTx/>
                <a:latin typeface="Arial" panose="020B0604020202020204"/>
                <a:ea typeface="微软雅黑" panose="020B0503020204020204" pitchFamily="34" charset="-122"/>
                <a:cs typeface="Arial" panose="020B0604020202020204" pitchFamily="34" charset="0"/>
              </a:rPr>
              <a:t>Static Slicing</a:t>
            </a:r>
            <a:endParaRPr kumimoji="0" lang="en-US" sz="1600" b="1" i="0" u="none" strike="noStrike" kern="1200" cap="none" spc="0" normalizeH="0" baseline="0" noProof="0" dirty="0">
              <a:ln>
                <a:noFill/>
              </a:ln>
              <a:solidFill>
                <a:srgbClr val="0000FF"/>
              </a:solidFill>
              <a:effectLst/>
              <a:uLnTx/>
              <a:uFillTx/>
              <a:latin typeface="Arial" panose="020B0604020202020204"/>
              <a:ea typeface="微软雅黑" panose="020B0503020204020204" pitchFamily="34" charset="-122"/>
            </a:endParaRPr>
          </a:p>
        </p:txBody>
      </p:sp>
      <p:sp>
        <p:nvSpPr>
          <p:cNvPr id="74" name="矩形 73"/>
          <p:cNvSpPr/>
          <p:nvPr/>
        </p:nvSpPr>
        <p:spPr>
          <a:xfrm>
            <a:off x="9000697" y="5066743"/>
            <a:ext cx="1465996" cy="44526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9" tIns="45709" rIns="91419" bIns="45709" numCol="1" spcCol="0" rtlCol="0" fromWordArt="0" anchor="ctr" anchorCtr="0" forceAA="0" compatLnSpc="1">
            <a:noAutofit/>
          </a:bodyP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sp>
        <p:nvSpPr>
          <p:cNvPr id="75" name="矩形 74"/>
          <p:cNvSpPr/>
          <p:nvPr/>
        </p:nvSpPr>
        <p:spPr>
          <a:xfrm>
            <a:off x="9041438" y="5150876"/>
            <a:ext cx="1253869" cy="276999"/>
          </a:xfrm>
          <a:prstGeom prst="rect">
            <a:avLst/>
          </a:prstGeom>
        </p:spPr>
        <p:txBody>
          <a:bodyPr wrap="none">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rPr>
              <a:t>Slice Products</a:t>
            </a:r>
            <a:endParaRPr kumimoji="0" lang="en-US" sz="1200" b="1"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sp>
        <p:nvSpPr>
          <p:cNvPr id="76" name="箭头: 右 75"/>
          <p:cNvSpPr/>
          <p:nvPr/>
        </p:nvSpPr>
        <p:spPr>
          <a:xfrm>
            <a:off x="2483862" y="2866331"/>
            <a:ext cx="487676" cy="420811"/>
          </a:xfrm>
          <a:prstGeom prst="rightArrow">
            <a:avLst/>
          </a:prstGeom>
          <a:solidFill>
            <a:srgbClr val="E2007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9" tIns="45709" rIns="91419" bIns="45709" numCol="1" spcCol="0" rtlCol="0" fromWordArt="0" anchor="ctr" anchorCtr="0" forceAA="0" compatLnSpc="1">
            <a:noAutofit/>
          </a:bodyP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sp>
        <p:nvSpPr>
          <p:cNvPr id="77" name="箭头: 右 76"/>
          <p:cNvSpPr/>
          <p:nvPr/>
        </p:nvSpPr>
        <p:spPr>
          <a:xfrm>
            <a:off x="2488625" y="4801923"/>
            <a:ext cx="487676" cy="420811"/>
          </a:xfrm>
          <a:prstGeom prst="rightArrow">
            <a:avLst/>
          </a:prstGeom>
          <a:solidFill>
            <a:srgbClr val="E2007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9" tIns="45709" rIns="91419" bIns="45709" numCol="1" spcCol="0" rtlCol="0" fromWordArt="0" anchor="ctr" anchorCtr="0" forceAA="0" compatLnSpc="1">
            <a:noAutofit/>
          </a:bodyP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sp>
        <p:nvSpPr>
          <p:cNvPr id="78" name="爆炸形: 14 pt  77"/>
          <p:cNvSpPr/>
          <p:nvPr/>
        </p:nvSpPr>
        <p:spPr>
          <a:xfrm>
            <a:off x="4188280" y="1431427"/>
            <a:ext cx="1794790" cy="969503"/>
          </a:xfrm>
          <a:prstGeom prst="irregularSeal2">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rPr>
              <a:t>Mature </a:t>
            </a:r>
            <a:endParaRPr lang="zh-CN" altLang="en-US" sz="1400" b="1" dirty="0">
              <a:solidFill>
                <a:schemeClr val="bg1"/>
              </a:solidFill>
            </a:endParaRPr>
          </a:p>
        </p:txBody>
      </p:sp>
      <p:sp>
        <p:nvSpPr>
          <p:cNvPr id="79" name="爆炸形: 14 pt  78"/>
          <p:cNvSpPr/>
          <p:nvPr/>
        </p:nvSpPr>
        <p:spPr>
          <a:xfrm>
            <a:off x="2489405" y="5564633"/>
            <a:ext cx="2888860" cy="1159348"/>
          </a:xfrm>
          <a:prstGeom prst="irregularSeal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rgbClr val="C00000"/>
                </a:solidFill>
              </a:rPr>
              <a:t>Most popular in Europe Market </a:t>
            </a:r>
            <a:endParaRPr lang="zh-CN" altLang="en-US" sz="1400" dirty="0">
              <a:solidFill>
                <a:srgbClr val="C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6906" y="471811"/>
            <a:ext cx="7934120" cy="829647"/>
          </a:xfrm>
        </p:spPr>
        <p:txBody>
          <a:bodyPr>
            <a:normAutofit fontScale="90000"/>
          </a:bodyPr>
          <a:lstStyle/>
          <a:p>
            <a:r>
              <a:rPr lang="en-US" altLang="zh-CN" dirty="0"/>
              <a:t>We propose Slice on demand API to exposure the operator’s dynamic slicing capability</a:t>
            </a:r>
            <a:endParaRPr lang="zh-CN" altLang="en-US" dirty="0"/>
          </a:p>
        </p:txBody>
      </p:sp>
      <p:sp>
        <p:nvSpPr>
          <p:cNvPr id="4" name="矩形 3"/>
          <p:cNvSpPr/>
          <p:nvPr/>
        </p:nvSpPr>
        <p:spPr>
          <a:xfrm>
            <a:off x="2366727" y="4252458"/>
            <a:ext cx="5325763" cy="316856"/>
          </a:xfrm>
          <a:prstGeom prst="rect">
            <a:avLst/>
          </a:prstGeom>
          <a:solidFill>
            <a:srgbClr val="0000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400" dirty="0">
                <a:solidFill>
                  <a:schemeClr val="bg1"/>
                </a:solidFill>
              </a:rPr>
              <a:t>API Exposure Gateway</a:t>
            </a:r>
            <a:endParaRPr lang="zh-CN" altLang="en-US" sz="1400" dirty="0">
              <a:solidFill>
                <a:schemeClr val="bg1"/>
              </a:solidFill>
            </a:endParaRPr>
          </a:p>
        </p:txBody>
      </p:sp>
      <p:sp>
        <p:nvSpPr>
          <p:cNvPr id="5" name="矩形 4"/>
          <p:cNvSpPr/>
          <p:nvPr/>
        </p:nvSpPr>
        <p:spPr>
          <a:xfrm>
            <a:off x="2784794" y="3059848"/>
            <a:ext cx="984470" cy="45372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400" dirty="0">
                <a:solidFill>
                  <a:schemeClr val="tx1"/>
                </a:solidFill>
              </a:rPr>
              <a:t>Gaming APP1</a:t>
            </a:r>
            <a:endParaRPr lang="zh-CN" altLang="en-US" sz="1400" dirty="0">
              <a:solidFill>
                <a:schemeClr val="tx1"/>
              </a:solidFill>
            </a:endParaRPr>
          </a:p>
        </p:txBody>
      </p:sp>
      <p:sp>
        <p:nvSpPr>
          <p:cNvPr id="6" name="矩形 5"/>
          <p:cNvSpPr/>
          <p:nvPr/>
        </p:nvSpPr>
        <p:spPr>
          <a:xfrm>
            <a:off x="4494009" y="3059848"/>
            <a:ext cx="984470" cy="45372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400" dirty="0">
                <a:solidFill>
                  <a:schemeClr val="tx1"/>
                </a:solidFill>
              </a:rPr>
              <a:t>Gaming APP2</a:t>
            </a:r>
            <a:endParaRPr lang="zh-CN" altLang="en-US" sz="1400" dirty="0">
              <a:solidFill>
                <a:schemeClr val="tx1"/>
              </a:solidFill>
            </a:endParaRPr>
          </a:p>
        </p:txBody>
      </p:sp>
      <p:sp>
        <p:nvSpPr>
          <p:cNvPr id="7" name="矩形 6"/>
          <p:cNvSpPr/>
          <p:nvPr/>
        </p:nvSpPr>
        <p:spPr>
          <a:xfrm>
            <a:off x="6430733" y="3059848"/>
            <a:ext cx="984470" cy="45372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400" dirty="0">
                <a:solidFill>
                  <a:schemeClr val="tx1"/>
                </a:solidFill>
              </a:rPr>
              <a:t>Gaming APP N…</a:t>
            </a:r>
            <a:endParaRPr lang="zh-CN" altLang="en-US" sz="1400" dirty="0">
              <a:solidFill>
                <a:schemeClr val="tx1"/>
              </a:solidFill>
            </a:endParaRPr>
          </a:p>
        </p:txBody>
      </p:sp>
      <p:sp>
        <p:nvSpPr>
          <p:cNvPr id="8" name="矩形 7"/>
          <p:cNvSpPr/>
          <p:nvPr/>
        </p:nvSpPr>
        <p:spPr>
          <a:xfrm>
            <a:off x="2434916" y="2131334"/>
            <a:ext cx="664848" cy="45372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100" dirty="0">
                <a:solidFill>
                  <a:schemeClr val="tx1"/>
                </a:solidFill>
              </a:rPr>
              <a:t>Gamer1</a:t>
            </a:r>
            <a:endParaRPr lang="zh-CN" altLang="en-US" sz="1100" dirty="0">
              <a:solidFill>
                <a:schemeClr val="tx1"/>
              </a:solidFill>
            </a:endParaRPr>
          </a:p>
        </p:txBody>
      </p:sp>
      <p:sp>
        <p:nvSpPr>
          <p:cNvPr id="9" name="矩形 8"/>
          <p:cNvSpPr/>
          <p:nvPr/>
        </p:nvSpPr>
        <p:spPr>
          <a:xfrm>
            <a:off x="3367100" y="2131334"/>
            <a:ext cx="664848" cy="45372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100" dirty="0">
                <a:solidFill>
                  <a:schemeClr val="tx1"/>
                </a:solidFill>
              </a:rPr>
              <a:t>Gamer2</a:t>
            </a:r>
            <a:endParaRPr lang="zh-CN" altLang="en-US" sz="1100" dirty="0">
              <a:solidFill>
                <a:schemeClr val="tx1"/>
              </a:solidFill>
            </a:endParaRPr>
          </a:p>
        </p:txBody>
      </p:sp>
      <p:sp>
        <p:nvSpPr>
          <p:cNvPr id="10" name="矩形 9"/>
          <p:cNvSpPr/>
          <p:nvPr/>
        </p:nvSpPr>
        <p:spPr>
          <a:xfrm>
            <a:off x="4233966" y="2131334"/>
            <a:ext cx="664848" cy="45372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100" dirty="0">
                <a:solidFill>
                  <a:schemeClr val="tx1"/>
                </a:solidFill>
              </a:rPr>
              <a:t>Gamer3</a:t>
            </a:r>
            <a:endParaRPr lang="zh-CN" altLang="en-US" sz="1100" dirty="0">
              <a:solidFill>
                <a:schemeClr val="tx1"/>
              </a:solidFill>
            </a:endParaRPr>
          </a:p>
        </p:txBody>
      </p:sp>
      <p:sp>
        <p:nvSpPr>
          <p:cNvPr id="11" name="矩形 10"/>
          <p:cNvSpPr/>
          <p:nvPr/>
        </p:nvSpPr>
        <p:spPr>
          <a:xfrm>
            <a:off x="5166150" y="2131334"/>
            <a:ext cx="664848" cy="45372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100" dirty="0">
                <a:solidFill>
                  <a:schemeClr val="tx1"/>
                </a:solidFill>
              </a:rPr>
              <a:t>Gamer4</a:t>
            </a:r>
            <a:endParaRPr lang="zh-CN" altLang="en-US" sz="1100" dirty="0">
              <a:solidFill>
                <a:schemeClr val="tx1"/>
              </a:solidFill>
            </a:endParaRPr>
          </a:p>
        </p:txBody>
      </p:sp>
      <p:sp>
        <p:nvSpPr>
          <p:cNvPr id="12" name="矩形 11"/>
          <p:cNvSpPr/>
          <p:nvPr/>
        </p:nvSpPr>
        <p:spPr>
          <a:xfrm>
            <a:off x="7103998" y="2131334"/>
            <a:ext cx="738332" cy="45372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100" dirty="0">
                <a:solidFill>
                  <a:schemeClr val="tx1"/>
                </a:solidFill>
              </a:rPr>
              <a:t>Gamer N..</a:t>
            </a:r>
            <a:endParaRPr lang="zh-CN" altLang="en-US" sz="1100" dirty="0">
              <a:solidFill>
                <a:schemeClr val="tx1"/>
              </a:solidFill>
            </a:endParaRPr>
          </a:p>
        </p:txBody>
      </p:sp>
      <p:cxnSp>
        <p:nvCxnSpPr>
          <p:cNvPr id="13" name="直接箭头连接符 12"/>
          <p:cNvCxnSpPr>
            <a:stCxn id="8" idx="2"/>
            <a:endCxn id="5" idx="0"/>
          </p:cNvCxnSpPr>
          <p:nvPr/>
        </p:nvCxnSpPr>
        <p:spPr>
          <a:xfrm>
            <a:off x="2767340" y="2585060"/>
            <a:ext cx="509689" cy="4747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9" idx="2"/>
            <a:endCxn id="5" idx="0"/>
          </p:cNvCxnSpPr>
          <p:nvPr/>
        </p:nvCxnSpPr>
        <p:spPr>
          <a:xfrm flipH="1">
            <a:off x="3277029" y="2585060"/>
            <a:ext cx="422495" cy="4747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2"/>
            <a:endCxn id="21" idx="0"/>
          </p:cNvCxnSpPr>
          <p:nvPr/>
        </p:nvCxnSpPr>
        <p:spPr>
          <a:xfrm>
            <a:off x="3277029" y="3513574"/>
            <a:ext cx="2551" cy="12987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0" idx="2"/>
            <a:endCxn id="6" idx="0"/>
          </p:cNvCxnSpPr>
          <p:nvPr/>
        </p:nvCxnSpPr>
        <p:spPr>
          <a:xfrm>
            <a:off x="4566390" y="2585060"/>
            <a:ext cx="419854" cy="4747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1" idx="2"/>
            <a:endCxn id="6" idx="0"/>
          </p:cNvCxnSpPr>
          <p:nvPr/>
        </p:nvCxnSpPr>
        <p:spPr>
          <a:xfrm flipH="1">
            <a:off x="4986244" y="2585060"/>
            <a:ext cx="512330" cy="4747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6" idx="2"/>
            <a:endCxn id="22" idx="0"/>
          </p:cNvCxnSpPr>
          <p:nvPr/>
        </p:nvCxnSpPr>
        <p:spPr>
          <a:xfrm flipH="1">
            <a:off x="4549177" y="3513574"/>
            <a:ext cx="437067" cy="12987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2" idx="2"/>
            <a:endCxn id="7" idx="0"/>
          </p:cNvCxnSpPr>
          <p:nvPr/>
        </p:nvCxnSpPr>
        <p:spPr>
          <a:xfrm flipH="1">
            <a:off x="6922968" y="2585060"/>
            <a:ext cx="550196" cy="4747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7" idx="2"/>
            <a:endCxn id="23" idx="0"/>
          </p:cNvCxnSpPr>
          <p:nvPr/>
        </p:nvCxnSpPr>
        <p:spPr>
          <a:xfrm>
            <a:off x="6922968" y="3513574"/>
            <a:ext cx="8561" cy="129283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2696781" y="4812299"/>
            <a:ext cx="1165598" cy="60699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100" dirty="0">
                <a:solidFill>
                  <a:schemeClr val="tx1"/>
                </a:solidFill>
              </a:rPr>
              <a:t>Slice#1</a:t>
            </a:r>
            <a:endParaRPr lang="en-US" altLang="zh-CN" sz="1100" dirty="0">
              <a:solidFill>
                <a:schemeClr val="tx1"/>
              </a:solidFill>
            </a:endParaRPr>
          </a:p>
          <a:p>
            <a:pPr algn="ctr"/>
            <a:r>
              <a:rPr lang="en-US" altLang="zh-CN" sz="1100" dirty="0">
                <a:solidFill>
                  <a:schemeClr val="tx1"/>
                </a:solidFill>
              </a:rPr>
              <a:t>For Gamer1 and Gamer2</a:t>
            </a:r>
            <a:endParaRPr lang="en-US" altLang="zh-CN" sz="1100" dirty="0">
              <a:solidFill>
                <a:schemeClr val="tx1"/>
              </a:solidFill>
            </a:endParaRPr>
          </a:p>
        </p:txBody>
      </p:sp>
      <p:sp>
        <p:nvSpPr>
          <p:cNvPr id="22" name="矩形 21"/>
          <p:cNvSpPr/>
          <p:nvPr/>
        </p:nvSpPr>
        <p:spPr>
          <a:xfrm>
            <a:off x="4049399" y="4812299"/>
            <a:ext cx="999556" cy="60699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100" dirty="0">
                <a:solidFill>
                  <a:schemeClr val="tx1"/>
                </a:solidFill>
              </a:rPr>
              <a:t>Slice#2</a:t>
            </a:r>
            <a:endParaRPr lang="en-US" altLang="zh-CN" sz="1100" dirty="0">
              <a:solidFill>
                <a:schemeClr val="tx1"/>
              </a:solidFill>
            </a:endParaRPr>
          </a:p>
          <a:p>
            <a:pPr algn="ctr"/>
            <a:r>
              <a:rPr lang="en-US" altLang="zh-CN" sz="1100" dirty="0">
                <a:solidFill>
                  <a:schemeClr val="tx1"/>
                </a:solidFill>
              </a:rPr>
              <a:t>For Gamer3</a:t>
            </a:r>
            <a:endParaRPr lang="en-US" altLang="zh-CN" sz="1100" dirty="0">
              <a:solidFill>
                <a:schemeClr val="tx1"/>
              </a:solidFill>
            </a:endParaRPr>
          </a:p>
        </p:txBody>
      </p:sp>
      <p:sp>
        <p:nvSpPr>
          <p:cNvPr id="23" name="矩形 22"/>
          <p:cNvSpPr/>
          <p:nvPr/>
        </p:nvSpPr>
        <p:spPr>
          <a:xfrm>
            <a:off x="6348730" y="4806405"/>
            <a:ext cx="1165598" cy="61289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100" dirty="0">
                <a:solidFill>
                  <a:schemeClr val="tx1"/>
                </a:solidFill>
              </a:rPr>
              <a:t>Slice#4</a:t>
            </a:r>
            <a:endParaRPr lang="en-US" altLang="zh-CN" sz="1100" dirty="0">
              <a:solidFill>
                <a:schemeClr val="tx1"/>
              </a:solidFill>
            </a:endParaRPr>
          </a:p>
          <a:p>
            <a:pPr algn="ctr"/>
            <a:r>
              <a:rPr lang="en-US" altLang="zh-CN" sz="1100" dirty="0">
                <a:solidFill>
                  <a:schemeClr val="tx1"/>
                </a:solidFill>
              </a:rPr>
              <a:t>For Gamer5</a:t>
            </a:r>
            <a:endParaRPr lang="en-US" altLang="zh-CN" sz="1100" dirty="0">
              <a:solidFill>
                <a:schemeClr val="tx1"/>
              </a:solidFill>
            </a:endParaRPr>
          </a:p>
        </p:txBody>
      </p:sp>
      <p:sp>
        <p:nvSpPr>
          <p:cNvPr id="24" name="矩形 23"/>
          <p:cNvSpPr/>
          <p:nvPr/>
        </p:nvSpPr>
        <p:spPr>
          <a:xfrm>
            <a:off x="6171816" y="2131334"/>
            <a:ext cx="664848" cy="45372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100" dirty="0">
                <a:solidFill>
                  <a:schemeClr val="tx1"/>
                </a:solidFill>
              </a:rPr>
              <a:t>Gamer5</a:t>
            </a:r>
            <a:endParaRPr lang="zh-CN" altLang="en-US" sz="1100" dirty="0">
              <a:solidFill>
                <a:schemeClr val="tx1"/>
              </a:solidFill>
            </a:endParaRPr>
          </a:p>
        </p:txBody>
      </p:sp>
      <p:cxnSp>
        <p:nvCxnSpPr>
          <p:cNvPr id="25" name="直接箭头连接符 24"/>
          <p:cNvCxnSpPr>
            <a:stCxn id="24" idx="2"/>
            <a:endCxn id="7" idx="0"/>
          </p:cNvCxnSpPr>
          <p:nvPr/>
        </p:nvCxnSpPr>
        <p:spPr>
          <a:xfrm>
            <a:off x="6504240" y="2585060"/>
            <a:ext cx="418728" cy="4747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21" idx="2"/>
          </p:cNvCxnSpPr>
          <p:nvPr/>
        </p:nvCxnSpPr>
        <p:spPr>
          <a:xfrm>
            <a:off x="3279580" y="5419297"/>
            <a:ext cx="0" cy="61993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2" idx="2"/>
          </p:cNvCxnSpPr>
          <p:nvPr/>
        </p:nvCxnSpPr>
        <p:spPr>
          <a:xfrm>
            <a:off x="4549177" y="5419297"/>
            <a:ext cx="0" cy="61993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3" idx="2"/>
          </p:cNvCxnSpPr>
          <p:nvPr/>
        </p:nvCxnSpPr>
        <p:spPr>
          <a:xfrm>
            <a:off x="6931529" y="5419296"/>
            <a:ext cx="0" cy="61993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632857" y="4121607"/>
            <a:ext cx="6482443" cy="2475136"/>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dirty="0">
              <a:solidFill>
                <a:schemeClr val="tx1"/>
              </a:solidFill>
            </a:endParaRPr>
          </a:p>
        </p:txBody>
      </p:sp>
      <p:sp>
        <p:nvSpPr>
          <p:cNvPr id="30" name="文本框 29"/>
          <p:cNvSpPr txBox="1"/>
          <p:nvPr/>
        </p:nvSpPr>
        <p:spPr>
          <a:xfrm>
            <a:off x="1625442" y="4781052"/>
            <a:ext cx="841087" cy="523220"/>
          </a:xfrm>
          <a:prstGeom prst="rect">
            <a:avLst/>
          </a:prstGeom>
          <a:noFill/>
        </p:spPr>
        <p:txBody>
          <a:bodyPr wrap="square" rtlCol="0">
            <a:spAutoFit/>
          </a:bodyPr>
          <a:lstStyle/>
          <a:p>
            <a:r>
              <a:rPr lang="en-US" altLang="zh-CN" sz="1400" dirty="0"/>
              <a:t>Operator network </a:t>
            </a:r>
            <a:endParaRPr lang="zh-CN" altLang="en-US" sz="1400" dirty="0"/>
          </a:p>
        </p:txBody>
      </p:sp>
      <p:sp>
        <p:nvSpPr>
          <p:cNvPr id="31" name="文本框 30"/>
          <p:cNvSpPr txBox="1"/>
          <p:nvPr/>
        </p:nvSpPr>
        <p:spPr>
          <a:xfrm>
            <a:off x="2922814" y="3699411"/>
            <a:ext cx="4406779" cy="310062"/>
          </a:xfrm>
          <a:prstGeom prst="rect">
            <a:avLst/>
          </a:prstGeom>
          <a:noFill/>
          <a:ln>
            <a:solidFill>
              <a:schemeClr val="tx1"/>
            </a:solidFill>
            <a:prstDash val="dashDot"/>
          </a:ln>
        </p:spPr>
        <p:txBody>
          <a:bodyPr wrap="square" rtlCol="0">
            <a:spAutoFit/>
          </a:bodyPr>
          <a:lstStyle/>
          <a:p>
            <a:pPr algn="ctr"/>
            <a:r>
              <a:rPr lang="en-US" altLang="zh-CN" sz="1400" b="1" dirty="0">
                <a:solidFill>
                  <a:srgbClr val="0000FF"/>
                </a:solidFill>
              </a:rPr>
              <a:t>Slice on demand API</a:t>
            </a:r>
            <a:endParaRPr lang="zh-CN" altLang="en-US" sz="1400" b="1" dirty="0">
              <a:solidFill>
                <a:srgbClr val="0000FF"/>
              </a:solidFill>
            </a:endParaRPr>
          </a:p>
        </p:txBody>
      </p:sp>
      <p:sp>
        <p:nvSpPr>
          <p:cNvPr id="32" name="矩形 31"/>
          <p:cNvSpPr/>
          <p:nvPr/>
        </p:nvSpPr>
        <p:spPr>
          <a:xfrm>
            <a:off x="2103332" y="6039230"/>
            <a:ext cx="5891246" cy="39047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400" b="1" dirty="0">
                <a:solidFill>
                  <a:schemeClr val="tx1"/>
                </a:solidFill>
              </a:rPr>
              <a:t>Network capability ready for Dynamic Slicing</a:t>
            </a:r>
            <a:endParaRPr lang="en-US" altLang="zh-CN" sz="1400" dirty="0">
              <a:solidFill>
                <a:schemeClr val="tx1"/>
              </a:solidFill>
            </a:endParaRPr>
          </a:p>
        </p:txBody>
      </p:sp>
      <p:sp>
        <p:nvSpPr>
          <p:cNvPr id="33" name="文本框 32"/>
          <p:cNvSpPr txBox="1"/>
          <p:nvPr/>
        </p:nvSpPr>
        <p:spPr>
          <a:xfrm>
            <a:off x="112984" y="1697833"/>
            <a:ext cx="3367397" cy="338554"/>
          </a:xfrm>
          <a:prstGeom prst="rect">
            <a:avLst/>
          </a:prstGeom>
          <a:noFill/>
        </p:spPr>
        <p:txBody>
          <a:bodyPr wrap="none" rtlCol="0">
            <a:spAutoFit/>
          </a:bodyPr>
          <a:lstStyle/>
          <a:p>
            <a:r>
              <a:rPr lang="en-US" altLang="zh-CN" sz="1600" dirty="0"/>
              <a:t>Take cloud gaming service as example:</a:t>
            </a:r>
            <a:endParaRPr lang="zh-CN" altLang="en-US" sz="1600" dirty="0"/>
          </a:p>
        </p:txBody>
      </p:sp>
      <p:sp>
        <p:nvSpPr>
          <p:cNvPr id="34" name="文本框 33"/>
          <p:cNvSpPr txBox="1"/>
          <p:nvPr/>
        </p:nvSpPr>
        <p:spPr>
          <a:xfrm>
            <a:off x="8360379" y="1958087"/>
            <a:ext cx="3201647" cy="800219"/>
          </a:xfrm>
          <a:prstGeom prst="rect">
            <a:avLst/>
          </a:prstGeom>
          <a:noFill/>
        </p:spPr>
        <p:txBody>
          <a:bodyPr wrap="square" rtlCol="0">
            <a:spAutoFit/>
          </a:bodyPr>
          <a:lstStyle/>
          <a:p>
            <a:pPr>
              <a:spcAft>
                <a:spcPts val="600"/>
              </a:spcAft>
            </a:pPr>
            <a:r>
              <a:rPr lang="en-US" altLang="zh-CN" sz="1200" b="1" dirty="0"/>
              <a:t>Gamer: </a:t>
            </a:r>
            <a:endParaRPr lang="en-US" altLang="zh-CN" sz="1200" b="1" dirty="0"/>
          </a:p>
          <a:p>
            <a:pPr marL="171450" indent="-171450">
              <a:spcAft>
                <a:spcPts val="600"/>
              </a:spcAft>
              <a:buFont typeface="Arial" panose="020B0604020202020204" pitchFamily="34" charset="0"/>
              <a:buChar char="•"/>
            </a:pPr>
            <a:r>
              <a:rPr lang="en-US" altLang="zh-CN" sz="1200" dirty="0"/>
              <a:t>Request a QoS guarantee service</a:t>
            </a:r>
            <a:endParaRPr lang="en-US" altLang="zh-CN" sz="1200" dirty="0"/>
          </a:p>
          <a:p>
            <a:pPr marL="171450" indent="-171450">
              <a:spcAft>
                <a:spcPts val="600"/>
              </a:spcAft>
              <a:buFont typeface="Arial" panose="020B0604020202020204" pitchFamily="34" charset="0"/>
              <a:buChar char="•"/>
            </a:pPr>
            <a:r>
              <a:rPr lang="en-US" altLang="zh-CN" sz="1200" dirty="0"/>
              <a:t>Pay for each success request</a:t>
            </a:r>
            <a:endParaRPr lang="zh-CN" altLang="en-US" sz="1200" dirty="0"/>
          </a:p>
        </p:txBody>
      </p:sp>
      <p:sp>
        <p:nvSpPr>
          <p:cNvPr id="35" name="矩形 34"/>
          <p:cNvSpPr/>
          <p:nvPr/>
        </p:nvSpPr>
        <p:spPr>
          <a:xfrm>
            <a:off x="5179913" y="4806406"/>
            <a:ext cx="999556" cy="60699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100" dirty="0">
                <a:solidFill>
                  <a:schemeClr val="tx1"/>
                </a:solidFill>
              </a:rPr>
              <a:t>Slice#3</a:t>
            </a:r>
            <a:endParaRPr lang="en-US" altLang="zh-CN" sz="1100" dirty="0">
              <a:solidFill>
                <a:schemeClr val="tx1"/>
              </a:solidFill>
            </a:endParaRPr>
          </a:p>
          <a:p>
            <a:pPr algn="ctr"/>
            <a:r>
              <a:rPr lang="en-US" altLang="zh-CN" sz="1100" dirty="0">
                <a:solidFill>
                  <a:schemeClr val="tx1"/>
                </a:solidFill>
              </a:rPr>
              <a:t>For Gamer4</a:t>
            </a:r>
            <a:endParaRPr lang="en-US" altLang="zh-CN" sz="1100" dirty="0">
              <a:solidFill>
                <a:schemeClr val="tx1"/>
              </a:solidFill>
            </a:endParaRPr>
          </a:p>
        </p:txBody>
      </p:sp>
      <p:cxnSp>
        <p:nvCxnSpPr>
          <p:cNvPr id="36" name="直接箭头连接符 35"/>
          <p:cNvCxnSpPr>
            <a:stCxn id="6" idx="2"/>
            <a:endCxn id="35" idx="0"/>
          </p:cNvCxnSpPr>
          <p:nvPr/>
        </p:nvCxnSpPr>
        <p:spPr>
          <a:xfrm>
            <a:off x="4986244" y="3513574"/>
            <a:ext cx="693447" cy="12928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5" idx="2"/>
          </p:cNvCxnSpPr>
          <p:nvPr/>
        </p:nvCxnSpPr>
        <p:spPr>
          <a:xfrm>
            <a:off x="5679691" y="5413404"/>
            <a:ext cx="0" cy="6258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8401619" y="2993810"/>
            <a:ext cx="3201647" cy="1169551"/>
          </a:xfrm>
          <a:prstGeom prst="rect">
            <a:avLst/>
          </a:prstGeom>
          <a:noFill/>
        </p:spPr>
        <p:txBody>
          <a:bodyPr wrap="square" rtlCol="0">
            <a:spAutoFit/>
          </a:bodyPr>
          <a:lstStyle/>
          <a:p>
            <a:pPr>
              <a:spcAft>
                <a:spcPts val="600"/>
              </a:spcAft>
            </a:pPr>
            <a:r>
              <a:rPr lang="en-US" altLang="zh-CN" sz="1200" b="1" dirty="0"/>
              <a:t>Gaming APP: </a:t>
            </a:r>
            <a:endParaRPr lang="en-US" altLang="zh-CN" sz="1200" b="1" dirty="0"/>
          </a:p>
          <a:p>
            <a:pPr marL="171450" indent="-171450">
              <a:spcAft>
                <a:spcPts val="600"/>
              </a:spcAft>
              <a:buFont typeface="Arial" panose="020B0604020202020204" pitchFamily="34" charset="0"/>
              <a:buChar char="•"/>
            </a:pPr>
            <a:r>
              <a:rPr lang="en-US" altLang="zh-CN" sz="1200" b="1" dirty="0"/>
              <a:t>Invoke slice on demand API </a:t>
            </a:r>
            <a:r>
              <a:rPr lang="en-US" altLang="zh-CN" sz="1200" dirty="0"/>
              <a:t>to get most suitable slice for dedicate gamer to provide guaranteed QoS</a:t>
            </a:r>
            <a:endParaRPr lang="en-US" altLang="zh-CN" sz="1200" dirty="0"/>
          </a:p>
          <a:p>
            <a:pPr marL="171450" indent="-171450">
              <a:spcAft>
                <a:spcPts val="600"/>
              </a:spcAft>
              <a:buFont typeface="Arial" panose="020B0604020202020204" pitchFamily="34" charset="0"/>
              <a:buChar char="•"/>
            </a:pPr>
            <a:r>
              <a:rPr lang="en-US" altLang="zh-CN" sz="1200" dirty="0"/>
              <a:t>Pay for each success invocation</a:t>
            </a:r>
            <a:endParaRPr lang="en-US" altLang="zh-CN" sz="1200" dirty="0"/>
          </a:p>
        </p:txBody>
      </p:sp>
      <p:sp>
        <p:nvSpPr>
          <p:cNvPr id="39" name="文本框 38"/>
          <p:cNvSpPr txBox="1"/>
          <p:nvPr/>
        </p:nvSpPr>
        <p:spPr>
          <a:xfrm>
            <a:off x="8360379" y="4480143"/>
            <a:ext cx="3547809" cy="1800493"/>
          </a:xfrm>
          <a:prstGeom prst="rect">
            <a:avLst/>
          </a:prstGeom>
          <a:noFill/>
        </p:spPr>
        <p:txBody>
          <a:bodyPr wrap="square" rtlCol="0">
            <a:spAutoFit/>
          </a:bodyPr>
          <a:lstStyle/>
          <a:p>
            <a:pPr>
              <a:spcAft>
                <a:spcPts val="600"/>
              </a:spcAft>
            </a:pPr>
            <a:r>
              <a:rPr lang="en-US" altLang="zh-CN" sz="1200" b="1" dirty="0"/>
              <a:t>Operator:</a:t>
            </a:r>
            <a:endParaRPr lang="en-US" altLang="zh-CN" sz="1200" b="1" dirty="0"/>
          </a:p>
          <a:p>
            <a:pPr marL="171450" indent="-171450">
              <a:spcAft>
                <a:spcPts val="600"/>
              </a:spcAft>
              <a:buFont typeface="Arial" panose="020B0604020202020204" pitchFamily="34" charset="0"/>
              <a:buChar char="•"/>
            </a:pPr>
            <a:r>
              <a:rPr lang="en-US" altLang="zh-CN" sz="1200" b="1" dirty="0"/>
              <a:t>Exposure slice on demand API </a:t>
            </a:r>
            <a:r>
              <a:rPr lang="en-US" altLang="zh-CN" sz="1200" dirty="0"/>
              <a:t>via API gateway to gaming APPs, </a:t>
            </a:r>
            <a:r>
              <a:rPr lang="en-US" altLang="zh-CN" sz="1200" b="1" dirty="0"/>
              <a:t>to simple the developers invocation</a:t>
            </a:r>
            <a:endParaRPr lang="en-US" altLang="zh-CN" sz="1200" b="1" dirty="0"/>
          </a:p>
          <a:p>
            <a:pPr marL="171450" indent="-171450">
              <a:spcAft>
                <a:spcPts val="600"/>
              </a:spcAft>
              <a:buFont typeface="Arial" panose="020B0604020202020204" pitchFamily="34" charset="0"/>
              <a:buChar char="•"/>
            </a:pPr>
            <a:r>
              <a:rPr lang="en-US" altLang="zh-CN" sz="1200" dirty="0"/>
              <a:t>Provide dynamic slicing capabilities including slice provisioning, slice SLA prediction, slice SLA monitoring and assurance capabilities</a:t>
            </a:r>
            <a:endParaRPr lang="en-US" altLang="zh-CN" sz="1200" dirty="0"/>
          </a:p>
          <a:p>
            <a:pPr marL="171450" indent="-171450">
              <a:spcAft>
                <a:spcPts val="600"/>
              </a:spcAft>
              <a:buFont typeface="Arial" panose="020B0604020202020204" pitchFamily="34" charset="0"/>
              <a:buChar char="•"/>
            </a:pPr>
            <a:r>
              <a:rPr lang="en-US" altLang="zh-CN" sz="1200" dirty="0"/>
              <a:t>Automatic orchestrate the slice lifecycle management</a:t>
            </a:r>
            <a:endParaRPr lang="en-US" altLang="zh-CN" sz="1200" dirty="0"/>
          </a:p>
        </p:txBody>
      </p:sp>
      <p:sp>
        <p:nvSpPr>
          <p:cNvPr id="60" name="文本框 59"/>
          <p:cNvSpPr txBox="1"/>
          <p:nvPr/>
        </p:nvSpPr>
        <p:spPr>
          <a:xfrm>
            <a:off x="2457429" y="5569941"/>
            <a:ext cx="5303145" cy="307777"/>
          </a:xfrm>
          <a:prstGeom prst="rect">
            <a:avLst/>
          </a:prstGeom>
          <a:noFill/>
          <a:ln>
            <a:solidFill>
              <a:schemeClr val="tx1"/>
            </a:solidFill>
            <a:prstDash val="dashDot"/>
          </a:ln>
        </p:spPr>
        <p:txBody>
          <a:bodyPr wrap="square" rtlCol="0">
            <a:spAutoFit/>
          </a:bodyPr>
          <a:lstStyle>
            <a:defPPr>
              <a:defRPr lang="zh-CN"/>
            </a:defPPr>
            <a:lvl1pPr algn="ctr">
              <a:defRPr sz="1400" b="1">
                <a:solidFill>
                  <a:srgbClr val="FF0000"/>
                </a:solidFill>
              </a:defRPr>
            </a:lvl1pPr>
          </a:lstStyle>
          <a:p>
            <a:r>
              <a:rPr lang="en-US" altLang="zh-CN" dirty="0">
                <a:solidFill>
                  <a:srgbClr val="0000FF"/>
                </a:solidFill>
              </a:rPr>
              <a:t>Slice provision, user subscription,  SLA prediction, slice termination …. </a:t>
            </a:r>
            <a:endParaRPr lang="zh-CN" altLang="en-US" dirty="0">
              <a:solidFill>
                <a:srgbClr val="0000FF"/>
              </a:solidFill>
            </a:endParaRPr>
          </a:p>
        </p:txBody>
      </p:sp>
      <p:sp>
        <p:nvSpPr>
          <p:cNvPr id="65" name="文本框 64"/>
          <p:cNvSpPr txBox="1"/>
          <p:nvPr/>
        </p:nvSpPr>
        <p:spPr>
          <a:xfrm>
            <a:off x="407518" y="3699411"/>
            <a:ext cx="1245699" cy="307777"/>
          </a:xfrm>
          <a:prstGeom prst="rect">
            <a:avLst/>
          </a:prstGeom>
          <a:solidFill>
            <a:schemeClr val="bg1"/>
          </a:solidFill>
        </p:spPr>
        <p:txBody>
          <a:bodyPr wrap="square" rtlCol="0">
            <a:spAutoFit/>
          </a:bodyPr>
          <a:lstStyle/>
          <a:p>
            <a:pPr algn="ctr"/>
            <a:r>
              <a:rPr lang="en-US" altLang="zh-CN" sz="1400" b="1" dirty="0"/>
              <a:t>Service API</a:t>
            </a:r>
            <a:endParaRPr lang="zh-CN" altLang="en-US" sz="1400" b="1" dirty="0"/>
          </a:p>
        </p:txBody>
      </p:sp>
      <p:sp>
        <p:nvSpPr>
          <p:cNvPr id="66" name="文本框 65"/>
          <p:cNvSpPr txBox="1"/>
          <p:nvPr/>
        </p:nvSpPr>
        <p:spPr>
          <a:xfrm>
            <a:off x="287062" y="5579002"/>
            <a:ext cx="1245699" cy="307777"/>
          </a:xfrm>
          <a:prstGeom prst="rect">
            <a:avLst/>
          </a:prstGeom>
          <a:solidFill>
            <a:schemeClr val="bg1"/>
          </a:solidFill>
        </p:spPr>
        <p:txBody>
          <a:bodyPr wrap="square" rtlCol="0">
            <a:spAutoFit/>
          </a:bodyPr>
          <a:lstStyle/>
          <a:p>
            <a:pPr algn="ctr"/>
            <a:r>
              <a:rPr lang="en-US" altLang="zh-CN" sz="1400" b="1" dirty="0"/>
              <a:t>Network API</a:t>
            </a:r>
            <a:endParaRPr lang="zh-CN" altLang="en-US" sz="1400" b="1" dirty="0"/>
          </a:p>
        </p:txBody>
      </p:sp>
      <p:cxnSp>
        <p:nvCxnSpPr>
          <p:cNvPr id="68" name="直接箭头连接符 67"/>
          <p:cNvCxnSpPr/>
          <p:nvPr/>
        </p:nvCxnSpPr>
        <p:spPr>
          <a:xfrm>
            <a:off x="1497743" y="3852917"/>
            <a:ext cx="1269597" cy="11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endCxn id="60" idx="1"/>
          </p:cNvCxnSpPr>
          <p:nvPr/>
        </p:nvCxnSpPr>
        <p:spPr>
          <a:xfrm flipV="1">
            <a:off x="1491261" y="5723830"/>
            <a:ext cx="966168" cy="90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1450" y="436920"/>
            <a:ext cx="7845879" cy="893859"/>
          </a:xfrm>
        </p:spPr>
        <p:txBody>
          <a:bodyPr>
            <a:normAutofit/>
          </a:bodyPr>
          <a:lstStyle/>
          <a:p>
            <a:r>
              <a:rPr lang="en-US" altLang="zh-CN" dirty="0"/>
              <a:t>The implement proposal</a:t>
            </a:r>
            <a:endParaRPr lang="zh-CN" altLang="en-US" dirty="0"/>
          </a:p>
        </p:txBody>
      </p:sp>
      <p:sp>
        <p:nvSpPr>
          <p:cNvPr id="4" name="文本框 3"/>
          <p:cNvSpPr txBox="1"/>
          <p:nvPr/>
        </p:nvSpPr>
        <p:spPr>
          <a:xfrm>
            <a:off x="1618036" y="4904227"/>
            <a:ext cx="2396880" cy="1022479"/>
          </a:xfrm>
          <a:prstGeom prst="rect">
            <a:avLst/>
          </a:prstGeom>
          <a:solidFill>
            <a:srgbClr val="30B5C5">
              <a:lumMod val="20000"/>
              <a:lumOff val="80000"/>
            </a:srgbClr>
          </a:solidFill>
          <a:ln>
            <a:solidFill>
              <a:srgbClr val="DDDDDD">
                <a:lumMod val="75000"/>
              </a:srgbClr>
            </a:solidFill>
          </a:ln>
        </p:spPr>
        <p:txBody>
          <a:bodyPr wrap="square" lIns="0" tIns="0" rIns="0" bIns="0" rtlCol="0" anchor="t">
            <a:noAutofit/>
          </a:bodyPr>
          <a:lstStyle/>
          <a:p>
            <a:pPr lvl="0" algn="ctr">
              <a:defRPr/>
            </a:pPr>
            <a:r>
              <a:rPr kumimoji="1" lang="en-US" altLang="zh-CN" sz="1400" kern="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RAN Management Domain</a:t>
            </a:r>
            <a:endParaRPr kumimoji="1" lang="zh-CN" altLang="en-US" sz="1400" kern="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文本框 4"/>
          <p:cNvSpPr txBox="1"/>
          <p:nvPr/>
        </p:nvSpPr>
        <p:spPr>
          <a:xfrm>
            <a:off x="1609327" y="1865351"/>
            <a:ext cx="10103875" cy="468000"/>
          </a:xfrm>
          <a:prstGeom prst="rect">
            <a:avLst/>
          </a:prstGeom>
          <a:solidFill>
            <a:srgbClr val="C6D9F1">
              <a:alpha val="20000"/>
            </a:srgbClr>
          </a:solidFill>
          <a:ln w="12700" cap="flat" cmpd="sng" algn="ctr">
            <a:solidFill>
              <a:srgbClr val="DDDDDD">
                <a:lumMod val="9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en-US"/>
            </a:defPPr>
            <a:lvl1pPr marR="0" lvl="0" indent="0" fontAlgn="auto">
              <a:lnSpc>
                <a:spcPct val="100000"/>
              </a:lnSpc>
              <a:spcBef>
                <a:spcPts val="0"/>
              </a:spcBef>
              <a:spcAft>
                <a:spcPts val="0"/>
              </a:spcAft>
              <a:buClrTx/>
              <a:buSzTx/>
              <a:buFontTx/>
              <a:buNone/>
              <a:defRPr kumimoji="0" sz="1200" b="1" i="0" u="none" strike="noStrike" cap="none" spc="0" normalizeH="0" baseline="0">
                <a:ln>
                  <a:noFill/>
                </a:ln>
                <a:solidFill>
                  <a:srgbClr val="666666"/>
                </a:solidFill>
                <a:effectLst/>
                <a:uLnTx/>
                <a:uFillTx/>
                <a:latin typeface="Arial" panose="020B0604020202020204" pitchFamily="34" charset="0"/>
                <a:ea typeface="微软雅黑" panose="020B0503020204020204" pitchFamily="34" charset="-122"/>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200" b="1" i="0" u="none" strike="noStrike" kern="0" cap="none" spc="0" normalizeH="0" baseline="0" noProof="0" dirty="0">
                <a:ln>
                  <a:noFill/>
                </a:ln>
                <a:solidFill>
                  <a:srgbClr val="666666"/>
                </a:solidFill>
                <a:effectLst/>
                <a:uLnTx/>
                <a:uFillTx/>
                <a:latin typeface="Arial" panose="020B0604020202020204" pitchFamily="34" charset="0"/>
                <a:ea typeface="等线" panose="02010600030101010101" pitchFamily="2" charset="-122"/>
                <a:cs typeface="Arial" panose="020B0604020202020204" pitchFamily="34" charset="0"/>
              </a:rPr>
              <a:t>Enterprise Customer</a:t>
            </a:r>
            <a:endParaRPr kumimoji="0" lang="zh-CN" altLang="en-US" sz="1200" b="1" i="0" u="none" strike="noStrike" kern="0" cap="none" spc="0" normalizeH="0" baseline="0" noProof="0" dirty="0">
              <a:ln>
                <a:noFill/>
              </a:ln>
              <a:solidFill>
                <a:srgbClr val="666666"/>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6" name="文本框 5"/>
          <p:cNvSpPr txBox="1"/>
          <p:nvPr/>
        </p:nvSpPr>
        <p:spPr>
          <a:xfrm>
            <a:off x="1609328" y="3245719"/>
            <a:ext cx="10103876" cy="1119479"/>
          </a:xfrm>
          <a:prstGeom prst="rect">
            <a:avLst/>
          </a:prstGeom>
          <a:solidFill>
            <a:srgbClr val="61B230">
              <a:lumMod val="20000"/>
              <a:lumOff val="80000"/>
            </a:srgbClr>
          </a:solidFill>
          <a:ln>
            <a:solidFill>
              <a:srgbClr val="DDDDDD">
                <a:lumMod val="75000"/>
              </a:srgbClr>
            </a:solidFill>
          </a:ln>
        </p:spPr>
        <p:txBody>
          <a:bodyPr wrap="square" lIns="0" tIns="0" rIns="0" bIns="0" rtlCol="0" anchor="t">
            <a:noAutofit/>
          </a:bodyPr>
          <a:lstStyle>
            <a:defPPr>
              <a:defRPr lang="en-US"/>
            </a:defPPr>
            <a:lvl1pPr marR="0" lvl="0" indent="0" algn="ctr" fontAlgn="auto">
              <a:lnSpc>
                <a:spcPct val="100000"/>
              </a:lnSpc>
              <a:spcBef>
                <a:spcPts val="0"/>
              </a:spcBef>
              <a:spcAft>
                <a:spcPts val="0"/>
              </a:spcAft>
              <a:buClrTx/>
              <a:buSzTx/>
              <a:buFontTx/>
              <a:buNone/>
              <a:defRPr kumimoji="1" sz="1400" b="0" i="0" u="none" strike="noStrike" cap="none" spc="0" normalizeH="0" baseline="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文本框 6"/>
          <p:cNvSpPr txBox="1"/>
          <p:nvPr/>
        </p:nvSpPr>
        <p:spPr>
          <a:xfrm>
            <a:off x="1924770" y="3538113"/>
            <a:ext cx="1942012" cy="532170"/>
          </a:xfrm>
          <a:prstGeom prst="rect">
            <a:avLst/>
          </a:prstGeom>
          <a:solidFill>
            <a:srgbClr val="FFFFFF"/>
          </a:solidFill>
          <a:ln>
            <a:solidFill>
              <a:srgbClr val="DDDDDD">
                <a:lumMod val="90000"/>
              </a:srgbClr>
            </a:solidFill>
          </a:ln>
        </p:spPr>
        <p:txBody>
          <a:bodyPr wrap="square" lIns="0" tIns="0" rIns="0" bIns="0" rtlCol="0" anchor="ctr">
            <a:noAutofit/>
          </a:bodyPr>
          <a:lstStyle/>
          <a:p>
            <a:pPr marL="0" marR="0" lvl="0" indent="0" algn="ctr" defTabSz="914400" eaLnBrk="1" fontAlgn="auto" latinLnBrk="0" hangingPunct="1">
              <a:lnSpc>
                <a:spcPct val="120000"/>
              </a:lnSpc>
              <a:spcBef>
                <a:spcPts val="0"/>
              </a:spcBef>
              <a:spcAft>
                <a:spcPts val="0"/>
              </a:spcAft>
              <a:buClrTx/>
              <a:buSzTx/>
              <a:buFontTx/>
              <a:buNone/>
              <a:defRPr/>
            </a:pPr>
            <a:r>
              <a:rPr kumimoji="0" lang="en-US" altLang="zh-CN" sz="1200" b="0" i="0" u="none" strike="noStrike" kern="0" cap="none" spc="-10" normalizeH="0" baseline="0" noProof="0" dirty="0">
                <a:ln>
                  <a:noFill/>
                </a:ln>
                <a:solidFill>
                  <a:srgbClr val="00051F"/>
                </a:solidFill>
                <a:effectLst/>
                <a:uLnTx/>
                <a:uFillTx/>
                <a:cs typeface="Arial" panose="020B0604020202020204" pitchFamily="34" charset="0"/>
              </a:rPr>
              <a:t>Evaluate SLA can be guaranteed</a:t>
            </a:r>
            <a:endParaRPr kumimoji="1" lang="zh-CN" altLang="en-US" sz="1100" b="0" i="0" u="none" strike="noStrike" kern="0" cap="none" spc="0" normalizeH="0" baseline="0" noProof="0" dirty="0">
              <a:ln>
                <a:noFill/>
              </a:ln>
              <a:solidFill>
                <a:srgbClr val="000000"/>
              </a:solidFill>
              <a:effectLst/>
              <a:uLnTx/>
              <a:uFillTx/>
              <a:cs typeface="Arial" panose="020B0604020202020204" pitchFamily="34" charset="0"/>
            </a:endParaRPr>
          </a:p>
        </p:txBody>
      </p:sp>
      <p:cxnSp>
        <p:nvCxnSpPr>
          <p:cNvPr id="8" name="直接箭头连接符 7"/>
          <p:cNvCxnSpPr>
            <a:endCxn id="7" idx="0"/>
          </p:cNvCxnSpPr>
          <p:nvPr/>
        </p:nvCxnSpPr>
        <p:spPr>
          <a:xfrm>
            <a:off x="2895776" y="2317568"/>
            <a:ext cx="0" cy="1220545"/>
          </a:xfrm>
          <a:prstGeom prst="straightConnector1">
            <a:avLst/>
          </a:prstGeom>
          <a:noFill/>
          <a:ln w="6350" cap="flat" cmpd="sng" algn="ctr">
            <a:solidFill>
              <a:srgbClr val="DDDDDD">
                <a:lumMod val="75000"/>
              </a:srgbClr>
            </a:solidFill>
            <a:prstDash val="solid"/>
            <a:miter lim="800000"/>
            <a:tailEnd type="triangle"/>
          </a:ln>
          <a:effectLst/>
        </p:spPr>
      </p:cxnSp>
      <p:sp>
        <p:nvSpPr>
          <p:cNvPr id="9" name="矩形 8"/>
          <p:cNvSpPr/>
          <p:nvPr/>
        </p:nvSpPr>
        <p:spPr>
          <a:xfrm>
            <a:off x="2947628" y="2361734"/>
            <a:ext cx="3128935" cy="847283"/>
          </a:xfrm>
          <a:prstGeom prst="rect">
            <a:avLst/>
          </a:prstGeom>
        </p:spPr>
        <p:txBody>
          <a:bodyPr wrap="square">
            <a:spAutoFit/>
          </a:bodyPr>
          <a:lstStyle/>
          <a:p>
            <a:pPr>
              <a:lnSpc>
                <a:spcPct val="150000"/>
              </a:lnSpc>
              <a:defRPr/>
            </a:pPr>
            <a:r>
              <a:rPr lang="zh-CN" altLang="en-US" sz="1200" spc="-10" dirty="0">
                <a:solidFill>
                  <a:srgbClr val="E20074"/>
                </a:solidFill>
                <a:latin typeface="微软雅黑" panose="020B0503020204020204" pitchFamily="34" charset="-122"/>
                <a:cs typeface="Arial" panose="020B0604020202020204" pitchFamily="34" charset="0"/>
              </a:rPr>
              <a:t>① </a:t>
            </a:r>
            <a:r>
              <a:rPr lang="en-US" altLang="zh-CN" sz="1200" b="1" spc="-10" dirty="0">
                <a:solidFill>
                  <a:srgbClr val="E20074"/>
                </a:solidFill>
                <a:latin typeface="微软雅黑" panose="020B0503020204020204" pitchFamily="34" charset="-122"/>
                <a:cs typeface="Arial" panose="020B0604020202020204" pitchFamily="34" charset="0"/>
              </a:rPr>
              <a:t>Slice on demand API</a:t>
            </a:r>
            <a:endParaRPr lang="en-US" altLang="zh-CN" sz="1200" b="1" spc="-10" dirty="0">
              <a:solidFill>
                <a:srgbClr val="E20074"/>
              </a:solidFill>
              <a:latin typeface="微软雅黑" panose="020B0503020204020204" pitchFamily="34" charset="-122"/>
              <a:cs typeface="Arial" panose="020B0604020202020204" pitchFamily="34" charset="0"/>
            </a:endParaRPr>
          </a:p>
          <a:p>
            <a:pPr>
              <a:lnSpc>
                <a:spcPct val="150000"/>
              </a:lnSpc>
              <a:defRPr/>
            </a:pPr>
            <a:r>
              <a:rPr lang="zh-CN" altLang="en-US" sz="1100" spc="-10" dirty="0">
                <a:solidFill>
                  <a:srgbClr val="0070C0"/>
                </a:solidFill>
                <a:latin typeface="微软雅黑" panose="020B0503020204020204" pitchFamily="34" charset="-122"/>
                <a:cs typeface="Arial" panose="020B0604020202020204" pitchFamily="34" charset="0"/>
              </a:rPr>
              <a:t>（</a:t>
            </a:r>
            <a:r>
              <a:rPr lang="en-US" altLang="zh-CN" sz="1100" spc="-10" dirty="0">
                <a:solidFill>
                  <a:srgbClr val="0070C0"/>
                </a:solidFill>
                <a:latin typeface="微软雅黑" panose="020B0503020204020204" pitchFamily="34" charset="-122"/>
                <a:cs typeface="Arial" panose="020B0604020202020204" pitchFamily="34" charset="0"/>
              </a:rPr>
              <a:t>Service time</a:t>
            </a:r>
            <a:r>
              <a:rPr lang="zh-CN" altLang="en-US" sz="1100" spc="-10" dirty="0">
                <a:solidFill>
                  <a:srgbClr val="0070C0"/>
                </a:solidFill>
                <a:latin typeface="微软雅黑" panose="020B0503020204020204" pitchFamily="34" charset="-122"/>
                <a:cs typeface="Arial" panose="020B0604020202020204" pitchFamily="34" charset="0"/>
              </a:rPr>
              <a:t>、</a:t>
            </a:r>
            <a:r>
              <a:rPr lang="en-US" altLang="zh-CN" sz="1100" spc="-10" dirty="0">
                <a:solidFill>
                  <a:srgbClr val="0070C0"/>
                </a:solidFill>
                <a:latin typeface="微软雅黑" panose="020B0503020204020204" pitchFamily="34" charset="-122"/>
                <a:cs typeface="Arial" panose="020B0604020202020204" pitchFamily="34" charset="0"/>
              </a:rPr>
              <a:t>Service location</a:t>
            </a:r>
            <a:r>
              <a:rPr lang="zh-CN" altLang="en-US" sz="1100" spc="-10" dirty="0">
                <a:solidFill>
                  <a:srgbClr val="0070C0"/>
                </a:solidFill>
                <a:latin typeface="微软雅黑" panose="020B0503020204020204" pitchFamily="34" charset="-122"/>
                <a:cs typeface="Arial" panose="020B0604020202020204" pitchFamily="34" charset="0"/>
              </a:rPr>
              <a:t>、</a:t>
            </a:r>
            <a:r>
              <a:rPr lang="en-US" altLang="zh-CN" sz="1100" spc="-10" dirty="0">
                <a:solidFill>
                  <a:srgbClr val="0070C0"/>
                </a:solidFill>
                <a:latin typeface="微软雅黑" panose="020B0503020204020204" pitchFamily="34" charset="-122"/>
                <a:cs typeface="Arial" panose="020B0604020202020204" pitchFamily="34" charset="0"/>
              </a:rPr>
              <a:t>Service SLA</a:t>
            </a:r>
            <a:r>
              <a:rPr lang="zh-CN" altLang="en-US" sz="1100" spc="-10" dirty="0">
                <a:solidFill>
                  <a:srgbClr val="0070C0"/>
                </a:solidFill>
                <a:latin typeface="微软雅黑" panose="020B0503020204020204" pitchFamily="34" charset="-122"/>
                <a:cs typeface="Arial" panose="020B0604020202020204" pitchFamily="34" charset="0"/>
              </a:rPr>
              <a:t> </a:t>
            </a:r>
            <a:r>
              <a:rPr lang="en-US" altLang="zh-CN" sz="1100" spc="-10" dirty="0">
                <a:solidFill>
                  <a:srgbClr val="0070C0"/>
                </a:solidFill>
                <a:latin typeface="微软雅黑" panose="020B0503020204020204" pitchFamily="34" charset="-122"/>
                <a:cs typeface="Arial" panose="020B0604020202020204" pitchFamily="34" charset="0"/>
              </a:rPr>
              <a:t>Targets</a:t>
            </a:r>
            <a:r>
              <a:rPr lang="zh-CN" altLang="en-US" sz="1100" spc="-10" dirty="0">
                <a:solidFill>
                  <a:srgbClr val="0070C0"/>
                </a:solidFill>
                <a:latin typeface="微软雅黑" panose="020B0503020204020204" pitchFamily="34" charset="-122"/>
                <a:cs typeface="Arial" panose="020B0604020202020204" pitchFamily="34" charset="0"/>
              </a:rPr>
              <a:t>）</a:t>
            </a:r>
            <a:endParaRPr kumimoji="1" lang="zh-CN" altLang="en-US" sz="1100" dirty="0">
              <a:solidFill>
                <a:srgbClr val="0070C0"/>
              </a:solidFill>
              <a:latin typeface="微软雅黑" panose="020B0503020204020204" pitchFamily="34" charset="-122"/>
              <a:cs typeface="Arial" panose="020B0604020202020204" pitchFamily="34" charset="0"/>
            </a:endParaRPr>
          </a:p>
        </p:txBody>
      </p:sp>
      <p:sp>
        <p:nvSpPr>
          <p:cNvPr id="10" name="文本框 9"/>
          <p:cNvSpPr txBox="1"/>
          <p:nvPr/>
        </p:nvSpPr>
        <p:spPr>
          <a:xfrm>
            <a:off x="1941219" y="5275167"/>
            <a:ext cx="1870498" cy="432000"/>
          </a:xfrm>
          <a:prstGeom prst="rect">
            <a:avLst/>
          </a:prstGeom>
          <a:solidFill>
            <a:srgbClr val="FFFFFF"/>
          </a:solidFill>
          <a:ln>
            <a:solidFill>
              <a:srgbClr val="DDDDDD">
                <a:lumMod val="90000"/>
              </a:srgbClr>
            </a:solidFill>
          </a:ln>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solidFill>
                  <a:srgbClr val="1D1D1A"/>
                </a:solidFill>
                <a:effectLst/>
                <a:uLnTx/>
                <a:uFillTx/>
                <a:cs typeface="Arial" panose="020B0604020202020204" pitchFamily="34" charset="0"/>
              </a:rPr>
              <a:t>Evaluate whether the SLA can be met</a:t>
            </a:r>
            <a:endParaRPr kumimoji="0" lang="zh-CN" altLang="en-US" sz="1200" b="0" i="0" u="none" strike="noStrike" kern="0" cap="none" spc="0" normalizeH="0" baseline="0" noProof="0" dirty="0">
              <a:ln>
                <a:noFill/>
              </a:ln>
              <a:solidFill>
                <a:srgbClr val="1D1D1A"/>
              </a:solidFill>
              <a:effectLst/>
              <a:uLnTx/>
              <a:uFillTx/>
              <a:cs typeface="Arial" panose="020B0604020202020204" pitchFamily="34" charset="0"/>
            </a:endParaRPr>
          </a:p>
        </p:txBody>
      </p:sp>
      <p:sp>
        <p:nvSpPr>
          <p:cNvPr id="11" name="文本框 10"/>
          <p:cNvSpPr txBox="1"/>
          <p:nvPr/>
        </p:nvSpPr>
        <p:spPr>
          <a:xfrm>
            <a:off x="1618036" y="6201822"/>
            <a:ext cx="2396880" cy="509421"/>
          </a:xfrm>
          <a:prstGeom prst="rect">
            <a:avLst/>
          </a:prstGeom>
          <a:solidFill>
            <a:srgbClr val="30B5C5">
              <a:lumMod val="20000"/>
              <a:lumOff val="80000"/>
            </a:srgbClr>
          </a:solidFill>
          <a:ln>
            <a:solidFill>
              <a:srgbClr val="DDDDDD">
                <a:lumMod val="75000"/>
              </a:srgbClr>
            </a:solidFill>
          </a:ln>
        </p:spPr>
        <p:txBody>
          <a:bodyPr wrap="square" lIns="0" tIns="0" rIns="0" bIns="0" rtlCol="0" anchor="ctr">
            <a:noAutofit/>
          </a:bodyPr>
          <a:lstStyle>
            <a:defPPr>
              <a:defRPr lang="en-US"/>
            </a:defPPr>
            <a:lvl1pPr marR="0" lvl="0" indent="0" algn="ctr" fontAlgn="auto">
              <a:lnSpc>
                <a:spcPct val="100000"/>
              </a:lnSpc>
              <a:spcBef>
                <a:spcPts val="0"/>
              </a:spcBef>
              <a:spcAft>
                <a:spcPts val="0"/>
              </a:spcAft>
              <a:buClrTx/>
              <a:buSzTx/>
              <a:buFontTx/>
              <a:buNone/>
              <a:defRPr kumimoji="1" sz="1400" b="0" i="0" u="none" strike="noStrike" cap="none" spc="0" normalizeH="0" baseline="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400" b="0" i="0" u="none" strike="noStrike" kern="0" cap="none" spc="0" normalizeH="0" baseline="0" noProof="0" dirty="0" err="1">
                <a:ln>
                  <a:noFill/>
                </a:ln>
                <a:solidFill>
                  <a:srgbClr val="FF3BA2"/>
                </a:solidFill>
                <a:effectLst/>
                <a:uLnTx/>
                <a:uFillTx/>
                <a:latin typeface="微软雅黑" panose="020B0503020204020204" pitchFamily="34" charset="-122"/>
                <a:ea typeface="微软雅黑" panose="020B0503020204020204" pitchFamily="34" charset="-122"/>
                <a:cs typeface="Arial" panose="020B0604020202020204" pitchFamily="34" charset="0"/>
              </a:rPr>
              <a:t>gNodeB</a:t>
            </a:r>
            <a:endParaRPr kumimoji="1" lang="zh-CN" altLang="en-US" sz="1400" b="0" i="0" u="none" strike="noStrike" kern="0" cap="none" spc="0" normalizeH="0" baseline="0" noProof="0" dirty="0">
              <a:ln>
                <a:noFill/>
              </a:ln>
              <a:solidFill>
                <a:srgbClr val="FF3BA2"/>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12" name="矩形 11"/>
          <p:cNvSpPr/>
          <p:nvPr/>
        </p:nvSpPr>
        <p:spPr>
          <a:xfrm>
            <a:off x="2021774" y="4418505"/>
            <a:ext cx="2631704" cy="336695"/>
          </a:xfrm>
          <a:prstGeom prst="rect">
            <a:avLst/>
          </a:prstGeom>
        </p:spPr>
        <p:txBody>
          <a:bodyPr wrap="square">
            <a:spAutoFit/>
          </a:bodyPr>
          <a:lstStyle/>
          <a:p>
            <a:pPr>
              <a:lnSpc>
                <a:spcPct val="150000"/>
              </a:lnSpc>
              <a:defRPr/>
            </a:pPr>
            <a:r>
              <a:rPr lang="zh-CN" altLang="en-US" sz="1200" spc="-10" dirty="0">
                <a:solidFill>
                  <a:srgbClr val="E20074"/>
                </a:solidFill>
                <a:latin typeface="微软雅黑" panose="020B0503020204020204" pitchFamily="34" charset="-122"/>
                <a:cs typeface="Arial" panose="020B0604020202020204" pitchFamily="34" charset="0"/>
              </a:rPr>
              <a:t>② </a:t>
            </a:r>
            <a:r>
              <a:rPr lang="en-US" altLang="zh-CN" sz="1200" spc="-10" dirty="0">
                <a:solidFill>
                  <a:srgbClr val="E20074"/>
                </a:solidFill>
                <a:latin typeface="微软雅黑" panose="020B0503020204020204" pitchFamily="34" charset="-122"/>
                <a:cs typeface="Arial" panose="020B0604020202020204" pitchFamily="34" charset="0"/>
              </a:rPr>
              <a:t>RAN Slice SLA Prediction API</a:t>
            </a:r>
            <a:endParaRPr kumimoji="1" lang="zh-CN" altLang="en-US" sz="1100" dirty="0">
              <a:solidFill>
                <a:srgbClr val="E20074"/>
              </a:solidFill>
              <a:latin typeface="微软雅黑" panose="020B0503020204020204" pitchFamily="34" charset="-122"/>
              <a:cs typeface="Arial" panose="020B0604020202020204" pitchFamily="34" charset="0"/>
            </a:endParaRPr>
          </a:p>
        </p:txBody>
      </p:sp>
      <p:cxnSp>
        <p:nvCxnSpPr>
          <p:cNvPr id="13" name="直接箭头连接符 12"/>
          <p:cNvCxnSpPr>
            <a:stCxn id="4" idx="2"/>
            <a:endCxn id="11" idx="0"/>
          </p:cNvCxnSpPr>
          <p:nvPr/>
        </p:nvCxnSpPr>
        <p:spPr>
          <a:xfrm>
            <a:off x="2816476" y="5926706"/>
            <a:ext cx="0" cy="275116"/>
          </a:xfrm>
          <a:prstGeom prst="straightConnector1">
            <a:avLst/>
          </a:prstGeom>
          <a:noFill/>
          <a:ln w="6350" cap="flat" cmpd="sng" algn="ctr">
            <a:solidFill>
              <a:srgbClr val="DDDDDD">
                <a:lumMod val="75000"/>
              </a:srgbClr>
            </a:solidFill>
            <a:prstDash val="solid"/>
            <a:miter lim="800000"/>
            <a:tailEnd type="triangle"/>
          </a:ln>
          <a:effectLst/>
        </p:spPr>
      </p:cxnSp>
      <p:sp>
        <p:nvSpPr>
          <p:cNvPr id="14" name="菱形 13"/>
          <p:cNvSpPr/>
          <p:nvPr/>
        </p:nvSpPr>
        <p:spPr>
          <a:xfrm>
            <a:off x="5385049" y="3542529"/>
            <a:ext cx="2070790" cy="540000"/>
          </a:xfrm>
          <a:prstGeom prst="diamond">
            <a:avLst/>
          </a:prstGeom>
          <a:solidFill>
            <a:srgbClr val="FFFFFF"/>
          </a:solidFill>
          <a:ln>
            <a:solidFill>
              <a:srgbClr val="DDDDDD">
                <a:lumMod val="90000"/>
              </a:srgbClr>
            </a:solidFill>
          </a:ln>
        </p:spPr>
        <p:txBody>
          <a:bodyPr wrap="square" lIns="0" tIns="0" rIns="0" bIns="0" rtlCol="0" anchor="ctr">
            <a:noAutofit/>
          </a:bodyPr>
          <a:lstStyle/>
          <a:p>
            <a:pPr marL="0" marR="0" lvl="0" indent="0" algn="ctr" defTabSz="914400" eaLnBrk="1" fontAlgn="auto" latinLnBrk="0" hangingPunct="1">
              <a:lnSpc>
                <a:spcPct val="120000"/>
              </a:lnSpc>
              <a:spcBef>
                <a:spcPts val="0"/>
              </a:spcBef>
              <a:spcAft>
                <a:spcPts val="0"/>
              </a:spcAft>
              <a:buClrTx/>
              <a:buSzTx/>
              <a:buFontTx/>
              <a:buNone/>
              <a:defRPr/>
            </a:pPr>
            <a:r>
              <a:rPr kumimoji="0" lang="en-US" altLang="zh-CN" sz="1200" b="0" i="0" u="none" strike="noStrike" kern="0" cap="none" spc="-10" normalizeH="0" baseline="0" noProof="0" dirty="0">
                <a:ln>
                  <a:noFill/>
                </a:ln>
                <a:solidFill>
                  <a:srgbClr val="00051F"/>
                </a:solidFill>
                <a:effectLst/>
                <a:uLnTx/>
                <a:uFillTx/>
                <a:cs typeface="Arial" panose="020B0604020202020204" pitchFamily="34" charset="0"/>
              </a:rPr>
              <a:t>Guaranteed or not</a:t>
            </a:r>
            <a:endParaRPr kumimoji="0" lang="zh-CN" altLang="en-US" sz="1200" b="0" i="0" u="none" strike="noStrike" kern="0" cap="none" spc="-10" normalizeH="0" baseline="0" noProof="0" dirty="0">
              <a:ln>
                <a:noFill/>
              </a:ln>
              <a:solidFill>
                <a:srgbClr val="00051F"/>
              </a:solidFill>
              <a:effectLst/>
              <a:uLnTx/>
              <a:uFillTx/>
              <a:cs typeface="Arial" panose="020B0604020202020204" pitchFamily="34" charset="0"/>
            </a:endParaRPr>
          </a:p>
        </p:txBody>
      </p:sp>
      <p:cxnSp>
        <p:nvCxnSpPr>
          <p:cNvPr id="15" name="直接箭头连接符 14"/>
          <p:cNvCxnSpPr>
            <a:stCxn id="7" idx="3"/>
            <a:endCxn id="14" idx="1"/>
          </p:cNvCxnSpPr>
          <p:nvPr/>
        </p:nvCxnSpPr>
        <p:spPr>
          <a:xfrm>
            <a:off x="3866782" y="3804198"/>
            <a:ext cx="1518267" cy="8331"/>
          </a:xfrm>
          <a:prstGeom prst="straightConnector1">
            <a:avLst/>
          </a:prstGeom>
          <a:noFill/>
          <a:ln w="6350" cap="flat" cmpd="sng" algn="ctr">
            <a:solidFill>
              <a:srgbClr val="DDDDDD">
                <a:lumMod val="75000"/>
              </a:srgbClr>
            </a:solidFill>
            <a:prstDash val="solid"/>
            <a:miter lim="800000"/>
            <a:tailEnd type="triangle"/>
          </a:ln>
          <a:effectLst/>
        </p:spPr>
      </p:cxnSp>
      <p:cxnSp>
        <p:nvCxnSpPr>
          <p:cNvPr id="16" name="直接箭头连接符 15"/>
          <p:cNvCxnSpPr>
            <a:stCxn id="14" idx="0"/>
          </p:cNvCxnSpPr>
          <p:nvPr/>
        </p:nvCxnSpPr>
        <p:spPr>
          <a:xfrm flipV="1">
            <a:off x="6420444" y="2317568"/>
            <a:ext cx="0" cy="1224961"/>
          </a:xfrm>
          <a:prstGeom prst="straightConnector1">
            <a:avLst/>
          </a:prstGeom>
          <a:noFill/>
          <a:ln w="6350" cap="flat" cmpd="sng" algn="ctr">
            <a:solidFill>
              <a:srgbClr val="DDDDDD">
                <a:lumMod val="75000"/>
              </a:srgbClr>
            </a:solidFill>
            <a:prstDash val="solid"/>
            <a:miter lim="800000"/>
            <a:tailEnd type="triangle"/>
          </a:ln>
          <a:effectLst/>
        </p:spPr>
      </p:cxnSp>
      <p:sp>
        <p:nvSpPr>
          <p:cNvPr id="17" name="矩形 16"/>
          <p:cNvSpPr/>
          <p:nvPr/>
        </p:nvSpPr>
        <p:spPr>
          <a:xfrm>
            <a:off x="6371305" y="3217336"/>
            <a:ext cx="317110" cy="336695"/>
          </a:xfrm>
          <a:prstGeom prst="rect">
            <a:avLst/>
          </a:prstGeom>
        </p:spPr>
        <p:txBody>
          <a:bodyPr wrap="square">
            <a:spAutoFit/>
          </a:bodyPr>
          <a:lstStyle/>
          <a:p>
            <a:pPr>
              <a:lnSpc>
                <a:spcPct val="150000"/>
              </a:lnSpc>
              <a:defRPr/>
            </a:pPr>
            <a:r>
              <a:rPr lang="en-US" altLang="zh-CN" sz="1200" spc="-10" dirty="0">
                <a:solidFill>
                  <a:srgbClr val="1D1D1A"/>
                </a:solidFill>
                <a:latin typeface="微软雅黑" panose="020B0503020204020204" pitchFamily="34" charset="-122"/>
                <a:cs typeface="Arial" panose="020B0604020202020204" pitchFamily="34" charset="0"/>
              </a:rPr>
              <a:t>N</a:t>
            </a:r>
            <a:endParaRPr kumimoji="1" lang="zh-CN" altLang="en-US" sz="1100" dirty="0">
              <a:solidFill>
                <a:srgbClr val="1D1D1A"/>
              </a:solidFill>
              <a:latin typeface="微软雅黑" panose="020B0503020204020204" pitchFamily="34" charset="-122"/>
              <a:cs typeface="Arial" panose="020B0604020202020204" pitchFamily="34" charset="0"/>
            </a:endParaRPr>
          </a:p>
        </p:txBody>
      </p:sp>
      <p:sp>
        <p:nvSpPr>
          <p:cNvPr id="18" name="矩形 17"/>
          <p:cNvSpPr/>
          <p:nvPr/>
        </p:nvSpPr>
        <p:spPr>
          <a:xfrm>
            <a:off x="9148633" y="2508513"/>
            <a:ext cx="2130360" cy="613694"/>
          </a:xfrm>
          <a:prstGeom prst="rect">
            <a:avLst/>
          </a:prstGeom>
        </p:spPr>
        <p:txBody>
          <a:bodyPr wrap="square">
            <a:spAutoFit/>
          </a:bodyPr>
          <a:lstStyle/>
          <a:p>
            <a:pPr>
              <a:lnSpc>
                <a:spcPct val="150000"/>
              </a:lnSpc>
              <a:defRPr/>
            </a:pPr>
            <a:r>
              <a:rPr lang="zh-CN" altLang="en-US" sz="1200" spc="-10" dirty="0">
                <a:solidFill>
                  <a:srgbClr val="0070C0"/>
                </a:solidFill>
                <a:latin typeface="微软雅黑" panose="020B0503020204020204" pitchFamily="34" charset="-122"/>
                <a:cs typeface="Arial" panose="020B0604020202020204" pitchFamily="34" charset="0"/>
              </a:rPr>
              <a:t>⑤ </a:t>
            </a:r>
            <a:r>
              <a:rPr lang="en-US" altLang="zh-CN" sz="1200" spc="-10" dirty="0">
                <a:solidFill>
                  <a:srgbClr val="0070C0"/>
                </a:solidFill>
                <a:latin typeface="微软雅黑" panose="020B0503020204020204" pitchFamily="34" charset="-122"/>
                <a:cs typeface="Arial" panose="020B0604020202020204" pitchFamily="34" charset="0"/>
              </a:rPr>
              <a:t>Notify the user that the request is successful.</a:t>
            </a:r>
            <a:endParaRPr lang="en-US" altLang="zh-CN" sz="1200" spc="-10" dirty="0">
              <a:solidFill>
                <a:srgbClr val="0070C0"/>
              </a:solidFill>
              <a:latin typeface="微软雅黑" panose="020B0503020204020204" pitchFamily="34" charset="-122"/>
              <a:cs typeface="Arial" panose="020B0604020202020204" pitchFamily="34" charset="0"/>
            </a:endParaRPr>
          </a:p>
        </p:txBody>
      </p:sp>
      <p:sp>
        <p:nvSpPr>
          <p:cNvPr id="19" name="矩形 18"/>
          <p:cNvSpPr/>
          <p:nvPr/>
        </p:nvSpPr>
        <p:spPr>
          <a:xfrm>
            <a:off x="7298799" y="3804198"/>
            <a:ext cx="317110" cy="336695"/>
          </a:xfrm>
          <a:prstGeom prst="rect">
            <a:avLst/>
          </a:prstGeom>
        </p:spPr>
        <p:txBody>
          <a:bodyPr wrap="square">
            <a:spAutoFit/>
          </a:bodyPr>
          <a:lstStyle/>
          <a:p>
            <a:pPr>
              <a:lnSpc>
                <a:spcPct val="150000"/>
              </a:lnSpc>
              <a:defRPr/>
            </a:pPr>
            <a:r>
              <a:rPr lang="en-US" altLang="zh-CN" sz="1200" spc="-10" dirty="0">
                <a:solidFill>
                  <a:srgbClr val="1D1D1A"/>
                </a:solidFill>
                <a:latin typeface="微软雅黑" panose="020B0503020204020204" pitchFamily="34" charset="-122"/>
                <a:cs typeface="Arial" panose="020B0604020202020204" pitchFamily="34" charset="0"/>
              </a:rPr>
              <a:t>Y</a:t>
            </a:r>
            <a:endParaRPr kumimoji="1" lang="zh-CN" altLang="en-US" sz="1100" dirty="0">
              <a:solidFill>
                <a:srgbClr val="1D1D1A"/>
              </a:solidFill>
              <a:latin typeface="微软雅黑" panose="020B0503020204020204" pitchFamily="34" charset="-122"/>
              <a:cs typeface="Arial" panose="020B0604020202020204" pitchFamily="34" charset="0"/>
            </a:endParaRPr>
          </a:p>
        </p:txBody>
      </p:sp>
      <p:sp>
        <p:nvSpPr>
          <p:cNvPr id="20" name="矩形 19"/>
          <p:cNvSpPr/>
          <p:nvPr/>
        </p:nvSpPr>
        <p:spPr>
          <a:xfrm>
            <a:off x="6410414" y="2494504"/>
            <a:ext cx="2367773" cy="613694"/>
          </a:xfrm>
          <a:prstGeom prst="rect">
            <a:avLst/>
          </a:prstGeom>
        </p:spPr>
        <p:txBody>
          <a:bodyPr wrap="square">
            <a:spAutoFit/>
          </a:bodyPr>
          <a:lstStyle/>
          <a:p>
            <a:pPr>
              <a:lnSpc>
                <a:spcPct val="150000"/>
              </a:lnSpc>
              <a:defRPr/>
            </a:pPr>
            <a:r>
              <a:rPr lang="zh-CN" altLang="en-US" sz="1200" spc="-10" dirty="0">
                <a:solidFill>
                  <a:srgbClr val="0070C0"/>
                </a:solidFill>
                <a:latin typeface="微软雅黑" panose="020B0503020204020204" pitchFamily="34" charset="-122"/>
                <a:cs typeface="Arial" panose="020B0604020202020204" pitchFamily="34" charset="0"/>
              </a:rPr>
              <a:t>③ </a:t>
            </a:r>
            <a:r>
              <a:rPr lang="en-US" altLang="zh-CN" sz="1200" spc="-10" dirty="0">
                <a:solidFill>
                  <a:srgbClr val="0070C0"/>
                </a:solidFill>
                <a:latin typeface="微软雅黑" panose="020B0503020204020204" pitchFamily="34" charset="-122"/>
                <a:cs typeface="Arial" panose="020B0604020202020204" pitchFamily="34" charset="0"/>
              </a:rPr>
              <a:t>Notify the user and refuse the request</a:t>
            </a:r>
            <a:endParaRPr kumimoji="1" lang="zh-CN" altLang="en-US" sz="1100" dirty="0">
              <a:solidFill>
                <a:srgbClr val="0070C0"/>
              </a:solidFill>
              <a:latin typeface="微软雅黑" panose="020B0503020204020204" pitchFamily="34" charset="-122"/>
              <a:cs typeface="Arial" panose="020B0604020202020204" pitchFamily="34" charset="0"/>
            </a:endParaRPr>
          </a:p>
        </p:txBody>
      </p:sp>
      <p:cxnSp>
        <p:nvCxnSpPr>
          <p:cNvPr id="21" name="直接箭头连接符 20"/>
          <p:cNvCxnSpPr>
            <a:stCxn id="14" idx="3"/>
            <a:endCxn id="23" idx="1"/>
          </p:cNvCxnSpPr>
          <p:nvPr/>
        </p:nvCxnSpPr>
        <p:spPr>
          <a:xfrm flipV="1">
            <a:off x="7455839" y="3804198"/>
            <a:ext cx="1739892" cy="8331"/>
          </a:xfrm>
          <a:prstGeom prst="straightConnector1">
            <a:avLst/>
          </a:prstGeom>
          <a:noFill/>
          <a:ln w="6350" cap="flat" cmpd="sng" algn="ctr">
            <a:solidFill>
              <a:srgbClr val="DDDDDD">
                <a:lumMod val="75000"/>
              </a:srgbClr>
            </a:solidFill>
            <a:prstDash val="solid"/>
            <a:miter lim="800000"/>
            <a:tailEnd type="triangle"/>
          </a:ln>
          <a:effectLst/>
        </p:spPr>
      </p:cxnSp>
      <p:cxnSp>
        <p:nvCxnSpPr>
          <p:cNvPr id="22" name="连接符: 肘形 21"/>
          <p:cNvCxnSpPr>
            <a:stCxn id="23" idx="2"/>
            <a:endCxn id="30" idx="0"/>
          </p:cNvCxnSpPr>
          <p:nvPr/>
        </p:nvCxnSpPr>
        <p:spPr>
          <a:xfrm rot="5400000">
            <a:off x="8315542" y="3233179"/>
            <a:ext cx="763532" cy="2437741"/>
          </a:xfrm>
          <a:prstGeom prst="bentConnector3">
            <a:avLst>
              <a:gd name="adj1" fmla="val 50000"/>
            </a:avLst>
          </a:prstGeom>
          <a:noFill/>
          <a:ln w="6350" cap="flat" cmpd="sng" algn="ctr">
            <a:solidFill>
              <a:srgbClr val="DDDDDD">
                <a:lumMod val="75000"/>
              </a:srgbClr>
            </a:solidFill>
            <a:prstDash val="solid"/>
            <a:miter lim="800000"/>
            <a:tailEnd type="triangle"/>
          </a:ln>
          <a:effectLst/>
        </p:spPr>
      </p:cxnSp>
      <p:sp>
        <p:nvSpPr>
          <p:cNvPr id="23" name="文本框 22"/>
          <p:cNvSpPr txBox="1"/>
          <p:nvPr/>
        </p:nvSpPr>
        <p:spPr>
          <a:xfrm>
            <a:off x="9195731" y="3538113"/>
            <a:ext cx="1440894" cy="532170"/>
          </a:xfrm>
          <a:prstGeom prst="rect">
            <a:avLst/>
          </a:prstGeom>
          <a:solidFill>
            <a:srgbClr val="FFFFFF"/>
          </a:solidFill>
          <a:ln>
            <a:solidFill>
              <a:srgbClr val="DDDDDD">
                <a:lumMod val="90000"/>
              </a:srgbClr>
            </a:solidFill>
          </a:ln>
        </p:spPr>
        <p:txBody>
          <a:bodyPr wrap="square" lIns="0" tIns="0" rIns="0" bIns="0" rtlCol="0" anchor="ctr">
            <a:noAutofit/>
          </a:bodyPr>
          <a:lstStyle>
            <a:defPPr>
              <a:defRPr lang="en-US"/>
            </a:defPPr>
            <a:lvl1pPr algn="ctr">
              <a:lnSpc>
                <a:spcPct val="120000"/>
              </a:lnSpc>
              <a:defRPr sz="1200" spc="-10">
                <a:solidFill>
                  <a:srgbClr val="00051F"/>
                </a:solidFill>
                <a:latin typeface="Arial" panose="020B0604020202020204" pitchFamily="34" charset="0"/>
                <a:ea typeface="微软雅黑" panose="020B0503020204020204" pitchFamily="34" charset="-122"/>
                <a:cs typeface="Arial" panose="020B0604020202020204" pitchFamily="34" charset="0"/>
              </a:defRPr>
            </a:lvl1pPr>
          </a:lstStyle>
          <a:p>
            <a:pPr marL="0" marR="0" lvl="0" indent="0" algn="ctr" defTabSz="914400" eaLnBrk="1" fontAlgn="auto" latinLnBrk="0" hangingPunct="1">
              <a:lnSpc>
                <a:spcPct val="120000"/>
              </a:lnSpc>
              <a:spcBef>
                <a:spcPts val="0"/>
              </a:spcBef>
              <a:spcAft>
                <a:spcPts val="0"/>
              </a:spcAft>
              <a:buClrTx/>
              <a:buSzTx/>
              <a:buFontTx/>
              <a:buNone/>
              <a:defRPr/>
            </a:pPr>
            <a:r>
              <a:rPr kumimoji="0" lang="en-US" altLang="zh-CN" sz="1200" b="0" i="0" u="none" strike="noStrike" kern="0" cap="none" spc="-10" normalizeH="0" baseline="0" noProof="0" dirty="0">
                <a:ln>
                  <a:noFill/>
                </a:ln>
                <a:solidFill>
                  <a:srgbClr val="00051F"/>
                </a:solidFill>
                <a:effectLst/>
                <a:uLnTx/>
                <a:uFillTx/>
                <a:latin typeface="Arial" panose="020B0604020202020204" pitchFamily="34" charset="0"/>
                <a:ea typeface="微软雅黑" panose="020B0503020204020204" pitchFamily="34" charset="-122"/>
                <a:cs typeface="Arial" panose="020B0604020202020204" pitchFamily="34" charset="0"/>
              </a:rPr>
              <a:t>Provision Slice</a:t>
            </a:r>
            <a:endParaRPr kumimoji="0" lang="zh-CN" altLang="zh-CN" sz="1200" b="0" i="0" u="none" strike="noStrike" kern="0" cap="none" spc="-10" normalizeH="0" baseline="0" noProof="0" dirty="0">
              <a:ln>
                <a:noFill/>
              </a:ln>
              <a:solidFill>
                <a:srgbClr val="00051F"/>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24" name="连接符: 肘形 23"/>
          <p:cNvCxnSpPr>
            <a:stCxn id="23" idx="3"/>
          </p:cNvCxnSpPr>
          <p:nvPr/>
        </p:nvCxnSpPr>
        <p:spPr>
          <a:xfrm flipV="1">
            <a:off x="10636625" y="2311200"/>
            <a:ext cx="548455" cy="1492998"/>
          </a:xfrm>
          <a:prstGeom prst="bentConnector2">
            <a:avLst/>
          </a:prstGeom>
          <a:noFill/>
          <a:ln w="6350" cap="flat" cmpd="sng" algn="ctr">
            <a:solidFill>
              <a:srgbClr val="DDDDDD">
                <a:lumMod val="75000"/>
              </a:srgbClr>
            </a:solidFill>
            <a:prstDash val="solid"/>
            <a:miter lim="800000"/>
            <a:tailEnd type="triangle"/>
          </a:ln>
          <a:effectLst/>
        </p:spPr>
      </p:cxnSp>
      <p:sp>
        <p:nvSpPr>
          <p:cNvPr id="25" name="矩形 24"/>
          <p:cNvSpPr/>
          <p:nvPr/>
        </p:nvSpPr>
        <p:spPr>
          <a:xfrm>
            <a:off x="0" y="3463460"/>
            <a:ext cx="1601765" cy="615553"/>
          </a:xfrm>
          <a:prstGeom prst="rect">
            <a:avLst/>
          </a:prstGeom>
        </p:spPr>
        <p:txBody>
          <a:bodyPr wrap="square">
            <a:spAutoFit/>
          </a:bodyPr>
          <a:lstStyle/>
          <a:p>
            <a:pPr algn="ctr">
              <a:defRPr/>
            </a:pPr>
            <a:r>
              <a:rPr lang="en-US" altLang="zh-CN" sz="1200" spc="-10" dirty="0">
                <a:solidFill>
                  <a:srgbClr val="00051F"/>
                </a:solidFill>
                <a:latin typeface="微软雅黑" panose="020B0503020204020204" pitchFamily="34" charset="-122"/>
                <a:cs typeface="Arial" panose="020B0604020202020204" pitchFamily="34" charset="0"/>
              </a:rPr>
              <a:t>Network Platform</a:t>
            </a:r>
            <a:endParaRPr lang="en-US" altLang="zh-CN" sz="1200" spc="-10" dirty="0">
              <a:solidFill>
                <a:srgbClr val="00051F"/>
              </a:solidFill>
              <a:latin typeface="微软雅黑" panose="020B0503020204020204" pitchFamily="34" charset="-122"/>
              <a:cs typeface="Arial" panose="020B0604020202020204" pitchFamily="34" charset="0"/>
            </a:endParaRPr>
          </a:p>
          <a:p>
            <a:pPr algn="ctr">
              <a:defRPr/>
            </a:pPr>
            <a:r>
              <a:rPr lang="zh-CN" altLang="en-US" sz="1100" b="1" dirty="0">
                <a:solidFill>
                  <a:srgbClr val="666666"/>
                </a:solidFill>
                <a:cs typeface="Arial" panose="020B0604020202020204" pitchFamily="34" charset="0"/>
              </a:rPr>
              <a:t>（</a:t>
            </a:r>
            <a:r>
              <a:rPr lang="en-US" altLang="zh-CN" sz="1100" b="1" dirty="0">
                <a:solidFill>
                  <a:srgbClr val="666666"/>
                </a:solidFill>
                <a:cs typeface="Arial" panose="020B0604020202020204" pitchFamily="34" charset="0"/>
              </a:rPr>
              <a:t>Open Gateway/</a:t>
            </a:r>
            <a:endParaRPr lang="en-US" altLang="zh-CN" sz="1100" b="1" dirty="0">
              <a:solidFill>
                <a:srgbClr val="666666"/>
              </a:solidFill>
              <a:cs typeface="Arial" panose="020B0604020202020204" pitchFamily="34" charset="0"/>
            </a:endParaRPr>
          </a:p>
          <a:p>
            <a:pPr algn="ctr">
              <a:defRPr/>
            </a:pPr>
            <a:r>
              <a:rPr lang="en-US" altLang="zh-CN" sz="1100" b="1" dirty="0">
                <a:solidFill>
                  <a:srgbClr val="666666"/>
                </a:solidFill>
                <a:cs typeface="Arial" panose="020B0604020202020204" pitchFamily="34" charset="0"/>
              </a:rPr>
              <a:t>CSMF/NSMF</a:t>
            </a:r>
            <a:r>
              <a:rPr lang="zh-CN" altLang="en-US" sz="1100" b="1" dirty="0">
                <a:solidFill>
                  <a:srgbClr val="666666"/>
                </a:solidFill>
                <a:cs typeface="Arial" panose="020B0604020202020204" pitchFamily="34" charset="0"/>
              </a:rPr>
              <a:t>）</a:t>
            </a:r>
            <a:endParaRPr lang="zh-CN" altLang="en-US" sz="1100" b="1" dirty="0">
              <a:solidFill>
                <a:srgbClr val="666666"/>
              </a:solidFill>
              <a:cs typeface="Arial" panose="020B0604020202020204" pitchFamily="34" charset="0"/>
            </a:endParaRPr>
          </a:p>
        </p:txBody>
      </p:sp>
      <p:sp>
        <p:nvSpPr>
          <p:cNvPr id="26" name="矩形 25"/>
          <p:cNvSpPr/>
          <p:nvPr/>
        </p:nvSpPr>
        <p:spPr>
          <a:xfrm>
            <a:off x="248602" y="5491167"/>
            <a:ext cx="1104560" cy="461665"/>
          </a:xfrm>
          <a:prstGeom prst="rect">
            <a:avLst/>
          </a:prstGeom>
        </p:spPr>
        <p:txBody>
          <a:bodyPr wrap="square">
            <a:spAutoFit/>
          </a:bodyPr>
          <a:lstStyle/>
          <a:p>
            <a:pPr algn="ctr">
              <a:defRPr/>
            </a:pPr>
            <a:r>
              <a:rPr lang="en-US" altLang="zh-CN" sz="1200" spc="-10" dirty="0">
                <a:solidFill>
                  <a:srgbClr val="00051F"/>
                </a:solidFill>
                <a:latin typeface="微软雅黑" panose="020B0503020204020204" pitchFamily="34" charset="-122"/>
                <a:cs typeface="Arial" panose="020B0604020202020204" pitchFamily="34" charset="0"/>
              </a:rPr>
              <a:t>Network</a:t>
            </a:r>
            <a:endParaRPr lang="en-US" altLang="zh-CN" sz="1200" spc="-10" dirty="0">
              <a:solidFill>
                <a:srgbClr val="00051F"/>
              </a:solidFill>
              <a:latin typeface="微软雅黑" panose="020B0503020204020204" pitchFamily="34" charset="-122"/>
              <a:cs typeface="Arial" panose="020B0604020202020204" pitchFamily="34" charset="0"/>
            </a:endParaRPr>
          </a:p>
          <a:p>
            <a:pPr algn="ctr">
              <a:defRPr/>
            </a:pPr>
            <a:r>
              <a:rPr lang="en-US" altLang="zh-CN" sz="1200" spc="-10" dirty="0">
                <a:solidFill>
                  <a:srgbClr val="00051F"/>
                </a:solidFill>
                <a:latin typeface="微软雅黑" panose="020B0503020204020204" pitchFamily="34" charset="-122"/>
                <a:cs typeface="Arial" panose="020B0604020202020204" pitchFamily="34" charset="0"/>
              </a:rPr>
              <a:t>Resource</a:t>
            </a:r>
            <a:endParaRPr lang="en-US" altLang="zh-CN" sz="1200" spc="-10" dirty="0">
              <a:solidFill>
                <a:srgbClr val="00051F"/>
              </a:solidFill>
              <a:latin typeface="微软雅黑" panose="020B0503020204020204" pitchFamily="34" charset="-122"/>
              <a:cs typeface="Arial" panose="020B0604020202020204" pitchFamily="34" charset="0"/>
            </a:endParaRPr>
          </a:p>
        </p:txBody>
      </p:sp>
      <p:sp>
        <p:nvSpPr>
          <p:cNvPr id="27" name="矩形 26"/>
          <p:cNvSpPr/>
          <p:nvPr/>
        </p:nvSpPr>
        <p:spPr>
          <a:xfrm>
            <a:off x="348606" y="2689591"/>
            <a:ext cx="1056892" cy="276999"/>
          </a:xfrm>
          <a:prstGeom prst="rect">
            <a:avLst/>
          </a:prstGeom>
        </p:spPr>
        <p:txBody>
          <a:bodyPr wrap="none">
            <a:spAutoFit/>
          </a:bodyPr>
          <a:lstStyle/>
          <a:p>
            <a:r>
              <a:rPr lang="en-US" altLang="zh-CN" sz="1200" b="1" dirty="0">
                <a:solidFill>
                  <a:srgbClr val="0070C0"/>
                </a:solidFill>
                <a:latin typeface="微软雅黑" panose="020B0503020204020204" pitchFamily="34" charset="-122"/>
              </a:rPr>
              <a:t>Service API</a:t>
            </a:r>
            <a:endParaRPr lang="zh-CN" altLang="en-US" sz="1200" b="1" dirty="0">
              <a:solidFill>
                <a:srgbClr val="0070C0"/>
              </a:solidFill>
              <a:latin typeface="Calibri" panose="020F0502020204030204"/>
              <a:ea typeface="等线" panose="02010600030101010101" pitchFamily="2" charset="-122"/>
            </a:endParaRPr>
          </a:p>
        </p:txBody>
      </p:sp>
      <p:sp>
        <p:nvSpPr>
          <p:cNvPr id="28" name="矩形 27"/>
          <p:cNvSpPr/>
          <p:nvPr/>
        </p:nvSpPr>
        <p:spPr>
          <a:xfrm>
            <a:off x="309860" y="4509002"/>
            <a:ext cx="1171346" cy="276999"/>
          </a:xfrm>
          <a:prstGeom prst="rect">
            <a:avLst/>
          </a:prstGeom>
        </p:spPr>
        <p:txBody>
          <a:bodyPr wrap="none">
            <a:spAutoFit/>
          </a:bodyPr>
          <a:lstStyle/>
          <a:p>
            <a:r>
              <a:rPr lang="en-US" altLang="zh-CN" sz="1200" b="1" dirty="0">
                <a:solidFill>
                  <a:srgbClr val="0070C0"/>
                </a:solidFill>
                <a:latin typeface="微软雅黑" panose="020B0503020204020204" pitchFamily="34" charset="-122"/>
              </a:rPr>
              <a:t>Network API</a:t>
            </a:r>
            <a:endParaRPr lang="zh-CN" altLang="en-US" sz="1200" b="1" dirty="0">
              <a:solidFill>
                <a:srgbClr val="0070C0"/>
              </a:solidFill>
              <a:latin typeface="Calibri" panose="020F0502020204030204"/>
              <a:ea typeface="等线" panose="02010600030101010101" pitchFamily="2" charset="-122"/>
            </a:endParaRPr>
          </a:p>
        </p:txBody>
      </p:sp>
      <p:cxnSp>
        <p:nvCxnSpPr>
          <p:cNvPr id="29" name="连接符: 肘形 28"/>
          <p:cNvCxnSpPr>
            <a:stCxn id="7" idx="2"/>
            <a:endCxn id="10" idx="0"/>
          </p:cNvCxnSpPr>
          <p:nvPr/>
        </p:nvCxnSpPr>
        <p:spPr>
          <a:xfrm rot="5400000">
            <a:off x="2283680" y="4663071"/>
            <a:ext cx="1204884" cy="19308"/>
          </a:xfrm>
          <a:prstGeom prst="bentConnector3">
            <a:avLst>
              <a:gd name="adj1" fmla="val 50000"/>
            </a:avLst>
          </a:prstGeom>
          <a:noFill/>
          <a:ln w="6350" cap="flat" cmpd="sng" algn="ctr">
            <a:solidFill>
              <a:srgbClr val="DDDDDD">
                <a:lumMod val="75000"/>
              </a:srgbClr>
            </a:solidFill>
            <a:prstDash val="solid"/>
            <a:miter lim="800000"/>
            <a:tailEnd type="triangle"/>
          </a:ln>
          <a:effectLst/>
        </p:spPr>
      </p:cxnSp>
      <p:sp>
        <p:nvSpPr>
          <p:cNvPr id="30" name="文本框 29"/>
          <p:cNvSpPr txBox="1"/>
          <p:nvPr/>
        </p:nvSpPr>
        <p:spPr>
          <a:xfrm>
            <a:off x="6279997" y="4833815"/>
            <a:ext cx="2396880" cy="1022479"/>
          </a:xfrm>
          <a:prstGeom prst="rect">
            <a:avLst/>
          </a:prstGeom>
          <a:solidFill>
            <a:srgbClr val="30B5C5">
              <a:lumMod val="20000"/>
              <a:lumOff val="80000"/>
            </a:srgbClr>
          </a:solidFill>
          <a:ln>
            <a:solidFill>
              <a:srgbClr val="DDDDDD">
                <a:lumMod val="75000"/>
              </a:srgbClr>
            </a:solidFill>
          </a:ln>
        </p:spPr>
        <p:txBody>
          <a:bodyPr wrap="square" lIns="0" tIns="0" rIns="0" bIns="0" rtlCol="0" anchor="t">
            <a:noAutofit/>
          </a:bodyPr>
          <a:lstStyle/>
          <a:p>
            <a:pPr lvl="0" algn="ctr">
              <a:defRPr/>
            </a:pPr>
            <a:r>
              <a:rPr kumimoji="1" lang="en-US" altLang="zh-CN" sz="1400" kern="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RAN Management Domain</a:t>
            </a:r>
            <a:endParaRPr kumimoji="1" lang="zh-CN" altLang="en-US" sz="1400" kern="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1" name="文本框 30"/>
          <p:cNvSpPr txBox="1"/>
          <p:nvPr/>
        </p:nvSpPr>
        <p:spPr>
          <a:xfrm>
            <a:off x="6282623" y="6201822"/>
            <a:ext cx="2396880" cy="509421"/>
          </a:xfrm>
          <a:prstGeom prst="rect">
            <a:avLst/>
          </a:prstGeom>
          <a:solidFill>
            <a:srgbClr val="30B5C5">
              <a:lumMod val="20000"/>
              <a:lumOff val="80000"/>
            </a:srgbClr>
          </a:solidFill>
          <a:ln>
            <a:solidFill>
              <a:srgbClr val="DDDDDD">
                <a:lumMod val="75000"/>
              </a:srgbClr>
            </a:solidFill>
          </a:ln>
        </p:spPr>
        <p:txBody>
          <a:bodyPr wrap="square" lIns="0" tIns="0" rIns="0" bIns="0" rtlCol="0" anchor="ctr">
            <a:noAutofit/>
          </a:bodyPr>
          <a:lstStyle>
            <a:defPPr>
              <a:defRPr lang="en-US"/>
            </a:defPPr>
            <a:lvl1pPr marR="0" lvl="0" indent="0" algn="ctr" fontAlgn="auto">
              <a:lnSpc>
                <a:spcPct val="100000"/>
              </a:lnSpc>
              <a:spcBef>
                <a:spcPts val="0"/>
              </a:spcBef>
              <a:spcAft>
                <a:spcPts val="0"/>
              </a:spcAft>
              <a:buClrTx/>
              <a:buSzTx/>
              <a:buFontTx/>
              <a:buNone/>
              <a:defRPr kumimoji="1" sz="1400" b="0" i="0" u="none" strike="noStrike" cap="none" spc="0" normalizeH="0" baseline="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400" b="0" i="0" u="none" strike="noStrike" kern="0" cap="none" spc="0" normalizeH="0" baseline="0" noProof="0" dirty="0" err="1">
                <a:ln>
                  <a:noFill/>
                </a:ln>
                <a:solidFill>
                  <a:srgbClr val="FF3BA2"/>
                </a:solidFill>
                <a:effectLst/>
                <a:uLnTx/>
                <a:uFillTx/>
                <a:latin typeface="微软雅黑" panose="020B0503020204020204" pitchFamily="34" charset="-122"/>
                <a:ea typeface="微软雅黑" panose="020B0503020204020204" pitchFamily="34" charset="-122"/>
                <a:cs typeface="Arial" panose="020B0604020202020204" pitchFamily="34" charset="0"/>
              </a:rPr>
              <a:t>gNodeB</a:t>
            </a:r>
            <a:endParaRPr kumimoji="1" lang="zh-CN" altLang="en-US" sz="1400" b="0" i="0" u="none" strike="noStrike" kern="0" cap="none" spc="0" normalizeH="0" baseline="0" noProof="0" dirty="0">
              <a:ln>
                <a:noFill/>
              </a:ln>
              <a:solidFill>
                <a:srgbClr val="FF3BA2"/>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2" name="文本框 31"/>
          <p:cNvSpPr txBox="1"/>
          <p:nvPr/>
        </p:nvSpPr>
        <p:spPr>
          <a:xfrm>
            <a:off x="6543188" y="5217153"/>
            <a:ext cx="1870498" cy="432000"/>
          </a:xfrm>
          <a:prstGeom prst="rect">
            <a:avLst/>
          </a:prstGeom>
          <a:solidFill>
            <a:srgbClr val="FFFFFF"/>
          </a:solidFill>
          <a:ln>
            <a:solidFill>
              <a:srgbClr val="DDDDDD">
                <a:lumMod val="90000"/>
              </a:srgbClr>
            </a:solidFill>
          </a:ln>
        </p:spPr>
        <p:txBody>
          <a:bodyPr wrap="square" lIns="0" tIns="0" rIns="0" bIns="0" rtlCol="0" anchor="ctr">
            <a:noAutofit/>
          </a:bodyPr>
          <a:lstStyle/>
          <a:p>
            <a:pPr lvl="0" algn="ctr">
              <a:defRPr/>
            </a:pPr>
            <a:r>
              <a:rPr lang="en-US" altLang="zh-CN" sz="1200" dirty="0">
                <a:solidFill>
                  <a:srgbClr val="1D1D1A"/>
                </a:solidFill>
                <a:latin typeface="Arial" panose="020B0604020202020204" pitchFamily="34" charset="0"/>
                <a:ea typeface="微软雅黑" panose="020B0503020204020204" pitchFamily="34" charset="-122"/>
                <a:cs typeface="Arial" panose="020B0604020202020204" pitchFamily="34" charset="0"/>
              </a:rPr>
              <a:t>RAN slice resource provisioning</a:t>
            </a:r>
            <a:endParaRPr lang="zh-CN" altLang="en-US" sz="120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sp>
        <p:nvSpPr>
          <p:cNvPr id="33" name="文本框 32"/>
          <p:cNvSpPr txBox="1"/>
          <p:nvPr/>
        </p:nvSpPr>
        <p:spPr>
          <a:xfrm>
            <a:off x="9148633" y="4834616"/>
            <a:ext cx="2396880" cy="1022479"/>
          </a:xfrm>
          <a:prstGeom prst="rect">
            <a:avLst/>
          </a:prstGeom>
          <a:solidFill>
            <a:srgbClr val="30B5C5">
              <a:lumMod val="20000"/>
              <a:lumOff val="80000"/>
            </a:srgbClr>
          </a:solidFill>
          <a:ln>
            <a:solidFill>
              <a:srgbClr val="DDDDDD">
                <a:lumMod val="75000"/>
              </a:srgbClr>
            </a:solidFill>
          </a:ln>
        </p:spPr>
        <p:txBody>
          <a:bodyPr wrap="square" lIns="0" tIns="0" rIns="0" bIns="0" rtlCol="0" anchor="t">
            <a:noAutofit/>
          </a:bodyPr>
          <a:lstStyle/>
          <a:p>
            <a:pPr lvl="0" algn="ctr">
              <a:defRPr/>
            </a:pPr>
            <a:r>
              <a:rPr kumimoji="1" lang="en-US" altLang="zh-CN" sz="1400" kern="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5GC Management Domain</a:t>
            </a:r>
            <a:endParaRPr kumimoji="1" lang="zh-CN" altLang="en-US" sz="1400" kern="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4" name="文本框 33"/>
          <p:cNvSpPr txBox="1"/>
          <p:nvPr/>
        </p:nvSpPr>
        <p:spPr>
          <a:xfrm>
            <a:off x="9491124" y="5230172"/>
            <a:ext cx="1870498" cy="432000"/>
          </a:xfrm>
          <a:prstGeom prst="rect">
            <a:avLst/>
          </a:prstGeom>
          <a:solidFill>
            <a:srgbClr val="FFFFFF"/>
          </a:solidFill>
          <a:ln>
            <a:solidFill>
              <a:srgbClr val="DDDDDD">
                <a:lumMod val="90000"/>
              </a:srgbClr>
            </a:solidFill>
          </a:ln>
        </p:spPr>
        <p:txBody>
          <a:bodyPr wrap="square" lIns="0" tIns="0" rIns="0" bIns="0" rtlCol="0" anchor="ctr">
            <a:noAutofit/>
          </a:bodyPr>
          <a:lstStyle/>
          <a:p>
            <a:pPr lvl="0" algn="ctr">
              <a:defRPr/>
            </a:pPr>
            <a:r>
              <a:rPr lang="en-US" altLang="zh-CN" sz="1200" dirty="0">
                <a:solidFill>
                  <a:srgbClr val="1D1D1A"/>
                </a:solidFill>
                <a:latin typeface="Arial" panose="020B0604020202020204" pitchFamily="34" charset="0"/>
                <a:ea typeface="微软雅黑" panose="020B0503020204020204" pitchFamily="34" charset="-122"/>
                <a:cs typeface="Arial" panose="020B0604020202020204" pitchFamily="34" charset="0"/>
              </a:rPr>
              <a:t>Core slice resource provisioning </a:t>
            </a:r>
            <a:endParaRPr lang="zh-CN" altLang="en-US" sz="120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sp>
        <p:nvSpPr>
          <p:cNvPr id="35" name="文本框 34"/>
          <p:cNvSpPr txBox="1"/>
          <p:nvPr/>
        </p:nvSpPr>
        <p:spPr>
          <a:xfrm>
            <a:off x="9157895" y="6201122"/>
            <a:ext cx="2396880" cy="509421"/>
          </a:xfrm>
          <a:prstGeom prst="rect">
            <a:avLst/>
          </a:prstGeom>
          <a:solidFill>
            <a:srgbClr val="30B5C5">
              <a:lumMod val="20000"/>
              <a:lumOff val="80000"/>
            </a:srgbClr>
          </a:solidFill>
          <a:ln>
            <a:solidFill>
              <a:srgbClr val="DDDDDD">
                <a:lumMod val="75000"/>
              </a:srgbClr>
            </a:solidFill>
          </a:ln>
        </p:spPr>
        <p:txBody>
          <a:bodyPr wrap="square" lIns="0" tIns="0" rIns="0" bIns="0" rtlCol="0" anchor="ctr">
            <a:noAutofit/>
          </a:bodyPr>
          <a:lstStyle>
            <a:defPPr>
              <a:defRPr lang="en-US"/>
            </a:defPPr>
            <a:lvl1pPr marR="0" lvl="0" indent="0" algn="ctr" fontAlgn="auto">
              <a:lnSpc>
                <a:spcPct val="100000"/>
              </a:lnSpc>
              <a:spcBef>
                <a:spcPts val="0"/>
              </a:spcBef>
              <a:spcAft>
                <a:spcPts val="0"/>
              </a:spcAft>
              <a:buClrTx/>
              <a:buSzTx/>
              <a:buFontTx/>
              <a:buNone/>
              <a:defRPr kumimoji="1" sz="1400" b="0" i="0" u="none" strike="noStrike" cap="none" spc="0" normalizeH="0" baseline="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400" b="0" i="0" u="none" strike="noStrike" kern="0" cap="none" spc="0" normalizeH="0" baseline="0" noProof="0" dirty="0">
                <a:ln>
                  <a:noFill/>
                </a:ln>
                <a:solidFill>
                  <a:srgbClr val="FF3BA2"/>
                </a:solidFill>
                <a:effectLst/>
                <a:uLnTx/>
                <a:uFillTx/>
                <a:latin typeface="微软雅黑" panose="020B0503020204020204" pitchFamily="34" charset="-122"/>
                <a:ea typeface="微软雅黑" panose="020B0503020204020204" pitchFamily="34" charset="-122"/>
                <a:cs typeface="Arial" panose="020B0604020202020204" pitchFamily="34" charset="0"/>
              </a:rPr>
              <a:t>5G Core</a:t>
            </a:r>
            <a:endParaRPr kumimoji="1" lang="zh-CN" altLang="en-US" sz="1400" b="0" i="0" u="none" strike="noStrike" kern="0" cap="none" spc="0" normalizeH="0" baseline="0" noProof="0" dirty="0">
              <a:ln>
                <a:noFill/>
              </a:ln>
              <a:solidFill>
                <a:srgbClr val="FF3BA2"/>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36" name="连接符: 肘形 35"/>
          <p:cNvCxnSpPr>
            <a:stCxn id="23" idx="2"/>
            <a:endCxn id="33" idx="0"/>
          </p:cNvCxnSpPr>
          <p:nvPr/>
        </p:nvCxnSpPr>
        <p:spPr>
          <a:xfrm rot="16200000" flipH="1">
            <a:off x="9749459" y="4237001"/>
            <a:ext cx="764333" cy="430895"/>
          </a:xfrm>
          <a:prstGeom prst="bentConnector3">
            <a:avLst/>
          </a:prstGeom>
          <a:noFill/>
          <a:ln w="6350" cap="flat" cmpd="sng" algn="ctr">
            <a:solidFill>
              <a:srgbClr val="DDDDDD">
                <a:lumMod val="75000"/>
              </a:srgbClr>
            </a:solidFill>
            <a:prstDash val="solid"/>
            <a:miter lim="800000"/>
            <a:tailEnd type="triangle"/>
          </a:ln>
          <a:effectLst/>
        </p:spPr>
      </p:cxnSp>
      <p:cxnSp>
        <p:nvCxnSpPr>
          <p:cNvPr id="37" name="直接箭头连接符 36"/>
          <p:cNvCxnSpPr>
            <a:stCxn id="30" idx="2"/>
            <a:endCxn id="31" idx="0"/>
          </p:cNvCxnSpPr>
          <p:nvPr/>
        </p:nvCxnSpPr>
        <p:spPr>
          <a:xfrm>
            <a:off x="7478437" y="5856294"/>
            <a:ext cx="2626" cy="345528"/>
          </a:xfrm>
          <a:prstGeom prst="straightConnector1">
            <a:avLst/>
          </a:prstGeom>
          <a:noFill/>
          <a:ln w="6350" cap="flat" cmpd="sng" algn="ctr">
            <a:solidFill>
              <a:srgbClr val="DDDDDD">
                <a:lumMod val="75000"/>
              </a:srgbClr>
            </a:solidFill>
            <a:prstDash val="solid"/>
            <a:miter lim="800000"/>
            <a:tailEnd type="triangle"/>
          </a:ln>
          <a:effectLst/>
        </p:spPr>
      </p:cxnSp>
      <p:cxnSp>
        <p:nvCxnSpPr>
          <p:cNvPr id="38" name="直接箭头连接符 37"/>
          <p:cNvCxnSpPr>
            <a:stCxn id="33" idx="2"/>
            <a:endCxn id="35" idx="0"/>
          </p:cNvCxnSpPr>
          <p:nvPr/>
        </p:nvCxnSpPr>
        <p:spPr>
          <a:xfrm>
            <a:off x="10347073" y="5857095"/>
            <a:ext cx="9262" cy="344027"/>
          </a:xfrm>
          <a:prstGeom prst="straightConnector1">
            <a:avLst/>
          </a:prstGeom>
          <a:noFill/>
          <a:ln w="6350" cap="flat" cmpd="sng" algn="ctr">
            <a:solidFill>
              <a:srgbClr val="DDDDDD">
                <a:lumMod val="75000"/>
              </a:srgbClr>
            </a:solidFill>
            <a:prstDash val="solid"/>
            <a:miter lim="800000"/>
            <a:tailEnd type="triangle"/>
          </a:ln>
          <a:effectLst/>
        </p:spPr>
      </p:cxnSp>
      <p:sp>
        <p:nvSpPr>
          <p:cNvPr id="39" name="矩形 38"/>
          <p:cNvSpPr/>
          <p:nvPr/>
        </p:nvSpPr>
        <p:spPr>
          <a:xfrm>
            <a:off x="7563270" y="4371394"/>
            <a:ext cx="4172532" cy="334707"/>
          </a:xfrm>
          <a:prstGeom prst="rect">
            <a:avLst/>
          </a:prstGeom>
        </p:spPr>
        <p:txBody>
          <a:bodyPr wrap="square">
            <a:spAutoFit/>
          </a:bodyPr>
          <a:lstStyle/>
          <a:p>
            <a:pPr>
              <a:lnSpc>
                <a:spcPct val="150000"/>
              </a:lnSpc>
              <a:defRPr/>
            </a:pPr>
            <a:r>
              <a:rPr lang="zh-CN" altLang="en-US" sz="1200" spc="-10" dirty="0">
                <a:solidFill>
                  <a:srgbClr val="E20074"/>
                </a:solidFill>
                <a:latin typeface="微软雅黑" panose="020B0503020204020204" pitchFamily="34" charset="-122"/>
                <a:cs typeface="Arial" panose="020B0604020202020204" pitchFamily="34" charset="0"/>
              </a:rPr>
              <a:t>④</a:t>
            </a:r>
            <a:r>
              <a:rPr lang="en-US" altLang="zh-CN" sz="1200" spc="-10" dirty="0">
                <a:solidFill>
                  <a:srgbClr val="E20074"/>
                </a:solidFill>
                <a:latin typeface="微软雅黑" panose="020B0503020204020204" pitchFamily="34" charset="-122"/>
                <a:cs typeface="Arial" panose="020B0604020202020204" pitchFamily="34" charset="0"/>
              </a:rPr>
              <a:t>Slice LCM API(provision, subscription, deactivation…)</a:t>
            </a:r>
            <a:endParaRPr kumimoji="1" lang="zh-CN" altLang="en-US" sz="1100" dirty="0">
              <a:solidFill>
                <a:srgbClr val="E20074"/>
              </a:solidFill>
              <a:latin typeface="微软雅黑" panose="020B0503020204020204" pitchFamily="34" charset="-122"/>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911" y="227244"/>
            <a:ext cx="7587933" cy="829647"/>
          </a:xfrm>
        </p:spPr>
        <p:txBody>
          <a:bodyPr>
            <a:normAutofit/>
          </a:bodyPr>
          <a:lstStyle/>
          <a:p>
            <a:r>
              <a:rPr lang="en-US" altLang="zh-CN" dirty="0"/>
              <a:t>The API definition proposal</a:t>
            </a:r>
            <a:endParaRPr lang="zh-CN" altLang="en-US" dirty="0"/>
          </a:p>
        </p:txBody>
      </p:sp>
      <p:graphicFrame>
        <p:nvGraphicFramePr>
          <p:cNvPr id="4" name="表格 3"/>
          <p:cNvGraphicFramePr>
            <a:graphicFrameLocks noGrp="1"/>
          </p:cNvGraphicFramePr>
          <p:nvPr/>
        </p:nvGraphicFramePr>
        <p:xfrm>
          <a:off x="470211" y="2291993"/>
          <a:ext cx="5236017" cy="4429019"/>
        </p:xfrm>
        <a:graphic>
          <a:graphicData uri="http://schemas.openxmlformats.org/drawingml/2006/table">
            <a:tbl>
              <a:tblPr firstRow="1" bandRow="1"/>
              <a:tblGrid>
                <a:gridCol w="1252294"/>
                <a:gridCol w="3983723"/>
              </a:tblGrid>
              <a:tr h="619402">
                <a:tc>
                  <a:txBody>
                    <a:bodyPr/>
                    <a:lstStyle>
                      <a:lvl1pPr marL="0" algn="l" defTabSz="1219200" rtl="0" eaLnBrk="1" latinLnBrk="0" hangingPunct="1">
                        <a:defRPr sz="2400" b="1" kern="1200">
                          <a:solidFill>
                            <a:schemeClr val="bg1"/>
                          </a:solidFill>
                          <a:latin typeface="Calibri" panose="020F0502020204030204"/>
                        </a:defRPr>
                      </a:lvl1pPr>
                      <a:lvl2pPr marL="609600" algn="l" defTabSz="1219200" rtl="0" eaLnBrk="1" latinLnBrk="0" hangingPunct="1">
                        <a:defRPr sz="2400" b="1" kern="1200">
                          <a:solidFill>
                            <a:schemeClr val="bg1"/>
                          </a:solidFill>
                          <a:latin typeface="Calibri" panose="020F0502020204030204"/>
                        </a:defRPr>
                      </a:lvl2pPr>
                      <a:lvl3pPr marL="1219200" algn="l" defTabSz="1219200" rtl="0" eaLnBrk="1" latinLnBrk="0" hangingPunct="1">
                        <a:defRPr sz="2400" b="1" kern="1200">
                          <a:solidFill>
                            <a:schemeClr val="bg1"/>
                          </a:solidFill>
                          <a:latin typeface="Calibri" panose="020F0502020204030204"/>
                        </a:defRPr>
                      </a:lvl3pPr>
                      <a:lvl4pPr marL="1828800" algn="l" defTabSz="1219200" rtl="0" eaLnBrk="1" latinLnBrk="0" hangingPunct="1">
                        <a:defRPr sz="2400" b="1" kern="1200">
                          <a:solidFill>
                            <a:schemeClr val="bg1"/>
                          </a:solidFill>
                          <a:latin typeface="Calibri" panose="020F0502020204030204"/>
                        </a:defRPr>
                      </a:lvl4pPr>
                      <a:lvl5pPr marL="2438400" algn="l" defTabSz="1219200" rtl="0" eaLnBrk="1" latinLnBrk="0" hangingPunct="1">
                        <a:defRPr sz="2400" b="1" kern="1200">
                          <a:solidFill>
                            <a:schemeClr val="bg1"/>
                          </a:solidFill>
                          <a:latin typeface="Calibri" panose="020F0502020204030204"/>
                        </a:defRPr>
                      </a:lvl5pPr>
                      <a:lvl6pPr marL="3048000" algn="l" defTabSz="1219200" rtl="0" eaLnBrk="1" latinLnBrk="0" hangingPunct="1">
                        <a:defRPr sz="2400" b="1" kern="1200">
                          <a:solidFill>
                            <a:schemeClr val="bg1"/>
                          </a:solidFill>
                          <a:latin typeface="Calibri" panose="020F0502020204030204"/>
                        </a:defRPr>
                      </a:lvl6pPr>
                      <a:lvl7pPr marL="3656965" algn="l" defTabSz="1219200" rtl="0" eaLnBrk="1" latinLnBrk="0" hangingPunct="1">
                        <a:defRPr sz="2400" b="1" kern="1200">
                          <a:solidFill>
                            <a:schemeClr val="bg1"/>
                          </a:solidFill>
                          <a:latin typeface="Calibri" panose="020F0502020204030204"/>
                        </a:defRPr>
                      </a:lvl7pPr>
                      <a:lvl8pPr marL="4266565" algn="l" defTabSz="1219200" rtl="0" eaLnBrk="1" latinLnBrk="0" hangingPunct="1">
                        <a:defRPr sz="2400" b="1" kern="1200">
                          <a:solidFill>
                            <a:schemeClr val="bg1"/>
                          </a:solidFill>
                          <a:latin typeface="Calibri" panose="020F0502020204030204"/>
                        </a:defRPr>
                      </a:lvl8pPr>
                      <a:lvl9pPr marL="4876165" algn="l" defTabSz="1219200" rtl="0" eaLnBrk="1" latinLnBrk="0" hangingPunct="1">
                        <a:defRPr sz="2400" b="1" kern="1200">
                          <a:solidFill>
                            <a:schemeClr val="bg1"/>
                          </a:solidFill>
                          <a:latin typeface="Calibri" panose="020F0502020204030204"/>
                        </a:defRPr>
                      </a:lvl9pPr>
                    </a:lstStyle>
                    <a:p>
                      <a:pPr algn="ctr"/>
                      <a:r>
                        <a:rPr lang="en-US" altLang="zh-CN" sz="1200" dirty="0">
                          <a:solidFill>
                            <a:schemeClr val="tx1"/>
                          </a:solidFill>
                          <a:latin typeface="Arial" panose="020B0604020202020204" pitchFamily="34" charset="0"/>
                          <a:ea typeface="微软雅黑" panose="020B0503020204020204" pitchFamily="34" charset="-122"/>
                          <a:cs typeface="Arial" panose="020B0604020202020204" pitchFamily="34" charset="0"/>
                        </a:rPr>
                        <a:t>API Name</a:t>
                      </a:r>
                      <a:endParaRPr lang="zh-CN" altLang="en-US" sz="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1219200" rtl="0" eaLnBrk="1" latinLnBrk="0" hangingPunct="1">
                        <a:defRPr sz="2400" b="1" kern="1200">
                          <a:solidFill>
                            <a:schemeClr val="bg1"/>
                          </a:solidFill>
                          <a:latin typeface="Calibri" panose="020F0502020204030204"/>
                        </a:defRPr>
                      </a:lvl1pPr>
                      <a:lvl2pPr marL="609600" algn="l" defTabSz="1219200" rtl="0" eaLnBrk="1" latinLnBrk="0" hangingPunct="1">
                        <a:defRPr sz="2400" b="1" kern="1200">
                          <a:solidFill>
                            <a:schemeClr val="bg1"/>
                          </a:solidFill>
                          <a:latin typeface="Calibri" panose="020F0502020204030204"/>
                        </a:defRPr>
                      </a:lvl2pPr>
                      <a:lvl3pPr marL="1219200" algn="l" defTabSz="1219200" rtl="0" eaLnBrk="1" latinLnBrk="0" hangingPunct="1">
                        <a:defRPr sz="2400" b="1" kern="1200">
                          <a:solidFill>
                            <a:schemeClr val="bg1"/>
                          </a:solidFill>
                          <a:latin typeface="Calibri" panose="020F0502020204030204"/>
                        </a:defRPr>
                      </a:lvl3pPr>
                      <a:lvl4pPr marL="1828800" algn="l" defTabSz="1219200" rtl="0" eaLnBrk="1" latinLnBrk="0" hangingPunct="1">
                        <a:defRPr sz="2400" b="1" kern="1200">
                          <a:solidFill>
                            <a:schemeClr val="bg1"/>
                          </a:solidFill>
                          <a:latin typeface="Calibri" panose="020F0502020204030204"/>
                        </a:defRPr>
                      </a:lvl4pPr>
                      <a:lvl5pPr marL="2438400" algn="l" defTabSz="1219200" rtl="0" eaLnBrk="1" latinLnBrk="0" hangingPunct="1">
                        <a:defRPr sz="2400" b="1" kern="1200">
                          <a:solidFill>
                            <a:schemeClr val="bg1"/>
                          </a:solidFill>
                          <a:latin typeface="Calibri" panose="020F0502020204030204"/>
                        </a:defRPr>
                      </a:lvl5pPr>
                      <a:lvl6pPr marL="3048000" algn="l" defTabSz="1219200" rtl="0" eaLnBrk="1" latinLnBrk="0" hangingPunct="1">
                        <a:defRPr sz="2400" b="1" kern="1200">
                          <a:solidFill>
                            <a:schemeClr val="bg1"/>
                          </a:solidFill>
                          <a:latin typeface="Calibri" panose="020F0502020204030204"/>
                        </a:defRPr>
                      </a:lvl6pPr>
                      <a:lvl7pPr marL="3656965" algn="l" defTabSz="1219200" rtl="0" eaLnBrk="1" latinLnBrk="0" hangingPunct="1">
                        <a:defRPr sz="2400" b="1" kern="1200">
                          <a:solidFill>
                            <a:schemeClr val="bg1"/>
                          </a:solidFill>
                          <a:latin typeface="Calibri" panose="020F0502020204030204"/>
                        </a:defRPr>
                      </a:lvl7pPr>
                      <a:lvl8pPr marL="4266565" algn="l" defTabSz="1219200" rtl="0" eaLnBrk="1" latinLnBrk="0" hangingPunct="1">
                        <a:defRPr sz="2400" b="1" kern="1200">
                          <a:solidFill>
                            <a:schemeClr val="bg1"/>
                          </a:solidFill>
                          <a:latin typeface="Calibri" panose="020F0502020204030204"/>
                        </a:defRPr>
                      </a:lvl8pPr>
                      <a:lvl9pPr marL="4876165" algn="l" defTabSz="1219200" rtl="0" eaLnBrk="1" latinLnBrk="0" hangingPunct="1">
                        <a:defRPr sz="2400" b="1" kern="1200">
                          <a:solidFill>
                            <a:schemeClr val="bg1"/>
                          </a:solidFill>
                          <a:latin typeface="Calibri" panose="020F0502020204030204"/>
                        </a:defRPr>
                      </a:lvl9pPr>
                    </a:lstStyle>
                    <a:p>
                      <a:pPr algn="ctr">
                        <a:lnSpc>
                          <a:spcPct val="150000"/>
                        </a:lnSpc>
                      </a:pPr>
                      <a:r>
                        <a:rPr lang="en-US"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Slice on demand API </a:t>
                      </a:r>
                      <a:endParaRPr lang="zh-CN" altLang="en-US" sz="1400" b="1" dirty="0">
                        <a:solidFill>
                          <a:srgbClr val="0000FF"/>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r>
              <a:tr h="533008">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algn="ctr"/>
                      <a:r>
                        <a:rPr lang="en-US" altLang="zh-CN" sz="1200" b="1" dirty="0">
                          <a:solidFill>
                            <a:schemeClr val="tx1"/>
                          </a:solidFill>
                          <a:latin typeface="Arial" panose="020B0604020202020204" pitchFamily="34" charset="0"/>
                          <a:ea typeface="微软雅黑" panose="020B0503020204020204" pitchFamily="34" charset="-122"/>
                          <a:cs typeface="Arial" panose="020B0604020202020204" pitchFamily="34" charset="0"/>
                        </a:rPr>
                        <a:t>Description</a:t>
                      </a:r>
                      <a:endParaRPr lang="zh-CN" altLang="en-US" sz="1200" b="1"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12700" cap="flat" cmpd="sng" algn="ctr">
                      <a:solidFill>
                        <a:srgbClr val="DDDDDD"/>
                      </a:solidFill>
                      <a:prstDash val="solid"/>
                      <a:round/>
                      <a:headEnd type="none" w="med" len="med"/>
                      <a:tailEnd type="none" w="med" len="med"/>
                    </a:lnR>
                    <a:lnT w="6350" cap="flat" cmpd="sng" algn="ctr">
                      <a:solidFill>
                        <a:srgbClr val="666666"/>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0" indent="0" algn="l">
                        <a:lnSpc>
                          <a:spcPct val="120000"/>
                        </a:lnSpc>
                        <a:buFont typeface="Arial" panose="020B0604020202020204" pitchFamily="34" charset="0"/>
                        <a:buNone/>
                      </a:pPr>
                      <a:r>
                        <a:rPr lang="en-US" altLang="zh-CN" sz="1200" spc="-10" dirty="0">
                          <a:solidFill>
                            <a:schemeClr val="tx1"/>
                          </a:solidFill>
                          <a:latin typeface="Arial" panose="020B0604020202020204" pitchFamily="34" charset="0"/>
                          <a:ea typeface="微软雅黑" panose="020B0503020204020204" pitchFamily="34" charset="-122"/>
                          <a:cs typeface="Arial" panose="020B0604020202020204" pitchFamily="34" charset="0"/>
                        </a:rPr>
                        <a:t>Predict the SLA can be guaranteed or not for the indicated time and location, and provide resource reserved network slice to guarantee the service QoS</a:t>
                      </a:r>
                      <a:endPara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560573">
                <a:tc rowSpan="3">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algn="ctr"/>
                      <a:r>
                        <a:rPr lang="en-US" altLang="zh-CN" sz="1200" b="1" dirty="0">
                          <a:latin typeface="Arial" panose="020B0604020202020204" pitchFamily="34" charset="0"/>
                          <a:ea typeface="微软雅黑" panose="020B0503020204020204" pitchFamily="34" charset="-122"/>
                          <a:cs typeface="Arial" panose="020B0604020202020204" pitchFamily="34" charset="0"/>
                        </a:rPr>
                        <a:t>Input Parameters</a:t>
                      </a:r>
                      <a:endParaRPr lang="zh-CN" altLang="en-US" sz="1200" b="1" dirty="0">
                        <a:latin typeface="Arial" panose="020B0604020202020204" pitchFamily="34" charset="0"/>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20000"/>
                        </a:lnSpc>
                        <a:buFont typeface="Arial" panose="020B0604020202020204" pitchFamily="34" charset="0"/>
                        <a:buChar char="•"/>
                      </a:pPr>
                      <a:r>
                        <a:rPr lang="en-US" altLang="zh-CN" sz="1200" b="1"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Service Time</a:t>
                      </a:r>
                      <a:r>
                        <a:rPr lang="zh-CN" altLang="en-US"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a:t>
                      </a:r>
                      <a:r>
                        <a:rPr lang="en-US" altLang="zh-CN"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Start Time ~ End Time</a:t>
                      </a:r>
                      <a:endPara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734885">
                <a:tc vMerge="1">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20000"/>
                        </a:lnSpc>
                        <a:buFont typeface="Arial" panose="020B0604020202020204" pitchFamily="34" charset="0"/>
                        <a:buChar char="•"/>
                      </a:pPr>
                      <a:r>
                        <a:rPr lang="en-US" altLang="zh-CN" sz="1200" b="1"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Service Location</a:t>
                      </a:r>
                      <a:r>
                        <a:rPr lang="zh-CN" altLang="en-US"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a:t>
                      </a:r>
                      <a:r>
                        <a:rPr lang="en-US" altLang="zh-CN"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longitude &amp; latitude</a:t>
                      </a:r>
                      <a:endParaRPr lang="zh-CN" altLang="en-US"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566998">
                <a:tc vMerge="1">
                  <a:tcPr>
                    <a:lnT w="6350" cap="flat" cmpd="sng" algn="ctr">
                      <a:solidFill>
                        <a:schemeClr val="bg1"/>
                      </a:solidFill>
                      <a:prstDash val="solid"/>
                      <a:round/>
                      <a:headEnd type="none" w="med" len="med"/>
                      <a:tailEnd type="none" w="med" len="med"/>
                    </a:lnT>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20000"/>
                        </a:lnSpc>
                        <a:buFont typeface="Arial" panose="020B0604020202020204" pitchFamily="34" charset="0"/>
                        <a:buChar char="•"/>
                      </a:pPr>
                      <a:r>
                        <a:rPr lang="en-US" altLang="zh-CN" sz="1200" b="1"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SLA Targets</a:t>
                      </a:r>
                      <a:r>
                        <a:rPr lang="zh-CN" altLang="en-US"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a:t>
                      </a:r>
                      <a:r>
                        <a:rPr lang="en-US" altLang="zh-CN"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Counters and Values</a:t>
                      </a:r>
                      <a:r>
                        <a:rPr lang="zh-CN" altLang="en-US"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a:t>
                      </a:r>
                      <a:r>
                        <a:rPr lang="en-US" altLang="zh-CN"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such as DL/UL Avg Throughput, Latency</a:t>
                      </a:r>
                      <a:r>
                        <a:rPr lang="zh-CN" altLang="en-US"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a:t>
                      </a:r>
                      <a:endPara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1197353">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0" marR="0" lvl="0" indent="0" algn="ctr" defTabSz="1186815" rtl="0" eaLnBrk="1" fontAlgn="auto" latinLnBrk="0" hangingPunct="1">
                        <a:lnSpc>
                          <a:spcPct val="100000"/>
                        </a:lnSpc>
                        <a:spcBef>
                          <a:spcPts val="0"/>
                        </a:spcBef>
                        <a:spcAft>
                          <a:spcPts val="0"/>
                        </a:spcAft>
                        <a:buClrTx/>
                        <a:buSzTx/>
                        <a:buFontTx/>
                        <a:buNone/>
                        <a:defRPr/>
                      </a:pPr>
                      <a:r>
                        <a:rPr lang="en-US" altLang="zh-CN" sz="1200" b="1"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Return Results</a:t>
                      </a:r>
                      <a:endParaRPr lang="zh-CN" altLang="en-US" sz="1200" b="1"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20000"/>
                        </a:lnSpc>
                        <a:buFont typeface="Arial" panose="020B0604020202020204" pitchFamily="34" charset="0"/>
                        <a:buChar char="•"/>
                      </a:pPr>
                      <a:r>
                        <a:rPr lang="en-US" altLang="zh-CN"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Slice SLA can be guaranteed or not(Y/N)</a:t>
                      </a:r>
                      <a:endParaRPr lang="en-US" altLang="zh-CN"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p>
                      <a:pPr marL="285750" indent="-285750" algn="l">
                        <a:lnSpc>
                          <a:spcPct val="120000"/>
                        </a:lnSpc>
                        <a:buFont typeface="Arial" panose="020B0604020202020204" pitchFamily="34" charset="0"/>
                        <a:buChar char="•"/>
                      </a:pPr>
                      <a:r>
                        <a:rPr lang="en-US" altLang="zh-CN"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Slice ID will be used to guarantee the user requirement</a:t>
                      </a:r>
                      <a:endParaRPr lang="en-US" altLang="zh-CN"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000538" y="1826201"/>
            <a:ext cx="1493037" cy="369332"/>
          </a:xfrm>
          <a:prstGeom prst="rect">
            <a:avLst/>
          </a:prstGeom>
        </p:spPr>
        <p:txBody>
          <a:bodyPr wrap="none">
            <a:spAutoFit/>
          </a:bodyPr>
          <a:lstStyle/>
          <a:p>
            <a:r>
              <a:rPr lang="en-US" altLang="zh-CN" b="1" dirty="0">
                <a:solidFill>
                  <a:srgbClr val="1D1D1A"/>
                </a:solidFill>
                <a:cs typeface="Arial" panose="020B0604020202020204" pitchFamily="34" charset="0"/>
              </a:rPr>
              <a:t>Service API</a:t>
            </a:r>
            <a:endParaRPr lang="zh-CN" altLang="en-US" b="1" dirty="0">
              <a:solidFill>
                <a:srgbClr val="1D1D1A"/>
              </a:solidFill>
              <a:ea typeface="等线" panose="02010600030101010101" pitchFamily="2" charset="-122"/>
              <a:cs typeface="Arial" panose="020B0604020202020204" pitchFamily="34" charset="0"/>
            </a:endParaRPr>
          </a:p>
        </p:txBody>
      </p:sp>
      <p:sp>
        <p:nvSpPr>
          <p:cNvPr id="6" name="矩形 5"/>
          <p:cNvSpPr/>
          <p:nvPr/>
        </p:nvSpPr>
        <p:spPr>
          <a:xfrm>
            <a:off x="8328569" y="1826201"/>
            <a:ext cx="2099677" cy="369332"/>
          </a:xfrm>
          <a:prstGeom prst="rect">
            <a:avLst/>
          </a:prstGeom>
        </p:spPr>
        <p:txBody>
          <a:bodyPr wrap="none">
            <a:spAutoFit/>
          </a:bodyPr>
          <a:lstStyle/>
          <a:p>
            <a:r>
              <a:rPr lang="en-US" altLang="zh-CN" b="1" dirty="0">
                <a:solidFill>
                  <a:srgbClr val="1D1D1A"/>
                </a:solidFill>
                <a:cs typeface="Arial" panose="020B0604020202020204" pitchFamily="34" charset="0"/>
              </a:rPr>
              <a:t>RAN Network API</a:t>
            </a:r>
            <a:endParaRPr lang="zh-CN" altLang="en-US" b="1" dirty="0">
              <a:solidFill>
                <a:srgbClr val="1D1D1A"/>
              </a:solidFill>
              <a:cs typeface="Arial" panose="020B0604020202020204" pitchFamily="34" charset="0"/>
            </a:endParaRPr>
          </a:p>
        </p:txBody>
      </p:sp>
      <p:cxnSp>
        <p:nvCxnSpPr>
          <p:cNvPr id="7" name="直接连接符 6"/>
          <p:cNvCxnSpPr/>
          <p:nvPr/>
        </p:nvCxnSpPr>
        <p:spPr>
          <a:xfrm>
            <a:off x="6068488" y="2195533"/>
            <a:ext cx="0" cy="5076000"/>
          </a:xfrm>
          <a:prstGeom prst="line">
            <a:avLst/>
          </a:prstGeom>
          <a:noFill/>
          <a:ln w="6350" cap="flat" cmpd="sng" algn="ctr">
            <a:solidFill>
              <a:srgbClr val="DDDDDD">
                <a:lumMod val="90000"/>
              </a:srgbClr>
            </a:solidFill>
            <a:prstDash val="dash"/>
            <a:miter lim="800000"/>
          </a:ln>
          <a:effectLst/>
        </p:spPr>
      </p:cxnSp>
      <p:graphicFrame>
        <p:nvGraphicFramePr>
          <p:cNvPr id="8" name="表格 7"/>
          <p:cNvGraphicFramePr>
            <a:graphicFrameLocks noGrp="1"/>
          </p:cNvGraphicFramePr>
          <p:nvPr/>
        </p:nvGraphicFramePr>
        <p:xfrm>
          <a:off x="6439442" y="2291995"/>
          <a:ext cx="5159335" cy="3275838"/>
        </p:xfrm>
        <a:graphic>
          <a:graphicData uri="http://schemas.openxmlformats.org/drawingml/2006/table">
            <a:tbl>
              <a:tblPr firstRow="1" bandRow="1"/>
              <a:tblGrid>
                <a:gridCol w="1295239"/>
                <a:gridCol w="3864096"/>
              </a:tblGrid>
              <a:tr h="171826">
                <a:tc>
                  <a:txBody>
                    <a:bodyPr/>
                    <a:lstStyle>
                      <a:lvl1pPr marL="0" algn="l" defTabSz="1219200" rtl="0" eaLnBrk="1" latinLnBrk="0" hangingPunct="1">
                        <a:defRPr sz="2400" b="1" kern="1200">
                          <a:solidFill>
                            <a:schemeClr val="bg1"/>
                          </a:solidFill>
                          <a:latin typeface="Calibri" panose="020F0502020204030204"/>
                        </a:defRPr>
                      </a:lvl1pPr>
                      <a:lvl2pPr marL="609600" algn="l" defTabSz="1219200" rtl="0" eaLnBrk="1" latinLnBrk="0" hangingPunct="1">
                        <a:defRPr sz="2400" b="1" kern="1200">
                          <a:solidFill>
                            <a:schemeClr val="bg1"/>
                          </a:solidFill>
                          <a:latin typeface="Calibri" panose="020F0502020204030204"/>
                        </a:defRPr>
                      </a:lvl2pPr>
                      <a:lvl3pPr marL="1219200" algn="l" defTabSz="1219200" rtl="0" eaLnBrk="1" latinLnBrk="0" hangingPunct="1">
                        <a:defRPr sz="2400" b="1" kern="1200">
                          <a:solidFill>
                            <a:schemeClr val="bg1"/>
                          </a:solidFill>
                          <a:latin typeface="Calibri" panose="020F0502020204030204"/>
                        </a:defRPr>
                      </a:lvl3pPr>
                      <a:lvl4pPr marL="1828800" algn="l" defTabSz="1219200" rtl="0" eaLnBrk="1" latinLnBrk="0" hangingPunct="1">
                        <a:defRPr sz="2400" b="1" kern="1200">
                          <a:solidFill>
                            <a:schemeClr val="bg1"/>
                          </a:solidFill>
                          <a:latin typeface="Calibri" panose="020F0502020204030204"/>
                        </a:defRPr>
                      </a:lvl4pPr>
                      <a:lvl5pPr marL="2438400" algn="l" defTabSz="1219200" rtl="0" eaLnBrk="1" latinLnBrk="0" hangingPunct="1">
                        <a:defRPr sz="2400" b="1" kern="1200">
                          <a:solidFill>
                            <a:schemeClr val="bg1"/>
                          </a:solidFill>
                          <a:latin typeface="Calibri" panose="020F0502020204030204"/>
                        </a:defRPr>
                      </a:lvl5pPr>
                      <a:lvl6pPr marL="3048000" algn="l" defTabSz="1219200" rtl="0" eaLnBrk="1" latinLnBrk="0" hangingPunct="1">
                        <a:defRPr sz="2400" b="1" kern="1200">
                          <a:solidFill>
                            <a:schemeClr val="bg1"/>
                          </a:solidFill>
                          <a:latin typeface="Calibri" panose="020F0502020204030204"/>
                        </a:defRPr>
                      </a:lvl6pPr>
                      <a:lvl7pPr marL="3656965" algn="l" defTabSz="1219200" rtl="0" eaLnBrk="1" latinLnBrk="0" hangingPunct="1">
                        <a:defRPr sz="2400" b="1" kern="1200">
                          <a:solidFill>
                            <a:schemeClr val="bg1"/>
                          </a:solidFill>
                          <a:latin typeface="Calibri" panose="020F0502020204030204"/>
                        </a:defRPr>
                      </a:lvl7pPr>
                      <a:lvl8pPr marL="4266565" algn="l" defTabSz="1219200" rtl="0" eaLnBrk="1" latinLnBrk="0" hangingPunct="1">
                        <a:defRPr sz="2400" b="1" kern="1200">
                          <a:solidFill>
                            <a:schemeClr val="bg1"/>
                          </a:solidFill>
                          <a:latin typeface="Calibri" panose="020F0502020204030204"/>
                        </a:defRPr>
                      </a:lvl8pPr>
                      <a:lvl9pPr marL="4876165" algn="l" defTabSz="1219200" rtl="0" eaLnBrk="1" latinLnBrk="0" hangingPunct="1">
                        <a:defRPr sz="2400" b="1" kern="1200">
                          <a:solidFill>
                            <a:schemeClr val="bg1"/>
                          </a:solidFill>
                          <a:latin typeface="Calibri" panose="020F0502020204030204"/>
                        </a:defRPr>
                      </a:lvl9pPr>
                    </a:lstStyle>
                    <a:p>
                      <a:pPr algn="ctr"/>
                      <a:r>
                        <a:rPr lang="en-US" altLang="zh-CN" sz="1050" dirty="0">
                          <a:solidFill>
                            <a:schemeClr val="tx1"/>
                          </a:solidFill>
                          <a:latin typeface="微软雅黑" panose="020B0503020204020204" pitchFamily="34" charset="-122"/>
                          <a:ea typeface="微软雅黑" panose="020B0503020204020204" pitchFamily="34" charset="-122"/>
                        </a:rPr>
                        <a:t>API Name</a:t>
                      </a:r>
                      <a:endParaRPr lang="zh-CN" altLang="en-US" sz="1050" dirty="0">
                        <a:solidFill>
                          <a:schemeClr val="tx1"/>
                        </a:solidFill>
                        <a:latin typeface="微软雅黑" panose="020B0503020204020204" pitchFamily="34" charset="-122"/>
                        <a:ea typeface="微软雅黑" panose="020B0503020204020204" pitchFamily="34" charset="-122"/>
                      </a:endParaRPr>
                    </a:p>
                  </a:txBody>
                  <a:tcPr anchor="ct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1219200" rtl="0" eaLnBrk="1" latinLnBrk="0" hangingPunct="1">
                        <a:defRPr sz="2400" b="1" kern="1200">
                          <a:solidFill>
                            <a:schemeClr val="bg1"/>
                          </a:solidFill>
                          <a:latin typeface="Calibri" panose="020F0502020204030204"/>
                        </a:defRPr>
                      </a:lvl1pPr>
                      <a:lvl2pPr marL="609600" algn="l" defTabSz="1219200" rtl="0" eaLnBrk="1" latinLnBrk="0" hangingPunct="1">
                        <a:defRPr sz="2400" b="1" kern="1200">
                          <a:solidFill>
                            <a:schemeClr val="bg1"/>
                          </a:solidFill>
                          <a:latin typeface="Calibri" panose="020F0502020204030204"/>
                        </a:defRPr>
                      </a:lvl2pPr>
                      <a:lvl3pPr marL="1219200" algn="l" defTabSz="1219200" rtl="0" eaLnBrk="1" latinLnBrk="0" hangingPunct="1">
                        <a:defRPr sz="2400" b="1" kern="1200">
                          <a:solidFill>
                            <a:schemeClr val="bg1"/>
                          </a:solidFill>
                          <a:latin typeface="Calibri" panose="020F0502020204030204"/>
                        </a:defRPr>
                      </a:lvl3pPr>
                      <a:lvl4pPr marL="1828800" algn="l" defTabSz="1219200" rtl="0" eaLnBrk="1" latinLnBrk="0" hangingPunct="1">
                        <a:defRPr sz="2400" b="1" kern="1200">
                          <a:solidFill>
                            <a:schemeClr val="bg1"/>
                          </a:solidFill>
                          <a:latin typeface="Calibri" panose="020F0502020204030204"/>
                        </a:defRPr>
                      </a:lvl4pPr>
                      <a:lvl5pPr marL="2438400" algn="l" defTabSz="1219200" rtl="0" eaLnBrk="1" latinLnBrk="0" hangingPunct="1">
                        <a:defRPr sz="2400" b="1" kern="1200">
                          <a:solidFill>
                            <a:schemeClr val="bg1"/>
                          </a:solidFill>
                          <a:latin typeface="Calibri" panose="020F0502020204030204"/>
                        </a:defRPr>
                      </a:lvl5pPr>
                      <a:lvl6pPr marL="3048000" algn="l" defTabSz="1219200" rtl="0" eaLnBrk="1" latinLnBrk="0" hangingPunct="1">
                        <a:defRPr sz="2400" b="1" kern="1200">
                          <a:solidFill>
                            <a:schemeClr val="bg1"/>
                          </a:solidFill>
                          <a:latin typeface="Calibri" panose="020F0502020204030204"/>
                        </a:defRPr>
                      </a:lvl6pPr>
                      <a:lvl7pPr marL="3656965" algn="l" defTabSz="1219200" rtl="0" eaLnBrk="1" latinLnBrk="0" hangingPunct="1">
                        <a:defRPr sz="2400" b="1" kern="1200">
                          <a:solidFill>
                            <a:schemeClr val="bg1"/>
                          </a:solidFill>
                          <a:latin typeface="Calibri" panose="020F0502020204030204"/>
                        </a:defRPr>
                      </a:lvl7pPr>
                      <a:lvl8pPr marL="4266565" algn="l" defTabSz="1219200" rtl="0" eaLnBrk="1" latinLnBrk="0" hangingPunct="1">
                        <a:defRPr sz="2400" b="1" kern="1200">
                          <a:solidFill>
                            <a:schemeClr val="bg1"/>
                          </a:solidFill>
                          <a:latin typeface="Calibri" panose="020F0502020204030204"/>
                        </a:defRPr>
                      </a:lvl8pPr>
                      <a:lvl9pPr marL="4876165" algn="l" defTabSz="1219200" rtl="0" eaLnBrk="1" latinLnBrk="0" hangingPunct="1">
                        <a:defRPr sz="2400" b="1" kern="1200">
                          <a:solidFill>
                            <a:schemeClr val="bg1"/>
                          </a:solidFill>
                          <a:latin typeface="Calibri" panose="020F0502020204030204"/>
                        </a:defRPr>
                      </a:lvl9pPr>
                    </a:lstStyle>
                    <a:p>
                      <a:pPr marL="0" marR="0" lvl="0" indent="0" algn="ctr" defTabSz="1187450" rtl="0" eaLnBrk="1" fontAlgn="auto" latinLnBrk="0" hangingPunct="1">
                        <a:lnSpc>
                          <a:spcPct val="150000"/>
                        </a:lnSpc>
                        <a:spcBef>
                          <a:spcPts val="0"/>
                        </a:spcBef>
                        <a:spcAft>
                          <a:spcPts val="0"/>
                        </a:spcAft>
                        <a:buClrTx/>
                        <a:buSzTx/>
                        <a:buFontTx/>
                        <a:buNone/>
                        <a:defRPr/>
                      </a:pPr>
                      <a:r>
                        <a:rPr lang="en-US" altLang="zh-CN" sz="1050" b="1" spc="-10" dirty="0">
                          <a:solidFill>
                            <a:srgbClr val="0000FF"/>
                          </a:solidFill>
                          <a:latin typeface="微软雅黑" panose="020B0503020204020204" pitchFamily="34" charset="-122"/>
                          <a:cs typeface="Arial" panose="020B0604020202020204" pitchFamily="34" charset="0"/>
                        </a:rPr>
                        <a:t>RAN Slice SLA Prediction API</a:t>
                      </a:r>
                      <a:endParaRPr lang="zh-CN" altLang="en-US" sz="1050" b="1" kern="1200" dirty="0">
                        <a:solidFill>
                          <a:srgbClr val="0000FF"/>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r>
              <a:tr h="259666">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algn="ctr"/>
                      <a:r>
                        <a:rPr lang="en-US" altLang="zh-CN" sz="1050" b="1" dirty="0">
                          <a:solidFill>
                            <a:schemeClr val="tx1"/>
                          </a:solidFill>
                          <a:latin typeface="微软雅黑" panose="020B0503020204020204" pitchFamily="34" charset="-122"/>
                          <a:ea typeface="微软雅黑" panose="020B0503020204020204" pitchFamily="34" charset="-122"/>
                        </a:rPr>
                        <a:t>Description</a:t>
                      </a:r>
                      <a:endParaRPr lang="zh-CN" altLang="en-US" sz="1050" b="1" dirty="0">
                        <a:solidFill>
                          <a:schemeClr val="tx1"/>
                        </a:solidFill>
                        <a:latin typeface="微软雅黑" panose="020B0503020204020204" pitchFamily="34" charset="-122"/>
                        <a:ea typeface="微软雅黑" panose="020B0503020204020204" pitchFamily="34" charset="-122"/>
                      </a:endParaRPr>
                    </a:p>
                  </a:txBody>
                  <a:tcPr anchor="ct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0" indent="0" algn="l">
                        <a:lnSpc>
                          <a:spcPct val="120000"/>
                        </a:lnSpc>
                        <a:buFont typeface="Arial" panose="020B0604020202020204" pitchFamily="34" charset="0"/>
                        <a:buNone/>
                      </a:pPr>
                      <a:r>
                        <a:rPr lang="en-US" altLang="zh-CN" sz="1050" kern="1200" spc="-10" dirty="0">
                          <a:solidFill>
                            <a:schemeClr val="tx1"/>
                          </a:solidFill>
                          <a:latin typeface="Arial" panose="020B0604020202020204" pitchFamily="34" charset="0"/>
                          <a:ea typeface="微软雅黑" panose="020B0503020204020204" pitchFamily="34" charset="-122"/>
                          <a:cs typeface="Arial" panose="020B0604020202020204" pitchFamily="34" charset="0"/>
                        </a:rPr>
                        <a:t>Pre-evaluate whether the RAN network SLA target can be guaranteed</a:t>
                      </a:r>
                      <a:endParaRPr lang="zh-CN" altLang="en-US" sz="1050" kern="1200" spc="-1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noFill/>
                  </a:tcPr>
                </a:tc>
              </a:tr>
              <a:tr h="151406">
                <a:tc rowSpan="5">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algn="ctr"/>
                      <a:r>
                        <a:rPr lang="en-US" altLang="zh-CN" sz="1050" b="1" dirty="0">
                          <a:latin typeface="Arial" panose="020B0604020202020204" pitchFamily="34" charset="0"/>
                          <a:ea typeface="微软雅黑" panose="020B0503020204020204" pitchFamily="34" charset="-122"/>
                          <a:cs typeface="Arial" panose="020B0604020202020204" pitchFamily="34" charset="0"/>
                        </a:rPr>
                        <a:t>Input Parameters</a:t>
                      </a:r>
                      <a:endParaRPr lang="zh-CN" altLang="en-US" sz="1050" b="1" dirty="0">
                        <a:latin typeface="Arial" panose="020B0604020202020204" pitchFamily="34" charset="0"/>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marR="0" lvl="0" indent="-285750" algn="l" defTabSz="1186815" rtl="0" eaLnBrk="1" fontAlgn="auto" latinLnBrk="0" hangingPunct="1">
                        <a:lnSpc>
                          <a:spcPct val="120000"/>
                        </a:lnSpc>
                        <a:spcBef>
                          <a:spcPts val="0"/>
                        </a:spcBef>
                        <a:spcAft>
                          <a:spcPts val="0"/>
                        </a:spcAft>
                        <a:buClrTx/>
                        <a:buSzTx/>
                        <a:buFont typeface="Arial" panose="020B0604020202020204" pitchFamily="34" charset="0"/>
                        <a:buChar char="•"/>
                        <a:defRPr/>
                      </a:pPr>
                      <a:r>
                        <a:rPr lang="en-US" altLang="zh-CN" sz="1050" b="1"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NSSAI</a:t>
                      </a:r>
                      <a:r>
                        <a:rPr lang="zh-CN" altLang="en-US" sz="1050" b="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a:t>
                      </a:r>
                      <a:r>
                        <a:rPr lang="en-US" altLang="zh-CN" sz="105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Slice ID</a:t>
                      </a:r>
                      <a:endParaRPr lang="zh-CN" altLang="en-US" sz="105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noFill/>
                  </a:tcPr>
                </a:tc>
              </a:tr>
              <a:tr h="151406">
                <a:tc vMerge="1">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20000"/>
                        </a:lnSpc>
                        <a:buFont typeface="Arial" panose="020B0604020202020204" pitchFamily="34" charset="0"/>
                        <a:buChar char="•"/>
                      </a:pPr>
                      <a:r>
                        <a:rPr lang="en-US" altLang="zh-CN" sz="1050" b="1"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Service Time</a:t>
                      </a:r>
                      <a:r>
                        <a:rPr lang="zh-CN" altLang="en-US" sz="1050" b="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a:t>
                      </a:r>
                      <a:r>
                        <a:rPr lang="en-US" altLang="zh-CN" sz="105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Start Time ~ End Time</a:t>
                      </a:r>
                      <a:endParaRPr lang="zh-CN" altLang="en-US" sz="105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151406">
                <a:tc vMerge="1">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20000"/>
                        </a:lnSpc>
                        <a:buFont typeface="Arial" panose="020B0604020202020204" pitchFamily="34" charset="0"/>
                        <a:buChar char="•"/>
                      </a:pPr>
                      <a:r>
                        <a:rPr lang="en-US" altLang="zh-CN" sz="1050" b="1"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Service Location</a:t>
                      </a:r>
                      <a:r>
                        <a:rPr lang="zh-CN" altLang="en-US" sz="1050" b="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a:t>
                      </a:r>
                      <a:r>
                        <a:rPr lang="en-US" altLang="zh-CN" sz="1050" b="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longitude &amp; latitude</a:t>
                      </a:r>
                      <a:endParaRPr lang="zh-CN" altLang="en-US" sz="1050" b="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260314">
                <a:tc vMerge="1">
                  <a:tcPr>
                    <a:lnT w="6350" cap="flat" cmpd="sng" algn="ctr">
                      <a:solidFill>
                        <a:schemeClr val="bg1"/>
                      </a:solidFill>
                      <a:prstDash val="solid"/>
                      <a:round/>
                      <a:headEnd type="none" w="med" len="med"/>
                      <a:tailEnd type="none" w="med" len="med"/>
                    </a:lnT>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20000"/>
                        </a:lnSpc>
                        <a:buFont typeface="Arial" panose="020B0604020202020204" pitchFamily="34" charset="0"/>
                        <a:buChar char="•"/>
                      </a:pPr>
                      <a:r>
                        <a:rPr lang="en-US" altLang="zh-CN" sz="1050" b="1"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SLA Targets</a:t>
                      </a:r>
                      <a:r>
                        <a:rPr lang="zh-CN" altLang="en-US" sz="1050" b="0" kern="1200" dirty="0">
                          <a:solidFill>
                            <a:schemeClr val="tx1"/>
                          </a:solidFill>
                          <a:latin typeface="微软雅黑" panose="020B0503020204020204" pitchFamily="34" charset="-122"/>
                          <a:ea typeface="微软雅黑" panose="020B0503020204020204" pitchFamily="34" charset="-122"/>
                          <a:cs typeface="+mn-cs"/>
                        </a:rPr>
                        <a:t>：</a:t>
                      </a:r>
                      <a:r>
                        <a:rPr lang="en-US" altLang="zh-CN" sz="1050" b="0" kern="1200" dirty="0">
                          <a:solidFill>
                            <a:schemeClr val="tx1"/>
                          </a:solidFill>
                          <a:latin typeface="微软雅黑" panose="020B0503020204020204" pitchFamily="34" charset="-122"/>
                          <a:ea typeface="微软雅黑" panose="020B0503020204020204" pitchFamily="34" charset="-122"/>
                          <a:cs typeface="+mn-cs"/>
                        </a:rPr>
                        <a:t>RAN</a:t>
                      </a:r>
                      <a:r>
                        <a:rPr lang="en-US" altLang="zh-CN" sz="1050" b="0" kern="1200" dirty="0">
                          <a:solidFill>
                            <a:srgbClr val="C00000"/>
                          </a:solidFill>
                          <a:latin typeface="微软雅黑" panose="020B0503020204020204" pitchFamily="34" charset="-122"/>
                          <a:ea typeface="微软雅黑" panose="020B0503020204020204" pitchFamily="34" charset="-122"/>
                          <a:cs typeface="+mn-cs"/>
                        </a:rPr>
                        <a:t> </a:t>
                      </a:r>
                      <a:r>
                        <a:rPr lang="en-US" altLang="zh-CN" sz="1050" b="0" kern="1200" dirty="0">
                          <a:solidFill>
                            <a:schemeClr val="tx1"/>
                          </a:solidFill>
                          <a:latin typeface="微软雅黑" panose="020B0503020204020204" pitchFamily="34" charset="-122"/>
                          <a:ea typeface="微软雅黑" panose="020B0503020204020204" pitchFamily="34" charset="-122"/>
                          <a:cs typeface="+mn-cs"/>
                        </a:rPr>
                        <a:t>Counters and Values</a:t>
                      </a:r>
                      <a:r>
                        <a:rPr lang="zh-CN" altLang="en-US" sz="1050" b="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a:t>
                      </a:r>
                      <a:r>
                        <a:rPr lang="en-US" altLang="zh-CN" sz="1050" b="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such as DL/UL Avg Throughput, Latency</a:t>
                      </a:r>
                      <a:r>
                        <a:rPr lang="zh-CN" altLang="en-US" sz="1050" b="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a:t>
                      </a:r>
                      <a:endParaRPr lang="zh-CN" altLang="en-US" sz="105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69366">
                <a:tc vMerge="1">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20000"/>
                        </a:lnSpc>
                        <a:buFont typeface="Arial" panose="020B0604020202020204" pitchFamily="34" charset="0"/>
                        <a:buChar char="•"/>
                      </a:pPr>
                      <a:r>
                        <a:rPr lang="en-US" altLang="zh-CN" sz="1050" b="1" kern="1200" dirty="0">
                          <a:solidFill>
                            <a:schemeClr val="tx1"/>
                          </a:solidFill>
                          <a:latin typeface="微软雅黑" panose="020B0503020204020204" pitchFamily="34" charset="-122"/>
                          <a:ea typeface="微软雅黑" panose="020B0503020204020204" pitchFamily="34" charset="-122"/>
                          <a:cs typeface="+mn-cs"/>
                        </a:rPr>
                        <a:t>Constraints</a:t>
                      </a:r>
                      <a:r>
                        <a:rPr lang="en-US" altLang="zh-CN" sz="1050" kern="1200" dirty="0">
                          <a:solidFill>
                            <a:schemeClr val="tx1"/>
                          </a:solidFill>
                          <a:latin typeface="微软雅黑" panose="020B0503020204020204" pitchFamily="34" charset="-122"/>
                          <a:ea typeface="微软雅黑" panose="020B0503020204020204" pitchFamily="34" charset="-122"/>
                          <a:cs typeface="+mn-cs"/>
                        </a:rPr>
                        <a:t>: For example, consider background MBB UEs and the maximum number of RBs reserved for slicing</a:t>
                      </a:r>
                      <a:endParaRPr lang="zh-CN" altLang="en-US" sz="1050" kern="1200" dirty="0">
                        <a:solidFill>
                          <a:schemeClr val="tx1"/>
                        </a:solidFill>
                        <a:latin typeface="微软雅黑" panose="020B0503020204020204" pitchFamily="34" charset="-122"/>
                        <a:ea typeface="微软雅黑" panose="020B0503020204020204" pitchFamily="34" charset="-122"/>
                        <a:cs typeface="+mn-cs"/>
                      </a:endParaRPr>
                    </a:p>
                  </a:txBody>
                  <a:tcPr anchor="ct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noFill/>
                  </a:tcPr>
                </a:tc>
              </a:tr>
              <a:tr h="260458">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0" marR="0" lvl="0" indent="0" algn="ctr" defTabSz="1186815" rtl="0" eaLnBrk="1" fontAlgn="auto" latinLnBrk="0" hangingPunct="1">
                        <a:lnSpc>
                          <a:spcPct val="100000"/>
                        </a:lnSpc>
                        <a:spcBef>
                          <a:spcPts val="0"/>
                        </a:spcBef>
                        <a:spcAft>
                          <a:spcPts val="0"/>
                        </a:spcAft>
                        <a:buClrTx/>
                        <a:buSzTx/>
                        <a:buFontTx/>
                        <a:buNone/>
                        <a:defRPr/>
                      </a:pPr>
                      <a:r>
                        <a:rPr lang="en-US" altLang="zh-CN" sz="1050" b="1"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Return Results</a:t>
                      </a:r>
                      <a:endParaRPr lang="zh-CN" altLang="en-US" sz="1050" b="1"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marR="0" lvl="0" indent="-285750" algn="l" defTabSz="1186815" rtl="0" eaLnBrk="1" fontAlgn="auto" latinLnBrk="0" hangingPunct="1">
                        <a:lnSpc>
                          <a:spcPct val="120000"/>
                        </a:lnSpc>
                        <a:spcBef>
                          <a:spcPts val="0"/>
                        </a:spcBef>
                        <a:spcAft>
                          <a:spcPts val="0"/>
                        </a:spcAft>
                        <a:buClrTx/>
                        <a:buSzTx/>
                        <a:buFont typeface="Arial" panose="020B0604020202020204" pitchFamily="34" charset="0"/>
                        <a:buChar char="•"/>
                        <a:defRPr/>
                      </a:pPr>
                      <a:r>
                        <a:rPr lang="en-US" altLang="zh-CN" sz="1050" kern="1200" dirty="0">
                          <a:solidFill>
                            <a:schemeClr val="tx1"/>
                          </a:solidFill>
                          <a:latin typeface="微软雅黑" panose="020B0503020204020204" pitchFamily="34" charset="-122"/>
                          <a:ea typeface="微软雅黑" panose="020B0503020204020204" pitchFamily="34" charset="-122"/>
                          <a:cs typeface="+mn-cs"/>
                        </a:rPr>
                        <a:t>Required RB resources, QoS parameters</a:t>
                      </a:r>
                      <a:endParaRPr lang="en-US" altLang="zh-CN" sz="1050" kern="1200" dirty="0">
                        <a:solidFill>
                          <a:schemeClr val="tx1"/>
                        </a:solidFill>
                        <a:latin typeface="微软雅黑" panose="020B0503020204020204" pitchFamily="34" charset="-122"/>
                        <a:ea typeface="微软雅黑" panose="020B0503020204020204" pitchFamily="34" charset="-122"/>
                        <a:cs typeface="+mn-cs"/>
                      </a:endParaRPr>
                    </a:p>
                    <a:p>
                      <a:pPr marL="285750" marR="0" lvl="0" indent="-285750" algn="l" defTabSz="1186815" rtl="0" eaLnBrk="1" fontAlgn="auto" latinLnBrk="0" hangingPunct="1">
                        <a:lnSpc>
                          <a:spcPct val="120000"/>
                        </a:lnSpc>
                        <a:spcBef>
                          <a:spcPts val="0"/>
                        </a:spcBef>
                        <a:spcAft>
                          <a:spcPts val="0"/>
                        </a:spcAft>
                        <a:buClrTx/>
                        <a:buSzTx/>
                        <a:buFont typeface="Arial" panose="020B0604020202020204" pitchFamily="34" charset="0"/>
                        <a:buChar char="•"/>
                        <a:defRPr/>
                      </a:pPr>
                      <a:r>
                        <a:rPr lang="en-US" altLang="zh-CN" sz="1050" kern="1200" dirty="0">
                          <a:solidFill>
                            <a:schemeClr val="tx1"/>
                          </a:solidFill>
                          <a:latin typeface="微软雅黑" panose="020B0503020204020204" pitchFamily="34" charset="-122"/>
                          <a:ea typeface="微软雅黑" panose="020B0503020204020204" pitchFamily="34" charset="-122"/>
                          <a:cs typeface="+mn-cs"/>
                        </a:rPr>
                        <a:t>RAN network SLA target can be guaranteed or not </a:t>
                      </a:r>
                      <a:endParaRPr lang="en-US" altLang="zh-CN" sz="1050" kern="1200" dirty="0">
                        <a:solidFill>
                          <a:srgbClr val="C00000"/>
                        </a:solidFill>
                        <a:latin typeface="微软雅黑" panose="020B0503020204020204" pitchFamily="34" charset="-122"/>
                        <a:ea typeface="微软雅黑" panose="020B0503020204020204" pitchFamily="34" charset="-122"/>
                        <a:cs typeface="+mn-cs"/>
                      </a:endParaRPr>
                    </a:p>
                  </a:txBody>
                  <a:tcPr anchor="ct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9" name="表格 8"/>
          <p:cNvGraphicFramePr>
            <a:graphicFrameLocks noGrp="1"/>
          </p:cNvGraphicFramePr>
          <p:nvPr/>
        </p:nvGraphicFramePr>
        <p:xfrm>
          <a:off x="6430749" y="5602754"/>
          <a:ext cx="5159335" cy="1090422"/>
        </p:xfrm>
        <a:graphic>
          <a:graphicData uri="http://schemas.openxmlformats.org/drawingml/2006/table">
            <a:tbl>
              <a:tblPr firstRow="1" bandRow="1"/>
              <a:tblGrid>
                <a:gridCol w="1295239"/>
                <a:gridCol w="3864096"/>
              </a:tblGrid>
              <a:tr h="171826">
                <a:tc>
                  <a:txBody>
                    <a:bodyPr/>
                    <a:lstStyle>
                      <a:lvl1pPr marL="0" algn="l" defTabSz="1219200" rtl="0" eaLnBrk="1" latinLnBrk="0" hangingPunct="1">
                        <a:defRPr sz="2400" b="1" kern="1200">
                          <a:solidFill>
                            <a:schemeClr val="bg1"/>
                          </a:solidFill>
                          <a:latin typeface="Calibri" panose="020F0502020204030204"/>
                        </a:defRPr>
                      </a:lvl1pPr>
                      <a:lvl2pPr marL="609600" algn="l" defTabSz="1219200" rtl="0" eaLnBrk="1" latinLnBrk="0" hangingPunct="1">
                        <a:defRPr sz="2400" b="1" kern="1200">
                          <a:solidFill>
                            <a:schemeClr val="bg1"/>
                          </a:solidFill>
                          <a:latin typeface="Calibri" panose="020F0502020204030204"/>
                        </a:defRPr>
                      </a:lvl2pPr>
                      <a:lvl3pPr marL="1219200" algn="l" defTabSz="1219200" rtl="0" eaLnBrk="1" latinLnBrk="0" hangingPunct="1">
                        <a:defRPr sz="2400" b="1" kern="1200">
                          <a:solidFill>
                            <a:schemeClr val="bg1"/>
                          </a:solidFill>
                          <a:latin typeface="Calibri" panose="020F0502020204030204"/>
                        </a:defRPr>
                      </a:lvl3pPr>
                      <a:lvl4pPr marL="1828800" algn="l" defTabSz="1219200" rtl="0" eaLnBrk="1" latinLnBrk="0" hangingPunct="1">
                        <a:defRPr sz="2400" b="1" kern="1200">
                          <a:solidFill>
                            <a:schemeClr val="bg1"/>
                          </a:solidFill>
                          <a:latin typeface="Calibri" panose="020F0502020204030204"/>
                        </a:defRPr>
                      </a:lvl4pPr>
                      <a:lvl5pPr marL="2438400" algn="l" defTabSz="1219200" rtl="0" eaLnBrk="1" latinLnBrk="0" hangingPunct="1">
                        <a:defRPr sz="2400" b="1" kern="1200">
                          <a:solidFill>
                            <a:schemeClr val="bg1"/>
                          </a:solidFill>
                          <a:latin typeface="Calibri" panose="020F0502020204030204"/>
                        </a:defRPr>
                      </a:lvl5pPr>
                      <a:lvl6pPr marL="3048000" algn="l" defTabSz="1219200" rtl="0" eaLnBrk="1" latinLnBrk="0" hangingPunct="1">
                        <a:defRPr sz="2400" b="1" kern="1200">
                          <a:solidFill>
                            <a:schemeClr val="bg1"/>
                          </a:solidFill>
                          <a:latin typeface="Calibri" panose="020F0502020204030204"/>
                        </a:defRPr>
                      </a:lvl6pPr>
                      <a:lvl7pPr marL="3656965" algn="l" defTabSz="1219200" rtl="0" eaLnBrk="1" latinLnBrk="0" hangingPunct="1">
                        <a:defRPr sz="2400" b="1" kern="1200">
                          <a:solidFill>
                            <a:schemeClr val="bg1"/>
                          </a:solidFill>
                          <a:latin typeface="Calibri" panose="020F0502020204030204"/>
                        </a:defRPr>
                      </a:lvl7pPr>
                      <a:lvl8pPr marL="4266565" algn="l" defTabSz="1219200" rtl="0" eaLnBrk="1" latinLnBrk="0" hangingPunct="1">
                        <a:defRPr sz="2400" b="1" kern="1200">
                          <a:solidFill>
                            <a:schemeClr val="bg1"/>
                          </a:solidFill>
                          <a:latin typeface="Calibri" panose="020F0502020204030204"/>
                        </a:defRPr>
                      </a:lvl8pPr>
                      <a:lvl9pPr marL="4876165" algn="l" defTabSz="1219200" rtl="0" eaLnBrk="1" latinLnBrk="0" hangingPunct="1">
                        <a:defRPr sz="2400" b="1" kern="1200">
                          <a:solidFill>
                            <a:schemeClr val="bg1"/>
                          </a:solidFill>
                          <a:latin typeface="Calibri" panose="020F0502020204030204"/>
                        </a:defRPr>
                      </a:lvl9pPr>
                    </a:lstStyle>
                    <a:p>
                      <a:pPr algn="ctr"/>
                      <a:r>
                        <a:rPr lang="en-US" altLang="zh-CN" sz="1050" dirty="0">
                          <a:solidFill>
                            <a:schemeClr val="tx1"/>
                          </a:solidFill>
                          <a:latin typeface="微软雅黑" panose="020B0503020204020204" pitchFamily="34" charset="-122"/>
                          <a:ea typeface="微软雅黑" panose="020B0503020204020204" pitchFamily="34" charset="-122"/>
                        </a:rPr>
                        <a:t>API Name</a:t>
                      </a:r>
                      <a:endParaRPr lang="zh-CN" altLang="en-US" sz="1050" dirty="0">
                        <a:solidFill>
                          <a:schemeClr val="tx1"/>
                        </a:solidFill>
                        <a:latin typeface="微软雅黑" panose="020B0503020204020204" pitchFamily="34" charset="-122"/>
                        <a:ea typeface="微软雅黑" panose="020B0503020204020204" pitchFamily="34" charset="-122"/>
                      </a:endParaRPr>
                    </a:p>
                  </a:txBody>
                  <a:tcPr anchor="ct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1219200" rtl="0" eaLnBrk="1" latinLnBrk="0" hangingPunct="1">
                        <a:defRPr sz="2400" b="1" kern="1200">
                          <a:solidFill>
                            <a:schemeClr val="bg1"/>
                          </a:solidFill>
                          <a:latin typeface="Calibri" panose="020F0502020204030204"/>
                        </a:defRPr>
                      </a:lvl1pPr>
                      <a:lvl2pPr marL="609600" algn="l" defTabSz="1219200" rtl="0" eaLnBrk="1" latinLnBrk="0" hangingPunct="1">
                        <a:defRPr sz="2400" b="1" kern="1200">
                          <a:solidFill>
                            <a:schemeClr val="bg1"/>
                          </a:solidFill>
                          <a:latin typeface="Calibri" panose="020F0502020204030204"/>
                        </a:defRPr>
                      </a:lvl2pPr>
                      <a:lvl3pPr marL="1219200" algn="l" defTabSz="1219200" rtl="0" eaLnBrk="1" latinLnBrk="0" hangingPunct="1">
                        <a:defRPr sz="2400" b="1" kern="1200">
                          <a:solidFill>
                            <a:schemeClr val="bg1"/>
                          </a:solidFill>
                          <a:latin typeface="Calibri" panose="020F0502020204030204"/>
                        </a:defRPr>
                      </a:lvl3pPr>
                      <a:lvl4pPr marL="1828800" algn="l" defTabSz="1219200" rtl="0" eaLnBrk="1" latinLnBrk="0" hangingPunct="1">
                        <a:defRPr sz="2400" b="1" kern="1200">
                          <a:solidFill>
                            <a:schemeClr val="bg1"/>
                          </a:solidFill>
                          <a:latin typeface="Calibri" panose="020F0502020204030204"/>
                        </a:defRPr>
                      </a:lvl4pPr>
                      <a:lvl5pPr marL="2438400" algn="l" defTabSz="1219200" rtl="0" eaLnBrk="1" latinLnBrk="0" hangingPunct="1">
                        <a:defRPr sz="2400" b="1" kern="1200">
                          <a:solidFill>
                            <a:schemeClr val="bg1"/>
                          </a:solidFill>
                          <a:latin typeface="Calibri" panose="020F0502020204030204"/>
                        </a:defRPr>
                      </a:lvl5pPr>
                      <a:lvl6pPr marL="3048000" algn="l" defTabSz="1219200" rtl="0" eaLnBrk="1" latinLnBrk="0" hangingPunct="1">
                        <a:defRPr sz="2400" b="1" kern="1200">
                          <a:solidFill>
                            <a:schemeClr val="bg1"/>
                          </a:solidFill>
                          <a:latin typeface="Calibri" panose="020F0502020204030204"/>
                        </a:defRPr>
                      </a:lvl6pPr>
                      <a:lvl7pPr marL="3656965" algn="l" defTabSz="1219200" rtl="0" eaLnBrk="1" latinLnBrk="0" hangingPunct="1">
                        <a:defRPr sz="2400" b="1" kern="1200">
                          <a:solidFill>
                            <a:schemeClr val="bg1"/>
                          </a:solidFill>
                          <a:latin typeface="Calibri" panose="020F0502020204030204"/>
                        </a:defRPr>
                      </a:lvl7pPr>
                      <a:lvl8pPr marL="4266565" algn="l" defTabSz="1219200" rtl="0" eaLnBrk="1" latinLnBrk="0" hangingPunct="1">
                        <a:defRPr sz="2400" b="1" kern="1200">
                          <a:solidFill>
                            <a:schemeClr val="bg1"/>
                          </a:solidFill>
                          <a:latin typeface="Calibri" panose="020F0502020204030204"/>
                        </a:defRPr>
                      </a:lvl8pPr>
                      <a:lvl9pPr marL="4876165" algn="l" defTabSz="1219200" rtl="0" eaLnBrk="1" latinLnBrk="0" hangingPunct="1">
                        <a:defRPr sz="2400" b="1" kern="1200">
                          <a:solidFill>
                            <a:schemeClr val="bg1"/>
                          </a:solidFill>
                          <a:latin typeface="Calibri" panose="020F0502020204030204"/>
                        </a:defRPr>
                      </a:lvl9pPr>
                    </a:lstStyle>
                    <a:p>
                      <a:pPr marL="0" marR="0" lvl="0" indent="0" algn="ctr" defTabSz="1187450" rtl="0" eaLnBrk="1" fontAlgn="auto" latinLnBrk="0" hangingPunct="1">
                        <a:lnSpc>
                          <a:spcPct val="150000"/>
                        </a:lnSpc>
                        <a:spcBef>
                          <a:spcPts val="0"/>
                        </a:spcBef>
                        <a:spcAft>
                          <a:spcPts val="0"/>
                        </a:spcAft>
                        <a:buClrTx/>
                        <a:buSzTx/>
                        <a:buFontTx/>
                        <a:buNone/>
                        <a:defRPr/>
                      </a:pPr>
                      <a:r>
                        <a:rPr lang="en-US" altLang="zh-CN" sz="1050" b="1" spc="-10" dirty="0">
                          <a:solidFill>
                            <a:srgbClr val="0000FF"/>
                          </a:solidFill>
                          <a:latin typeface="微软雅黑" panose="020B0503020204020204" pitchFamily="34" charset="-122"/>
                          <a:cs typeface="Arial" panose="020B0604020202020204" pitchFamily="34" charset="0"/>
                        </a:rPr>
                        <a:t>RAN LCM API</a:t>
                      </a:r>
                      <a:endParaRPr lang="zh-CN" altLang="en-US" sz="1050" b="1" kern="1200" dirty="0">
                        <a:solidFill>
                          <a:srgbClr val="0000FF"/>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r>
              <a:tr h="259666">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algn="ctr"/>
                      <a:r>
                        <a:rPr lang="en-US" altLang="zh-CN" sz="1050" b="1" dirty="0">
                          <a:solidFill>
                            <a:schemeClr val="tx1"/>
                          </a:solidFill>
                          <a:latin typeface="微软雅黑" panose="020B0503020204020204" pitchFamily="34" charset="-122"/>
                          <a:ea typeface="微软雅黑" panose="020B0503020204020204" pitchFamily="34" charset="-122"/>
                        </a:rPr>
                        <a:t>Description</a:t>
                      </a:r>
                      <a:endParaRPr lang="zh-CN" altLang="en-US" sz="1050" b="1" dirty="0">
                        <a:solidFill>
                          <a:schemeClr val="tx1"/>
                        </a:solidFill>
                        <a:latin typeface="微软雅黑" panose="020B0503020204020204" pitchFamily="34" charset="-122"/>
                        <a:ea typeface="微软雅黑" panose="020B0503020204020204" pitchFamily="34" charset="-122"/>
                      </a:endParaRPr>
                    </a:p>
                  </a:txBody>
                  <a:tcPr anchor="ct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0" marR="0" lvl="0" indent="0" algn="l" defTabSz="1219200" rtl="0" eaLnBrk="1" fontAlgn="auto" latinLnBrk="0" hangingPunct="1">
                        <a:lnSpc>
                          <a:spcPct val="120000"/>
                        </a:lnSpc>
                        <a:spcBef>
                          <a:spcPts val="0"/>
                        </a:spcBef>
                        <a:spcAft>
                          <a:spcPts val="0"/>
                        </a:spcAft>
                        <a:buClrTx/>
                        <a:buSzTx/>
                        <a:buFont typeface="Arial" panose="020B0604020202020204" pitchFamily="34" charset="0"/>
                        <a:buNone/>
                        <a:defRPr/>
                      </a:pPr>
                      <a:r>
                        <a:rPr lang="en-US" altLang="zh-CN" sz="1050" kern="1200" spc="-10" dirty="0">
                          <a:solidFill>
                            <a:schemeClr val="tx1"/>
                          </a:solidFill>
                          <a:latin typeface="Arial" panose="020B0604020202020204" pitchFamily="34" charset="0"/>
                          <a:ea typeface="微软雅黑" panose="020B0503020204020204" pitchFamily="34" charset="-122"/>
                          <a:cs typeface="Arial" panose="020B0604020202020204" pitchFamily="34" charset="0"/>
                        </a:rPr>
                        <a:t>Manage the slice allocation, deallocation, Slice KPI monitoring, with the RAN dynamic resource reservation capability </a:t>
                      </a:r>
                      <a:endParaRPr lang="zh-CN" altLang="en-US" sz="1050" kern="1200" spc="-1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noFill/>
                  </a:tcPr>
                </a:tc>
              </a:tr>
              <a:tr h="260458">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0" marR="0" lvl="0" indent="0" algn="ctr" defTabSz="1186815" rtl="0" eaLnBrk="1" fontAlgn="auto" latinLnBrk="0" hangingPunct="1">
                        <a:lnSpc>
                          <a:spcPct val="100000"/>
                        </a:lnSpc>
                        <a:spcBef>
                          <a:spcPts val="0"/>
                        </a:spcBef>
                        <a:spcAft>
                          <a:spcPts val="0"/>
                        </a:spcAft>
                        <a:buClrTx/>
                        <a:buSzTx/>
                        <a:buFontTx/>
                        <a:buNone/>
                        <a:defRPr/>
                      </a:pPr>
                      <a:r>
                        <a:rPr lang="en-US" altLang="zh-CN" sz="1050" b="1"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Return Results</a:t>
                      </a:r>
                      <a:endParaRPr lang="zh-CN" altLang="en-US" sz="1050" b="1"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marR="0" lvl="0" indent="-285750" algn="l" defTabSz="1186815" rtl="0" eaLnBrk="1" fontAlgn="auto" latinLnBrk="0" hangingPunct="1">
                        <a:lnSpc>
                          <a:spcPct val="120000"/>
                        </a:lnSpc>
                        <a:spcBef>
                          <a:spcPts val="0"/>
                        </a:spcBef>
                        <a:spcAft>
                          <a:spcPts val="0"/>
                        </a:spcAft>
                        <a:buClrTx/>
                        <a:buSzTx/>
                        <a:buFont typeface="Arial" panose="020B0604020202020204" pitchFamily="34" charset="0"/>
                        <a:buChar char="•"/>
                        <a:defRPr/>
                      </a:pPr>
                      <a:r>
                        <a:rPr lang="en-US" altLang="zh-CN" sz="1050" kern="1200" dirty="0">
                          <a:solidFill>
                            <a:schemeClr val="tx1"/>
                          </a:solidFill>
                          <a:latin typeface="微软雅黑" panose="020B0503020204020204" pitchFamily="34" charset="-122"/>
                          <a:ea typeface="微软雅黑" panose="020B0503020204020204" pitchFamily="34" charset="-122"/>
                          <a:cs typeface="+mn-cs"/>
                        </a:rPr>
                        <a:t>RAN Slice ID can be used</a:t>
                      </a:r>
                      <a:endParaRPr lang="en-US" altLang="zh-CN" sz="1050" kern="1200" dirty="0">
                        <a:solidFill>
                          <a:srgbClr val="C00000"/>
                        </a:solidFill>
                        <a:latin typeface="微软雅黑" panose="020B0503020204020204" pitchFamily="34" charset="-122"/>
                        <a:ea typeface="微软雅黑" panose="020B0503020204020204" pitchFamily="34" charset="-122"/>
                        <a:cs typeface="+mn-cs"/>
                      </a:endParaRPr>
                    </a:p>
                  </a:txBody>
                  <a:tcPr anchor="ct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197" y="326569"/>
            <a:ext cx="7718568" cy="829647"/>
          </a:xfrm>
        </p:spPr>
        <p:txBody>
          <a:bodyPr>
            <a:normAutofit fontScale="90000"/>
          </a:bodyPr>
          <a:lstStyle/>
          <a:p>
            <a:r>
              <a:rPr lang="en-US" altLang="zh-CN" dirty="0"/>
              <a:t>SLA prediction is important for QoS guarantee services</a:t>
            </a:r>
            <a:endParaRPr lang="zh-CN" altLang="en-US" dirty="0"/>
          </a:p>
        </p:txBody>
      </p:sp>
      <p:sp>
        <p:nvSpPr>
          <p:cNvPr id="138" name="矩形 137"/>
          <p:cNvSpPr/>
          <p:nvPr/>
        </p:nvSpPr>
        <p:spPr>
          <a:xfrm>
            <a:off x="1355271" y="5079546"/>
            <a:ext cx="3820886" cy="5551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40" name="矩形 139"/>
          <p:cNvSpPr/>
          <p:nvPr/>
        </p:nvSpPr>
        <p:spPr>
          <a:xfrm>
            <a:off x="7316199" y="5080437"/>
            <a:ext cx="3820886" cy="5551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solidFill>
                  <a:schemeClr val="tx1"/>
                </a:solidFill>
              </a:rPr>
              <a:t>New Slice</a:t>
            </a:r>
            <a:endParaRPr lang="zh-CN" altLang="en-US" dirty="0">
              <a:solidFill>
                <a:schemeClr val="tx1"/>
              </a:solidFill>
            </a:endParaRPr>
          </a:p>
        </p:txBody>
      </p:sp>
      <p:sp>
        <p:nvSpPr>
          <p:cNvPr id="141" name="等腰三角形 140"/>
          <p:cNvSpPr/>
          <p:nvPr/>
        </p:nvSpPr>
        <p:spPr>
          <a:xfrm>
            <a:off x="1486022" y="5176520"/>
            <a:ext cx="474134" cy="327686"/>
          </a:xfrm>
          <a:prstGeom prst="triangle">
            <a:avLst/>
          </a:prstGeom>
          <a:solidFill>
            <a:srgbClr val="0070C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solidFill>
                <a:schemeClr val="tx1"/>
              </a:solidFill>
            </a:endParaRPr>
          </a:p>
        </p:txBody>
      </p:sp>
      <p:sp>
        <p:nvSpPr>
          <p:cNvPr id="142" name="等腰三角形 141"/>
          <p:cNvSpPr/>
          <p:nvPr/>
        </p:nvSpPr>
        <p:spPr>
          <a:xfrm>
            <a:off x="2190549" y="5176520"/>
            <a:ext cx="474134" cy="327686"/>
          </a:xfrm>
          <a:prstGeom prst="triangle">
            <a:avLst/>
          </a:prstGeom>
          <a:solidFill>
            <a:srgbClr val="0070C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solidFill>
                <a:schemeClr val="tx1"/>
              </a:solidFill>
            </a:endParaRPr>
          </a:p>
        </p:txBody>
      </p:sp>
      <p:sp>
        <p:nvSpPr>
          <p:cNvPr id="143" name="等腰三角形 142"/>
          <p:cNvSpPr/>
          <p:nvPr/>
        </p:nvSpPr>
        <p:spPr>
          <a:xfrm>
            <a:off x="2895075" y="5187483"/>
            <a:ext cx="474134" cy="327686"/>
          </a:xfrm>
          <a:prstGeom prst="triangle">
            <a:avLst/>
          </a:prstGeom>
          <a:solidFill>
            <a:srgbClr val="0070C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solidFill>
                <a:schemeClr val="tx1"/>
              </a:solidFill>
            </a:endParaRPr>
          </a:p>
        </p:txBody>
      </p:sp>
      <p:sp>
        <p:nvSpPr>
          <p:cNvPr id="144" name="等腰三角形 143"/>
          <p:cNvSpPr/>
          <p:nvPr/>
        </p:nvSpPr>
        <p:spPr>
          <a:xfrm>
            <a:off x="3599601" y="5187483"/>
            <a:ext cx="474134" cy="327686"/>
          </a:xfrm>
          <a:prstGeom prst="triangle">
            <a:avLst/>
          </a:prstGeom>
          <a:solidFill>
            <a:srgbClr val="0070C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solidFill>
                <a:schemeClr val="tx1"/>
              </a:solidFill>
            </a:endParaRPr>
          </a:p>
        </p:txBody>
      </p:sp>
      <p:sp>
        <p:nvSpPr>
          <p:cNvPr id="145" name="文本框 144"/>
          <p:cNvSpPr txBox="1"/>
          <p:nvPr/>
        </p:nvSpPr>
        <p:spPr>
          <a:xfrm>
            <a:off x="513374" y="5187483"/>
            <a:ext cx="768159" cy="338554"/>
          </a:xfrm>
          <a:prstGeom prst="rect">
            <a:avLst/>
          </a:prstGeom>
          <a:noFill/>
        </p:spPr>
        <p:txBody>
          <a:bodyPr wrap="none" rtlCol="0">
            <a:spAutoFit/>
          </a:bodyPr>
          <a:lstStyle/>
          <a:p>
            <a:r>
              <a:rPr lang="en-US" altLang="zh-CN" sz="1600" dirty="0"/>
              <a:t>Slice#1</a:t>
            </a:r>
            <a:endParaRPr lang="zh-CN" altLang="en-US" sz="1600" dirty="0"/>
          </a:p>
        </p:txBody>
      </p:sp>
      <p:sp>
        <p:nvSpPr>
          <p:cNvPr id="146" name="椭圆 145"/>
          <p:cNvSpPr/>
          <p:nvPr/>
        </p:nvSpPr>
        <p:spPr>
          <a:xfrm>
            <a:off x="2570638" y="3142275"/>
            <a:ext cx="1918225" cy="6495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dirty="0">
                <a:solidFill>
                  <a:schemeClr val="tx1"/>
                </a:solidFill>
              </a:rPr>
              <a:t>APP#1</a:t>
            </a:r>
            <a:endParaRPr lang="zh-CN" altLang="en-US" sz="1600" dirty="0">
              <a:solidFill>
                <a:schemeClr val="tx1"/>
              </a:solidFill>
            </a:endParaRPr>
          </a:p>
        </p:txBody>
      </p:sp>
      <p:cxnSp>
        <p:nvCxnSpPr>
          <p:cNvPr id="147" name="直接箭头连接符 146"/>
          <p:cNvCxnSpPr>
            <a:stCxn id="146" idx="4"/>
          </p:cNvCxnSpPr>
          <p:nvPr/>
        </p:nvCxnSpPr>
        <p:spPr>
          <a:xfrm>
            <a:off x="3529751" y="3791825"/>
            <a:ext cx="1" cy="128772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8" name="文本框 147"/>
          <p:cNvSpPr txBox="1"/>
          <p:nvPr/>
        </p:nvSpPr>
        <p:spPr>
          <a:xfrm>
            <a:off x="2570638" y="4269813"/>
            <a:ext cx="1931554" cy="307777"/>
          </a:xfrm>
          <a:prstGeom prst="rect">
            <a:avLst/>
          </a:prstGeom>
          <a:noFill/>
        </p:spPr>
        <p:txBody>
          <a:bodyPr wrap="none" rtlCol="0">
            <a:spAutoFit/>
          </a:bodyPr>
          <a:lstStyle/>
          <a:p>
            <a:r>
              <a:rPr lang="en-US" altLang="zh-CN" sz="1400" b="1" dirty="0"/>
              <a:t>Slice SLA Prediction API</a:t>
            </a:r>
            <a:endParaRPr lang="en-US" altLang="zh-CN" sz="1400" b="1" dirty="0"/>
          </a:p>
        </p:txBody>
      </p:sp>
      <p:sp>
        <p:nvSpPr>
          <p:cNvPr id="149" name="等腰三角形 148"/>
          <p:cNvSpPr/>
          <p:nvPr/>
        </p:nvSpPr>
        <p:spPr>
          <a:xfrm>
            <a:off x="1404709" y="3265157"/>
            <a:ext cx="474134" cy="327686"/>
          </a:xfrm>
          <a:prstGeom prst="triangl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solidFill>
                <a:schemeClr val="tx1"/>
              </a:solidFill>
            </a:endParaRPr>
          </a:p>
        </p:txBody>
      </p:sp>
      <p:cxnSp>
        <p:nvCxnSpPr>
          <p:cNvPr id="150" name="直接箭头连接符 149"/>
          <p:cNvCxnSpPr>
            <a:endCxn id="146" idx="2"/>
          </p:cNvCxnSpPr>
          <p:nvPr/>
        </p:nvCxnSpPr>
        <p:spPr>
          <a:xfrm>
            <a:off x="1878843" y="3462187"/>
            <a:ext cx="691795" cy="486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3" name="等腰三角形 152"/>
          <p:cNvSpPr/>
          <p:nvPr/>
        </p:nvSpPr>
        <p:spPr>
          <a:xfrm>
            <a:off x="7899521" y="2987379"/>
            <a:ext cx="474134" cy="327686"/>
          </a:xfrm>
          <a:prstGeom prst="triangl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solidFill>
                <a:schemeClr val="tx1"/>
              </a:solidFill>
            </a:endParaRPr>
          </a:p>
        </p:txBody>
      </p:sp>
      <p:sp>
        <p:nvSpPr>
          <p:cNvPr id="154" name="等腰三角形 153"/>
          <p:cNvSpPr/>
          <p:nvPr/>
        </p:nvSpPr>
        <p:spPr>
          <a:xfrm>
            <a:off x="8604048" y="2987379"/>
            <a:ext cx="474134" cy="327686"/>
          </a:xfrm>
          <a:prstGeom prst="triangl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solidFill>
                <a:schemeClr val="tx1"/>
              </a:solidFill>
            </a:endParaRPr>
          </a:p>
        </p:txBody>
      </p:sp>
      <p:sp>
        <p:nvSpPr>
          <p:cNvPr id="155" name="等腰三角形 154"/>
          <p:cNvSpPr/>
          <p:nvPr/>
        </p:nvSpPr>
        <p:spPr>
          <a:xfrm>
            <a:off x="9308574" y="2998342"/>
            <a:ext cx="474134" cy="327686"/>
          </a:xfrm>
          <a:prstGeom prst="triangl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solidFill>
                <a:schemeClr val="tx1"/>
              </a:solidFill>
            </a:endParaRPr>
          </a:p>
        </p:txBody>
      </p:sp>
      <p:sp>
        <p:nvSpPr>
          <p:cNvPr id="156" name="等腰三角形 155"/>
          <p:cNvSpPr/>
          <p:nvPr/>
        </p:nvSpPr>
        <p:spPr>
          <a:xfrm>
            <a:off x="10013100" y="2998342"/>
            <a:ext cx="474134" cy="327686"/>
          </a:xfrm>
          <a:prstGeom prst="triangl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solidFill>
                <a:schemeClr val="tx1"/>
              </a:solidFill>
            </a:endParaRPr>
          </a:p>
        </p:txBody>
      </p:sp>
      <p:sp>
        <p:nvSpPr>
          <p:cNvPr id="157" name="椭圆 156"/>
          <p:cNvSpPr/>
          <p:nvPr/>
        </p:nvSpPr>
        <p:spPr>
          <a:xfrm>
            <a:off x="8260561" y="3958701"/>
            <a:ext cx="1918225" cy="6495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dirty="0">
                <a:solidFill>
                  <a:schemeClr val="tx1"/>
                </a:solidFill>
              </a:rPr>
              <a:t>APP#2</a:t>
            </a:r>
            <a:endParaRPr lang="zh-CN" altLang="en-US" sz="1600" dirty="0">
              <a:solidFill>
                <a:schemeClr val="tx1"/>
              </a:solidFill>
            </a:endParaRPr>
          </a:p>
        </p:txBody>
      </p:sp>
      <p:sp>
        <p:nvSpPr>
          <p:cNvPr id="158" name="文本框 157"/>
          <p:cNvSpPr txBox="1"/>
          <p:nvPr/>
        </p:nvSpPr>
        <p:spPr>
          <a:xfrm>
            <a:off x="8318613" y="4690455"/>
            <a:ext cx="1931554" cy="307777"/>
          </a:xfrm>
          <a:prstGeom prst="rect">
            <a:avLst/>
          </a:prstGeom>
          <a:noFill/>
        </p:spPr>
        <p:txBody>
          <a:bodyPr wrap="none" rtlCol="0">
            <a:spAutoFit/>
          </a:bodyPr>
          <a:lstStyle/>
          <a:p>
            <a:r>
              <a:rPr lang="en-US" altLang="zh-CN" sz="1400" b="1" dirty="0"/>
              <a:t>Slice SLA Prediction API</a:t>
            </a:r>
            <a:endParaRPr lang="en-US" altLang="zh-CN" sz="1400" b="1" dirty="0"/>
          </a:p>
        </p:txBody>
      </p:sp>
      <p:cxnSp>
        <p:nvCxnSpPr>
          <p:cNvPr id="159" name="直接箭头连接符 158"/>
          <p:cNvCxnSpPr>
            <a:stCxn id="157" idx="4"/>
            <a:endCxn id="140" idx="0"/>
          </p:cNvCxnSpPr>
          <p:nvPr/>
        </p:nvCxnSpPr>
        <p:spPr>
          <a:xfrm>
            <a:off x="9219674" y="4608251"/>
            <a:ext cx="6968" cy="4721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0" name="左大括号 159"/>
          <p:cNvSpPr/>
          <p:nvPr/>
        </p:nvSpPr>
        <p:spPr>
          <a:xfrm rot="16200000">
            <a:off x="9077241" y="2412051"/>
            <a:ext cx="282008" cy="216576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63" name="直接箭头连接符 162"/>
          <p:cNvCxnSpPr>
            <a:stCxn id="160" idx="1"/>
            <a:endCxn id="157" idx="0"/>
          </p:cNvCxnSpPr>
          <p:nvPr/>
        </p:nvCxnSpPr>
        <p:spPr>
          <a:xfrm>
            <a:off x="9218245" y="3635936"/>
            <a:ext cx="1429" cy="32276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6" name="等腰三角形 165"/>
          <p:cNvSpPr/>
          <p:nvPr/>
        </p:nvSpPr>
        <p:spPr>
          <a:xfrm>
            <a:off x="209503" y="6244907"/>
            <a:ext cx="474134" cy="327686"/>
          </a:xfrm>
          <a:prstGeom prst="triangle">
            <a:avLst/>
          </a:prstGeom>
          <a:solidFill>
            <a:srgbClr val="0070C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solidFill>
                <a:schemeClr val="tx1"/>
              </a:solidFill>
            </a:endParaRPr>
          </a:p>
        </p:txBody>
      </p:sp>
      <p:sp>
        <p:nvSpPr>
          <p:cNvPr id="167" name="等腰三角形 166"/>
          <p:cNvSpPr/>
          <p:nvPr/>
        </p:nvSpPr>
        <p:spPr>
          <a:xfrm>
            <a:off x="2125720" y="6231478"/>
            <a:ext cx="474134" cy="327686"/>
          </a:xfrm>
          <a:prstGeom prst="triangl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solidFill>
                <a:schemeClr val="tx1"/>
              </a:solidFill>
            </a:endParaRPr>
          </a:p>
        </p:txBody>
      </p:sp>
      <p:sp>
        <p:nvSpPr>
          <p:cNvPr id="168" name="文本框 167"/>
          <p:cNvSpPr txBox="1"/>
          <p:nvPr/>
        </p:nvSpPr>
        <p:spPr>
          <a:xfrm>
            <a:off x="696743" y="6223654"/>
            <a:ext cx="1210588" cy="307777"/>
          </a:xfrm>
          <a:prstGeom prst="rect">
            <a:avLst/>
          </a:prstGeom>
          <a:noFill/>
        </p:spPr>
        <p:txBody>
          <a:bodyPr wrap="none" rtlCol="0">
            <a:spAutoFit/>
          </a:bodyPr>
          <a:lstStyle/>
          <a:p>
            <a:r>
              <a:rPr lang="en-US" altLang="zh-CN" sz="1400" dirty="0"/>
              <a:t>Existing user</a:t>
            </a:r>
            <a:endParaRPr lang="zh-CN" altLang="en-US" sz="1400" dirty="0"/>
          </a:p>
        </p:txBody>
      </p:sp>
      <p:sp>
        <p:nvSpPr>
          <p:cNvPr id="169" name="文本框 168"/>
          <p:cNvSpPr txBox="1"/>
          <p:nvPr/>
        </p:nvSpPr>
        <p:spPr>
          <a:xfrm>
            <a:off x="2612960" y="6231478"/>
            <a:ext cx="941283" cy="307777"/>
          </a:xfrm>
          <a:prstGeom prst="rect">
            <a:avLst/>
          </a:prstGeom>
          <a:noFill/>
        </p:spPr>
        <p:txBody>
          <a:bodyPr wrap="none" rtlCol="0">
            <a:spAutoFit/>
          </a:bodyPr>
          <a:lstStyle/>
          <a:p>
            <a:r>
              <a:rPr lang="en-US" altLang="zh-CN" sz="1400" dirty="0"/>
              <a:t>New user</a:t>
            </a:r>
            <a:endParaRPr lang="zh-CN" altLang="en-US" sz="1400" dirty="0"/>
          </a:p>
        </p:txBody>
      </p:sp>
      <p:sp>
        <p:nvSpPr>
          <p:cNvPr id="170" name="文本框 169"/>
          <p:cNvSpPr txBox="1"/>
          <p:nvPr/>
        </p:nvSpPr>
        <p:spPr>
          <a:xfrm>
            <a:off x="1154792" y="2089661"/>
            <a:ext cx="5218655" cy="646331"/>
          </a:xfrm>
          <a:prstGeom prst="rect">
            <a:avLst/>
          </a:prstGeom>
          <a:noFill/>
        </p:spPr>
        <p:txBody>
          <a:bodyPr wrap="square" rtlCol="0">
            <a:spAutoFit/>
          </a:bodyPr>
          <a:lstStyle/>
          <a:p>
            <a:r>
              <a:rPr lang="en-US" altLang="zh-CN" b="1" dirty="0"/>
              <a:t>Scenario1: </a:t>
            </a:r>
            <a:r>
              <a:rPr lang="en-US" altLang="zh-CN" dirty="0"/>
              <a:t>Evaluate the existing slice can meet the new user QoS requirement or not</a:t>
            </a:r>
            <a:endParaRPr lang="zh-CN" altLang="en-US" dirty="0"/>
          </a:p>
        </p:txBody>
      </p:sp>
      <p:sp>
        <p:nvSpPr>
          <p:cNvPr id="171" name="文本框 170"/>
          <p:cNvSpPr txBox="1"/>
          <p:nvPr/>
        </p:nvSpPr>
        <p:spPr>
          <a:xfrm>
            <a:off x="6936313" y="2090177"/>
            <a:ext cx="5218655" cy="646331"/>
          </a:xfrm>
          <a:prstGeom prst="rect">
            <a:avLst/>
          </a:prstGeom>
          <a:noFill/>
        </p:spPr>
        <p:txBody>
          <a:bodyPr wrap="square" rtlCol="0">
            <a:spAutoFit/>
          </a:bodyPr>
          <a:lstStyle/>
          <a:p>
            <a:r>
              <a:rPr lang="en-US" altLang="zh-CN" b="1" dirty="0"/>
              <a:t>Scenario2: </a:t>
            </a:r>
            <a:r>
              <a:rPr lang="en-US" altLang="zh-CN" dirty="0"/>
              <a:t>Evaluate the network slice resource needed to meet the new users QoS requirement</a:t>
            </a:r>
            <a:endParaRPr lang="zh-CN" altLang="en-US" dirty="0"/>
          </a:p>
        </p:txBody>
      </p:sp>
    </p:spTree>
  </p:cSld>
  <p:clrMapOvr>
    <a:masterClrMapping/>
  </p:clrMapOvr>
</p:sld>
</file>

<file path=ppt/tags/tag1.xml><?xml version="1.0" encoding="utf-8"?>
<p:tagLst xmlns:p="http://schemas.openxmlformats.org/presentationml/2006/main">
  <p:tag name="THINKCELLSHAPEDONOTDELETE" val="thinkcellActiveDocDoNotDelete"/>
</p:tagLst>
</file>

<file path=ppt/tags/tag2.xml><?xml version="1.0" encoding="utf-8"?>
<p:tagLst xmlns:p="http://schemas.openxmlformats.org/presentationml/2006/main">
  <p:tag name="THINKCELLSHAPEDONOTDELETE" val="thinkcellActiveDocDoNotDelete"/>
</p:tagLst>
</file>

<file path=ppt/tags/tag3.xml><?xml version="1.0" encoding="utf-8"?>
<p:tagLst xmlns:p="http://schemas.openxmlformats.org/presentationml/2006/main">
  <p:tag name="THINKCELLSHAPEDONOTDELETE" val="thinkcellActiveDocDoNotDelete"/>
</p:tagLst>
</file>

<file path=ppt/tags/tag4.xml><?xml version="1.0" encoding="utf-8"?>
<p:tagLst xmlns:p="http://schemas.openxmlformats.org/presentationml/2006/main">
  <p:tag name="KSO_WPP_MARK_KEY" val="57c7f136-5fe9-46ac-88f0-c360e5a39059"/>
  <p:tag name="COMMONDATA" val="eyJoZGlkIjoiOTc5M2Y1MGQ0NjYzNDEzNmM1N2ViNjlkMmRjMGE5NDkifQ=="/>
  <p:tag name="commondata" val="eyJoZGlkIjoiZmQzZGJkOTU0MGQxNzZjNTk5NWQ0YzNjNDYyMGQzYzk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章节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lgn="l">
          <a:defRPr kumimoji="1" sz="1400" dirty="0" smtClean="0">
            <a:solidFill>
              <a:srgbClr val="000000"/>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11285</Words>
  <Application>WPS 演示</Application>
  <PresentationFormat>宽屏</PresentationFormat>
  <Paragraphs>423</Paragraphs>
  <Slides>13</Slides>
  <Notes>3</Notes>
  <HiddenSlides>0</HiddenSlides>
  <MMClips>0</MMClips>
  <ScaleCrop>false</ScaleCrop>
  <HeadingPairs>
    <vt:vector size="8" baseType="variant">
      <vt:variant>
        <vt:lpstr>已用的字体</vt:lpstr>
      </vt:variant>
      <vt:variant>
        <vt:i4>17</vt:i4>
      </vt:variant>
      <vt:variant>
        <vt:lpstr>主题</vt:lpstr>
      </vt:variant>
      <vt:variant>
        <vt:i4>2</vt:i4>
      </vt:variant>
      <vt:variant>
        <vt:lpstr>嵌入 OLE 服务器</vt:lpstr>
      </vt:variant>
      <vt:variant>
        <vt:i4>3</vt:i4>
      </vt:variant>
      <vt:variant>
        <vt:lpstr>幻灯片标题</vt:lpstr>
      </vt:variant>
      <vt:variant>
        <vt:i4>13</vt:i4>
      </vt:variant>
    </vt:vector>
  </HeadingPairs>
  <TitlesOfParts>
    <vt:vector size="35" baseType="lpstr">
      <vt:lpstr>Arial</vt:lpstr>
      <vt:lpstr>宋体</vt:lpstr>
      <vt:lpstr>Wingdings</vt:lpstr>
      <vt:lpstr>Montserrat Light</vt:lpstr>
      <vt:lpstr>Segoe Print</vt:lpstr>
      <vt:lpstr>微软雅黑</vt:lpstr>
      <vt:lpstr>等线</vt:lpstr>
      <vt:lpstr>Arial Unicode MS</vt:lpstr>
      <vt:lpstr>Arial</vt:lpstr>
      <vt:lpstr>Gotham</vt:lpstr>
      <vt:lpstr>方正兰亭纤黑简体</vt:lpstr>
      <vt:lpstr>黑体</vt:lpstr>
      <vt:lpstr>Calibri</vt:lpstr>
      <vt:lpstr>Calibri</vt:lpstr>
      <vt:lpstr>Arial Unicode MS</vt:lpstr>
      <vt:lpstr>Calibri Light</vt:lpstr>
      <vt:lpstr>Bebas Neue</vt:lpstr>
      <vt:lpstr>Office 主题</vt:lpstr>
      <vt:lpstr>4_章节页</vt:lpstr>
      <vt:lpstr>TCLayout.ActiveDocument.1</vt:lpstr>
      <vt:lpstr>TCLayout.ActiveDocument.1</vt:lpstr>
      <vt:lpstr>TCLayout.ActiveDocument.1</vt:lpstr>
      <vt:lpstr>PowerPoint 演示文稿</vt:lpstr>
      <vt:lpstr>Why Slicing Use Cases</vt:lpstr>
      <vt:lpstr>Why Slicing in CAMARA?</vt:lpstr>
      <vt:lpstr>For QoS guaranteed scenarios，Network slicing is the hottest solution</vt:lpstr>
      <vt:lpstr>Two monetization paths of network slicing for operators</vt:lpstr>
      <vt:lpstr>We propose Slice on demand API to exposure the operator’s dynamic slicing capability</vt:lpstr>
      <vt:lpstr>The implement proposal</vt:lpstr>
      <vt:lpstr>The API definition proposal</vt:lpstr>
      <vt:lpstr>SLA prediction is important for QoS guarantee services</vt:lpstr>
      <vt:lpstr>Summary</vt:lpstr>
      <vt:lpstr>Input/output params of the API proposal (ref Page 8 Service API)</vt:lpstr>
      <vt:lpstr>Comparison with QoD API and Site-to-Cloud VPN API </vt:lpstr>
      <vt:lpstr>PowerPoint 演示文稿</vt:lpstr>
    </vt:vector>
  </TitlesOfParts>
  <Company>Huawei Technologies Co.,Ltd.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Provisioning API</dc:title>
  <dc:creator>Chenchuanyu</dc:creator>
  <cp:lastModifiedBy>WPS_1658913098</cp:lastModifiedBy>
  <cp:revision>335</cp:revision>
  <dcterms:created xsi:type="dcterms:W3CDTF">2023-05-18T03:52:00Z</dcterms:created>
  <dcterms:modified xsi:type="dcterms:W3CDTF">2024-03-13T02:53:52Z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(3)VKJ685MrsuiAxFDhx/puXXXMknv6M3B6T9vlmjjHNtCLqqmpkeglFRM7x30assp8UxKNIH5g
O8peo2qcURpXh7afISBIWO+ujLE+sxPW327+HkFHfxpTc3u+lb0LoRfh6kywl2LdmaWyWTrp
BtFt7ztNVY1gewLQSs1oagO95DWeIiEj5AWxVllW4VByGa+RFStRB90Cu7YCKCzlqE1oBb3Y
Uao3ZdnsqGy58Voj31</vt:lpwstr>
  </property>
  <property fmtid="{D5CDD505-2E9C-101B-9397-08002B2CF9AE}" pid="3" name="_2015_ms_pID_7253431">
    <vt:lpwstr>6Z4I0RcychlaUNh3CEa4cPhD9vP+VKqysl0Rot/ru7QxwqDDj2KSNs
rJVvj1TIpdw5IR/85iaj66oUCxInEC6UPks9mFrEdM+khnIL5wKGd92+VOxv7loYU2CFij0T
eERmbVDhJguc83JQiAqk3EJTsiqGLVtJbiQ51yjdXQVbYyTI2I4+vNHzmWtzsSOT/9UkByFv
bWK6Lz8ayfDwp2FkkVSM0pMFHAs9z042Ibh9</vt:lpwstr>
  </property>
  <property fmtid="{D5CDD505-2E9C-101B-9397-08002B2CF9AE}" pid="4" name="ICV">
    <vt:lpwstr>DA2646D5366343A78692A0DCBADA7D32</vt:lpwstr>
  </property>
  <property fmtid="{D5CDD505-2E9C-101B-9397-08002B2CF9AE}" pid="5" name="KSOProductBuildVer">
    <vt:lpwstr>2052-11.1.0.12358</vt:lpwstr>
  </property>
  <property fmtid="{D5CDD505-2E9C-101B-9397-08002B2CF9AE}" pid="6" name="_2015_ms_pID_7253432">
    <vt:lpwstr>kw==</vt:lpwstr>
  </property>
  <property fmtid="{D5CDD505-2E9C-101B-9397-08002B2CF9AE}" pid="7" name="_readonly">
    <vt:lpwstr/>
  </property>
  <property fmtid="{D5CDD505-2E9C-101B-9397-08002B2CF9AE}" pid="8" name="_change">
    <vt:lpwstr/>
  </property>
  <property fmtid="{D5CDD505-2E9C-101B-9397-08002B2CF9AE}" pid="9" name="_full-control">
    <vt:lpwstr/>
  </property>
  <property fmtid="{D5CDD505-2E9C-101B-9397-08002B2CF9AE}" pid="10" name="sflag">
    <vt:lpwstr>1702965753</vt:lpwstr>
  </property>
</Properties>
</file>