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</p:sldMasterIdLst>
  <p:notesMasterIdLst>
    <p:notesMasterId r:id="rId6"/>
  </p:notesMasterIdLst>
  <p:sldIdLst>
    <p:sldId id="265" r:id="rId5"/>
    <p:sldId id="264" r:id="rId7"/>
    <p:sldId id="317" r:id="rId8"/>
    <p:sldId id="318" r:id="rId9"/>
    <p:sldId id="321" r:id="rId10"/>
    <p:sldId id="322" r:id="rId11"/>
    <p:sldId id="324" r:id="rId12"/>
    <p:sldId id="320" r:id="rId13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90525" indent="66675" algn="l" rtl="0" fontAlgn="base">
      <a:spcBef>
        <a:spcPct val="0"/>
      </a:spcBef>
      <a:spcAft>
        <a:spcPct val="0"/>
      </a:spcAft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82320" indent="131445" algn="l" rtl="0" fontAlgn="base">
      <a:spcBef>
        <a:spcPct val="0"/>
      </a:spcBef>
      <a:spcAft>
        <a:spcPct val="0"/>
      </a:spcAft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174115" indent="196850" algn="l" rtl="0" fontAlgn="base">
      <a:spcBef>
        <a:spcPct val="0"/>
      </a:spcBef>
      <a:spcAft>
        <a:spcPct val="0"/>
      </a:spcAft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565910" indent="261620" algn="l" rtl="0" fontAlgn="base">
      <a:spcBef>
        <a:spcPct val="0"/>
      </a:spcBef>
      <a:spcAft>
        <a:spcPct val="0"/>
      </a:spcAft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765" rtl="0" eaLnBrk="1" latinLnBrk="0" hangingPunct="1"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130" algn="l" defTabSz="913765" rtl="0" eaLnBrk="1" latinLnBrk="0" hangingPunct="1"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5695" algn="l" defTabSz="913765" rtl="0" eaLnBrk="1" latinLnBrk="0" hangingPunct="1">
      <a:defRPr sz="3100" kern="1200">
        <a:solidFill>
          <a:srgbClr val="004C9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xudan-XD" initials="XD" lastIdx="1" clrIdx="0"/>
  <p:cmAuthor id="2" name="Administrator" initials="l" lastIdx="1" clrIdx="1"/>
  <p:cmAuthor id="3" name="作者" initials="A" lastIdx="0" clrIdx="2"/>
  <p:cmAuthor id="4" name="HP" initials="H" lastIdx="4" clrIdx="3"/>
  <p:cmAuthor id="5" name="宋洁然" initials="宋" lastIdx="2" clrIdx="1"/>
  <p:cmAuthor id="6" name="ming qiu" initials="m" lastIdx="17" clrIdx="1"/>
  <p:cmAuthor id="7" name="1206988966@qq.com" initials="1" lastIdx="1" clrIdx="2"/>
  <p:cmAuthor id="8" name="姜伟光" initials="姜" lastIdx="1" clrIdx="0"/>
  <p:cmAuthor id="9" name="ASUS" initials="A" lastIdx="28" clrIdx="4"/>
  <p:cmAuthor id="10" name="lenovo" initials="l" lastIdx="6" clrIdx="2"/>
  <p:cmAuthor id="11" name="xiedk" initials="x" lastIdx="2" clrIdx="10"/>
  <p:cmAuthor id="12" name="未知用户1" initials="未知用户1" lastIdx="2" clrIdx="11"/>
  <p:cmAuthor id="13" name="马云飞10014438" initials="马" lastIdx="4" clrIdx="0"/>
  <p:cmAuthor id="14" name="10077969" initials="10077969" lastIdx="2" clrIdx="13"/>
  <p:cmAuthor id="15" name="康浩杰|hnkanghaojie" initials="A" lastIdx="1" clrIdx="14"/>
  <p:cmAuthor id="16" name="孟伟伟" initials="孟" lastIdx="1" clrIdx="15"/>
  <p:cmAuthor id="17" name="dongrp" initials="d" lastIdx="1" clrIdx="16"/>
  <p:cmAuthor id="18" name="hc" initials="h" lastIdx="1" clrIdx="17"/>
  <p:cmAuthor id="19" name="Saku Uchikawa" initials="S" lastIdx="11" clrIdx="0"/>
  <p:cmAuthor id="20" name="00065088" initials="0" lastIdx="2" clrIdx="19"/>
  <p:cmAuthor id="21" name="10066351" initials="1" lastIdx="2" clrIdx="0"/>
  <p:cmAuthor id="22" name="蔡建楠" initials="caijianna" lastIdx="15" clrIdx="17"/>
  <p:cmAuthor id="23" name="赵诚荣10027092" initials="赵" lastIdx="2" clrIdx="25"/>
  <p:cmAuthor id="24" name="李蕾00009994" initials="李" lastIdx="6" clrIdx="17"/>
  <p:cmAuthor id="25" name="wyz" initials="w" lastIdx="1" clrIdx="24"/>
  <p:cmAuthor id="26" name="10270945" initials="1" lastIdx="1" clrIdx="25"/>
  <p:cmAuthor id="27" name="10295142" initials="1" lastIdx="1" clrIdx="26"/>
  <p:cmAuthor id="28" name="Hou Yingfeng" initials="H" lastIdx="10" clrIdx="23"/>
  <p:cmAuthor id="30" name="10056791" initials="ZTE" lastIdx="1" clrIdx="29"/>
  <p:cmAuthor id="31" name="Author" initials="A" lastIdx="0" clrIdx="30"/>
  <p:cmAuthor id="32" name="李楠10047711" initials="李楠10047711" lastIdx="2" clrIdx="31"/>
  <p:cmAuthor id="76" name="许 志军" initials="许" lastIdx="1" clrIdx="25"/>
  <p:cmAuthor id="33" name="610007" initials="6" lastIdx="0" clrIdx="32"/>
  <p:cmAuthor id="77" name="欧 志芳" initials="欧" lastIdx="1" clrIdx="26"/>
  <p:cmAuthor id="34" name="Jason" initials="J" lastIdx="18" clrIdx="33"/>
  <p:cmAuthor id="35" name="stephen" initials="s" lastIdx="1" clrIdx="3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78922" autoAdjust="0"/>
  </p:normalViewPr>
  <p:slideViewPr>
    <p:cSldViewPr snapToGrid="0">
      <p:cViewPr varScale="1">
        <p:scale>
          <a:sx n="79" d="100"/>
          <a:sy n="79" d="100"/>
        </p:scale>
        <p:origin x="124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主叫签约</a:t>
            </a:r>
            <a:r>
              <a:rPr lang="en-US" altLang="zh-CN" dirty="0" err="1"/>
              <a:t>iFC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image" Target="../media/image15.png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Relationship Id="rId3" Type="http://schemas.openxmlformats.org/officeDocument/2006/relationships/tags" Target="../tags/tag2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3" Type="http://schemas.openxmlformats.org/officeDocument/2006/relationships/tags" Target="../tags/tag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71" t="72877"/>
          <a:stretch>
            <a:fillRect/>
          </a:stretch>
        </p:blipFill>
        <p:spPr>
          <a:xfrm>
            <a:off x="9798680" y="4997863"/>
            <a:ext cx="2393320" cy="1860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790" b="69939"/>
          <a:stretch>
            <a:fillRect/>
          </a:stretch>
        </p:blipFill>
        <p:spPr>
          <a:xfrm>
            <a:off x="6876" y="137115"/>
            <a:ext cx="3103001" cy="1670458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589215"/>
            <a:ext cx="10515600" cy="839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5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2124" y="67036"/>
            <a:ext cx="3033859" cy="1002978"/>
            <a:chOff x="322377" y="128913"/>
            <a:chExt cx="3227035" cy="1067978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Bl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2998047"/>
            <a:ext cx="9403181" cy="2345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1303" y="5800211"/>
            <a:ext cx="9403181" cy="316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11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 userDrawn="1"/>
        </p:nvSpPr>
        <p:spPr>
          <a:xfrm>
            <a:off x="0" y="0"/>
            <a:ext cx="12192000" cy="155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82104"/>
            <a:ext cx="12192000" cy="1551928"/>
          </a:xfrm>
          <a:prstGeom prst="rect">
            <a:avLst/>
          </a:prstGeom>
        </p:spPr>
      </p:pic>
      <p:pic>
        <p:nvPicPr>
          <p:cNvPr id="3" name="Grafik 2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745" y="432740"/>
            <a:ext cx="5402508" cy="10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1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think-cell Folie" r:id="rId3" imgW="12700" imgH="12700" progId="TCLayout.ActiveDocument.1">
                  <p:embed/>
                </p:oleObj>
              </mc:Choice>
              <mc:Fallback>
                <p:oleObj name="think-cell Folie" r:id="rId3" imgW="12700" imgH="12700" progId="TCLayout.ActiveDocument.1">
                  <p:embed/>
                  <p:pic>
                    <p:nvPicPr>
                      <p:cNvPr id="0" name="图片 1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28916" y="497258"/>
            <a:ext cx="3684694" cy="708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8382468" cy="178665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0211" y="436920"/>
            <a:ext cx="11580552" cy="829647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540" dirty="0">
                <a:solidFill>
                  <a:schemeClr val="bg1"/>
                </a:solidFill>
              </a:rPr>
              <a:t>Slide</a:t>
            </a:r>
            <a:br>
              <a:rPr lang="en-US" sz="2540" dirty="0">
                <a:solidFill>
                  <a:schemeClr val="bg1"/>
                </a:solidFill>
              </a:rPr>
            </a:br>
            <a:r>
              <a:rPr lang="en-US" sz="2540" dirty="0">
                <a:solidFill>
                  <a:schemeClr val="bg1"/>
                </a:solidFill>
              </a:rPr>
              <a:t>Title</a:t>
            </a:r>
            <a:endParaRPr lang="en-US" sz="2540" dirty="0">
              <a:solidFill>
                <a:schemeClr val="bg1"/>
              </a:solidFill>
            </a:endParaRP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470211" y="1999093"/>
            <a:ext cx="11580552" cy="4361648"/>
          </a:xfrm>
        </p:spPr>
        <p:txBody>
          <a:bodyPr/>
          <a:lstStyle>
            <a:lvl1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71" t="72877"/>
          <a:stretch>
            <a:fillRect/>
          </a:stretch>
        </p:blipFill>
        <p:spPr>
          <a:xfrm>
            <a:off x="9798680" y="4997863"/>
            <a:ext cx="2393320" cy="1860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790" b="69939"/>
          <a:stretch>
            <a:fillRect/>
          </a:stretch>
        </p:blipFill>
        <p:spPr>
          <a:xfrm>
            <a:off x="6876" y="137115"/>
            <a:ext cx="3103001" cy="1670458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589215"/>
            <a:ext cx="10515600" cy="839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5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9082124" y="67036"/>
            <a:ext cx="3033859" cy="1002978"/>
            <a:chOff x="322377" y="128913"/>
            <a:chExt cx="3227035" cy="1067978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939" r="52406"/>
          <a:stretch>
            <a:fillRect/>
          </a:stretch>
        </p:blipFill>
        <p:spPr>
          <a:xfrm>
            <a:off x="0" y="4865008"/>
            <a:ext cx="5307645" cy="199299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05747" cy="58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0B85C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6" b="34462"/>
          <a:stretch>
            <a:fillRect/>
          </a:stretch>
        </p:blipFill>
        <p:spPr>
          <a:xfrm>
            <a:off x="10546538" y="40189"/>
            <a:ext cx="1645462" cy="49217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5" y="5872815"/>
            <a:ext cx="1122391" cy="80870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0" y="572550"/>
            <a:ext cx="12192000" cy="18000"/>
          </a:xfrm>
          <a:prstGeom prst="rect">
            <a:avLst/>
          </a:prstGeom>
          <a:gradFill>
            <a:gsLst>
              <a:gs pos="0">
                <a:srgbClr val="0056A7"/>
              </a:gs>
              <a:gs pos="14000">
                <a:schemeClr val="accent1">
                  <a:shade val="67500"/>
                  <a:satMod val="115000"/>
                </a:schemeClr>
              </a:gs>
              <a:gs pos="100000">
                <a:srgbClr val="DDF9E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4"/>
          <p:cNvPicPr>
            <a:picLocks noChangeAspect="1"/>
          </p:cNvPicPr>
          <p:nvPr userDrawn="1"/>
        </p:nvPicPr>
        <p:blipFill rotWithShape="1">
          <a:blip r:embed="rId2" cstate="print"/>
          <a:srcRect t="70939" r="52406"/>
          <a:stretch>
            <a:fillRect/>
          </a:stretch>
        </p:blipFill>
        <p:spPr>
          <a:xfrm>
            <a:off x="0" y="4865008"/>
            <a:ext cx="5307645" cy="1992992"/>
          </a:xfrm>
          <a:prstGeom prst="rect">
            <a:avLst/>
          </a:prstGeom>
        </p:spPr>
      </p:pic>
      <p:pic>
        <p:nvPicPr>
          <p:cNvPr id="2097161" name="图片 5"/>
          <p:cNvPicPr>
            <a:picLocks noChangeAspect="1"/>
          </p:cNvPicPr>
          <p:nvPr userDrawn="1"/>
        </p:nvPicPr>
        <p:blipFill rotWithShape="1">
          <a:blip r:embed="rId3" cstate="print"/>
          <a:srcRect t="25516" b="34462"/>
          <a:stretch>
            <a:fillRect/>
          </a:stretch>
        </p:blipFill>
        <p:spPr>
          <a:xfrm>
            <a:off x="10546538" y="77240"/>
            <a:ext cx="1645463" cy="379961"/>
          </a:xfrm>
          <a:prstGeom prst="rect">
            <a:avLst/>
          </a:prstGeom>
        </p:spPr>
      </p:pic>
      <p:pic>
        <p:nvPicPr>
          <p:cNvPr id="2097162" name="图片 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5671" y="5898453"/>
            <a:ext cx="1463095" cy="808704"/>
          </a:xfrm>
          <a:prstGeom prst="rect">
            <a:avLst/>
          </a:prstGeom>
        </p:spPr>
      </p:pic>
      <p:sp>
        <p:nvSpPr>
          <p:cNvPr id="1048622" name="矩形 7"/>
          <p:cNvSpPr/>
          <p:nvPr userDrawn="1"/>
        </p:nvSpPr>
        <p:spPr>
          <a:xfrm flipV="1">
            <a:off x="0" y="572550"/>
            <a:ext cx="12192000" cy="18000"/>
          </a:xfrm>
          <a:prstGeom prst="rect">
            <a:avLst/>
          </a:prstGeom>
          <a:gradFill>
            <a:gsLst>
              <a:gs pos="0">
                <a:srgbClr val="0056A7"/>
              </a:gs>
              <a:gs pos="14000">
                <a:schemeClr val="accent1">
                  <a:shade val="67500"/>
                  <a:satMod val="115000"/>
                </a:schemeClr>
              </a:gs>
              <a:gs pos="100000">
                <a:srgbClr val="DDF9E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939" r="52406"/>
          <a:stretch>
            <a:fillRect/>
          </a:stretch>
        </p:blipFill>
        <p:spPr>
          <a:xfrm>
            <a:off x="0" y="4865008"/>
            <a:ext cx="5307645" cy="199299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05747" cy="58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0B85C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6" b="34462"/>
          <a:stretch>
            <a:fillRect/>
          </a:stretch>
        </p:blipFill>
        <p:spPr>
          <a:xfrm>
            <a:off x="10546538" y="40189"/>
            <a:ext cx="1645462" cy="49217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5" y="5872815"/>
            <a:ext cx="1122391" cy="8087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0" y="572550"/>
            <a:ext cx="12192000" cy="18000"/>
          </a:xfrm>
          <a:prstGeom prst="rect">
            <a:avLst/>
          </a:prstGeom>
          <a:gradFill>
            <a:gsLst>
              <a:gs pos="0">
                <a:srgbClr val="0056A7"/>
              </a:gs>
              <a:gs pos="14000">
                <a:schemeClr val="accent1">
                  <a:shade val="67500"/>
                  <a:satMod val="115000"/>
                </a:schemeClr>
              </a:gs>
              <a:gs pos="100000">
                <a:srgbClr val="DDF9E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Holder 2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68" name="Holder 3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0764-ED44-4E82-988C-62B24B66E3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Holder 4"/>
          <p:cNvSpPr>
            <a:spLocks noGrp="1"/>
          </p:cNvSpPr>
          <p:nvPr>
            <p:ph type="sldNum" sz="quarter" idx="7"/>
          </p:nvPr>
        </p:nvSpPr>
        <p:spPr>
          <a:xfrm>
            <a:off x="9201721" y="6356350"/>
            <a:ext cx="2743200" cy="365125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67D11ACA-4693-4FAA-83C7-02B201193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92000"/>
            <a:ext cx="9144000" cy="15874"/>
          </a:xfrm>
          <a:prstGeom prst="rect">
            <a:avLst/>
          </a:prstGeom>
        </p:spPr>
      </p:pic>
      <p:pic>
        <p:nvPicPr>
          <p:cNvPr id="7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10352531" y="373379"/>
            <a:ext cx="1415795" cy="437388"/>
          </a:xfrm>
          <a:prstGeom prst="rect">
            <a:avLst/>
          </a:prstGeom>
        </p:spPr>
      </p:pic>
      <p:sp>
        <p:nvSpPr>
          <p:cNvPr id="8" name="rect"/>
          <p:cNvSpPr/>
          <p:nvPr/>
        </p:nvSpPr>
        <p:spPr>
          <a:xfrm>
            <a:off x="0" y="135197"/>
            <a:ext cx="222504" cy="563879"/>
          </a:xfrm>
          <a:prstGeom prst="rect">
            <a:avLst/>
          </a:prstGeom>
          <a:solidFill>
            <a:srgbClr val="0F60D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" name="rect"/>
          <p:cNvSpPr/>
          <p:nvPr/>
        </p:nvSpPr>
        <p:spPr>
          <a:xfrm>
            <a:off x="295846" y="135959"/>
            <a:ext cx="28575" cy="563626"/>
          </a:xfrm>
          <a:prstGeom prst="rect">
            <a:avLst/>
          </a:prstGeom>
          <a:solidFill>
            <a:srgbClr val="0F60D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55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52551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0764-ED44-4E82-988C-62B24B66E3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2552" name="Holder 6"/>
          <p:cNvSpPr>
            <a:spLocks noGrp="1"/>
          </p:cNvSpPr>
          <p:nvPr>
            <p:ph type="sldNum" sz="quarter" idx="7"/>
          </p:nvPr>
        </p:nvSpPr>
        <p:spPr>
          <a:xfrm>
            <a:off x="11497343" y="6438872"/>
            <a:ext cx="340360" cy="184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67D11ACA-4693-4FAA-83C7-02B201193D66}" type="slidenum">
              <a:rPr lang="zh-CN" altLang="en-US" smtClean="0"/>
            </a:fld>
            <a:endParaRPr lang="zh-CN" altLang="en-US"/>
          </a:p>
        </p:txBody>
      </p:sp>
      <p:pic>
        <p:nvPicPr>
          <p:cNvPr id="2097609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612" y="260263"/>
            <a:ext cx="1415731" cy="4364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428455" y="762000"/>
            <a:ext cx="18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428455" y="980100"/>
            <a:ext cx="180000" cy="1797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-428455" y="1197905"/>
            <a:ext cx="180000" cy="1797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-428455" y="1415710"/>
            <a:ext cx="180000" cy="179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-504825" y="1938315"/>
            <a:ext cx="237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35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504825" y="2199935"/>
            <a:ext cx="237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35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504825" y="2461555"/>
            <a:ext cx="237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35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504825" y="1676695"/>
            <a:ext cx="237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35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24800" y="5589379"/>
            <a:ext cx="3997841" cy="9744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defTabSz="685800"/>
            <a:r>
              <a:rPr lang="en-US" altLang="zh-CN" sz="1865" dirty="0">
                <a:solidFill>
                  <a:prstClr val="black"/>
                </a:solidFill>
              </a:rPr>
              <a:t>    </a:t>
            </a:r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11658951" y="6488668"/>
            <a:ext cx="527381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335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335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24800" y="5589379"/>
            <a:ext cx="3997841" cy="9744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defTabSz="685800"/>
            <a:r>
              <a:rPr lang="en-US" altLang="zh-CN" sz="1865" dirty="0">
                <a:solidFill>
                  <a:prstClr val="black"/>
                </a:solidFill>
              </a:rPr>
              <a:t>    </a:t>
            </a:r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11658951" y="6488668"/>
            <a:ext cx="527381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335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335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 Bl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1243683"/>
            <a:ext cx="9456935" cy="434371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1621071" y="6590127"/>
            <a:ext cx="571467" cy="269271"/>
          </a:xfrm>
          <a:prstGeom prst="rect">
            <a:avLst/>
          </a:prstGeom>
          <a:noFill/>
          <a:ln>
            <a:noFill/>
          </a:ln>
        </p:spPr>
        <p:txBody>
          <a:bodyPr lIns="78041" tIns="39022" rIns="78041" bIns="39022"/>
          <a:lstStyle/>
          <a:p>
            <a:pPr algn="r">
              <a:defRPr/>
            </a:pPr>
            <a:fld id="{083AA7C1-1891-49BD-9179-A0E53E88FB77}" type="slidenum"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5295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341630" indent="-341630" algn="l" defTabSz="45529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4480" algn="l" defTabSz="45529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215" indent="-227330" algn="l" defTabSz="45529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510" indent="-227330" algn="l" defTabSz="45529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0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05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54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4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13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43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1621071" y="6590127"/>
            <a:ext cx="571467" cy="269271"/>
          </a:xfrm>
          <a:prstGeom prst="rect">
            <a:avLst/>
          </a:prstGeom>
          <a:noFill/>
          <a:ln>
            <a:noFill/>
          </a:ln>
        </p:spPr>
        <p:txBody>
          <a:bodyPr lIns="78041" tIns="39022" rIns="78041" bIns="39022"/>
          <a:lstStyle/>
          <a:p>
            <a:pPr algn="r">
              <a:defRPr/>
            </a:pPr>
            <a:fld id="{083AA7C1-1891-49BD-9179-A0E53E88FB77}" type="slidenum"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455295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341630" indent="-341630" algn="l" defTabSz="45529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4480" algn="l" defTabSz="45529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215" indent="-227330" algn="l" defTabSz="45529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510" indent="-227330" algn="l" defTabSz="45529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0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055" indent="-227330" algn="l" defTabSz="45529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54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4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13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430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5" algn="l" defTabSz="455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8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1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029A-5AA6-4C12-8648-D7EAB28FA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47395" y="2646680"/>
            <a:ext cx="10329545" cy="2173605"/>
          </a:xfrm>
        </p:spPr>
        <p:txBody>
          <a:bodyPr anchor="ctr"/>
          <a:lstStyle/>
          <a:p>
            <a:pPr marL="0" algn="l" defTabSz="457200">
              <a:buClrTx/>
              <a:buSzTx/>
              <a:buNone/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V</a:t>
            </a:r>
            <a:r>
              <a:rPr lang="en-US" altLang="zh-CN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erified Caller </a:t>
            </a: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API</a:t>
            </a:r>
            <a:endParaRPr lang="en-US" sz="4400" dirty="0"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marL="0" algn="l" defTabSz="457200">
              <a:spcBef>
                <a:spcPts val="600"/>
              </a:spcBef>
              <a:buClrTx/>
              <a:buSzTx/>
              <a:buNone/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		</a:t>
            </a:r>
            <a:endParaRPr lang="en-US" sz="4400" dirty="0"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67086" y="5335644"/>
            <a:ext cx="9838055" cy="1068754"/>
          </a:xfrm>
        </p:spPr>
        <p:txBody>
          <a:bodyPr wrap="square"/>
          <a:lstStyle/>
          <a:p>
            <a:r>
              <a:rPr lang="en-US" alt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China Telecom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67532" y="1625579"/>
            <a:ext cx="9456935" cy="431802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960" dirty="0">
                <a:latin typeface="微软雅黑" panose="020B0503020204020204" charset="-122"/>
                <a:ea typeface="微软雅黑" panose="020B0503020204020204" charset="-122"/>
              </a:rPr>
              <a:t> Verified Caller </a:t>
            </a:r>
            <a:r>
              <a:rPr lang="en-US" altLang="zh-CN" sz="2960" dirty="0" err="1">
                <a:latin typeface="微软雅黑" panose="020B0503020204020204" charset="-122"/>
                <a:ea typeface="微软雅黑" panose="020B0503020204020204" charset="-122"/>
              </a:rPr>
              <a:t>Architechture</a:t>
            </a:r>
            <a:endParaRPr lang="en-US" altLang="zh-CN" sz="296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1045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 API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sz="29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Verified Message</a:t>
            </a:r>
            <a:endParaRPr lang="en-US" altLang="zh-CN" sz="296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1045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 API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1045" lvl="1" indent="-342900">
              <a:lnSpc>
                <a:spcPct val="150000"/>
              </a:lnSpc>
              <a:buAutoNum type="arabicPeriod"/>
            </a:pPr>
            <a:endParaRPr lang="en-US" sz="110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134" y="604407"/>
            <a:ext cx="3540096" cy="74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3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</a:t>
            </a:r>
            <a:endParaRPr lang="zh-CN" altLang="en-US" sz="423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395" y="227630"/>
            <a:ext cx="11580552" cy="829647"/>
          </a:xfrm>
        </p:spPr>
        <p:txBody>
          <a:bodyPr/>
          <a:lstStyle/>
          <a:p>
            <a:r>
              <a:rPr lang="en-US" sz="3200" dirty="0">
                <a:latin typeface="微软雅黑" panose="020B0503020204020204" charset="-122"/>
                <a:sym typeface="+mn-ea"/>
              </a:rPr>
              <a:t>Verified Caller Architecture</a:t>
            </a:r>
            <a:br>
              <a:rPr lang="en-US" sz="3200" dirty="0">
                <a:latin typeface="微软雅黑" panose="020B0503020204020204" charset="-122"/>
                <a:sym typeface="+mn-ea"/>
              </a:rPr>
            </a:br>
            <a:endParaRPr lang="en-US" sz="3200" dirty="0">
              <a:latin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08226" y="2732989"/>
            <a:ext cx="3011831" cy="504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Open Gateway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>
            <a:stCxn id="27" idx="2"/>
            <a:endCxn id="48" idx="0"/>
          </p:cNvCxnSpPr>
          <p:nvPr/>
        </p:nvCxnSpPr>
        <p:spPr>
          <a:xfrm>
            <a:off x="5814142" y="3237625"/>
            <a:ext cx="6240" cy="69792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4246517" y="8857947"/>
            <a:ext cx="421641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4398917" y="9010347"/>
            <a:ext cx="421641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27" idx="0"/>
          </p:cNvCxnSpPr>
          <p:nvPr/>
        </p:nvCxnSpPr>
        <p:spPr>
          <a:xfrm>
            <a:off x="5814141" y="2288252"/>
            <a:ext cx="1" cy="44473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785991" y="3401368"/>
            <a:ext cx="17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Network API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2588" y="2341343"/>
            <a:ext cx="17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Service API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32213" y="3837127"/>
            <a:ext cx="4711691" cy="2934812"/>
            <a:chOff x="3325973" y="3654441"/>
            <a:chExt cx="4711691" cy="2934812"/>
          </a:xfrm>
        </p:grpSpPr>
        <p:sp>
          <p:nvSpPr>
            <p:cNvPr id="35" name="矩形 34"/>
            <p:cNvSpPr/>
            <p:nvPr/>
          </p:nvSpPr>
          <p:spPr>
            <a:xfrm>
              <a:off x="4135038" y="5302710"/>
              <a:ext cx="937482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S-CSCF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325973" y="3654441"/>
              <a:ext cx="4711691" cy="2934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72464" y="6216634"/>
              <a:ext cx="619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IMS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4800612" y="4260789"/>
              <a:ext cx="3" cy="346902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6" idx="2"/>
              <a:endCxn id="61" idx="0"/>
            </p:cNvCxnSpPr>
            <p:nvPr/>
          </p:nvCxnSpPr>
          <p:spPr>
            <a:xfrm>
              <a:off x="5814139" y="5015374"/>
              <a:ext cx="0" cy="287336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308226" y="3752863"/>
              <a:ext cx="3011831" cy="504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IMS</a:t>
              </a:r>
              <a:r>
                <a:rPr lang="zh-CN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Message AS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279471" y="4330573"/>
              <a:ext cx="521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MO</a:t>
              </a:r>
              <a:endParaRPr lang="zh-CN" altLang="en-US" sz="16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115442" y="4626669"/>
              <a:ext cx="957078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P-CSCF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 flipV="1">
              <a:off x="5242453" y="4330573"/>
              <a:ext cx="33298" cy="2103119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521160" y="4304287"/>
              <a:ext cx="521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SS</a:t>
              </a:r>
              <a:endParaRPr lang="zh-CN" altLang="en-US" sz="1600" dirty="0"/>
            </a:p>
          </p:txBody>
        </p:sp>
        <p:cxnSp>
          <p:nvCxnSpPr>
            <p:cNvPr id="55" name="直接连接符 50"/>
            <p:cNvCxnSpPr/>
            <p:nvPr/>
          </p:nvCxnSpPr>
          <p:spPr>
            <a:xfrm flipV="1">
              <a:off x="6417866" y="4330573"/>
              <a:ext cx="16428" cy="2090507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335600" y="4642841"/>
              <a:ext cx="957078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I-CSCF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727684" y="4330573"/>
              <a:ext cx="521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MT</a:t>
              </a:r>
              <a:endParaRPr lang="zh-CN" altLang="en-US" sz="16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523027" y="4642841"/>
              <a:ext cx="937482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S-CSCF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523027" y="5295298"/>
              <a:ext cx="937482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P-CSCF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335600" y="5302710"/>
              <a:ext cx="957078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HSS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3" name="直接连接符 16"/>
            <p:cNvCxnSpPr/>
            <p:nvPr/>
          </p:nvCxnSpPr>
          <p:spPr>
            <a:xfrm flipV="1">
              <a:off x="4580587" y="4948396"/>
              <a:ext cx="3" cy="346902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51"/>
            <p:cNvCxnSpPr>
              <a:stCxn id="35" idx="3"/>
              <a:endCxn id="56" idx="1"/>
            </p:cNvCxnSpPr>
            <p:nvPr/>
          </p:nvCxnSpPr>
          <p:spPr>
            <a:xfrm flipV="1">
              <a:off x="5072520" y="4829108"/>
              <a:ext cx="263080" cy="659869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6"/>
            <p:cNvCxnSpPr>
              <a:stCxn id="59" idx="1"/>
              <a:endCxn id="56" idx="3"/>
            </p:cNvCxnSpPr>
            <p:nvPr/>
          </p:nvCxnSpPr>
          <p:spPr>
            <a:xfrm flipH="1">
              <a:off x="6292678" y="4829108"/>
              <a:ext cx="230349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16"/>
            <p:cNvCxnSpPr>
              <a:stCxn id="60" idx="0"/>
            </p:cNvCxnSpPr>
            <p:nvPr/>
          </p:nvCxnSpPr>
          <p:spPr>
            <a:xfrm flipV="1">
              <a:off x="6991768" y="5027968"/>
              <a:ext cx="3" cy="267330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4135038" y="5876493"/>
              <a:ext cx="937482" cy="3725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8" name="直接连接符 16"/>
            <p:cNvCxnSpPr>
              <a:stCxn id="35" idx="2"/>
              <a:endCxn id="67" idx="0"/>
            </p:cNvCxnSpPr>
            <p:nvPr/>
          </p:nvCxnSpPr>
          <p:spPr>
            <a:xfrm>
              <a:off x="4603779" y="5675243"/>
              <a:ext cx="0" cy="201250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>
            <p:custDataLst>
              <p:tags r:id="rId1"/>
            </p:custDataLst>
          </p:nvPr>
        </p:nvSpPr>
        <p:spPr>
          <a:xfrm>
            <a:off x="5083453" y="1815721"/>
            <a:ext cx="1398270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Customer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>
            <p:custDataLst>
              <p:tags r:id="rId1"/>
            </p:custDataLst>
          </p:nvPr>
        </p:nvSpPr>
        <p:spPr>
          <a:xfrm>
            <a:off x="265106" y="83225"/>
            <a:ext cx="11580552" cy="829647"/>
          </a:xfrm>
          <a:prstGeom prst="rect">
            <a:avLst/>
          </a:prstGeom>
        </p:spPr>
        <p:txBody>
          <a:bodyPr vert="horz"/>
          <a:lstStyle>
            <a:lvl1pPr algn="l" defTabSz="455295" rtl="0" eaLnBrk="1" latinLnBrk="0" hangingPunct="1">
              <a:spcBef>
                <a:spcPct val="0"/>
              </a:spcBef>
              <a:buNone/>
              <a:defRPr sz="2800" b="0" i="0" kern="1200" baseline="0">
                <a:solidFill>
                  <a:schemeClr val="bg1"/>
                </a:solidFill>
                <a:latin typeface="Montserrat Light" pitchFamily="2" charset="77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charset="-122"/>
                <a:sym typeface="+mn-ea"/>
              </a:rPr>
              <a:t> Technical Viability</a:t>
            </a:r>
            <a:endParaRPr lang="en-US" altLang="zh-CN" sz="3200" dirty="0">
              <a:latin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latin typeface="微软雅黑" panose="020B0503020204020204" charset="-122"/>
                <a:sym typeface="+mn-ea"/>
              </a:rPr>
              <a:t>-Service API</a:t>
            </a:r>
            <a:endParaRPr lang="en-US" altLang="zh-CN" sz="3200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86238" y="2066340"/>
            <a:ext cx="6678063" cy="734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 1-2. </a:t>
            </a:r>
            <a:r>
              <a:rPr lang="en-US" altLang="zh-CN" sz="1600" b="1" dirty="0">
                <a:solidFill>
                  <a:schemeClr val="tx1"/>
                </a:solidFill>
              </a:rPr>
              <a:t>Enter the basic customer information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(customer name, number, address and contact phone numbers)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>
            <p:custDataLst>
              <p:tags r:id="rId2"/>
            </p:custDataLst>
          </p:nvPr>
        </p:nvSpPr>
        <p:spPr>
          <a:xfrm>
            <a:off x="2779886" y="1949984"/>
            <a:ext cx="1398270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Customer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2776579" y="4378009"/>
            <a:ext cx="1398270" cy="504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CRM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19712" y="4267424"/>
            <a:ext cx="1550760" cy="7259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Audit Platform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6" idx="2"/>
            <a:endCxn id="24" idx="0"/>
          </p:cNvCxnSpPr>
          <p:nvPr>
            <p:custDataLst>
              <p:tags r:id="rId5"/>
            </p:custDataLst>
          </p:nvPr>
        </p:nvCxnSpPr>
        <p:spPr>
          <a:xfrm>
            <a:off x="3479021" y="2454809"/>
            <a:ext cx="0" cy="57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>
            <p:custDataLst>
              <p:tags r:id="rId6"/>
            </p:custDataLst>
          </p:nvPr>
        </p:nvCxnSpPr>
        <p:spPr>
          <a:xfrm flipH="1" flipV="1">
            <a:off x="1970472" y="4522844"/>
            <a:ext cx="806107" cy="1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2"/>
          </p:cNvCxnSpPr>
          <p:nvPr>
            <p:custDataLst>
              <p:tags r:id="rId7"/>
            </p:custDataLst>
          </p:nvPr>
        </p:nvCxnSpPr>
        <p:spPr>
          <a:xfrm>
            <a:off x="3475714" y="4882834"/>
            <a:ext cx="3307" cy="784342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78082" y="2990823"/>
            <a:ext cx="6678059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en-US" altLang="zh-CN" sz="1600" b="1" dirty="0">
                <a:solidFill>
                  <a:schemeClr val="tx1"/>
                </a:solidFill>
              </a:rPr>
              <a:t>Submit qualifications of the customer 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(proof of authorized relationship between the customer and the number, business license, content of the verified message /video)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78082" y="4769496"/>
            <a:ext cx="6104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5. </a:t>
            </a:r>
            <a:r>
              <a:rPr lang="en-US" altLang="zh-CN" sz="1600" b="1" dirty="0">
                <a:solidFill>
                  <a:schemeClr val="tx1"/>
                </a:solidFill>
              </a:rPr>
              <a:t>Subscribe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(customer number signaling)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>
            <p:custDataLst>
              <p:tags r:id="rId8"/>
            </p:custDataLst>
          </p:nvPr>
        </p:nvCxnSpPr>
        <p:spPr>
          <a:xfrm>
            <a:off x="1981831" y="4741369"/>
            <a:ext cx="794748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95253" y="2610284"/>
            <a:ext cx="43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495253" y="3895730"/>
            <a:ext cx="43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  <a:endParaRPr lang="zh-CN" altLang="en-US" sz="1400" dirty="0"/>
          </a:p>
        </p:txBody>
      </p:sp>
      <p:sp>
        <p:nvSpPr>
          <p:cNvPr id="40" name="文本框 25"/>
          <p:cNvSpPr txBox="1"/>
          <p:nvPr/>
        </p:nvSpPr>
        <p:spPr>
          <a:xfrm>
            <a:off x="2225647" y="4185738"/>
            <a:ext cx="43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dirty="0"/>
              <a:t>③</a:t>
            </a:r>
            <a:endParaRPr lang="zh-CN" altLang="en-US" sz="1400" dirty="0"/>
          </a:p>
        </p:txBody>
      </p:sp>
      <p:sp>
        <p:nvSpPr>
          <p:cNvPr id="42" name="文本框 25"/>
          <p:cNvSpPr txBox="1"/>
          <p:nvPr/>
        </p:nvSpPr>
        <p:spPr>
          <a:xfrm>
            <a:off x="2233921" y="4785290"/>
            <a:ext cx="35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dirty="0"/>
              <a:t>④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478082" y="4180803"/>
            <a:ext cx="2891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4. </a:t>
            </a:r>
            <a:r>
              <a:rPr lang="en-US" altLang="zh-CN" sz="1600" b="1" dirty="0">
                <a:solidFill>
                  <a:schemeClr val="tx1"/>
                </a:solidFill>
              </a:rPr>
              <a:t>Return the audit results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175360" y="6001693"/>
            <a:ext cx="2832528" cy="42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IMS Core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9811" y="5699858"/>
            <a:ext cx="3870884" cy="10732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30590" y="6465375"/>
            <a:ext cx="57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IMS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2233921" y="3029689"/>
            <a:ext cx="2490200" cy="7295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Open Gateway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>
            <a:endCxn id="38" idx="0"/>
          </p:cNvCxnSpPr>
          <p:nvPr>
            <p:custDataLst>
              <p:tags r:id="rId11"/>
            </p:custDataLst>
          </p:nvPr>
        </p:nvCxnSpPr>
        <p:spPr>
          <a:xfrm>
            <a:off x="3475714" y="3759282"/>
            <a:ext cx="0" cy="618727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25"/>
          <p:cNvSpPr txBox="1"/>
          <p:nvPr/>
        </p:nvSpPr>
        <p:spPr>
          <a:xfrm>
            <a:off x="3535145" y="5056227"/>
            <a:ext cx="35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dirty="0"/>
              <a:t>⑤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>
            <p:custDataLst>
              <p:tags r:id="rId1"/>
            </p:custDataLst>
          </p:nvPr>
        </p:nvSpPr>
        <p:spPr>
          <a:xfrm>
            <a:off x="186084" y="485284"/>
            <a:ext cx="2901361" cy="731874"/>
          </a:xfrm>
          <a:prstGeom prst="rect">
            <a:avLst/>
          </a:prstGeom>
        </p:spPr>
        <p:txBody>
          <a:bodyPr vert="horz"/>
          <a:lstStyle>
            <a:lvl1pPr algn="l" defTabSz="455295" rtl="0" eaLnBrk="1" latinLnBrk="0" hangingPunct="1">
              <a:spcBef>
                <a:spcPct val="0"/>
              </a:spcBef>
              <a:buNone/>
              <a:defRPr sz="2800" b="0" i="0" kern="1200" baseline="0">
                <a:solidFill>
                  <a:schemeClr val="bg1"/>
                </a:solidFill>
                <a:latin typeface="Montserrat Light" pitchFamily="2" charset="77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charset="-122"/>
                <a:sym typeface="+mn-ea"/>
              </a:rPr>
              <a:t>Network API</a:t>
            </a:r>
            <a:endParaRPr lang="en-US" altLang="zh-CN" sz="3200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8395" y="1828232"/>
            <a:ext cx="419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sym typeface="+mn-ea"/>
              </a:rPr>
              <a:t>Verified Message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5664" y="3476671"/>
            <a:ext cx="1442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Network API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7933" y="5079523"/>
            <a:ext cx="731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Ringing 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872085" y="5391245"/>
            <a:ext cx="2159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Invoking </a:t>
            </a:r>
            <a:r>
              <a:rPr lang="en-US" altLang="zh-CN" sz="1100" i="1" dirty="0"/>
              <a:t>verified message</a:t>
            </a:r>
            <a:endParaRPr lang="en-US" altLang="zh-CN" sz="1100" i="1" dirty="0"/>
          </a:p>
        </p:txBody>
      </p:sp>
      <p:sp>
        <p:nvSpPr>
          <p:cNvPr id="62" name="矩形: 圆角 61"/>
          <p:cNvSpPr/>
          <p:nvPr/>
        </p:nvSpPr>
        <p:spPr>
          <a:xfrm>
            <a:off x="1126903" y="3756809"/>
            <a:ext cx="1745760" cy="23670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Open Gateway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6512869" y="3771417"/>
            <a:ext cx="1442037" cy="235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IMS Message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AS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067852" y="3085052"/>
            <a:ext cx="0" cy="68116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1887213" y="3085052"/>
            <a:ext cx="0" cy="64310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197528" y="3292723"/>
            <a:ext cx="1464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Ordering the service</a:t>
            </a:r>
            <a:endParaRPr lang="en-US" altLang="zh-CN" sz="11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287237" y="4404780"/>
            <a:ext cx="720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Calling </a:t>
            </a:r>
            <a:endParaRPr lang="en-US" altLang="zh-CN" sz="11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901405" y="4405397"/>
            <a:ext cx="36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0800000">
            <a:off x="3153882" y="3848908"/>
            <a:ext cx="390161" cy="226876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902223" y="4481908"/>
            <a:ext cx="359857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7968216" y="4723188"/>
            <a:ext cx="1298108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968216" y="4647170"/>
            <a:ext cx="12981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3"/>
          <p:cNvSpPr txBox="1"/>
          <p:nvPr/>
        </p:nvSpPr>
        <p:spPr>
          <a:xfrm>
            <a:off x="2911994" y="5316612"/>
            <a:ext cx="3661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100" dirty="0"/>
              <a:t>Matching verified message templates, verified message content, black and gray lists, grouping strategies</a:t>
            </a:r>
            <a:endParaRPr lang="en-US" altLang="zh-CN" sz="1100" dirty="0"/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2902223" y="5132376"/>
            <a:ext cx="3599986" cy="33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2896410" y="5048941"/>
            <a:ext cx="360579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7970390" y="4681117"/>
            <a:ext cx="141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Continue on</a:t>
            </a:r>
            <a:r>
              <a:rPr lang="zh-CN" altLang="en-US" sz="1100" dirty="0"/>
              <a:t> </a:t>
            </a:r>
            <a:r>
              <a:rPr lang="en-US" altLang="zh-CN" sz="1100" dirty="0"/>
              <a:t>calling </a:t>
            </a:r>
            <a:endParaRPr lang="en-US" altLang="zh-CN" sz="1100" dirty="0"/>
          </a:p>
        </p:txBody>
      </p:sp>
      <p:sp>
        <p:nvSpPr>
          <p:cNvPr id="118" name="矩形: 圆角 117"/>
          <p:cNvSpPr/>
          <p:nvPr/>
        </p:nvSpPr>
        <p:spPr>
          <a:xfrm>
            <a:off x="9276235" y="4344979"/>
            <a:ext cx="1247763" cy="11044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IMS Pool</a:t>
            </a:r>
            <a:endParaRPr lang="zh-CN" altLang="en-US" sz="1800" dirty="0"/>
          </a:p>
        </p:txBody>
      </p:sp>
      <p:cxnSp>
        <p:nvCxnSpPr>
          <p:cNvPr id="119" name="直接箭头连接符 118"/>
          <p:cNvCxnSpPr/>
          <p:nvPr/>
        </p:nvCxnSpPr>
        <p:spPr>
          <a:xfrm flipH="1" flipV="1">
            <a:off x="7981494" y="5390116"/>
            <a:ext cx="1298108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7981494" y="5314098"/>
            <a:ext cx="12981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3919403" y="4808891"/>
            <a:ext cx="1506141" cy="26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100" dirty="0">
                <a:sym typeface="+mn-ea"/>
              </a:rPr>
              <a:t>Calling status report</a:t>
            </a:r>
            <a:endParaRPr lang="en-US" altLang="zh-CN" sz="1100" dirty="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889590" y="4179679"/>
            <a:ext cx="12680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User subscription</a:t>
            </a:r>
            <a:endParaRPr lang="zh-CN" altLang="en-US" sz="11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889590" y="4444725"/>
            <a:ext cx="12680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Response </a:t>
            </a:r>
            <a:endParaRPr lang="zh-CN" altLang="en-US" sz="11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3926894" y="5125452"/>
            <a:ext cx="12680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Response </a:t>
            </a:r>
            <a:endParaRPr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1300648" y="2629026"/>
            <a:ext cx="1398270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Customer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3520" y="2447290"/>
            <a:ext cx="1381125" cy="687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en-US" altLang="zh-CN" sz="2000"/>
              <a:t>MDS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154197" y="2012025"/>
            <a:ext cx="3410062" cy="201402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hangingPunct="1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Rounded Rectangle 4"/>
          <p:cNvSpPr/>
          <p:nvPr>
            <p:custDataLst>
              <p:tags r:id="rId2"/>
            </p:custDataLst>
          </p:nvPr>
        </p:nvSpPr>
        <p:spPr>
          <a:xfrm>
            <a:off x="424742" y="1892918"/>
            <a:ext cx="1456514" cy="249893"/>
          </a:xfrm>
          <a:prstGeom prst="roundRect">
            <a:avLst>
              <a:gd name="adj" fmla="val 2539"/>
            </a:avLst>
          </a:prstGeom>
          <a:solidFill>
            <a:srgbClr val="99CC00"/>
          </a:solidFill>
          <a:ln w="9525">
            <a:noFill/>
          </a:ln>
          <a:effectLst>
            <a:outerShdw blurRad="50800" dist="38100" dir="2700000" algn="tl" rotWithShape="0">
              <a:srgbClr val="0280C8">
                <a:alpha val="1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</a:rPr>
              <a:t>Subscription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938503" y="3375308"/>
            <a:ext cx="1701704" cy="4260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Open Gateway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653964" y="2785716"/>
            <a:ext cx="0" cy="57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899154" y="2775246"/>
            <a:ext cx="0" cy="58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24742" y="2928984"/>
            <a:ext cx="1316027" cy="2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User subscription</a:t>
            </a:r>
            <a:endParaRPr lang="zh-CN" altLang="en-US" sz="1050" dirty="0"/>
          </a:p>
        </p:txBody>
      </p:sp>
      <p:sp>
        <p:nvSpPr>
          <p:cNvPr id="40" name="文本框 93"/>
          <p:cNvSpPr txBox="1"/>
          <p:nvPr/>
        </p:nvSpPr>
        <p:spPr>
          <a:xfrm>
            <a:off x="1890841" y="2928984"/>
            <a:ext cx="821479" cy="2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/>
              <a:t>Response </a:t>
            </a:r>
            <a:endParaRPr lang="zh-CN" altLang="en-US" sz="1050" dirty="0"/>
          </a:p>
        </p:txBody>
      </p:sp>
      <p:sp>
        <p:nvSpPr>
          <p:cNvPr id="41" name="矩形: 圆角 40"/>
          <p:cNvSpPr/>
          <p:nvPr/>
        </p:nvSpPr>
        <p:spPr>
          <a:xfrm>
            <a:off x="1052835" y="2367488"/>
            <a:ext cx="1450084" cy="4260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IMS Message AS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3" name="标题 1"/>
          <p:cNvSpPr/>
          <p:nvPr>
            <p:custDataLst>
              <p:tags r:id="rId3"/>
            </p:custDataLst>
          </p:nvPr>
        </p:nvSpPr>
        <p:spPr>
          <a:xfrm>
            <a:off x="186084" y="485284"/>
            <a:ext cx="2901361" cy="731874"/>
          </a:xfrm>
          <a:prstGeom prst="rect">
            <a:avLst/>
          </a:prstGeom>
        </p:spPr>
        <p:txBody>
          <a:bodyPr vert="horz"/>
          <a:lstStyle>
            <a:lvl1pPr algn="l" defTabSz="455295" rtl="0" eaLnBrk="1" latinLnBrk="0" hangingPunct="1">
              <a:spcBef>
                <a:spcPct val="0"/>
              </a:spcBef>
              <a:buNone/>
              <a:defRPr sz="2800" b="0" i="0" kern="1200" baseline="0">
                <a:solidFill>
                  <a:schemeClr val="bg1"/>
                </a:solidFill>
                <a:latin typeface="Montserrat Light" pitchFamily="2" charset="77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charset="-122"/>
                <a:sym typeface="+mn-ea"/>
              </a:rPr>
              <a:t>Network API</a:t>
            </a:r>
            <a:endParaRPr lang="en-US" altLang="zh-CN" sz="3200" dirty="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74" y="544195"/>
            <a:ext cx="3749504" cy="4384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74" y="5025048"/>
            <a:ext cx="6314739" cy="1727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36668" y="2014851"/>
            <a:ext cx="3351008" cy="232092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hangingPunct="1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ounded Rectangle 4"/>
          <p:cNvSpPr/>
          <p:nvPr>
            <p:custDataLst>
              <p:tags r:id="rId2"/>
            </p:custDataLst>
          </p:nvPr>
        </p:nvSpPr>
        <p:spPr>
          <a:xfrm>
            <a:off x="668659" y="1897035"/>
            <a:ext cx="2115218" cy="298473"/>
          </a:xfrm>
          <a:prstGeom prst="roundRect">
            <a:avLst>
              <a:gd name="adj" fmla="val 2539"/>
            </a:avLst>
          </a:prstGeom>
          <a:solidFill>
            <a:srgbClr val="99CC00"/>
          </a:solidFill>
          <a:ln w="9525">
            <a:noFill/>
          </a:ln>
          <a:effectLst>
            <a:outerShdw blurRad="50800" dist="38100" dir="2700000" algn="tl" rotWithShape="0">
              <a:srgbClr val="0280C8">
                <a:alpha val="1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</a:rPr>
              <a:t>Calling Status Report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353342" y="2422096"/>
            <a:ext cx="1691060" cy="4909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Open Gateway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472413" y="3612718"/>
            <a:ext cx="1452918" cy="4964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IMS Message AS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047299" y="2942542"/>
            <a:ext cx="0" cy="6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290955" y="2930476"/>
            <a:ext cx="0" cy="67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3"/>
          <p:cNvSpPr txBox="1"/>
          <p:nvPr/>
        </p:nvSpPr>
        <p:spPr>
          <a:xfrm>
            <a:off x="698167" y="3140817"/>
            <a:ext cx="1452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/>
              <a:t>Calling status report</a:t>
            </a:r>
            <a:endParaRPr lang="zh-CN" altLang="en-US" sz="1050" dirty="0"/>
          </a:p>
        </p:txBody>
      </p:sp>
      <p:sp>
        <p:nvSpPr>
          <p:cNvPr id="27" name="文本框 93"/>
          <p:cNvSpPr txBox="1"/>
          <p:nvPr/>
        </p:nvSpPr>
        <p:spPr>
          <a:xfrm>
            <a:off x="2254869" y="3148461"/>
            <a:ext cx="1678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90525" indent="6667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2320" indent="131445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4115" indent="19685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5910" indent="261620" algn="l" rtl="0" fontAlgn="base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47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19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199130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5695" algn="l" defTabSz="913765" rtl="0" eaLnBrk="1" latinLnBrk="0" hangingPunct="1">
              <a:defRPr sz="3100" kern="1200">
                <a:solidFill>
                  <a:srgbClr val="004C9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050" dirty="0"/>
              <a:t>Response</a:t>
            </a:r>
            <a:endParaRPr lang="zh-CN" altLang="en-US" sz="1050" dirty="0"/>
          </a:p>
        </p:txBody>
      </p:sp>
      <p:sp>
        <p:nvSpPr>
          <p:cNvPr id="30" name="标题 1"/>
          <p:cNvSpPr/>
          <p:nvPr>
            <p:custDataLst>
              <p:tags r:id="rId3"/>
            </p:custDataLst>
          </p:nvPr>
        </p:nvSpPr>
        <p:spPr>
          <a:xfrm>
            <a:off x="186084" y="485284"/>
            <a:ext cx="2901361" cy="731874"/>
          </a:xfrm>
          <a:prstGeom prst="rect">
            <a:avLst/>
          </a:prstGeom>
        </p:spPr>
        <p:txBody>
          <a:bodyPr vert="horz"/>
          <a:lstStyle>
            <a:lvl1pPr algn="l" defTabSz="455295" rtl="0" eaLnBrk="1" latinLnBrk="0" hangingPunct="1">
              <a:spcBef>
                <a:spcPct val="0"/>
              </a:spcBef>
              <a:buNone/>
              <a:defRPr sz="2800" b="0" i="0" kern="1200" baseline="0">
                <a:solidFill>
                  <a:schemeClr val="bg1"/>
                </a:solidFill>
                <a:latin typeface="Montserrat Light" pitchFamily="2" charset="77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charset="-122"/>
                <a:sym typeface="+mn-ea"/>
              </a:rPr>
              <a:t>Network API</a:t>
            </a:r>
            <a:endParaRPr lang="en-US" altLang="zh-CN" sz="3200" dirty="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063" y="1219847"/>
            <a:ext cx="5067653" cy="31996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063" y="4499385"/>
            <a:ext cx="5470306" cy="2191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47395" y="2646680"/>
            <a:ext cx="3496497" cy="2173605"/>
          </a:xfrm>
        </p:spPr>
        <p:txBody>
          <a:bodyPr anchor="ctr"/>
          <a:lstStyle/>
          <a:p>
            <a:pPr marL="0" algn="l" defTabSz="457200">
              <a:buClrTx/>
              <a:buSzTx/>
              <a:buNone/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Thank you</a:t>
            </a:r>
            <a:endParaRPr lang="en-US" sz="4400" dirty="0"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marL="0" algn="l" defTabSz="457200">
              <a:spcBef>
                <a:spcPts val="600"/>
              </a:spcBef>
              <a:buClrTx/>
              <a:buSzTx/>
              <a:buNone/>
            </a:pPr>
            <a:r>
              <a:rPr lang="en-US" sz="4400" dirty="0"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		</a:t>
            </a:r>
            <a:endParaRPr lang="en-US" sz="4400" dirty="0"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a4527e10-508f-48fe-851f-31047ac88205"/>
  <p:tag name="COMMONDATA" val="eyJoZGlkIjoiYmVjMDEzMGM4ODQ4MmI4NGI5MjQzYTlmYzIwN2U1MDYifQ=="/>
  <p:tag name="commondata" val="eyJoZGlkIjoiNzFhZTU1YTg0ZTJhYjZiNThkYzUyZjJmNjllYjU1NjQifQ==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bg1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BBDE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中国移动标准化工作汇报-WL</Template>
  <TotalTime>0</TotalTime>
  <Words>1155</Words>
  <Application>WPS 演示</Application>
  <PresentationFormat>宽屏</PresentationFormat>
  <Paragraphs>149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方正黑体简体</vt:lpstr>
      <vt:lpstr>Arial Unicode MS</vt:lpstr>
      <vt:lpstr>黑体</vt:lpstr>
      <vt:lpstr>Montserrat Light</vt:lpstr>
      <vt:lpstr>Segoe Print</vt:lpstr>
      <vt:lpstr>Open Sans</vt:lpstr>
      <vt:lpstr>Segoe UI Black</vt:lpstr>
      <vt:lpstr>Calibri</vt:lpstr>
      <vt:lpstr>1_Office 佈景主題</vt:lpstr>
      <vt:lpstr>2_Office 佈景主題</vt:lpstr>
      <vt:lpstr>自定义设计方案</vt:lpstr>
      <vt:lpstr>TCLayout.ActiveDocument.1</vt:lpstr>
      <vt:lpstr>TCLayout.ActiveDocument.1</vt:lpstr>
      <vt:lpstr>TCLayout.ActiveDocument.1</vt:lpstr>
      <vt:lpstr>PowerPoint 演示文稿</vt:lpstr>
      <vt:lpstr>PowerPoint 演示文稿</vt:lpstr>
      <vt:lpstr>Verified Caller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CAMARA点击拨号项目立项</dc:title>
  <dc:creator>office user</dc:creator>
  <cp:lastModifiedBy>APT-5</cp:lastModifiedBy>
  <cp:revision>254</cp:revision>
  <dcterms:created xsi:type="dcterms:W3CDTF">2023-06-15T02:07:00Z</dcterms:created>
  <dcterms:modified xsi:type="dcterms:W3CDTF">2024-09-18T09:45:41Z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40A13C4317E14032AE092532E5CDE590_13</vt:lpwstr>
  </property>
  <property fmtid="{D5CDD505-2E9C-101B-9397-08002B2CF9AE}" pid="3" name="KSOProductBuildVer">
    <vt:lpwstr>2052-12.1.0.18276</vt:lpwstr>
  </property>
</Properties>
</file>