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361" r:id="rId3"/>
    <p:sldId id="370" r:id="rId5"/>
    <p:sldId id="371" r:id="rId6"/>
    <p:sldId id="372" r:id="rId7"/>
    <p:sldId id="373" r:id="rId8"/>
    <p:sldId id="374" r:id="rId9"/>
    <p:sldId id="375" r:id="rId10"/>
    <p:sldId id="376" r:id="rId11"/>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9.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679B6-DFB9-465D-BCF7-63C3CDB22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E9C1-3A93-4484-ADD9-54060A054C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 Id="rId3" Type="http://schemas.openxmlformats.org/officeDocument/2006/relationships/tags" Target="../tags/tag3.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1054" name="think-cell Folie" r:id="rId3" imgW="12700" imgH="12700" progId="TCLayout.ActiveDocument.1">
                  <p:embed/>
                </p:oleObj>
              </mc:Choice>
              <mc:Fallback>
                <p:oleObj name="think-cell Folie" r:id="rId3" imgW="12700" imgH="12700" progId="TCLayout.ActiveDocument.1">
                  <p:embed/>
                  <p:pic>
                    <p:nvPicPr>
                      <p:cNvPr id="0" name="图片 1053"/>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_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3102"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1243683"/>
            <a:ext cx="9456935" cy="4343718"/>
          </a:xfrm>
          <a:prstGeom prst="rect">
            <a:avLst/>
          </a:prstGeom>
        </p:spPr>
        <p:txBody>
          <a:bodyPr anchor="ct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err="1"/>
              <a:t>Section</a:t>
            </a:r>
            <a:r>
              <a:rPr lang="de-DE" dirty="0"/>
              <a:t> Title</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070F3-CE90-48C4-9164-61E1D269245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6AC9C-B0EC-4E8B-9E2D-F71F05C002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11.png"/><Relationship Id="rId3" Type="http://schemas.openxmlformats.org/officeDocument/2006/relationships/tags" Target="../tags/tag5.xml"/><Relationship Id="rId2" Type="http://schemas.openxmlformats.org/officeDocument/2006/relationships/image" Target="../media/image10.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sz="4400" dirty="0">
                <a:latin typeface="微软雅黑" panose="020B0503020204020204" pitchFamily="34" charset="-122"/>
                <a:ea typeface="微软雅黑" panose="020B0503020204020204" pitchFamily="34" charset="-122"/>
                <a:cs typeface="Open Sans" pitchFamily="34" charset="0"/>
              </a:rPr>
              <a:t>Verified Caller API Proposal</a:t>
            </a:r>
            <a:endParaRPr lang="en-US" sz="4400" dirty="0">
              <a:latin typeface="微软雅黑" panose="020B0503020204020204" pitchFamily="34" charset="-122"/>
              <a:ea typeface="微软雅黑" panose="020B0503020204020204" pitchFamily="34" charset="-122"/>
              <a:cs typeface="Open Sans" pitchFamily="34" charset="0"/>
            </a:endParaRPr>
          </a:p>
        </p:txBody>
      </p:sp>
      <p:sp>
        <p:nvSpPr>
          <p:cNvPr id="3" name="Textplatzhalter 2"/>
          <p:cNvSpPr>
            <a:spLocks noGrp="1"/>
          </p:cNvSpPr>
          <p:nvPr>
            <p:ph type="body" sz="quarter" idx="13"/>
          </p:nvPr>
        </p:nvSpPr>
        <p:spPr>
          <a:xfrm>
            <a:off x="1386533" y="5170728"/>
            <a:ext cx="9398174" cy="1263015"/>
          </a:xfrm>
        </p:spPr>
        <p:txBody>
          <a:bodyPr/>
          <a:lstStyle/>
          <a:p>
            <a:r>
              <a:rPr lang="en-US" altLang="de-DE" dirty="0" smtClean="0">
                <a:solidFill>
                  <a:schemeClr val="accent1">
                    <a:lumMod val="20000"/>
                    <a:lumOff val="80000"/>
                  </a:schemeClr>
                </a:solidFill>
                <a:latin typeface="微软雅黑" panose="020B0503020204020204" pitchFamily="34" charset="-122"/>
                <a:ea typeface="微软雅黑" panose="020B0503020204020204" pitchFamily="34" charset="-122"/>
              </a:rPr>
              <a:t>China Telecom</a:t>
            </a:r>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 </a:t>
            </a:r>
            <a:r>
              <a:rPr 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rPr>
              <a:t>ZTE</a:t>
            </a:r>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Contacts: xudan6@chinatelecom.cn, Tu.JiaSun@zte.com.cn</a:t>
            </a:r>
            <a:endPar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endParaRPr>
          </a:p>
          <a:p>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梯形 23"/>
          <p:cNvSpPr/>
          <p:nvPr/>
        </p:nvSpPr>
        <p:spPr>
          <a:xfrm>
            <a:off x="5960225" y="4795520"/>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213360" y="4881187"/>
            <a:ext cx="5902036" cy="708499"/>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a:xfrm>
            <a:off x="124136" y="380405"/>
            <a:ext cx="11580552" cy="829647"/>
          </a:xfrm>
        </p:spPr>
        <p:txBody>
          <a:bodyPr>
            <a:normAutofit fontScale="90000"/>
          </a:bodyPr>
          <a:lstStyle/>
          <a:p>
            <a:r>
              <a:rPr lang="en-US" altLang="zh-CN" dirty="0">
                <a:sym typeface="+mn-ea"/>
              </a:rPr>
              <a:t>Verified Caller</a:t>
            </a:r>
            <a:r>
              <a:rPr lang="en-US" altLang="zh-CN" dirty="0"/>
              <a:t> Use Cases</a:t>
            </a:r>
            <a:endParaRPr lang="zh-CN" altLang="en-US" dirty="0"/>
          </a:p>
        </p:txBody>
      </p:sp>
      <p:sp>
        <p:nvSpPr>
          <p:cNvPr id="4" name="矩形 3"/>
          <p:cNvSpPr/>
          <p:nvPr/>
        </p:nvSpPr>
        <p:spPr>
          <a:xfrm>
            <a:off x="639847" y="3051751"/>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307755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37" y="308586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4235" y="3007474"/>
            <a:ext cx="2319251" cy="645160"/>
          </a:xfrm>
          <a:prstGeom prst="rect">
            <a:avLst/>
          </a:prstGeom>
          <a:noFill/>
        </p:spPr>
        <p:txBody>
          <a:bodyPr wrap="square" rtlCol="0">
            <a:spAutoFit/>
          </a:bodyPr>
          <a:lstStyle/>
          <a:p>
            <a:r>
              <a:rPr sz="1800" b="1">
                <a:solidFill>
                  <a:schemeClr val="bg1"/>
                </a:solidFill>
                <a:highlight>
                  <a:srgbClr val="FFFFFF">
                    <a:alpha val="0"/>
                  </a:srgbClr>
                </a:highlight>
                <a:latin typeface="微软雅黑" panose="020B0503020204020204" pitchFamily="34" charset="-122"/>
                <a:sym typeface="+mn-ea"/>
              </a:rPr>
              <a:t>Government and public service</a:t>
            </a:r>
            <a:r>
              <a:rPr sz="1400" b="1">
                <a:solidFill>
                  <a:schemeClr val="bg1"/>
                </a:solidFill>
                <a:highlight>
                  <a:srgbClr val="FFFFFF">
                    <a:alpha val="0"/>
                  </a:srgbClr>
                </a:highlight>
                <a:latin typeface="微软雅黑" panose="020B0503020204020204" pitchFamily="34" charset="-122"/>
                <a:sym typeface="+mn-ea"/>
              </a:rPr>
              <a:t> </a:t>
            </a:r>
            <a:endParaRPr lang="en-US" altLang="zh-CN" sz="1400" b="1" dirty="0">
              <a:solidFill>
                <a:schemeClr val="bg1"/>
              </a:solidFill>
              <a:highlight>
                <a:srgbClr val="FFFFFF">
                  <a:alpha val="0"/>
                </a:srgbClr>
              </a:highlight>
              <a:latin typeface="微软雅黑" panose="020B0503020204020204" pitchFamily="34" charset="-122"/>
              <a:sym typeface="+mn-ea"/>
            </a:endParaRPr>
          </a:p>
        </p:txBody>
      </p:sp>
      <p:sp>
        <p:nvSpPr>
          <p:cNvPr id="8" name="文本框 7"/>
          <p:cNvSpPr txBox="1"/>
          <p:nvPr/>
        </p:nvSpPr>
        <p:spPr>
          <a:xfrm>
            <a:off x="3610491" y="3152370"/>
            <a:ext cx="2319251" cy="368300"/>
          </a:xfrm>
          <a:prstGeom prst="rect">
            <a:avLst/>
          </a:prstGeom>
          <a:noFill/>
        </p:spPr>
        <p:txBody>
          <a:bodyPr wrap="square" rtlCol="0">
            <a:spAutoFit/>
          </a:bodyPr>
          <a:lstStyle/>
          <a:p>
            <a:r>
              <a:rPr b="1">
                <a:solidFill>
                  <a:schemeClr val="bg1"/>
                </a:solidFill>
                <a:highlight>
                  <a:srgbClr val="FFFFFF">
                    <a:alpha val="0"/>
                  </a:srgbClr>
                </a:highlight>
                <a:latin typeface="微软雅黑" panose="020B0503020204020204" pitchFamily="34" charset="-122"/>
                <a:sym typeface="+mn-ea"/>
              </a:rPr>
              <a:t> </a:t>
            </a:r>
            <a:r>
              <a:rPr lang="en-US" b="1">
                <a:solidFill>
                  <a:schemeClr val="bg1"/>
                </a:solidFill>
                <a:highlight>
                  <a:srgbClr val="FFFFFF">
                    <a:alpha val="0"/>
                  </a:srgbClr>
                </a:highlight>
                <a:latin typeface="微软雅黑" panose="020B0503020204020204" pitchFamily="34" charset="-122"/>
                <a:sym typeface="+mn-ea"/>
              </a:rPr>
              <a:t>H</a:t>
            </a:r>
            <a:r>
              <a:rPr b="1">
                <a:solidFill>
                  <a:schemeClr val="bg1"/>
                </a:solidFill>
                <a:highlight>
                  <a:srgbClr val="FFFFFF">
                    <a:alpha val="0"/>
                  </a:srgbClr>
                </a:highlight>
                <a:latin typeface="微软雅黑" panose="020B0503020204020204" pitchFamily="34" charset="-122"/>
                <a:sym typeface="+mn-ea"/>
              </a:rPr>
              <a:t>ospitals</a:t>
            </a:r>
            <a:endParaRPr lang="en-US" altLang="zh-CN" b="1" dirty="0">
              <a:solidFill>
                <a:schemeClr val="bg1"/>
              </a:solidFill>
              <a:highlight>
                <a:srgbClr val="FFFFFF">
                  <a:alpha val="0"/>
                </a:srgbClr>
              </a:highlight>
              <a:latin typeface="微软雅黑" panose="020B0503020204020204" pitchFamily="34" charset="-122"/>
              <a:sym typeface="+mn-ea"/>
            </a:endParaRPr>
          </a:p>
        </p:txBody>
      </p:sp>
      <p:sp>
        <p:nvSpPr>
          <p:cNvPr id="9" name="文本框 8"/>
          <p:cNvSpPr txBox="1"/>
          <p:nvPr/>
        </p:nvSpPr>
        <p:spPr>
          <a:xfrm>
            <a:off x="6522717" y="3180078"/>
            <a:ext cx="2319251" cy="368300"/>
          </a:xfrm>
          <a:prstGeom prst="rect">
            <a:avLst/>
          </a:prstGeom>
          <a:noFill/>
        </p:spPr>
        <p:txBody>
          <a:bodyPr wrap="square" rtlCol="0">
            <a:spAutoFit/>
          </a:bodyPr>
          <a:lstStyle/>
          <a:p>
            <a:r>
              <a:rPr b="1">
                <a:solidFill>
                  <a:schemeClr val="bg1"/>
                </a:solidFill>
                <a:highlight>
                  <a:srgbClr val="FFFFFF">
                    <a:alpha val="0"/>
                  </a:srgbClr>
                </a:highlight>
                <a:latin typeface="微软雅黑" panose="020B0503020204020204" pitchFamily="34" charset="-122"/>
                <a:sym typeface="+mn-ea"/>
              </a:rPr>
              <a:t>Insurance</a:t>
            </a:r>
            <a:r>
              <a:rPr lang="en-US" b="1">
                <a:solidFill>
                  <a:schemeClr val="bg1"/>
                </a:solidFill>
                <a:highlight>
                  <a:srgbClr val="FFFFFF">
                    <a:alpha val="0"/>
                  </a:srgbClr>
                </a:highlight>
                <a:latin typeface="微软雅黑" panose="020B0503020204020204" pitchFamily="34" charset="-122"/>
                <a:sym typeface="+mn-ea"/>
              </a:rPr>
              <a:t>/Bank</a:t>
            </a:r>
            <a:endParaRPr lang="en-US" b="1" dirty="0">
              <a:solidFill>
                <a:schemeClr val="bg1"/>
              </a:solidFill>
              <a:highlight>
                <a:srgbClr val="FFFFFF">
                  <a:alpha val="0"/>
                </a:srgbClr>
              </a:highlight>
              <a:latin typeface="微软雅黑" panose="020B0503020204020204" pitchFamily="34" charset="-122"/>
              <a:sym typeface="+mn-ea"/>
            </a:endParaRPr>
          </a:p>
        </p:txBody>
      </p:sp>
      <p:sp>
        <p:nvSpPr>
          <p:cNvPr id="10" name="矩形 9"/>
          <p:cNvSpPr/>
          <p:nvPr/>
        </p:nvSpPr>
        <p:spPr>
          <a:xfrm>
            <a:off x="8950033" y="3088638"/>
            <a:ext cx="2471654"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094179" y="3147290"/>
            <a:ext cx="2327566" cy="368300"/>
          </a:xfrm>
          <a:prstGeom prst="rect">
            <a:avLst/>
          </a:prstGeom>
          <a:noFill/>
        </p:spPr>
        <p:txBody>
          <a:bodyPr wrap="square" rtlCol="0">
            <a:spAutoFit/>
          </a:bodyPr>
          <a:lstStyle/>
          <a:p>
            <a:r>
              <a:rPr lang="en-US" b="1">
                <a:solidFill>
                  <a:schemeClr val="bg1"/>
                </a:solidFill>
                <a:highlight>
                  <a:srgbClr val="FFFFFF">
                    <a:alpha val="0"/>
                  </a:srgbClr>
                </a:highlight>
                <a:latin typeface="微软雅黑" panose="020B0503020204020204" pitchFamily="34" charset="-122"/>
                <a:sym typeface="+mn-ea"/>
              </a:rPr>
              <a:t>E</a:t>
            </a:r>
            <a:r>
              <a:rPr b="1">
                <a:solidFill>
                  <a:schemeClr val="bg1"/>
                </a:solidFill>
                <a:highlight>
                  <a:srgbClr val="FFFFFF">
                    <a:alpha val="0"/>
                  </a:srgbClr>
                </a:highlight>
                <a:latin typeface="微软雅黑" panose="020B0503020204020204" pitchFamily="34" charset="-122"/>
                <a:sym typeface="+mn-ea"/>
              </a:rPr>
              <a:t>xpress delivery</a:t>
            </a:r>
            <a:r>
              <a:rPr b="1">
                <a:solidFill>
                  <a:srgbClr val="92D050"/>
                </a:solidFill>
                <a:highlight>
                  <a:srgbClr val="FFFFFF">
                    <a:alpha val="0"/>
                  </a:srgbClr>
                </a:highlight>
                <a:latin typeface="微软雅黑" panose="020B0503020204020204" pitchFamily="34" charset="-122"/>
                <a:sym typeface="+mn-ea"/>
              </a:rPr>
              <a:t>,</a:t>
            </a:r>
            <a:endParaRPr lang="en-US" altLang="zh-CN" dirty="0">
              <a:solidFill>
                <a:schemeClr val="bg1"/>
              </a:solidFill>
            </a:endParaRPr>
          </a:p>
        </p:txBody>
      </p:sp>
      <p:sp>
        <p:nvSpPr>
          <p:cNvPr id="17" name="文本框 16"/>
          <p:cNvSpPr txBox="1"/>
          <p:nvPr/>
        </p:nvSpPr>
        <p:spPr>
          <a:xfrm>
            <a:off x="258445" y="5630545"/>
            <a:ext cx="5537200" cy="1168400"/>
          </a:xfrm>
          <a:prstGeom prst="rect">
            <a:avLst/>
          </a:prstGeom>
          <a:noFill/>
        </p:spPr>
        <p:txBody>
          <a:bodyPr wrap="square" rtlCol="0">
            <a:spAutoFit/>
          </a:bodyPr>
          <a:lstStyle/>
          <a:p>
            <a:r>
              <a:rPr sz="1400">
                <a:latin typeface="Calibri" panose="020F0502020204030204" charset="0"/>
                <a:cs typeface="Calibri" panose="020F0502020204030204" charset="0"/>
                <a:sym typeface="+mn-ea"/>
              </a:rPr>
              <a:t>Criminals often exploit the identity of public service departments to carry out scams, leading to a lack of trust in legitimate calls from these entities by the general public. This skepticism results in the rejection of unfamiliar numbers, adversely affecting the department's operations and highlighting the urgent need for improvement.</a:t>
            </a:r>
            <a:endParaRPr sz="1400">
              <a:latin typeface="Calibri" panose="020F0502020204030204" charset="0"/>
              <a:cs typeface="Calibri" panose="020F0502020204030204" charset="0"/>
              <a:sym typeface="+mn-ea"/>
            </a:endParaRPr>
          </a:p>
        </p:txBody>
      </p:sp>
      <p:sp>
        <p:nvSpPr>
          <p:cNvPr id="19" name="文本框 18"/>
          <p:cNvSpPr txBox="1"/>
          <p:nvPr/>
        </p:nvSpPr>
        <p:spPr>
          <a:xfrm>
            <a:off x="6115685" y="5641340"/>
            <a:ext cx="5306060" cy="953135"/>
          </a:xfrm>
          <a:prstGeom prst="rect">
            <a:avLst/>
          </a:prstGeom>
          <a:noFill/>
        </p:spPr>
        <p:txBody>
          <a:bodyPr wrap="square" rtlCol="0">
            <a:spAutoFit/>
          </a:bodyPr>
          <a:lstStyle/>
          <a:p>
            <a:r>
              <a:rPr sz="1400">
                <a:solidFill>
                  <a:schemeClr val="tx1"/>
                </a:solidFill>
                <a:cs typeface="+mn-lt"/>
                <a:sym typeface="+mn-ea"/>
              </a:rPr>
              <a:t>Proactively inform customers of the identity and </a:t>
            </a:r>
            <a:r>
              <a:rPr lang="en-US" sz="1400">
                <a:solidFill>
                  <a:schemeClr val="tx1"/>
                </a:solidFill>
                <a:cs typeface="+mn-lt"/>
                <a:sym typeface="+mn-ea"/>
              </a:rPr>
              <a:t>purpose</a:t>
            </a:r>
            <a:r>
              <a:rPr sz="1400">
                <a:solidFill>
                  <a:schemeClr val="tx1"/>
                </a:solidFill>
                <a:cs typeface="+mn-lt"/>
                <a:sym typeface="+mn-ea"/>
              </a:rPr>
              <a:t> for their phone calls, improve the efficiency of phone calls, promote the company's brand, and avoid being rejected as unfamiliar harassing calls, resulting in low work efficiency.</a:t>
            </a:r>
            <a:endParaRPr lang="zh-CN" altLang="en-US" sz="1400" dirty="0">
              <a:solidFill>
                <a:schemeClr val="tx1"/>
              </a:solidFill>
              <a:cs typeface="+mn-lt"/>
              <a:sym typeface="+mn-ea"/>
            </a:endParaRPr>
          </a:p>
        </p:txBody>
      </p:sp>
      <p:sp>
        <p:nvSpPr>
          <p:cNvPr id="21" name="文本框 20"/>
          <p:cNvSpPr txBox="1"/>
          <p:nvPr/>
        </p:nvSpPr>
        <p:spPr>
          <a:xfrm>
            <a:off x="2327562" y="2782801"/>
            <a:ext cx="1620983" cy="369332"/>
          </a:xfrm>
          <a:prstGeom prst="rect">
            <a:avLst/>
          </a:prstGeom>
          <a:noFill/>
        </p:spPr>
        <p:txBody>
          <a:bodyPr wrap="square" rtlCol="0">
            <a:spAutoFit/>
          </a:bodyPr>
          <a:lstStyle/>
          <a:p>
            <a:r>
              <a:rPr lang="en-US" altLang="zh-CN" b="1" dirty="0"/>
              <a:t>Mature Fields </a:t>
            </a:r>
            <a:endParaRPr lang="zh-CN" altLang="en-US" b="1" dirty="0"/>
          </a:p>
        </p:txBody>
      </p:sp>
      <p:sp>
        <p:nvSpPr>
          <p:cNvPr id="22" name="文本框 21"/>
          <p:cNvSpPr txBox="1"/>
          <p:nvPr/>
        </p:nvSpPr>
        <p:spPr>
          <a:xfrm>
            <a:off x="7384470" y="2719360"/>
            <a:ext cx="3014749" cy="369332"/>
          </a:xfrm>
          <a:prstGeom prst="rect">
            <a:avLst/>
          </a:prstGeom>
          <a:noFill/>
        </p:spPr>
        <p:txBody>
          <a:bodyPr wrap="square" rtlCol="0">
            <a:spAutoFit/>
          </a:bodyPr>
          <a:lstStyle/>
          <a:p>
            <a:r>
              <a:rPr lang="en-US" altLang="zh-CN" b="1" dirty="0"/>
              <a:t>New Potential Valued Fields </a:t>
            </a:r>
            <a:endParaRPr lang="zh-CN" altLang="en-US" b="1" dirty="0"/>
          </a:p>
        </p:txBody>
      </p:sp>
      <p:grpSp>
        <p:nvGrpSpPr>
          <p:cNvPr id="25" name="组合 24"/>
          <p:cNvGrpSpPr/>
          <p:nvPr/>
        </p:nvGrpSpPr>
        <p:grpSpPr>
          <a:xfrm rot="5400000">
            <a:off x="5643922" y="323936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410210" y="1673225"/>
            <a:ext cx="10997565" cy="1360170"/>
          </a:xfrm>
          <a:prstGeom prst="rect">
            <a:avLst/>
          </a:prstGeom>
          <a:noFill/>
        </p:spPr>
        <p:txBody>
          <a:bodyPr wrap="square" rtlCol="0">
            <a:noAutofit/>
          </a:bodyPr>
          <a:lstStyle/>
          <a:p>
            <a:r>
              <a:rPr lang="en-US" altLang="zh-CN" sz="1600" dirty="0"/>
              <a:t>Due to the prevalence of online fraud and cybercrime as significant challenges in e-commerce, GSMA, mobile operators, and technical partners are prioritizing the GSMA Open Gateway initiative to address online crime. </a:t>
            </a:r>
            <a:r>
              <a:rPr lang="zh-CN" altLang="en-US" sz="1600">
                <a:ea typeface="微软雅黑" panose="020B0503020204020204" pitchFamily="34" charset="-122"/>
                <a:cs typeface="+mn-lt"/>
                <a:sym typeface="+mn-ea"/>
              </a:rPr>
              <a:t>Verified Caller</a:t>
            </a:r>
            <a:r>
              <a:rPr lang="en-US" altLang="zh-CN" sz="1600">
                <a:ea typeface="微软雅黑" panose="020B0503020204020204" pitchFamily="34" charset="-122"/>
                <a:cs typeface="+mn-lt"/>
                <a:sym typeface="+mn-ea"/>
              </a:rPr>
              <a:t> authenticated by operators, delivers caller business cards, significantly reducing the likelihood of </a:t>
            </a:r>
            <a:r>
              <a:rPr lang="en-US" altLang="zh-CN" sz="1600" dirty="0">
                <a:sym typeface="+mn-ea"/>
              </a:rPr>
              <a:t>fraud</a:t>
            </a:r>
            <a:r>
              <a:rPr lang="en-US" altLang="zh-CN" sz="1600">
                <a:ea typeface="微软雅黑" panose="020B0503020204020204" pitchFamily="34" charset="-122"/>
                <a:cs typeface="+mn-lt"/>
                <a:sym typeface="+mn-ea"/>
              </a:rPr>
              <a:t> calls while ensuring legitimate calls are easily received by consumers. </a:t>
            </a:r>
            <a:endParaRPr lang="en-US" altLang="zh-CN" sz="1600">
              <a:ea typeface="微软雅黑" panose="020B0503020204020204" pitchFamily="34" charset="-122"/>
              <a:cs typeface="+mn-lt"/>
              <a:sym typeface="+mn-ea"/>
            </a:endParaRPr>
          </a:p>
        </p:txBody>
      </p:sp>
      <p:pic>
        <p:nvPicPr>
          <p:cNvPr id="14" name="图片 13"/>
          <p:cNvPicPr>
            <a:picLocks noChangeAspect="1"/>
          </p:cNvPicPr>
          <p:nvPr/>
        </p:nvPicPr>
        <p:blipFill>
          <a:blip r:embed="rId1"/>
          <a:stretch>
            <a:fillRect/>
          </a:stretch>
        </p:blipFill>
        <p:spPr>
          <a:xfrm>
            <a:off x="565150" y="3891280"/>
            <a:ext cx="2548255" cy="1500505"/>
          </a:xfrm>
          <a:prstGeom prst="rect">
            <a:avLst/>
          </a:prstGeom>
        </p:spPr>
      </p:pic>
      <p:pic>
        <p:nvPicPr>
          <p:cNvPr id="29" name="图片 28"/>
          <p:cNvPicPr>
            <a:picLocks noChangeAspect="1"/>
          </p:cNvPicPr>
          <p:nvPr/>
        </p:nvPicPr>
        <p:blipFill>
          <a:blip r:embed="rId2"/>
          <a:stretch>
            <a:fillRect/>
          </a:stretch>
        </p:blipFill>
        <p:spPr>
          <a:xfrm>
            <a:off x="3350895" y="3915410"/>
            <a:ext cx="2372360" cy="1452245"/>
          </a:xfrm>
          <a:prstGeom prst="rect">
            <a:avLst/>
          </a:prstGeom>
        </p:spPr>
      </p:pic>
      <p:pic>
        <p:nvPicPr>
          <p:cNvPr id="31" name="图片 30"/>
          <p:cNvPicPr>
            <a:picLocks noChangeAspect="1"/>
          </p:cNvPicPr>
          <p:nvPr/>
        </p:nvPicPr>
        <p:blipFill>
          <a:blip r:embed="rId3"/>
          <a:stretch>
            <a:fillRect/>
          </a:stretch>
        </p:blipFill>
        <p:spPr>
          <a:xfrm>
            <a:off x="5991225" y="3838575"/>
            <a:ext cx="2524125" cy="1485900"/>
          </a:xfrm>
          <a:prstGeom prst="rect">
            <a:avLst/>
          </a:prstGeom>
        </p:spPr>
      </p:pic>
      <p:pic>
        <p:nvPicPr>
          <p:cNvPr id="32" name="图片 31"/>
          <p:cNvPicPr>
            <a:picLocks noChangeAspect="1"/>
          </p:cNvPicPr>
          <p:nvPr/>
        </p:nvPicPr>
        <p:blipFill>
          <a:blip r:embed="rId4"/>
          <a:stretch>
            <a:fillRect/>
          </a:stretch>
        </p:blipFill>
        <p:spPr>
          <a:xfrm>
            <a:off x="8897620" y="3823970"/>
            <a:ext cx="2524125" cy="1508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307975"/>
            <a:ext cx="7846060" cy="1022985"/>
          </a:xfrm>
        </p:spPr>
        <p:txBody>
          <a:bodyPr>
            <a:normAutofit fontScale="90000"/>
          </a:bodyPr>
          <a:lstStyle/>
          <a:p>
            <a:r>
              <a:rPr lang="en-US" altLang="zh-CN" dirty="0"/>
              <a:t>How can use</a:t>
            </a:r>
            <a:r>
              <a:rPr lang="en-US" altLang="zh-CN" dirty="0"/>
              <a:t>rs get the  services</a:t>
            </a:r>
            <a:endParaRPr lang="zh-CN" altLang="en-US" dirty="0"/>
          </a:p>
        </p:txBody>
      </p:sp>
      <p:sp>
        <p:nvSpPr>
          <p:cNvPr id="170" name="文本框 169"/>
          <p:cNvSpPr txBox="1"/>
          <p:nvPr/>
        </p:nvSpPr>
        <p:spPr>
          <a:xfrm>
            <a:off x="354330" y="1839595"/>
            <a:ext cx="4993640" cy="4369435"/>
          </a:xfrm>
          <a:prstGeom prst="rect">
            <a:avLst/>
          </a:prstGeom>
          <a:noFill/>
        </p:spPr>
        <p:txBody>
          <a:bodyPr wrap="square" rtlCol="0">
            <a:spAutoFit/>
          </a:bodyPr>
          <a:p>
            <a:endParaRPr lang="en-US" altLang="zh-CN" b="1" dirty="0"/>
          </a:p>
          <a:p>
            <a:r>
              <a:rPr lang="en-US" altLang="zh-CN" b="1" dirty="0"/>
              <a:t>Step 1: Service Registration</a:t>
            </a:r>
            <a:endParaRPr lang="en-US" altLang="zh-CN" b="1" dirty="0"/>
          </a:p>
          <a:p>
            <a:endParaRPr lang="en-US" altLang="zh-CN" b="1" dirty="0"/>
          </a:p>
          <a:p>
            <a:r>
              <a:rPr lang="en-US" altLang="zh-CN" sz="1400" dirty="0"/>
              <a:t>Purpose: Applicants for business services need to authenticate their identity to the operator and associate themselves with specific caller numbers.</a:t>
            </a:r>
            <a:endParaRPr lang="en-US" altLang="zh-CN" sz="1400" dirty="0"/>
          </a:p>
          <a:p>
            <a:endParaRPr lang="en-US" altLang="zh-CN" sz="1400" dirty="0"/>
          </a:p>
          <a:p>
            <a:pPr marL="285750" indent="-285750">
              <a:buFont typeface="Arial" panose="020B0604020202020204" pitchFamily="34" charset="0"/>
              <a:buChar char="•"/>
            </a:pPr>
            <a:r>
              <a:rPr lang="en-US" altLang="zh-CN" sz="1400" dirty="0"/>
              <a:t>Operators provide a self-registration platform on websites, or telecom service center for enterprise and organizations to apply for the services. Applicants submit their identification documents (such as business licenses, tax IDs) along with the associated caller numbers.</a:t>
            </a:r>
            <a:endParaRPr lang="en-US" altLang="zh-CN" sz="1400" dirty="0"/>
          </a:p>
          <a:p>
            <a:pPr marL="285750" indent="-285750">
              <a:buFont typeface="Arial" panose="020B0604020202020204" pitchFamily="34" charset="0"/>
              <a:buChar char="•"/>
            </a:pPr>
            <a:r>
              <a:rPr lang="en-US" altLang="zh-CN" sz="1400" dirty="0"/>
              <a:t>Typically, operators require offline verification and subsequently notify applicants of the verification outcome.</a:t>
            </a:r>
            <a:endParaRPr lang="en-US" altLang="zh-CN" sz="1400" dirty="0"/>
          </a:p>
          <a:p>
            <a:pPr marL="285750" indent="-285750">
              <a:buFont typeface="Arial" panose="020B0604020202020204" pitchFamily="34" charset="0"/>
              <a:buChar char="•"/>
            </a:pPr>
            <a:r>
              <a:rPr lang="en-US" altLang="zh-CN" sz="1400" dirty="0"/>
              <a:t>For certain businesses that require dynamic management of content and numbers, after successful verification, users receive self-maintained website addresses and usernames from the business platform. Users can then log in to the platform to independently edit content and policies.</a:t>
            </a:r>
            <a:endParaRPr lang="en-US" altLang="zh-CN" sz="1400" dirty="0"/>
          </a:p>
        </p:txBody>
      </p:sp>
      <p:sp>
        <p:nvSpPr>
          <p:cNvPr id="3" name="文本框 2"/>
          <p:cNvSpPr txBox="1"/>
          <p:nvPr/>
        </p:nvSpPr>
        <p:spPr>
          <a:xfrm>
            <a:off x="6527165" y="2160270"/>
            <a:ext cx="4993640" cy="702945"/>
          </a:xfrm>
          <a:prstGeom prst="rect">
            <a:avLst/>
          </a:prstGeom>
          <a:noFill/>
        </p:spPr>
        <p:txBody>
          <a:bodyPr wrap="square" rtlCol="0">
            <a:noAutofit/>
          </a:bodyPr>
          <a:p>
            <a:r>
              <a:rPr lang="en-US" altLang="zh-CN" b="1" dirty="0"/>
              <a:t>Step2: Service  Trigger</a:t>
            </a:r>
            <a:endParaRPr lang="en-US" altLang="zh-CN" b="1" dirty="0"/>
          </a:p>
          <a:p>
            <a:endParaRPr lang="en-US" altLang="zh-CN" b="1" dirty="0"/>
          </a:p>
          <a:p>
            <a:endParaRPr lang="en-US" altLang="zh-CN" b="1" dirty="0"/>
          </a:p>
          <a:p>
            <a:endParaRPr lang="en-US" altLang="zh-CN" b="1" dirty="0"/>
          </a:p>
          <a:p>
            <a:endParaRPr lang="en-US" altLang="zh-CN" b="1" dirty="0"/>
          </a:p>
        </p:txBody>
      </p:sp>
      <p:pic>
        <p:nvPicPr>
          <p:cNvPr id="40" name="图片 39"/>
          <p:cNvPicPr>
            <a:picLocks noChangeAspect="1"/>
          </p:cNvPicPr>
          <p:nvPr>
            <p:custDataLst>
              <p:tags r:id="rId1"/>
            </p:custDataLst>
          </p:nvPr>
        </p:nvPicPr>
        <p:blipFill>
          <a:blip r:embed="rId2"/>
          <a:srcRect t="5038" r="18589"/>
          <a:stretch>
            <a:fillRect/>
          </a:stretch>
        </p:blipFill>
        <p:spPr>
          <a:xfrm>
            <a:off x="6584950" y="2877820"/>
            <a:ext cx="3701415" cy="1579880"/>
          </a:xfrm>
          <a:prstGeom prst="rect">
            <a:avLst/>
          </a:prstGeom>
        </p:spPr>
      </p:pic>
      <p:pic>
        <p:nvPicPr>
          <p:cNvPr id="41" name="图片 40"/>
          <p:cNvPicPr>
            <a:picLocks noChangeAspect="1"/>
          </p:cNvPicPr>
          <p:nvPr>
            <p:custDataLst>
              <p:tags r:id="rId3"/>
            </p:custDataLst>
          </p:nvPr>
        </p:nvPicPr>
        <p:blipFill>
          <a:blip r:embed="rId4"/>
          <a:stretch>
            <a:fillRect/>
          </a:stretch>
        </p:blipFill>
        <p:spPr>
          <a:xfrm>
            <a:off x="10265410" y="2535555"/>
            <a:ext cx="1606550" cy="3225800"/>
          </a:xfrm>
          <a:prstGeom prst="rect">
            <a:avLst/>
          </a:prstGeom>
        </p:spPr>
      </p:pic>
      <p:sp>
        <p:nvSpPr>
          <p:cNvPr id="42" name="文本框 41"/>
          <p:cNvSpPr txBox="1"/>
          <p:nvPr>
            <p:custDataLst>
              <p:tags r:id="rId5"/>
            </p:custDataLst>
          </p:nvPr>
        </p:nvSpPr>
        <p:spPr>
          <a:xfrm>
            <a:off x="6584950" y="4457700"/>
            <a:ext cx="1755775" cy="2306955"/>
          </a:xfrm>
          <a:prstGeom prst="rect">
            <a:avLst/>
          </a:prstGeom>
          <a:noFill/>
        </p:spPr>
        <p:txBody>
          <a:bodyPr wrap="square" rtlCol="0" anchor="t">
            <a:spAutoFit/>
          </a:bodyPr>
          <a:p>
            <a:r>
              <a:rPr lang="zh-CN" altLang="en-US" sz="1400"/>
              <a:t>The </a:t>
            </a:r>
            <a:r>
              <a:rPr lang="en-US" altLang="zh-CN" sz="1400"/>
              <a:t>verifi</a:t>
            </a:r>
            <a:r>
              <a:rPr lang="zh-CN" altLang="en-US" sz="1400"/>
              <a:t>ed caller dials the </a:t>
            </a:r>
            <a:r>
              <a:rPr lang="en-US" altLang="zh-CN" sz="1400"/>
              <a:t>called</a:t>
            </a:r>
            <a:r>
              <a:rPr lang="zh-CN" altLang="en-US" sz="1400"/>
              <a:t>'s phone</a:t>
            </a:r>
            <a:r>
              <a:rPr lang="en-US" altLang="zh-CN" sz="1400"/>
              <a:t>.And the enterprise triggers the sending of text or multimedia calling business cards through the API.</a:t>
            </a:r>
            <a:endParaRPr lang="en-US" altLang="zh-CN" sz="1400"/>
          </a:p>
          <a:p>
            <a:endParaRPr lang="en-US" altLang="zh-CN" sz="1600"/>
          </a:p>
          <a:p>
            <a:endParaRPr lang="en-US" altLang="zh-CN" sz="1600"/>
          </a:p>
        </p:txBody>
      </p:sp>
      <p:sp>
        <p:nvSpPr>
          <p:cNvPr id="43" name="文本框 42"/>
          <p:cNvSpPr txBox="1"/>
          <p:nvPr>
            <p:custDataLst>
              <p:tags r:id="rId6"/>
            </p:custDataLst>
          </p:nvPr>
        </p:nvSpPr>
        <p:spPr>
          <a:xfrm>
            <a:off x="8488680" y="4457700"/>
            <a:ext cx="1628140" cy="1383665"/>
          </a:xfrm>
          <a:prstGeom prst="rect">
            <a:avLst/>
          </a:prstGeom>
          <a:noFill/>
        </p:spPr>
        <p:txBody>
          <a:bodyPr wrap="square" rtlCol="0" anchor="t">
            <a:spAutoFit/>
          </a:bodyPr>
          <a:p>
            <a:r>
              <a:rPr sz="1400"/>
              <a:t>The </a:t>
            </a:r>
            <a:r>
              <a:rPr lang="en-US" sz="1400"/>
              <a:t>“</a:t>
            </a:r>
            <a:r>
              <a:rPr sz="1400"/>
              <a:t>business card</a:t>
            </a:r>
            <a:r>
              <a:rPr lang="en-US" sz="1400"/>
              <a:t>”</a:t>
            </a:r>
            <a:r>
              <a:rPr sz="1400"/>
              <a:t>information is  sent to the screen of the </a:t>
            </a:r>
            <a:r>
              <a:rPr lang="en-US" altLang="zh-CN" sz="1400">
                <a:sym typeface="+mn-ea"/>
              </a:rPr>
              <a:t>called’s</a:t>
            </a:r>
            <a:r>
              <a:rPr sz="1400"/>
              <a:t> </a:t>
            </a:r>
            <a:r>
              <a:rPr lang="zh-CN" altLang="en-US" sz="1400">
                <a:sym typeface="+mn-ea"/>
              </a:rPr>
              <a:t>mobile</a:t>
            </a:r>
            <a:r>
              <a:rPr lang="en-US" altLang="zh-CN" sz="1400">
                <a:sym typeface="+mn-ea"/>
              </a:rPr>
              <a:t> </a:t>
            </a:r>
            <a:r>
              <a:rPr sz="1400"/>
              <a:t>phone</a:t>
            </a:r>
            <a:r>
              <a:rPr lang="en-US" sz="1400"/>
              <a:t> by USSD</a:t>
            </a:r>
            <a:r>
              <a:rPr lang="zh-CN" altLang="en-US" sz="1400"/>
              <a:t>，</a:t>
            </a:r>
            <a:r>
              <a:rPr lang="en-US" sz="1400"/>
              <a:t>SMS or RCS.</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1205" y="375402"/>
            <a:ext cx="7630669" cy="829647"/>
          </a:xfrm>
        </p:spPr>
        <p:txBody>
          <a:bodyPr>
            <a:normAutofit fontScale="90000"/>
          </a:bodyPr>
          <a:lstStyle/>
          <a:p>
            <a:r>
              <a:rPr lang="en-US" altLang="zh-CN" dirty="0"/>
              <a:t>Two service scenario</a:t>
            </a:r>
            <a:r>
              <a:rPr lang="en-US" altLang="zh-CN" dirty="0"/>
              <a:t>s of </a:t>
            </a:r>
            <a:r>
              <a:rPr lang="zh-CN" altLang="en-US">
                <a:latin typeface="微软雅黑" panose="020B0503020204020204" pitchFamily="34" charset="-122"/>
                <a:ea typeface="微软雅黑" panose="020B0503020204020204" pitchFamily="34" charset="-122"/>
                <a:sym typeface="+mn-ea"/>
              </a:rPr>
              <a:t>Verified Caller</a:t>
            </a:r>
            <a:r>
              <a:rPr lang="en-US" altLang="zh-CN" dirty="0"/>
              <a:t> for operators</a:t>
            </a:r>
            <a:endParaRPr lang="zh-CN" altLang="en-US" dirty="0"/>
          </a:p>
        </p:txBody>
      </p:sp>
      <p:sp>
        <p:nvSpPr>
          <p:cNvPr id="41" name="矩形 40"/>
          <p:cNvSpPr/>
          <p:nvPr/>
        </p:nvSpPr>
        <p:spPr>
          <a:xfrm>
            <a:off x="2981968" y="4014141"/>
            <a:ext cx="2363086" cy="208703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42" name="矩形 41"/>
          <p:cNvSpPr/>
          <p:nvPr/>
        </p:nvSpPr>
        <p:spPr>
          <a:xfrm>
            <a:off x="2971539" y="2173184"/>
            <a:ext cx="2363086" cy="1661962"/>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43" name="矩形 42"/>
          <p:cNvSpPr/>
          <p:nvPr/>
        </p:nvSpPr>
        <p:spPr>
          <a:xfrm>
            <a:off x="5334625" y="2173184"/>
            <a:ext cx="6383535" cy="1661962"/>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44" name="矩形 43"/>
          <p:cNvSpPr/>
          <p:nvPr/>
        </p:nvSpPr>
        <p:spPr>
          <a:xfrm>
            <a:off x="5345053" y="4019866"/>
            <a:ext cx="6383535" cy="2081305"/>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68" name="矩形 67"/>
          <p:cNvSpPr/>
          <p:nvPr/>
        </p:nvSpPr>
        <p:spPr>
          <a:xfrm>
            <a:off x="2853690" y="2473960"/>
            <a:ext cx="2437130" cy="977265"/>
          </a:xfrm>
          <a:prstGeom prst="rect">
            <a:avLst/>
          </a:prstGeom>
        </p:spPr>
        <p:txBody>
          <a:bodyPr wrap="square">
            <a:spAutoFit/>
          </a:bodyPr>
          <a:lstStyle/>
          <a:p>
            <a:pPr marL="0" marR="0" lvl="0" indent="0" algn="ctr" defTabSz="12192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Path 1:</a:t>
            </a:r>
            <a:endPar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20000"/>
              </a:lnSpc>
              <a:spcBef>
                <a:spcPts val="0"/>
              </a:spcBef>
              <a:spcAft>
                <a:spcPts val="0"/>
              </a:spcAft>
              <a:buClrTx/>
              <a:buSzTx/>
              <a:buFontTx/>
              <a:buNone/>
              <a:defRPr/>
            </a:pPr>
            <a:r>
              <a:rPr lang="en-US" altLang="zh-CN" sz="1400" b="1" noProof="0" dirty="0">
                <a:ln>
                  <a:noFill/>
                </a:ln>
                <a:effectLst/>
                <a:uLnTx/>
                <a:uFillTx/>
                <a:latin typeface="Arial" panose="020B0604020202020204"/>
                <a:ea typeface="微软雅黑" panose="020B0503020204020204" pitchFamily="34" charset="-122"/>
                <a:cs typeface="Arial" panose="020B0604020202020204" pitchFamily="34" charset="0"/>
                <a:sym typeface="+mn-ea"/>
              </a:rPr>
              <a:t>By default, the service is triggered for all calling.</a:t>
            </a:r>
            <a:endParaRPr lang="en-US" altLang="zh-CN" sz="1400" b="1" noProof="0" dirty="0">
              <a:ln>
                <a:noFill/>
              </a:ln>
              <a:effectLst/>
              <a:uLnTx/>
              <a:uFillTx/>
              <a:latin typeface="Arial" panose="020B0604020202020204"/>
              <a:ea typeface="微软雅黑" panose="020B0503020204020204" pitchFamily="34" charset="-122"/>
              <a:cs typeface="Arial" panose="020B0604020202020204" pitchFamily="34" charset="0"/>
              <a:sym typeface="+mn-ea"/>
            </a:endParaRPr>
          </a:p>
        </p:txBody>
      </p:sp>
      <p:sp>
        <p:nvSpPr>
          <p:cNvPr id="69" name="矩形 68"/>
          <p:cNvSpPr/>
          <p:nvPr/>
        </p:nvSpPr>
        <p:spPr>
          <a:xfrm>
            <a:off x="2919737" y="4524483"/>
            <a:ext cx="2401079" cy="977265"/>
          </a:xfrm>
          <a:prstGeom prst="rect">
            <a:avLst/>
          </a:prstGeom>
        </p:spPr>
        <p:txBody>
          <a:bodyPr wrap="square">
            <a:spAutoFit/>
          </a:bodyPr>
          <a:lstStyle/>
          <a:p>
            <a:pPr marL="0" marR="0" lvl="0" indent="0" algn="ctr" defTabSz="12192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Path 2: </a:t>
            </a:r>
            <a:endPar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20000"/>
              </a:lnSpc>
              <a:spcBef>
                <a:spcPts val="0"/>
              </a:spcBef>
              <a:spcAft>
                <a:spcPts val="0"/>
              </a:spcAft>
              <a:buClrTx/>
              <a:buSzTx/>
              <a:buFontTx/>
              <a:buNone/>
              <a:defRPr/>
            </a:pPr>
            <a:r>
              <a:rPr kumimoji="0" lang="en-US"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The call and service </a:t>
            </a:r>
            <a:r>
              <a:rPr lang="en-US" altLang="zh-CN" sz="1400" b="1" noProof="0" dirty="0">
                <a:ln>
                  <a:noFill/>
                </a:ln>
                <a:effectLst/>
                <a:uLnTx/>
                <a:uFillTx/>
                <a:latin typeface="Arial" panose="020B0604020202020204"/>
                <a:ea typeface="微软雅黑" panose="020B0503020204020204" pitchFamily="34" charset="-122"/>
                <a:cs typeface="Arial" panose="020B0604020202020204" pitchFamily="34" charset="0"/>
                <a:sym typeface="+mn-ea"/>
              </a:rPr>
              <a:t>triggers </a:t>
            </a:r>
            <a:r>
              <a:rPr kumimoji="0" lang="en-US"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separately.</a:t>
            </a:r>
            <a:r>
              <a:rPr kumimoji="0" lang="da-DK"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 </a:t>
            </a:r>
            <a:endParaRPr kumimoji="0" lang="da-DK"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70" name="矩形 69"/>
          <p:cNvSpPr/>
          <p:nvPr/>
        </p:nvSpPr>
        <p:spPr>
          <a:xfrm>
            <a:off x="304761" y="2173183"/>
            <a:ext cx="2175062" cy="3927987"/>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1" name="文本框 70"/>
          <p:cNvSpPr txBox="1"/>
          <p:nvPr/>
        </p:nvSpPr>
        <p:spPr>
          <a:xfrm>
            <a:off x="327962" y="3327314"/>
            <a:ext cx="2080833"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a:latin typeface="微软雅黑" panose="020B0503020204020204" pitchFamily="34" charset="-122"/>
                <a:ea typeface="微软雅黑" panose="020B0503020204020204" pitchFamily="34" charset="-122"/>
                <a:sym typeface="+mn-ea"/>
              </a:rPr>
              <a:t>Verified Caller</a:t>
            </a:r>
            <a:endParaRPr lang="zh-CN" altLang="en-US" sz="2000" b="1">
              <a:latin typeface="微软雅黑" panose="020B0503020204020204" pitchFamily="34" charset="-122"/>
              <a:ea typeface="微软雅黑" panose="020B0503020204020204" pitchFamily="3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uLnTx/>
                <a:uFillTx/>
                <a:latin typeface="Arial" panose="020B0604020202020204"/>
                <a:ea typeface="微软雅黑" panose="020B0503020204020204" pitchFamily="34" charset="-122"/>
                <a:cs typeface="+mn-cs"/>
              </a:rPr>
              <a:t>Monetization</a:t>
            </a:r>
            <a:endParaRPr kumimoji="0" lang="zh-CN" altLang="en-US" sz="2000" b="1" i="0" u="none" strike="noStrike" kern="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72" name="矩形 71"/>
          <p:cNvSpPr/>
          <p:nvPr/>
        </p:nvSpPr>
        <p:spPr>
          <a:xfrm>
            <a:off x="505661" y="4616852"/>
            <a:ext cx="1731892" cy="1060450"/>
          </a:xfrm>
          <a:prstGeom prst="rect">
            <a:avLst/>
          </a:prstGeom>
        </p:spPr>
        <p:txBody>
          <a:bodyPr wrap="square">
            <a:spAutoFit/>
          </a:bodyPr>
          <a:lstStyle/>
          <a:p>
            <a:pPr marL="285750" marR="0" lvl="0" indent="-285750" algn="l" defTabSz="1219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rPr>
              <a:t>Provisioning</a:t>
            </a:r>
            <a:endPar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endParaRPr>
          </a:p>
          <a:p>
            <a:pPr marL="285750" marR="0" lvl="0" indent="-285750" algn="l" defTabSz="1219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rPr>
              <a:t>Monitoring</a:t>
            </a:r>
            <a:endPar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endParaRPr>
          </a:p>
          <a:p>
            <a:pPr marL="285750" marR="0" lvl="0" indent="-285750" algn="l" defTabSz="1219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rPr>
              <a:t>Management</a:t>
            </a:r>
            <a:endPar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3" name="矩形 72"/>
          <p:cNvSpPr/>
          <p:nvPr/>
        </p:nvSpPr>
        <p:spPr>
          <a:xfrm>
            <a:off x="5466080" y="2167255"/>
            <a:ext cx="6251575" cy="1676400"/>
          </a:xfrm>
          <a:prstGeom prst="rect">
            <a:avLst/>
          </a:prstGeom>
        </p:spPr>
        <p:txBody>
          <a:bodyPr wrap="none">
            <a:no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Charging by month</a:t>
            </a:r>
            <a:endPar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Including X business card messages per month, </a:t>
            </a:r>
            <a:endPar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the service will be opened immediately, effective immediately, and </a:t>
            </a:r>
            <a:endPar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fees will be deducted immediately. </a:t>
            </a:r>
            <a:endPar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74" name="矩形 73"/>
          <p:cNvSpPr/>
          <p:nvPr/>
        </p:nvSpPr>
        <p:spPr>
          <a:xfrm>
            <a:off x="9000697" y="5066743"/>
            <a:ext cx="1465996" cy="4452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6" name="箭头: 右 75"/>
          <p:cNvSpPr/>
          <p:nvPr/>
        </p:nvSpPr>
        <p:spPr>
          <a:xfrm>
            <a:off x="2483862" y="2866331"/>
            <a:ext cx="487676" cy="420811"/>
          </a:xfrm>
          <a:prstGeom prst="rightArrow">
            <a:avLst/>
          </a:prstGeom>
          <a:solidFill>
            <a:srgbClr val="E2007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7" name="箭头: 右 76"/>
          <p:cNvSpPr/>
          <p:nvPr/>
        </p:nvSpPr>
        <p:spPr>
          <a:xfrm>
            <a:off x="2488625" y="4801923"/>
            <a:ext cx="487676" cy="420811"/>
          </a:xfrm>
          <a:prstGeom prst="rightArrow">
            <a:avLst/>
          </a:prstGeom>
          <a:solidFill>
            <a:srgbClr val="E2007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8" name="爆炸形: 14 pt  77"/>
          <p:cNvSpPr/>
          <p:nvPr/>
        </p:nvSpPr>
        <p:spPr>
          <a:xfrm>
            <a:off x="4188280" y="1431427"/>
            <a:ext cx="1794790" cy="969503"/>
          </a:xfrm>
          <a:prstGeom prst="irregularSeal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Mature </a:t>
            </a:r>
            <a:endParaRPr lang="zh-CN" altLang="en-US" sz="1400" b="1" dirty="0">
              <a:solidFill>
                <a:schemeClr val="bg1"/>
              </a:solidFill>
            </a:endParaRPr>
          </a:p>
        </p:txBody>
      </p:sp>
      <p:sp>
        <p:nvSpPr>
          <p:cNvPr id="3" name="文本框 2"/>
          <p:cNvSpPr txBox="1"/>
          <p:nvPr/>
        </p:nvSpPr>
        <p:spPr>
          <a:xfrm>
            <a:off x="5543550" y="4408805"/>
            <a:ext cx="6247130" cy="1198880"/>
          </a:xfrm>
          <a:prstGeom prst="rect">
            <a:avLst/>
          </a:prstGeom>
          <a:noFill/>
        </p:spPr>
        <p:txBody>
          <a:bodyPr wrap="square" rtlCol="0" anchor="t">
            <a:spAutoFit/>
          </a:bodyPr>
          <a:p>
            <a:r>
              <a:rPr b="1"/>
              <a:t>After the enterprise is registered and verified successfully,Each service needs to be triggered separately through the API. The </a:t>
            </a:r>
            <a:r>
              <a:rPr lang="en-US" b="1"/>
              <a:t>operator</a:t>
            </a:r>
            <a:r>
              <a:rPr b="1"/>
              <a:t> charges the </a:t>
            </a:r>
            <a:r>
              <a:rPr lang="en-US" b="1"/>
              <a:t>enterprise</a:t>
            </a:r>
            <a:r>
              <a:rPr b="1"/>
              <a:t> in accordance with the number of times that the service is invoked successfully.</a:t>
            </a:r>
            <a:endParaRPr b="1"/>
          </a:p>
        </p:txBody>
      </p:sp>
      <p:sp>
        <p:nvSpPr>
          <p:cNvPr id="4" name="文本框 3"/>
          <p:cNvSpPr txBox="1"/>
          <p:nvPr/>
        </p:nvSpPr>
        <p:spPr>
          <a:xfrm>
            <a:off x="5466080" y="3957955"/>
            <a:ext cx="6096000" cy="337185"/>
          </a:xfrm>
          <a:prstGeom prst="rect">
            <a:avLst/>
          </a:prstGeom>
          <a:noFill/>
        </p:spPr>
        <p:txBody>
          <a:bodyPr wrap="square" rtlCol="0" anchor="t">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600" b="1" noProof="0" dirty="0">
                <a:ln>
                  <a:noFill/>
                </a:ln>
                <a:effectLst/>
                <a:uLnTx/>
                <a:uFillTx/>
                <a:latin typeface="Arial" panose="020B0604020202020204"/>
                <a:ea typeface="微软雅黑" panose="020B0503020204020204" pitchFamily="34" charset="-122"/>
                <a:cs typeface="Arial" panose="020B0604020202020204" pitchFamily="34" charset="0"/>
                <a:sym typeface="+mn-ea"/>
              </a:rPr>
              <a:t>Charging by API call times</a:t>
            </a:r>
            <a:endParaRPr lang="en-US" altLang="zh-CN" sz="1600" b="1" noProof="0" dirty="0">
              <a:ln>
                <a:noFill/>
              </a:ln>
              <a:effectLst/>
              <a:uLnTx/>
              <a:uFillTx/>
              <a:latin typeface="Arial" panose="020B0604020202020204"/>
              <a:ea typeface="微软雅黑" panose="020B0503020204020204" pitchFamily="34" charset="-122"/>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762125" y="4834890"/>
            <a:ext cx="9783445" cy="1022350"/>
          </a:xfrm>
          <a:prstGeom prst="rect">
            <a:avLst/>
          </a:prstGeom>
          <a:solidFill>
            <a:srgbClr val="30B5C5">
              <a:lumMod val="20000"/>
              <a:lumOff val="80000"/>
            </a:srgbClr>
          </a:solidFill>
          <a:ln>
            <a:solidFill>
              <a:srgbClr val="DDDDDD">
                <a:lumMod val="75000"/>
              </a:srgbClr>
            </a:solidFill>
          </a:ln>
        </p:spPr>
        <p:txBody>
          <a:bodyPr wrap="square" lIns="0" tIns="0" rIns="0" bIns="0" rtlCol="0" anchor="t">
            <a:noAutofit/>
          </a:bodyPr>
          <a:lstStyle/>
          <a:p>
            <a:pPr lvl="0" algn="ctr">
              <a:defRPr/>
            </a:pPr>
            <a:endParaRPr kumimoji="1" lang="en-US" altLang="zh-CN" sz="14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a:xfrm>
            <a:off x="171450" y="436920"/>
            <a:ext cx="7845879" cy="893859"/>
          </a:xfrm>
        </p:spPr>
        <p:txBody>
          <a:bodyPr>
            <a:normAutofit fontScale="90000"/>
          </a:bodyPr>
          <a:lstStyle/>
          <a:p>
            <a:r>
              <a:rPr lang="en-US" altLang="zh-CN" dirty="0"/>
              <a:t>The implement proposal</a:t>
            </a:r>
            <a:endParaRPr lang="zh-CN" altLang="en-US" dirty="0"/>
          </a:p>
        </p:txBody>
      </p:sp>
      <p:sp>
        <p:nvSpPr>
          <p:cNvPr id="4" name="文本框 3"/>
          <p:cNvSpPr txBox="1"/>
          <p:nvPr/>
        </p:nvSpPr>
        <p:spPr>
          <a:xfrm>
            <a:off x="1761490" y="3220085"/>
            <a:ext cx="2397125" cy="1137920"/>
          </a:xfrm>
          <a:prstGeom prst="rect">
            <a:avLst/>
          </a:prstGeom>
          <a:solidFill>
            <a:srgbClr val="30B5C5">
              <a:lumMod val="20000"/>
              <a:lumOff val="80000"/>
            </a:srgbClr>
          </a:solidFill>
          <a:ln>
            <a:solidFill>
              <a:srgbClr val="DDDDDD">
                <a:lumMod val="75000"/>
              </a:srgbClr>
            </a:solidFill>
          </a:ln>
        </p:spPr>
        <p:txBody>
          <a:bodyPr wrap="square" lIns="0" tIns="0" rIns="0" bIns="0" rtlCol="0" anchor="t">
            <a:noAutofit/>
          </a:bodyPr>
          <a:lstStyle/>
          <a:p>
            <a:pPr lvl="0" algn="ctr">
              <a:defRPr/>
            </a:pPr>
            <a:endPar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lvl="0" algn="ctr">
              <a:defRPr/>
            </a:pPr>
            <a:endPar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lvl="0" algn="ctr">
              <a:defRPr/>
            </a:pPr>
            <a:r>
              <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Service registration</a:t>
            </a:r>
            <a:endPar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lvl="0" algn="ctr">
              <a:defRPr/>
            </a:pPr>
            <a:r>
              <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portal</a:t>
            </a:r>
            <a:endPar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1609327" y="1865351"/>
            <a:ext cx="10103875" cy="468000"/>
          </a:xfrm>
          <a:prstGeom prst="rect">
            <a:avLst/>
          </a:prstGeom>
          <a:solidFill>
            <a:srgbClr val="C6D9F1">
              <a:alpha val="20000"/>
            </a:srgbClr>
          </a:solidFill>
          <a:ln w="12700" cap="flat" cmpd="sng" algn="ctr">
            <a:solidFill>
              <a:srgbClr val="DDDDDD">
                <a:lumMod val="9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R="0" lvl="0" indent="0" fontAlgn="auto">
              <a:lnSpc>
                <a:spcPct val="100000"/>
              </a:lnSpc>
              <a:spcBef>
                <a:spcPts val="0"/>
              </a:spcBef>
              <a:spcAft>
                <a:spcPts val="0"/>
              </a:spcAft>
              <a:buClrTx/>
              <a:buSzTx/>
              <a:buFontTx/>
              <a:buNone/>
              <a:defRPr kumimoji="0" sz="1200" b="1" i="0" u="none" strike="noStrike" cap="none" spc="0" normalizeH="0" baseline="0">
                <a:ln>
                  <a:noFill/>
                </a:ln>
                <a:solidFill>
                  <a:srgbClr val="666666"/>
                </a:solidFill>
                <a:effectLst/>
                <a:uLnTx/>
                <a:uFillTx/>
                <a:latin typeface="Arial" panose="020B0604020202020204" pitchFamily="34" charset="0"/>
                <a:ea typeface="微软雅黑"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srgbClr val="666666"/>
                </a:solidFill>
                <a:effectLst/>
                <a:uLnTx/>
                <a:uFillTx/>
                <a:latin typeface="Arial" panose="020B0604020202020204" pitchFamily="34" charset="0"/>
                <a:ea typeface="等线" panose="02010600030101010101" pitchFamily="2" charset="-122"/>
                <a:cs typeface="Arial" panose="020B0604020202020204" pitchFamily="34" charset="0"/>
              </a:rPr>
              <a:t>Enterprises</a:t>
            </a:r>
            <a:endParaRPr kumimoji="0" lang="zh-CN" altLang="en-US" sz="1200" b="1" i="0" u="none" strike="noStrike" kern="0" cap="none" spc="0" normalizeH="0" baseline="0" noProof="0" dirty="0">
              <a:ln>
                <a:noFill/>
              </a:ln>
              <a:solidFill>
                <a:srgbClr val="666666"/>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6" name="文本框 5"/>
          <p:cNvSpPr txBox="1"/>
          <p:nvPr/>
        </p:nvSpPr>
        <p:spPr>
          <a:xfrm>
            <a:off x="4819650" y="3245485"/>
            <a:ext cx="6893560" cy="1119505"/>
          </a:xfrm>
          <a:prstGeom prst="rect">
            <a:avLst/>
          </a:prstGeom>
          <a:solidFill>
            <a:srgbClr val="61B230">
              <a:lumMod val="20000"/>
              <a:lumOff val="80000"/>
            </a:srgbClr>
          </a:solidFill>
          <a:ln>
            <a:solidFill>
              <a:srgbClr val="DDDDDD">
                <a:lumMod val="75000"/>
              </a:srgbClr>
            </a:solidFill>
          </a:ln>
        </p:spPr>
        <p:txBody>
          <a:bodyPr wrap="square" lIns="0" tIns="0" rIns="0" bIns="0" rtlCol="0" anchor="t">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6"/>
          <p:cNvSpPr txBox="1"/>
          <p:nvPr/>
        </p:nvSpPr>
        <p:spPr>
          <a:xfrm>
            <a:off x="5149935" y="3465088"/>
            <a:ext cx="1942012" cy="532170"/>
          </a:xfrm>
          <a:prstGeom prst="rect">
            <a:avLst/>
          </a:prstGeom>
          <a:solidFill>
            <a:srgbClr val="FFFFFF"/>
          </a:solidFill>
          <a:ln>
            <a:solidFill>
              <a:srgbClr val="DDDDDD">
                <a:lumMod val="90000"/>
              </a:srgbClr>
            </a:solidFill>
          </a:ln>
        </p:spPr>
        <p:txBody>
          <a:bodyPr wrap="square" lIns="0" tIns="0" rIns="0" bIns="0" rtlCol="0" anchor="ctr">
            <a:no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1" lang="en-US" altLang="zh-CN" sz="1100" b="0" i="0" u="none" strike="noStrike" kern="0" cap="none" spc="0" normalizeH="0" baseline="0" noProof="0" dirty="0">
                <a:ln>
                  <a:noFill/>
                </a:ln>
                <a:solidFill>
                  <a:srgbClr val="000000"/>
                </a:solidFill>
                <a:effectLst/>
                <a:uLnTx/>
                <a:uFillTx/>
                <a:cs typeface="Arial" panose="020B0604020202020204" pitchFamily="34" charset="0"/>
              </a:rPr>
              <a:t>Authentication and Security Check</a:t>
            </a:r>
            <a:endParaRPr kumimoji="1" lang="en-US" altLang="zh-CN" sz="1100" b="0" i="0" u="none" strike="noStrike" kern="0" cap="none" spc="0" normalizeH="0" baseline="0" noProof="0" dirty="0">
              <a:ln>
                <a:noFill/>
              </a:ln>
              <a:solidFill>
                <a:srgbClr val="000000"/>
              </a:solidFill>
              <a:effectLst/>
              <a:uLnTx/>
              <a:uFillTx/>
              <a:cs typeface="Arial" panose="020B0604020202020204" pitchFamily="34" charset="0"/>
            </a:endParaRPr>
          </a:p>
        </p:txBody>
      </p:sp>
      <p:cxnSp>
        <p:nvCxnSpPr>
          <p:cNvPr id="8" name="直接箭头连接符 7"/>
          <p:cNvCxnSpPr>
            <a:endCxn id="7" idx="0"/>
          </p:cNvCxnSpPr>
          <p:nvPr/>
        </p:nvCxnSpPr>
        <p:spPr>
          <a:xfrm>
            <a:off x="6106336" y="2338523"/>
            <a:ext cx="14605" cy="1126490"/>
          </a:xfrm>
          <a:prstGeom prst="straightConnector1">
            <a:avLst/>
          </a:prstGeom>
          <a:noFill/>
          <a:ln w="6350" cap="flat" cmpd="sng" algn="ctr">
            <a:solidFill>
              <a:srgbClr val="DDDDDD">
                <a:lumMod val="75000"/>
              </a:srgbClr>
            </a:solidFill>
            <a:prstDash val="solid"/>
            <a:miter lim="800000"/>
            <a:tailEnd type="triangle"/>
          </a:ln>
          <a:effectLst/>
        </p:spPr>
      </p:cxnSp>
      <p:sp>
        <p:nvSpPr>
          <p:cNvPr id="9" name="矩形 8"/>
          <p:cNvSpPr/>
          <p:nvPr/>
        </p:nvSpPr>
        <p:spPr>
          <a:xfrm>
            <a:off x="4531360" y="2390140"/>
            <a:ext cx="3401060" cy="875665"/>
          </a:xfrm>
          <a:prstGeom prst="rect">
            <a:avLst/>
          </a:prstGeom>
        </p:spPr>
        <p:txBody>
          <a:bodyPr wrap="square">
            <a:spAutoFit/>
          </a:bodyPr>
          <a:lstStyle/>
          <a:p>
            <a:pPr>
              <a:lnSpc>
                <a:spcPct val="150000"/>
              </a:lnSpc>
              <a:defRPr/>
            </a:pPr>
            <a:r>
              <a:rPr lang="zh-CN" altLang="en-US" sz="1200" spc="-10" dirty="0">
                <a:solidFill>
                  <a:srgbClr val="E20074"/>
                </a:solidFill>
                <a:latin typeface="微软雅黑" panose="020B0503020204020204" pitchFamily="34" charset="-122"/>
                <a:cs typeface="Arial" panose="020B0604020202020204" pitchFamily="34" charset="0"/>
              </a:rPr>
              <a:t> </a:t>
            </a:r>
            <a:r>
              <a:rPr lang="en-US" altLang="zh-CN" sz="1200" b="1" spc="-10" dirty="0">
                <a:solidFill>
                  <a:srgbClr val="E20074"/>
                </a:solidFill>
                <a:latin typeface="微软雅黑" panose="020B0503020204020204" pitchFamily="34" charset="-122"/>
                <a:cs typeface="Arial" panose="020B0604020202020204" pitchFamily="34" charset="0"/>
              </a:rPr>
              <a:t>Verified Caller API</a:t>
            </a:r>
            <a:endParaRPr lang="en-US" altLang="zh-CN" sz="1200" b="1" spc="-10" dirty="0">
              <a:solidFill>
                <a:srgbClr val="E20074"/>
              </a:solidFill>
              <a:latin typeface="微软雅黑" panose="020B0503020204020204" pitchFamily="34" charset="-122"/>
              <a:cs typeface="Arial" panose="020B0604020202020204" pitchFamily="34" charset="0"/>
            </a:endParaRPr>
          </a:p>
          <a:p>
            <a:pPr>
              <a:lnSpc>
                <a:spcPct val="150000"/>
              </a:lnSpc>
              <a:defRPr/>
            </a:pPr>
            <a:r>
              <a:rPr lang="zh-CN" altLang="en-US" sz="1100" spc="-10" dirty="0">
                <a:solidFill>
                  <a:srgbClr val="0070C0"/>
                </a:solidFill>
                <a:latin typeface="微软雅黑" panose="020B0503020204020204" pitchFamily="34" charset="-122"/>
                <a:cs typeface="Arial" panose="020B0604020202020204" pitchFamily="34" charset="0"/>
              </a:rPr>
              <a:t>（</a:t>
            </a:r>
            <a:r>
              <a:rPr lang="en-US" altLang="zh-CN" sz="1100" spc="-10" dirty="0">
                <a:solidFill>
                  <a:srgbClr val="0070C0"/>
                </a:solidFill>
                <a:latin typeface="微软雅黑" panose="020B0503020204020204" pitchFamily="34" charset="-122"/>
                <a:cs typeface="Arial" panose="020B0604020202020204" pitchFamily="34" charset="0"/>
              </a:rPr>
              <a:t>TargetNumber</a:t>
            </a:r>
            <a:r>
              <a:rPr lang="zh-CN" altLang="en-US" sz="1100" spc="-10" dirty="0">
                <a:solidFill>
                  <a:srgbClr val="0070C0"/>
                </a:solidFill>
                <a:latin typeface="微软雅黑" panose="020B0503020204020204" pitchFamily="34" charset="-122"/>
                <a:cs typeface="Arial" panose="020B0604020202020204" pitchFamily="34" charset="0"/>
              </a:rPr>
              <a:t>、</a:t>
            </a:r>
            <a:r>
              <a:rPr lang="en-US" altLang="zh-CN" sz="1100" spc="-10" dirty="0">
                <a:solidFill>
                  <a:srgbClr val="0070C0"/>
                </a:solidFill>
                <a:latin typeface="微软雅黑" panose="020B0503020204020204" pitchFamily="34" charset="-122"/>
                <a:cs typeface="Arial" panose="020B0604020202020204" pitchFamily="34" charset="0"/>
              </a:rPr>
              <a:t>SendNumber</a:t>
            </a:r>
            <a:r>
              <a:rPr lang="zh-CN" altLang="en-US" sz="1100" spc="-10" dirty="0">
                <a:solidFill>
                  <a:srgbClr val="0070C0"/>
                </a:solidFill>
                <a:latin typeface="微软雅黑" panose="020B0503020204020204" pitchFamily="34" charset="-122"/>
                <a:cs typeface="Arial" panose="020B0604020202020204" pitchFamily="34" charset="0"/>
              </a:rPr>
              <a:t>、</a:t>
            </a:r>
            <a:r>
              <a:rPr lang="en-US" altLang="zh-CN" sz="1100" spc="-10" dirty="0">
                <a:solidFill>
                  <a:srgbClr val="0070C0"/>
                </a:solidFill>
                <a:latin typeface="微软雅黑" panose="020B0503020204020204" pitchFamily="34" charset="-122"/>
                <a:cs typeface="Arial" panose="020B0604020202020204" pitchFamily="34" charset="0"/>
              </a:rPr>
              <a:t>Callbackurl</a:t>
            </a:r>
            <a:r>
              <a:rPr lang="zh-CN" altLang="en-US" sz="1100" spc="-10" dirty="0">
                <a:solidFill>
                  <a:srgbClr val="0070C0"/>
                </a:solidFill>
                <a:latin typeface="微软雅黑" panose="020B0503020204020204" pitchFamily="34" charset="-122"/>
                <a:cs typeface="Arial" panose="020B0604020202020204" pitchFamily="34" charset="0"/>
                <a:sym typeface="+mn-ea"/>
              </a:rPr>
              <a:t>、</a:t>
            </a:r>
            <a:r>
              <a:rPr lang="en-US" altLang="zh-CN" sz="1100" spc="-10" dirty="0">
                <a:solidFill>
                  <a:srgbClr val="0070C0"/>
                </a:solidFill>
                <a:latin typeface="微软雅黑" panose="020B0503020204020204" pitchFamily="34" charset="-122"/>
                <a:cs typeface="Arial" panose="020B0604020202020204" pitchFamily="34" charset="0"/>
                <a:sym typeface="+mn-ea"/>
              </a:rPr>
              <a:t>template code </a:t>
            </a:r>
            <a:r>
              <a:rPr lang="zh-CN" altLang="en-US" sz="1100" spc="-10" dirty="0">
                <a:solidFill>
                  <a:srgbClr val="0070C0"/>
                </a:solidFill>
                <a:latin typeface="微软雅黑" panose="020B0503020204020204" pitchFamily="34" charset="-122"/>
                <a:cs typeface="Arial" panose="020B0604020202020204" pitchFamily="34" charset="0"/>
                <a:sym typeface="+mn-ea"/>
              </a:rPr>
              <a:t>、</a:t>
            </a:r>
            <a:r>
              <a:rPr lang="en-US" altLang="zh-CN" sz="1100" spc="-10" dirty="0">
                <a:solidFill>
                  <a:srgbClr val="0070C0"/>
                </a:solidFill>
                <a:latin typeface="微软雅黑" panose="020B0503020204020204" pitchFamily="34" charset="-122"/>
                <a:cs typeface="Arial" panose="020B0604020202020204" pitchFamily="34" charset="0"/>
                <a:sym typeface="+mn-ea"/>
              </a:rPr>
              <a:t>templateParams</a:t>
            </a:r>
            <a:r>
              <a:rPr lang="zh-CN" altLang="en-US" sz="1100" spc="-10" dirty="0">
                <a:solidFill>
                  <a:srgbClr val="0070C0"/>
                </a:solidFill>
                <a:latin typeface="微软雅黑" panose="020B0503020204020204" pitchFamily="34" charset="-122"/>
                <a:cs typeface="Arial" panose="020B0604020202020204" pitchFamily="34" charset="0"/>
              </a:rPr>
              <a:t>）</a:t>
            </a:r>
            <a:endParaRPr kumimoji="1" lang="zh-CN" altLang="en-US" sz="1100" dirty="0">
              <a:solidFill>
                <a:srgbClr val="0070C0"/>
              </a:solidFill>
              <a:latin typeface="微软雅黑" panose="020B0503020204020204" pitchFamily="34" charset="-122"/>
              <a:cs typeface="Arial" panose="020B0604020202020204" pitchFamily="34" charset="0"/>
            </a:endParaRPr>
          </a:p>
        </p:txBody>
      </p:sp>
      <p:sp>
        <p:nvSpPr>
          <p:cNvPr id="12" name="矩形 11"/>
          <p:cNvSpPr/>
          <p:nvPr/>
        </p:nvSpPr>
        <p:spPr>
          <a:xfrm>
            <a:off x="1405255" y="4288790"/>
            <a:ext cx="1664335" cy="1568450"/>
          </a:xfrm>
          <a:prstGeom prst="rect">
            <a:avLst/>
          </a:prstGeom>
        </p:spPr>
        <p:txBody>
          <a:bodyPr wrap="square">
            <a:spAutoFit/>
          </a:bodyPr>
          <a:lstStyle/>
          <a:p>
            <a:pPr algn="ctr">
              <a:lnSpc>
                <a:spcPct val="150000"/>
              </a:lnSpc>
              <a:defRPr/>
            </a:pPr>
            <a:r>
              <a:rPr lang="zh-CN" altLang="en-US" sz="1000" spc="-10" dirty="0">
                <a:solidFill>
                  <a:srgbClr val="E20074"/>
                </a:solidFill>
                <a:latin typeface="微软雅黑" panose="020B0503020204020204" pitchFamily="34" charset="-122"/>
                <a:cs typeface="Arial" panose="020B0604020202020204" pitchFamily="34" charset="0"/>
              </a:rPr>
              <a:t>Registration and user information template</a:t>
            </a:r>
            <a:endParaRPr lang="zh-CN" altLang="en-US" sz="1000" spc="-1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p:txBody>
      </p:sp>
      <p:sp>
        <p:nvSpPr>
          <p:cNvPr id="14" name="菱形 13"/>
          <p:cNvSpPr/>
          <p:nvPr/>
        </p:nvSpPr>
        <p:spPr>
          <a:xfrm>
            <a:off x="6615679" y="5147809"/>
            <a:ext cx="2070790" cy="540000"/>
          </a:xfrm>
          <a:prstGeom prst="diamond">
            <a:avLst/>
          </a:prstGeom>
          <a:solidFill>
            <a:srgbClr val="FFFFFF"/>
          </a:solidFill>
          <a:ln>
            <a:solidFill>
              <a:srgbClr val="DDDDDD">
                <a:lumMod val="90000"/>
              </a:srgbClr>
            </a:solidFill>
          </a:ln>
        </p:spPr>
        <p:txBody>
          <a:bodyPr wrap="square" lIns="0" tIns="0" rIns="0" bIns="0" rtlCol="0" anchor="ctr">
            <a:no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1200" b="0" i="0" u="none" strike="noStrike" kern="0" cap="none" spc="-10" normalizeH="0" baseline="0" noProof="0" dirty="0">
                <a:ln>
                  <a:noFill/>
                </a:ln>
                <a:solidFill>
                  <a:srgbClr val="00051F"/>
                </a:solidFill>
                <a:effectLst/>
                <a:uLnTx/>
                <a:uFillTx/>
                <a:cs typeface="Arial" panose="020B0604020202020204" pitchFamily="34" charset="0"/>
              </a:rPr>
              <a:t>Registration </a:t>
            </a:r>
            <a:endParaRPr kumimoji="0" lang="en-US" altLang="zh-CN" sz="1200" b="0" i="0" u="none" strike="noStrike" kern="0" cap="none" spc="-10" normalizeH="0" baseline="0" noProof="0" dirty="0">
              <a:ln>
                <a:noFill/>
              </a:ln>
              <a:solidFill>
                <a:srgbClr val="00051F"/>
              </a:solidFill>
              <a:effectLst/>
              <a:uLnTx/>
              <a:uFillTx/>
              <a:cs typeface="Arial" panose="020B0604020202020204" pitchFamily="34" charset="0"/>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1200" b="0" i="0" u="none" strike="noStrike" kern="0" cap="none" spc="-10" normalizeH="0" baseline="0" noProof="0" dirty="0">
                <a:ln>
                  <a:noFill/>
                </a:ln>
                <a:solidFill>
                  <a:srgbClr val="00051F"/>
                </a:solidFill>
                <a:effectLst/>
                <a:uLnTx/>
                <a:uFillTx/>
                <a:cs typeface="Arial" panose="020B0604020202020204" pitchFamily="34" charset="0"/>
              </a:rPr>
              <a:t>or not</a:t>
            </a:r>
            <a:endParaRPr kumimoji="0" lang="zh-CN" altLang="en-US" sz="1200" b="0" i="0" u="none" strike="noStrike" kern="0" cap="none" spc="-10" normalizeH="0" baseline="0" noProof="0" dirty="0">
              <a:ln>
                <a:noFill/>
              </a:ln>
              <a:solidFill>
                <a:srgbClr val="00051F"/>
              </a:solidFill>
              <a:effectLst/>
              <a:uLnTx/>
              <a:uFillTx/>
              <a:cs typeface="Arial" panose="020B0604020202020204" pitchFamily="34" charset="0"/>
            </a:endParaRPr>
          </a:p>
        </p:txBody>
      </p:sp>
      <p:cxnSp>
        <p:nvCxnSpPr>
          <p:cNvPr id="16" name="直接箭头连接符 15"/>
          <p:cNvCxnSpPr>
            <a:stCxn id="14" idx="0"/>
          </p:cNvCxnSpPr>
          <p:nvPr/>
        </p:nvCxnSpPr>
        <p:spPr>
          <a:xfrm flipH="1" flipV="1">
            <a:off x="7647899" y="2411594"/>
            <a:ext cx="3175" cy="2736215"/>
          </a:xfrm>
          <a:prstGeom prst="straightConnector1">
            <a:avLst/>
          </a:prstGeom>
          <a:noFill/>
          <a:ln w="6350" cap="flat" cmpd="sng" algn="ctr">
            <a:solidFill>
              <a:srgbClr val="DDDDDD">
                <a:lumMod val="75000"/>
              </a:srgbClr>
            </a:solidFill>
            <a:prstDash val="solid"/>
            <a:miter lim="800000"/>
            <a:tailEnd type="triangle"/>
          </a:ln>
          <a:effectLst/>
        </p:spPr>
      </p:cxnSp>
      <p:sp>
        <p:nvSpPr>
          <p:cNvPr id="17" name="矩形 16"/>
          <p:cNvSpPr/>
          <p:nvPr/>
        </p:nvSpPr>
        <p:spPr>
          <a:xfrm>
            <a:off x="7700360" y="4896911"/>
            <a:ext cx="317110" cy="336695"/>
          </a:xfrm>
          <a:prstGeom prst="rect">
            <a:avLst/>
          </a:prstGeom>
        </p:spPr>
        <p:txBody>
          <a:bodyPr wrap="square">
            <a:spAutoFit/>
          </a:bodyPr>
          <a:lstStyle/>
          <a:p>
            <a:pPr>
              <a:lnSpc>
                <a:spcPct val="150000"/>
              </a:lnSpc>
              <a:defRPr/>
            </a:pPr>
            <a:r>
              <a:rPr lang="en-US" altLang="zh-CN" sz="1200" spc="-10" dirty="0">
                <a:solidFill>
                  <a:srgbClr val="1D1D1A"/>
                </a:solidFill>
                <a:latin typeface="微软雅黑" panose="020B0503020204020204" pitchFamily="34" charset="-122"/>
                <a:cs typeface="Arial" panose="020B0604020202020204" pitchFamily="34" charset="0"/>
              </a:rPr>
              <a:t>N</a:t>
            </a:r>
            <a:endParaRPr kumimoji="1" lang="zh-CN" altLang="en-US" sz="1100" dirty="0">
              <a:solidFill>
                <a:srgbClr val="1D1D1A"/>
              </a:solidFill>
              <a:latin typeface="微软雅黑" panose="020B0503020204020204" pitchFamily="34" charset="-122"/>
              <a:cs typeface="Arial" panose="020B0604020202020204" pitchFamily="34" charset="0"/>
            </a:endParaRPr>
          </a:p>
        </p:txBody>
      </p:sp>
      <p:sp>
        <p:nvSpPr>
          <p:cNvPr id="18" name="矩形 17"/>
          <p:cNvSpPr/>
          <p:nvPr/>
        </p:nvSpPr>
        <p:spPr>
          <a:xfrm>
            <a:off x="10128438" y="2467238"/>
            <a:ext cx="2130360" cy="645160"/>
          </a:xfrm>
          <a:prstGeom prst="rect">
            <a:avLst/>
          </a:prstGeom>
        </p:spPr>
        <p:txBody>
          <a:bodyPr wrap="square">
            <a:spAutoFit/>
          </a:bodyPr>
          <a:lstStyle/>
          <a:p>
            <a:pPr>
              <a:lnSpc>
                <a:spcPct val="150000"/>
              </a:lnSpc>
              <a:defRPr/>
            </a:pPr>
            <a:r>
              <a:rPr lang="en-US" altLang="zh-CN" sz="1200" spc="-10" dirty="0">
                <a:solidFill>
                  <a:srgbClr val="0070C0"/>
                </a:solidFill>
                <a:latin typeface="微软雅黑" panose="020B0503020204020204" pitchFamily="34" charset="-122"/>
                <a:cs typeface="Arial" panose="020B0604020202020204" pitchFamily="34" charset="0"/>
              </a:rPr>
              <a:t>Notify the user that the request is successful.</a:t>
            </a:r>
            <a:endParaRPr lang="en-US" altLang="zh-CN" sz="1200" spc="-10" dirty="0">
              <a:solidFill>
                <a:srgbClr val="0070C0"/>
              </a:solidFill>
              <a:latin typeface="微软雅黑" panose="020B0503020204020204" pitchFamily="34" charset="-122"/>
              <a:cs typeface="Arial" panose="020B0604020202020204" pitchFamily="34" charset="0"/>
            </a:endParaRPr>
          </a:p>
        </p:txBody>
      </p:sp>
      <p:sp>
        <p:nvSpPr>
          <p:cNvPr id="19" name="矩形 18"/>
          <p:cNvSpPr/>
          <p:nvPr/>
        </p:nvSpPr>
        <p:spPr>
          <a:xfrm>
            <a:off x="8474184" y="5077373"/>
            <a:ext cx="317110" cy="336695"/>
          </a:xfrm>
          <a:prstGeom prst="rect">
            <a:avLst/>
          </a:prstGeom>
        </p:spPr>
        <p:txBody>
          <a:bodyPr wrap="square">
            <a:spAutoFit/>
          </a:bodyPr>
          <a:lstStyle/>
          <a:p>
            <a:pPr>
              <a:lnSpc>
                <a:spcPct val="150000"/>
              </a:lnSpc>
              <a:defRPr/>
            </a:pPr>
            <a:r>
              <a:rPr lang="en-US" altLang="zh-CN" sz="1200" spc="-10" dirty="0">
                <a:solidFill>
                  <a:srgbClr val="1D1D1A"/>
                </a:solidFill>
                <a:latin typeface="微软雅黑" panose="020B0503020204020204" pitchFamily="34" charset="-122"/>
                <a:cs typeface="Arial" panose="020B0604020202020204" pitchFamily="34" charset="0"/>
              </a:rPr>
              <a:t>Y</a:t>
            </a:r>
            <a:endParaRPr kumimoji="1" lang="zh-CN" altLang="en-US" sz="1100" dirty="0">
              <a:solidFill>
                <a:srgbClr val="1D1D1A"/>
              </a:solidFill>
              <a:latin typeface="微软雅黑" panose="020B0503020204020204" pitchFamily="34" charset="-122"/>
              <a:cs typeface="Arial" panose="020B0604020202020204" pitchFamily="34" charset="0"/>
            </a:endParaRPr>
          </a:p>
        </p:txBody>
      </p:sp>
      <p:sp>
        <p:nvSpPr>
          <p:cNvPr id="20" name="矩形 19"/>
          <p:cNvSpPr/>
          <p:nvPr/>
        </p:nvSpPr>
        <p:spPr>
          <a:xfrm>
            <a:off x="7933055" y="2505710"/>
            <a:ext cx="1913255" cy="645160"/>
          </a:xfrm>
          <a:prstGeom prst="rect">
            <a:avLst/>
          </a:prstGeom>
        </p:spPr>
        <p:txBody>
          <a:bodyPr wrap="square">
            <a:spAutoFit/>
          </a:bodyPr>
          <a:lstStyle/>
          <a:p>
            <a:pPr>
              <a:lnSpc>
                <a:spcPct val="150000"/>
              </a:lnSpc>
              <a:defRPr/>
            </a:pPr>
            <a:r>
              <a:rPr lang="en-US" altLang="zh-CN" sz="1200" spc="-10" dirty="0">
                <a:solidFill>
                  <a:srgbClr val="0070C0"/>
                </a:solidFill>
                <a:latin typeface="微软雅黑" panose="020B0503020204020204" pitchFamily="34" charset="-122"/>
                <a:cs typeface="Arial" panose="020B0604020202020204" pitchFamily="34" charset="0"/>
              </a:rPr>
              <a:t>Notify the user and refuse the request</a:t>
            </a:r>
            <a:endParaRPr kumimoji="1" lang="zh-CN" altLang="en-US" sz="1100" dirty="0">
              <a:solidFill>
                <a:srgbClr val="0070C0"/>
              </a:solidFill>
              <a:latin typeface="微软雅黑" panose="020B0503020204020204" pitchFamily="34" charset="-122"/>
              <a:cs typeface="Arial" panose="020B0604020202020204" pitchFamily="34" charset="0"/>
            </a:endParaRPr>
          </a:p>
        </p:txBody>
      </p:sp>
      <p:cxnSp>
        <p:nvCxnSpPr>
          <p:cNvPr id="21" name="直接箭头连接符 20"/>
          <p:cNvCxnSpPr>
            <a:stCxn id="14" idx="3"/>
            <a:endCxn id="23" idx="1"/>
          </p:cNvCxnSpPr>
          <p:nvPr/>
        </p:nvCxnSpPr>
        <p:spPr>
          <a:xfrm flipV="1">
            <a:off x="8686469" y="5413999"/>
            <a:ext cx="722630" cy="3810"/>
          </a:xfrm>
          <a:prstGeom prst="straightConnector1">
            <a:avLst/>
          </a:prstGeom>
          <a:noFill/>
          <a:ln w="6350" cap="flat" cmpd="sng" algn="ctr">
            <a:solidFill>
              <a:srgbClr val="DDDDDD">
                <a:lumMod val="75000"/>
              </a:srgbClr>
            </a:solidFill>
            <a:prstDash val="solid"/>
            <a:miter lim="800000"/>
            <a:tailEnd type="triangle"/>
          </a:ln>
          <a:effectLst/>
        </p:spPr>
      </p:cxnSp>
      <p:sp>
        <p:nvSpPr>
          <p:cNvPr id="23" name="文本框 22"/>
          <p:cNvSpPr txBox="1"/>
          <p:nvPr/>
        </p:nvSpPr>
        <p:spPr>
          <a:xfrm>
            <a:off x="9409091" y="5147838"/>
            <a:ext cx="1440894" cy="532170"/>
          </a:xfrm>
          <a:prstGeom prst="rect">
            <a:avLst/>
          </a:prstGeom>
          <a:solidFill>
            <a:srgbClr val="FFFFFF"/>
          </a:solidFill>
          <a:ln>
            <a:solidFill>
              <a:srgbClr val="DDDDDD">
                <a:lumMod val="90000"/>
              </a:srgbClr>
            </a:solidFill>
          </a:ln>
        </p:spPr>
        <p:txBody>
          <a:bodyPr wrap="square" lIns="0" tIns="0" rIns="0" bIns="0" rtlCol="0" anchor="ctr">
            <a:noAutofit/>
          </a:bodyPr>
          <a:lstStyle>
            <a:defPPr>
              <a:defRPr lang="en-US"/>
            </a:defPPr>
            <a:lvl1pPr algn="ctr">
              <a:lnSpc>
                <a:spcPct val="120000"/>
              </a:lnSpc>
              <a:defRPr sz="1200" spc="-10">
                <a:solidFill>
                  <a:srgbClr val="00051F"/>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1200" b="0" i="0" u="none" strike="noStrike" kern="0" cap="none" spc="-10" normalizeH="0" baseline="0" noProof="0" dirty="0">
                <a:ln>
                  <a:noFill/>
                </a:ln>
                <a:solidFill>
                  <a:srgbClr val="00051F"/>
                </a:solidFill>
                <a:effectLst/>
                <a:uLnTx/>
                <a:uFillTx/>
                <a:latin typeface="Arial" panose="020B0604020202020204" pitchFamily="34" charset="0"/>
                <a:ea typeface="微软雅黑" panose="020B0503020204020204" pitchFamily="34" charset="-122"/>
                <a:cs typeface="Arial" panose="020B0604020202020204" pitchFamily="34" charset="0"/>
              </a:rPr>
              <a:t>Post </a:t>
            </a:r>
            <a:endParaRPr kumimoji="0" lang="zh-CN" altLang="zh-CN" sz="1200" b="0" i="0" u="none" strike="noStrike" kern="0" cap="none" spc="-10" normalizeH="0" baseline="0" noProof="0" dirty="0">
              <a:ln>
                <a:noFill/>
              </a:ln>
              <a:solidFill>
                <a:srgbClr val="00051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24" name="连接符: 肘形 23"/>
          <p:cNvCxnSpPr>
            <a:stCxn id="23" idx="0"/>
          </p:cNvCxnSpPr>
          <p:nvPr/>
        </p:nvCxnSpPr>
        <p:spPr>
          <a:xfrm rot="16200000">
            <a:off x="8742680" y="3761105"/>
            <a:ext cx="2773680" cy="3175"/>
          </a:xfrm>
          <a:prstGeom prst="bentConnector2">
            <a:avLst/>
          </a:prstGeom>
          <a:noFill/>
          <a:ln w="6350" cap="flat" cmpd="sng" algn="ctr">
            <a:solidFill>
              <a:srgbClr val="DDDDDD">
                <a:lumMod val="75000"/>
              </a:srgbClr>
            </a:solidFill>
            <a:prstDash val="solid"/>
            <a:miter lim="800000"/>
            <a:tailEnd type="triangle"/>
          </a:ln>
          <a:effectLst/>
        </p:spPr>
      </p:cxnSp>
      <p:sp>
        <p:nvSpPr>
          <p:cNvPr id="25" name="矩形 24"/>
          <p:cNvSpPr/>
          <p:nvPr/>
        </p:nvSpPr>
        <p:spPr>
          <a:xfrm>
            <a:off x="7983220" y="3497750"/>
            <a:ext cx="1601765" cy="614045"/>
          </a:xfrm>
          <a:prstGeom prst="rect">
            <a:avLst/>
          </a:prstGeom>
        </p:spPr>
        <p:txBody>
          <a:bodyPr wrap="square">
            <a:spAutoFit/>
          </a:bodyPr>
          <a:lstStyle/>
          <a:p>
            <a:pPr algn="ctr">
              <a:defRPr/>
            </a:pPr>
            <a:r>
              <a:rPr lang="en-US" altLang="zh-CN" sz="1200" spc="-10" dirty="0">
                <a:solidFill>
                  <a:srgbClr val="00051F"/>
                </a:solidFill>
                <a:latin typeface="微软雅黑" panose="020B0503020204020204" pitchFamily="34" charset="-122"/>
                <a:cs typeface="Arial" panose="020B0604020202020204" pitchFamily="34" charset="0"/>
              </a:rPr>
              <a:t>Network Platform</a:t>
            </a:r>
            <a:endParaRPr lang="en-US" altLang="zh-CN" sz="1200" spc="-10" dirty="0">
              <a:solidFill>
                <a:srgbClr val="00051F"/>
              </a:solidFill>
              <a:latin typeface="微软雅黑" panose="020B0503020204020204" pitchFamily="34" charset="-122"/>
              <a:cs typeface="Arial" panose="020B0604020202020204" pitchFamily="34" charset="0"/>
            </a:endParaRPr>
          </a:p>
          <a:p>
            <a:pPr algn="ctr">
              <a:defRPr/>
            </a:pPr>
            <a:r>
              <a:rPr lang="zh-CN" altLang="en-US" sz="1100" b="1" dirty="0">
                <a:solidFill>
                  <a:srgbClr val="666666"/>
                </a:solidFill>
                <a:cs typeface="Arial" panose="020B0604020202020204" pitchFamily="34" charset="0"/>
              </a:rPr>
              <a:t>（</a:t>
            </a:r>
            <a:r>
              <a:rPr lang="en-US" altLang="zh-CN" sz="1100" b="1" dirty="0">
                <a:solidFill>
                  <a:srgbClr val="666666"/>
                </a:solidFill>
                <a:cs typeface="Arial" panose="020B0604020202020204" pitchFamily="34" charset="0"/>
              </a:rPr>
              <a:t>Open Gateway</a:t>
            </a:r>
            <a:r>
              <a:rPr lang="zh-CN" altLang="en-US" sz="1100" b="1" dirty="0">
                <a:solidFill>
                  <a:srgbClr val="666666"/>
                </a:solidFill>
                <a:cs typeface="Arial" panose="020B0604020202020204" pitchFamily="34" charset="0"/>
              </a:rPr>
              <a:t>）</a:t>
            </a:r>
            <a:endParaRPr lang="en-US" altLang="zh-CN" sz="1100" b="1" dirty="0">
              <a:solidFill>
                <a:srgbClr val="666666"/>
              </a:solidFill>
              <a:cs typeface="Arial" panose="020B0604020202020204" pitchFamily="34" charset="0"/>
            </a:endParaRPr>
          </a:p>
          <a:p>
            <a:pPr algn="ctr">
              <a:defRPr/>
            </a:pPr>
            <a:endParaRPr lang="zh-CN" altLang="en-US" sz="1100" b="1" dirty="0">
              <a:solidFill>
                <a:srgbClr val="666666"/>
              </a:solidFill>
              <a:cs typeface="Arial" panose="020B0604020202020204" pitchFamily="34" charset="0"/>
            </a:endParaRPr>
          </a:p>
        </p:txBody>
      </p:sp>
      <p:sp>
        <p:nvSpPr>
          <p:cNvPr id="26" name="矩形 25"/>
          <p:cNvSpPr/>
          <p:nvPr/>
        </p:nvSpPr>
        <p:spPr>
          <a:xfrm>
            <a:off x="325437" y="6196652"/>
            <a:ext cx="1104560" cy="461665"/>
          </a:xfrm>
          <a:prstGeom prst="rect">
            <a:avLst/>
          </a:prstGeom>
        </p:spPr>
        <p:txBody>
          <a:bodyPr wrap="square">
            <a:spAutoFit/>
          </a:bodyPr>
          <a:lstStyle/>
          <a:p>
            <a:pPr algn="ctr">
              <a:defRPr/>
            </a:pPr>
            <a:r>
              <a:rPr lang="en-US" altLang="zh-CN" sz="1200" spc="-10" dirty="0">
                <a:solidFill>
                  <a:srgbClr val="00051F"/>
                </a:solidFill>
                <a:latin typeface="微软雅黑" panose="020B0503020204020204" pitchFamily="34" charset="-122"/>
                <a:cs typeface="Arial" panose="020B0604020202020204" pitchFamily="34" charset="0"/>
              </a:rPr>
              <a:t>Network</a:t>
            </a:r>
            <a:endParaRPr lang="en-US" altLang="zh-CN" sz="1200" spc="-10" dirty="0">
              <a:solidFill>
                <a:srgbClr val="00051F"/>
              </a:solidFill>
              <a:latin typeface="微软雅黑" panose="020B0503020204020204" pitchFamily="34" charset="-122"/>
              <a:cs typeface="Arial" panose="020B0604020202020204" pitchFamily="34" charset="0"/>
            </a:endParaRPr>
          </a:p>
          <a:p>
            <a:pPr algn="ctr">
              <a:defRPr/>
            </a:pPr>
            <a:r>
              <a:rPr lang="en-US" altLang="zh-CN" sz="1200" spc="-10" dirty="0">
                <a:solidFill>
                  <a:srgbClr val="00051F"/>
                </a:solidFill>
                <a:latin typeface="微软雅黑" panose="020B0503020204020204" pitchFamily="34" charset="-122"/>
                <a:cs typeface="Arial" panose="020B0604020202020204" pitchFamily="34" charset="0"/>
              </a:rPr>
              <a:t>Resource</a:t>
            </a:r>
            <a:endParaRPr lang="en-US" altLang="zh-CN" sz="1200" spc="-10" dirty="0">
              <a:solidFill>
                <a:srgbClr val="00051F"/>
              </a:solidFill>
              <a:latin typeface="微软雅黑" panose="020B0503020204020204" pitchFamily="34" charset="-122"/>
              <a:cs typeface="Arial" panose="020B0604020202020204" pitchFamily="34" charset="0"/>
            </a:endParaRPr>
          </a:p>
        </p:txBody>
      </p:sp>
      <p:sp>
        <p:nvSpPr>
          <p:cNvPr id="27" name="矩形 26"/>
          <p:cNvSpPr/>
          <p:nvPr/>
        </p:nvSpPr>
        <p:spPr>
          <a:xfrm>
            <a:off x="348606" y="2689591"/>
            <a:ext cx="1056892" cy="276999"/>
          </a:xfrm>
          <a:prstGeom prst="rect">
            <a:avLst/>
          </a:prstGeom>
        </p:spPr>
        <p:txBody>
          <a:bodyPr wrap="none">
            <a:spAutoFit/>
          </a:bodyPr>
          <a:lstStyle/>
          <a:p>
            <a:r>
              <a:rPr lang="en-US" altLang="zh-CN" sz="1200" b="1" dirty="0">
                <a:solidFill>
                  <a:srgbClr val="0070C0"/>
                </a:solidFill>
                <a:latin typeface="微软雅黑" panose="020B0503020204020204" pitchFamily="34" charset="-122"/>
              </a:rPr>
              <a:t>Service API</a:t>
            </a:r>
            <a:endParaRPr lang="zh-CN" altLang="en-US" sz="1200" b="1" dirty="0">
              <a:solidFill>
                <a:srgbClr val="0070C0"/>
              </a:solidFill>
              <a:latin typeface="Calibri" panose="020F0502020204030204"/>
              <a:ea typeface="等线" panose="02010600030101010101" pitchFamily="2" charset="-122"/>
            </a:endParaRPr>
          </a:p>
        </p:txBody>
      </p:sp>
      <p:sp>
        <p:nvSpPr>
          <p:cNvPr id="28" name="矩形 27"/>
          <p:cNvSpPr/>
          <p:nvPr/>
        </p:nvSpPr>
        <p:spPr>
          <a:xfrm>
            <a:off x="309860" y="4509002"/>
            <a:ext cx="1171346" cy="276999"/>
          </a:xfrm>
          <a:prstGeom prst="rect">
            <a:avLst/>
          </a:prstGeom>
        </p:spPr>
        <p:txBody>
          <a:bodyPr wrap="none">
            <a:spAutoFit/>
          </a:bodyPr>
          <a:lstStyle/>
          <a:p>
            <a:r>
              <a:rPr lang="en-US" altLang="zh-CN" sz="1200" b="1" dirty="0">
                <a:solidFill>
                  <a:srgbClr val="0070C0"/>
                </a:solidFill>
                <a:latin typeface="微软雅黑" panose="020B0503020204020204" pitchFamily="34" charset="-122"/>
              </a:rPr>
              <a:t>Network API</a:t>
            </a:r>
            <a:endParaRPr lang="zh-CN" altLang="en-US" sz="1200" b="1" dirty="0">
              <a:solidFill>
                <a:srgbClr val="0070C0"/>
              </a:solidFill>
              <a:latin typeface="Calibri" panose="020F0502020204030204"/>
              <a:ea typeface="等线" panose="02010600030101010101" pitchFamily="2" charset="-122"/>
            </a:endParaRPr>
          </a:p>
        </p:txBody>
      </p:sp>
      <p:sp>
        <p:nvSpPr>
          <p:cNvPr id="35" name="文本框 34"/>
          <p:cNvSpPr txBox="1"/>
          <p:nvPr/>
        </p:nvSpPr>
        <p:spPr>
          <a:xfrm>
            <a:off x="9157970" y="6201410"/>
            <a:ext cx="1109345" cy="509270"/>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rPr>
              <a:t>SMS</a:t>
            </a:r>
            <a:endParaRPr kumimoji="1" lang="en-US" altLang="zh-CN"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8" name="直接箭头连接符 37"/>
          <p:cNvCxnSpPr>
            <a:stCxn id="23" idx="2"/>
            <a:endCxn id="35" idx="0"/>
          </p:cNvCxnSpPr>
          <p:nvPr/>
        </p:nvCxnSpPr>
        <p:spPr>
          <a:xfrm flipH="1">
            <a:off x="9712708" y="5679930"/>
            <a:ext cx="416560" cy="521335"/>
          </a:xfrm>
          <a:prstGeom prst="straightConnector1">
            <a:avLst/>
          </a:prstGeom>
          <a:noFill/>
          <a:ln w="6350" cap="flat" cmpd="sng" algn="ctr">
            <a:solidFill>
              <a:srgbClr val="DDDDDD">
                <a:lumMod val="75000"/>
              </a:srgbClr>
            </a:solidFill>
            <a:prstDash val="solid"/>
            <a:miter lim="800000"/>
            <a:tailEnd type="triangle"/>
          </a:ln>
          <a:effectLst/>
        </p:spPr>
      </p:cxnSp>
      <p:sp>
        <p:nvSpPr>
          <p:cNvPr id="39" name="矩形 38"/>
          <p:cNvSpPr/>
          <p:nvPr/>
        </p:nvSpPr>
        <p:spPr>
          <a:xfrm>
            <a:off x="4464050" y="4180840"/>
            <a:ext cx="2901950" cy="783590"/>
          </a:xfrm>
          <a:prstGeom prst="rect">
            <a:avLst/>
          </a:prstGeom>
          <a:noFill/>
          <a:ln w="6350" cap="flat" cmpd="sng" algn="ctr">
            <a:solidFill>
              <a:srgbClr val="DDDDDD">
                <a:lumMod val="75000"/>
              </a:srgbClr>
            </a:solidFill>
            <a:prstDash val="solid"/>
            <a:miter lim="800000"/>
            <a:tailEnd type="triangle"/>
          </a:ln>
          <a:effectLst/>
        </p:spPr>
        <p:txBody>
          <a:bodyPr wrap="square">
            <a:spAutoFit/>
          </a:bodyPr>
          <a:lstStyle/>
          <a:p>
            <a:pPr>
              <a:lnSpc>
                <a:spcPct val="150000"/>
              </a:lnSpc>
              <a:defRPr/>
            </a:pPr>
            <a:r>
              <a:rPr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API(</a:t>
            </a:r>
            <a:r>
              <a:rPr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TargetNumber</a:t>
            </a:r>
            <a:r>
              <a:rPr lang="zh-CN" altLang="en-US"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SendNumber</a:t>
            </a:r>
            <a:r>
              <a:rPr lang="zh-CN" altLang="en-US"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Callbackurl</a:t>
            </a:r>
            <a:r>
              <a:rPr lang="zh-CN" altLang="en-US"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template code </a:t>
            </a:r>
            <a:r>
              <a:rPr lang="zh-CN" altLang="en-US"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templateParams</a:t>
            </a:r>
            <a:r>
              <a:rPr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en-US" altLang="zh-CN" sz="1000" spc="-1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0525760" y="6173470"/>
            <a:ext cx="1109345" cy="509270"/>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rPr>
              <a:t>RCS</a:t>
            </a:r>
            <a:endParaRPr kumimoji="1" lang="en-US" altLang="zh-CN"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0" name="直接箭头连接符 39"/>
          <p:cNvCxnSpPr>
            <a:endCxn id="3" idx="0"/>
          </p:cNvCxnSpPr>
          <p:nvPr/>
        </p:nvCxnSpPr>
        <p:spPr>
          <a:xfrm>
            <a:off x="10289288" y="5718665"/>
            <a:ext cx="791210" cy="454660"/>
          </a:xfrm>
          <a:prstGeom prst="straightConnector1">
            <a:avLst/>
          </a:prstGeom>
          <a:noFill/>
          <a:ln w="6350" cap="flat" cmpd="sng" algn="ctr">
            <a:solidFill>
              <a:srgbClr val="DDDDDD">
                <a:lumMod val="75000"/>
              </a:srgbClr>
            </a:solidFill>
            <a:prstDash val="solid"/>
            <a:miter lim="800000"/>
            <a:tailEnd type="triangle"/>
          </a:ln>
          <a:effectLst/>
        </p:spPr>
      </p:cxnSp>
      <p:sp>
        <p:nvSpPr>
          <p:cNvPr id="15" name="上下箭头 14"/>
          <p:cNvSpPr/>
          <p:nvPr/>
        </p:nvSpPr>
        <p:spPr>
          <a:xfrm>
            <a:off x="3009265" y="4387215"/>
            <a:ext cx="151130" cy="418465"/>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矩形 28"/>
          <p:cNvSpPr/>
          <p:nvPr/>
        </p:nvSpPr>
        <p:spPr>
          <a:xfrm>
            <a:off x="2640330" y="5066030"/>
            <a:ext cx="1891030" cy="629920"/>
          </a:xfrm>
          <a:prstGeom prst="rect">
            <a:avLst/>
          </a:prstGeom>
        </p:spPr>
        <p:txBody>
          <a:bodyPr wrap="square">
            <a:spAutoFit/>
          </a:bodyPr>
          <a:p>
            <a:pPr algn="ctr">
              <a:defRPr/>
            </a:pPr>
            <a:r>
              <a:rPr lang="en-US" altLang="zh-CN" sz="1200" b="1" spc="-10" dirty="0">
                <a:solidFill>
                  <a:srgbClr val="C00000"/>
                </a:solidFill>
                <a:latin typeface="微软雅黑" panose="020B0503020204020204" pitchFamily="34" charset="-122"/>
                <a:cs typeface="Arial" panose="020B0604020202020204" pitchFamily="34" charset="0"/>
                <a:sym typeface="+mn-ea"/>
              </a:rPr>
              <a:t>Verified Caller</a:t>
            </a:r>
            <a:r>
              <a:rPr kumimoji="1" lang="en-US" altLang="zh-CN" sz="12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ea"/>
              </a:rPr>
              <a:t>  platfom</a:t>
            </a:r>
            <a:endParaRPr kumimoji="1" lang="en-US" altLang="zh-CN" sz="12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algn="ctr">
              <a:defRPr/>
            </a:pPr>
            <a:endParaRPr lang="zh-CN" altLang="en-US" sz="1100" b="1" dirty="0">
              <a:solidFill>
                <a:srgbClr val="666666"/>
              </a:solidFill>
              <a:cs typeface="Arial" panose="020B0604020202020204" pitchFamily="34" charset="0"/>
            </a:endParaRPr>
          </a:p>
        </p:txBody>
      </p:sp>
      <p:sp>
        <p:nvSpPr>
          <p:cNvPr id="34" name="上下箭头 33"/>
          <p:cNvSpPr/>
          <p:nvPr/>
        </p:nvSpPr>
        <p:spPr>
          <a:xfrm>
            <a:off x="3009265" y="2361565"/>
            <a:ext cx="151130" cy="854075"/>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矩形 35"/>
          <p:cNvSpPr/>
          <p:nvPr/>
        </p:nvSpPr>
        <p:spPr>
          <a:xfrm>
            <a:off x="1496060" y="2466975"/>
            <a:ext cx="1664335" cy="1568450"/>
          </a:xfrm>
          <a:prstGeom prst="rect">
            <a:avLst/>
          </a:prstGeom>
        </p:spPr>
        <p:txBody>
          <a:bodyPr wrap="square">
            <a:spAutoFit/>
          </a:bodyPr>
          <a:p>
            <a:pPr algn="ctr">
              <a:lnSpc>
                <a:spcPct val="150000"/>
              </a:lnSpc>
              <a:defRPr/>
            </a:pPr>
            <a:r>
              <a:rPr lang="zh-CN" altLang="en-US" sz="1000" spc="-10" dirty="0">
                <a:solidFill>
                  <a:srgbClr val="E20074"/>
                </a:solidFill>
                <a:latin typeface="微软雅黑" panose="020B0503020204020204" pitchFamily="34" charset="-122"/>
                <a:cs typeface="Arial" panose="020B0604020202020204" pitchFamily="34" charset="0"/>
              </a:rPr>
              <a:t>Service registration application</a:t>
            </a:r>
            <a:endParaRPr lang="zh-CN" altLang="en-US" sz="1000" spc="-1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a:p>
            <a:pPr>
              <a:lnSpc>
                <a:spcPct val="150000"/>
              </a:lnSpc>
              <a:defRPr/>
            </a:pPr>
            <a:endParaRPr kumimoji="1" lang="zh-CN" altLang="en-US" sz="1100" dirty="0">
              <a:solidFill>
                <a:srgbClr val="E20074"/>
              </a:solidFill>
              <a:latin typeface="微软雅黑" panose="020B0503020204020204" pitchFamily="34" charset="-122"/>
              <a:cs typeface="Arial" panose="020B0604020202020204" pitchFamily="34" charset="0"/>
            </a:endParaRPr>
          </a:p>
        </p:txBody>
      </p:sp>
      <p:cxnSp>
        <p:nvCxnSpPr>
          <p:cNvPr id="37" name="肘形连接符 36"/>
          <p:cNvCxnSpPr>
            <a:endCxn id="14" idx="1"/>
          </p:cNvCxnSpPr>
          <p:nvPr/>
        </p:nvCxnSpPr>
        <p:spPr>
          <a:xfrm rot="5400000" flipV="1">
            <a:off x="5652770" y="4455160"/>
            <a:ext cx="1407160" cy="518160"/>
          </a:xfrm>
          <a:prstGeom prst="bentConnector2">
            <a:avLst/>
          </a:prstGeom>
          <a:noFill/>
          <a:ln w="6350" cap="flat" cmpd="sng" algn="ctr">
            <a:solidFill>
              <a:srgbClr val="DDDDDD">
                <a:lumMod val="75000"/>
              </a:srgbClr>
            </a:solidFill>
            <a:prstDash val="solid"/>
            <a:miter lim="800000"/>
            <a:tailEnd type="triangle"/>
          </a:ln>
          <a:effectLst/>
        </p:spPr>
      </p:cxnSp>
      <p:sp>
        <p:nvSpPr>
          <p:cNvPr id="10" name="文本框 9"/>
          <p:cNvSpPr txBox="1"/>
          <p:nvPr/>
        </p:nvSpPr>
        <p:spPr>
          <a:xfrm>
            <a:off x="7790180" y="6196965"/>
            <a:ext cx="1109345" cy="509270"/>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rPr>
              <a:t>USSD</a:t>
            </a:r>
            <a:endParaRPr kumimoji="1" lang="en-US" altLang="zh-CN"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1" name="直接箭头连接符 10"/>
          <p:cNvCxnSpPr>
            <a:endCxn id="10" idx="0"/>
          </p:cNvCxnSpPr>
          <p:nvPr/>
        </p:nvCxnSpPr>
        <p:spPr>
          <a:xfrm flipH="1">
            <a:off x="8344918" y="5694535"/>
            <a:ext cx="1798955" cy="502285"/>
          </a:xfrm>
          <a:prstGeom prst="straightConnector1">
            <a:avLst/>
          </a:prstGeom>
          <a:noFill/>
          <a:ln w="6350" cap="flat" cmpd="sng" algn="ctr">
            <a:solidFill>
              <a:srgbClr val="DDDDDD">
                <a:lumMod val="75000"/>
              </a:srgbClr>
            </a:solidFill>
            <a:prstDash val="solid"/>
            <a:miter lim="800000"/>
            <a:tailEnd type="triangle"/>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0" y="227330"/>
            <a:ext cx="8058785" cy="829945"/>
          </a:xfrm>
        </p:spPr>
        <p:txBody>
          <a:bodyPr>
            <a:normAutofit fontScale="90000"/>
          </a:bodyPr>
          <a:lstStyle/>
          <a:p>
            <a:r>
              <a:rPr lang="en-US" altLang="zh-CN" dirty="0"/>
              <a:t>The API definition proposal</a:t>
            </a:r>
            <a:endParaRPr lang="zh-CN" altLang="en-US" dirty="0"/>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Verfied  caller  API </a:t>
                      </a:r>
                      <a:endPar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sz="1200">
                          <a:latin typeface="微软雅黑" panose="020B0503020204020204" pitchFamily="34" charset="-122"/>
                          <a:sym typeface="+mn-ea"/>
                        </a:rPr>
                        <a:t>This API allows accurate operator certified "business card" information including SMS and video clip to be displayed on the phone screen of the called user before answering the call. This API will allow enterprise customers to vividly display their multimedia business cards and reduce the difficulty of malicious calls.</a:t>
                      </a: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TargetNumber</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called phone number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SendNumber</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caller phone number</a:t>
                      </a:r>
                      <a:endPar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Callbackurl</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Accept receipt address</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endParaRPr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templatecode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(long)</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：Template ID</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templateParams</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en-US" altLang="zh-CN" sz="1200" spc="-10" dirty="0">
                          <a:solidFill>
                            <a:srgbClr val="0070C0"/>
                          </a:solidFill>
                          <a:latin typeface="微软雅黑" panose="020B0503020204020204" pitchFamily="34" charset="-122"/>
                          <a:cs typeface="Arial" panose="020B0604020202020204" pitchFamily="34" charset="0"/>
                          <a:sym typeface="+mn-ea"/>
                        </a:rPr>
                        <a:t>:</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T</a:t>
                      </a:r>
                      <a:r>
                        <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emplate</a:t>
                      </a: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200" spc="-10" dirty="0">
                          <a:solidFill>
                            <a:schemeClr val="tx1"/>
                          </a:solidFill>
                          <a:latin typeface="微软雅黑" panose="020B0503020204020204" pitchFamily="34" charset="-122"/>
                          <a:cs typeface="Arial" panose="020B0604020202020204" pitchFamily="34" charset="0"/>
                          <a:sym typeface="+mn-ea"/>
                        </a:rPr>
                        <a:t>Params</a:t>
                      </a: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message</a:t>
                      </a:r>
                      <a:r>
                        <a:rPr lang="en-US" altLang="zh-CN" sz="1200" spc="-10" dirty="0">
                          <a:solidFill>
                            <a:srgbClr val="0070C0"/>
                          </a:solidFill>
                          <a:latin typeface="微软雅黑" panose="020B0503020204020204" pitchFamily="34" charset="-122"/>
                          <a:cs typeface="Arial" panose="020B0604020202020204" pitchFamily="34" charset="0"/>
                          <a:sym typeface="+mn-ea"/>
                        </a:rPr>
                        <a:t>s</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:OK means the request is normal,others is un</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normal</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data</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(string):Information JSON string</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9900" y="436880"/>
            <a:ext cx="8707755" cy="829945"/>
          </a:xfrm>
        </p:spPr>
        <p:txBody>
          <a:bodyPr>
            <a:noAutofit/>
          </a:bodyPr>
          <a:p>
            <a:r>
              <a:rPr lang="zh-CN" altLang="en-US" sz="2800"/>
              <a:t>Network Capability Requirements</a:t>
            </a:r>
            <a:endParaRPr lang="zh-CN" altLang="en-US" sz="2800"/>
          </a:p>
        </p:txBody>
      </p:sp>
      <p:sp>
        <p:nvSpPr>
          <p:cNvPr id="3" name="内容占位符 2"/>
          <p:cNvSpPr>
            <a:spLocks noGrp="1"/>
          </p:cNvSpPr>
          <p:nvPr>
            <p:ph sz="quarter" idx="10"/>
          </p:nvPr>
        </p:nvSpPr>
        <p:spPr/>
        <p:txBody>
          <a:bodyPr/>
          <a:p>
            <a:r>
              <a:rPr lang="zh-CN" altLang="en-US"/>
              <a:t>TS 23.040</a:t>
            </a:r>
            <a:r>
              <a:rPr lang="en-US" altLang="zh-CN"/>
              <a:t>  </a:t>
            </a:r>
            <a:r>
              <a:rPr lang="zh-CN" altLang="en-US"/>
              <a:t>Short Message Service (SMS)</a:t>
            </a:r>
            <a:endParaRPr lang="zh-CN" altLang="en-US"/>
          </a:p>
          <a:p>
            <a:r>
              <a:rPr lang="zh-CN" altLang="en-US"/>
              <a:t>TS 23.228 </a:t>
            </a:r>
            <a:r>
              <a:rPr lang="en-US" altLang="zh-CN"/>
              <a:t> IP Multimedia Subsystem (IMS) </a:t>
            </a:r>
            <a:r>
              <a:rPr lang="zh-CN" altLang="en-US"/>
              <a:t>Stage </a:t>
            </a:r>
            <a:r>
              <a:rPr lang="en-US" altLang="zh-CN"/>
              <a:t>2</a:t>
            </a:r>
            <a:endParaRPr lang="en-US" altLang="zh-CN"/>
          </a:p>
          <a:p>
            <a:r>
              <a:rPr lang="en-US" altLang="zh-CN"/>
              <a:t>TS 23.090 Unstructured Supplementary Service Data (USSD); Stage 2</a:t>
            </a:r>
            <a:endParaRPr lang="en-US" altLang="zh-CN"/>
          </a:p>
          <a:p>
            <a:r>
              <a:rPr lang="en-US" altLang="zh-CN"/>
              <a:t>TS24.390 Unstructured Supplementary Service Data (USSD) using IP Multimedia (IM) Core Network (CN) subsystem IMS; Stage 3</a:t>
            </a:r>
            <a:endParaRPr lang="en-US" altLang="zh-CN"/>
          </a:p>
          <a:p>
            <a:r>
              <a:rPr lang="zh-CN" altLang="en-US"/>
              <a:t>TS 24.229</a:t>
            </a:r>
            <a:r>
              <a:rPr lang="en-US" altLang="zh-CN"/>
              <a:t> IP Multimedia Call Control Protocol based on </a:t>
            </a:r>
            <a:r>
              <a:rPr lang="zh-CN" altLang="en-US"/>
              <a:t>Session Initiation Protocol (SIP)</a:t>
            </a:r>
            <a:r>
              <a:rPr lang="en-US" altLang="zh-CN"/>
              <a:t> </a:t>
            </a:r>
            <a:r>
              <a:rPr lang="zh-CN" altLang="en-US"/>
              <a:t>and Session Description Protocol (SDP);Stage 3</a:t>
            </a:r>
            <a:endParaRPr lang="zh-CN" altLang="en-US"/>
          </a:p>
          <a:p>
            <a:r>
              <a:rPr lang="en-US" altLang="zh-CN"/>
              <a:t>TS </a:t>
            </a:r>
            <a:r>
              <a:rPr lang="zh-CN" altLang="en-US"/>
              <a:t>23.218</a:t>
            </a:r>
            <a:r>
              <a:rPr lang="en-US" altLang="zh-CN"/>
              <a:t> </a:t>
            </a:r>
            <a:r>
              <a:rPr lang="zh-CN" altLang="en-US"/>
              <a:t>IP Multimedia (IM) session handling; IM call model; Stage 2</a:t>
            </a:r>
            <a:endParaRPr lang="zh-CN" altLang="en-US"/>
          </a:p>
          <a:p>
            <a:r>
              <a:rPr lang="zh-CN" altLang="en-US"/>
              <a:t>GSM Association Official Document RCC.07 - Rich Communication Suite - Advanced Communications Services and Client Specification</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pPr marL="0" indent="0">
              <a:buNone/>
            </a:pPr>
            <a:r>
              <a:rPr lang="en-US" altLang="zh-CN" b="1" dirty="0"/>
              <a:t>Thank you</a:t>
            </a:r>
            <a:endParaRPr lang="zh-CN" altLang="en-US" b="1"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TABLE_ENDDRAG_ORIGIN_RECT" val="826*339"/>
  <p:tag name="TABLE_ENDDRAG_RECT" val="37*133*826*339"/>
</p:tagLst>
</file>

<file path=ppt/tags/tag9.xml><?xml version="1.0" encoding="utf-8"?>
<p:tagLst xmlns:p="http://schemas.openxmlformats.org/presentationml/2006/main">
  <p:tag name="KSO_WPP_MARK_KEY" val="57c7f136-5fe9-46ac-88f0-c360e5a39059"/>
  <p:tag name="COMMONDATA" val="eyJoZGlkIjoiZTQ4ODQwNThiYTg4YTBlNDhkZDRmNGNiNWM5NWE1YzAifQ=="/>
  <p:tag name="commondata" val="eyJoZGlkIjoiNDA4NWM2ZGZkNTczMDM2ZTMxOGYzNzA2ZTU3YzQzYz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5008</Words>
  <Application>WPS 演示</Application>
  <PresentationFormat>宽屏</PresentationFormat>
  <Paragraphs>185</Paragraphs>
  <Slides>8</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8</vt:i4>
      </vt:variant>
    </vt:vector>
  </HeadingPairs>
  <TitlesOfParts>
    <vt:vector size="30" baseType="lpstr">
      <vt:lpstr>Arial</vt:lpstr>
      <vt:lpstr>宋体</vt:lpstr>
      <vt:lpstr>Wingdings</vt:lpstr>
      <vt:lpstr>Montserrat Light</vt:lpstr>
      <vt:lpstr>Segoe Print</vt:lpstr>
      <vt:lpstr>微软雅黑</vt:lpstr>
      <vt:lpstr>Open Sans</vt:lpstr>
      <vt:lpstr>Segoe UI Black</vt:lpstr>
      <vt:lpstr>Wingdings</vt:lpstr>
      <vt:lpstr>Songti SC Regular</vt:lpstr>
      <vt:lpstr>Calibri</vt:lpstr>
      <vt:lpstr>Arial</vt:lpstr>
      <vt:lpstr>Arial Unicode MS</vt:lpstr>
      <vt:lpstr>Calibri Light</vt:lpstr>
      <vt:lpstr>方正兰亭纤黑简体</vt:lpstr>
      <vt:lpstr>黑体</vt:lpstr>
      <vt:lpstr>等线</vt:lpstr>
      <vt:lpstr>Calibri</vt:lpstr>
      <vt:lpstr>Office 主题</vt:lpstr>
      <vt:lpstr>TCLayout.ActiveDocument.1</vt:lpstr>
      <vt:lpstr>TCLayout.ActiveDocument.1</vt:lpstr>
      <vt:lpstr>TCLayout.ActiveDocument.1</vt:lpstr>
      <vt:lpstr>PowerPoint 演示文稿</vt:lpstr>
      <vt:lpstr>Verified Caller Use Cases</vt:lpstr>
      <vt:lpstr>How can users get the  services</vt:lpstr>
      <vt:lpstr>Two service scenarios of Verified Caller for operators</vt:lpstr>
      <vt:lpstr>The implement proposal</vt:lpstr>
      <vt:lpstr>The API definition proposal</vt:lpstr>
      <vt:lpstr>Network Capability Requirements</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Provisioning API</dc:title>
  <dc:creator>Chenchuanyu</dc:creator>
  <cp:lastModifiedBy>xd</cp:lastModifiedBy>
  <cp:revision>72</cp:revision>
  <dcterms:created xsi:type="dcterms:W3CDTF">2023-05-18T03:52:00Z</dcterms:created>
  <dcterms:modified xsi:type="dcterms:W3CDTF">2024-04-26T07:04:14Z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(2)fAhiAU9J4LnzkpIrkXM09AQboDunmcluQ0NQeuqRTdTkYC0Gz1vcnh5qhsHYzRt4kxQYGHuu
iQ1aYax8SC8CgqW69rGFvgu3MUPFa+t2HVCLf/x65vuHZ9xtWwUrM1fhOjP4cjeFy4he8OKO
589XpT5lYzmhKISJ1I55vobvoylpWWhwEK+VxNmhFkC3/sh9j+U81sGOXbJXNNSFBl8qo8FE
CVcPnVVLyzHn7B95UY</vt:lpwstr>
  </property>
  <property fmtid="{D5CDD505-2E9C-101B-9397-08002B2CF9AE}" pid="3" name="_2015_ms_pID_7253431">
    <vt:lpwstr>MP82+Ox3BuCZRFUEWL2q3Id9rLAut0RyRWCHdpYbEONDXc933l2g5i
XRlkFhg0MKd7bw8YC5JSKYj4wyCFTdOPH2/xPFM9eolilcU+zgN0j1CITbz8fp1u2E+1+m/i
Gu+U4KSZCRtgotsK+0RpVoAj7NVb/lKdg3qFM9jTW1EV78tafiHmHhKw8tTchvWNrrDgUNqq
uQ83fq7JeXkMhrjj</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1683169333</vt:lpwstr>
  </property>
  <property fmtid="{D5CDD505-2E9C-101B-9397-08002B2CF9AE}" pid="8" name="ICV">
    <vt:lpwstr>4462A8C69E6D41E495D80093EE732FAD_13</vt:lpwstr>
  </property>
  <property fmtid="{D5CDD505-2E9C-101B-9397-08002B2CF9AE}" pid="9" name="KSOProductBuildVer">
    <vt:lpwstr>2052-12.1.0.16729</vt:lpwstr>
  </property>
</Properties>
</file>