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74" r:id="rId5"/>
    <p:sldId id="2567" r:id="rId6"/>
    <p:sldId id="2568" r:id="rId7"/>
    <p:sldId id="2569" r:id="rId8"/>
    <p:sldId id="2570" r:id="rId9"/>
    <p:sldId id="2571" r:id="rId10"/>
    <p:sldId id="944" r:id="rId11"/>
  </p:sldIdLst>
  <p:sldSz cx="11522075" cy="6484938"/>
  <p:notesSz cx="7315200" cy="123444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5AE42A-44C9-A3D6-7B56-C74F01BA23FD}" name="JOSE ANTONIO ORDOÑEZ LUCENA" initials="JAOL" userId="S::joseantonio.ordonezlucena@telefonica.com::ec8dd69b-01fe-4d41-a294-c2927b548e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drian Kisliuk" initials="AK" lastIdx="1" clrIdx="6">
    <p:extLst>
      <p:ext uri="{19B8F6BF-5375-455C-9EA6-DF929625EA0E}">
        <p15:presenceInfo xmlns:p15="http://schemas.microsoft.com/office/powerpoint/2012/main" userId="S::Adrian.Kisliuk@detecon.com::81f189f0-3ed9-4f29-a7b1-770f7af93676" providerId="AD"/>
      </p:ext>
    </p:extLst>
  </p:cmAuthor>
  <p:cmAuthor id="1" name="Nathan Rader" initials="NR" lastIdx="37" clrIdx="0">
    <p:extLst>
      <p:ext uri="{19B8F6BF-5375-455C-9EA6-DF929625EA0E}">
        <p15:presenceInfo xmlns:p15="http://schemas.microsoft.com/office/powerpoint/2012/main" userId="Nathan Rader" providerId="None"/>
      </p:ext>
    </p:extLst>
  </p:cmAuthor>
  <p:cmAuthor id="8" name="Lüder de Riese" initials="LdR" lastIdx="1" clrIdx="7">
    <p:extLst>
      <p:ext uri="{19B8F6BF-5375-455C-9EA6-DF929625EA0E}">
        <p15:presenceInfo xmlns:p15="http://schemas.microsoft.com/office/powerpoint/2012/main" userId="Lüder de Riese" providerId="None"/>
      </p:ext>
    </p:extLst>
  </p:cmAuthor>
  <p:cmAuthor id="2" name="Kisliuk, Adrian (ext)" initials="KA(" lastIdx="54" clrIdx="1">
    <p:extLst>
      <p:ext uri="{19B8F6BF-5375-455C-9EA6-DF929625EA0E}">
        <p15:presenceInfo xmlns:p15="http://schemas.microsoft.com/office/powerpoint/2012/main" userId="Kisliuk, Adrian (ext)" providerId="None"/>
      </p:ext>
    </p:extLst>
  </p:cmAuthor>
  <p:cmAuthor id="9" name="Mundt, Elmar" initials="ME" lastIdx="1" clrIdx="8">
    <p:extLst>
      <p:ext uri="{19B8F6BF-5375-455C-9EA6-DF929625EA0E}">
        <p15:presenceInfo xmlns:p15="http://schemas.microsoft.com/office/powerpoint/2012/main" userId="S::Elmar.Mundt@telekom.de::b694f4a4-fe46-4199-a28f-b75d190b6d85" providerId="AD"/>
      </p:ext>
    </p:extLst>
  </p:cmAuthor>
  <p:cmAuthor id="3" name="Kümmerle, Markus" initials="KM" lastIdx="11" clrIdx="2">
    <p:extLst>
      <p:ext uri="{19B8F6BF-5375-455C-9EA6-DF929625EA0E}">
        <p15:presenceInfo xmlns:p15="http://schemas.microsoft.com/office/powerpoint/2012/main" userId="S::Markus.Kuemmerle@t-systems.com::edb588ad-b118-44cb-93b6-335b967c9009" providerId="AD"/>
      </p:ext>
    </p:extLst>
  </p:cmAuthor>
  <p:cmAuthor id="4" name="Kisliuk, Adrian (ext)" initials="K(" lastIdx="1" clrIdx="3">
    <p:extLst>
      <p:ext uri="{19B8F6BF-5375-455C-9EA6-DF929625EA0E}">
        <p15:presenceInfo xmlns:p15="http://schemas.microsoft.com/office/powerpoint/2012/main" userId="S::adrian.kisliuk@external.t-systems.com::6e619ce3-2643-4cdf-9a13-b4c269650021" providerId="AD"/>
      </p:ext>
    </p:extLst>
  </p:cmAuthor>
  <p:cmAuthor id="5" name="Damker, Herbert" initials="DH" lastIdx="5" clrIdx="4">
    <p:extLst>
      <p:ext uri="{19B8F6BF-5375-455C-9EA6-DF929625EA0E}">
        <p15:presenceInfo xmlns:p15="http://schemas.microsoft.com/office/powerpoint/2012/main" userId="S::herbert.damker@telekom.de::37ff36be-0e4d-42c3-ac06-7b904f0f6b24" providerId="AD"/>
      </p:ext>
    </p:extLst>
  </p:cmAuthor>
  <p:cmAuthor id="6" name="Dsouza, Felix" initials="DF" lastIdx="2" clrIdx="5">
    <p:extLst>
      <p:ext uri="{19B8F6BF-5375-455C-9EA6-DF929625EA0E}">
        <p15:presenceInfo xmlns:p15="http://schemas.microsoft.com/office/powerpoint/2012/main" userId="S::Felix.Dsouza@telekom.de::937cf874-2bf2-4bc2-bae8-9a90428f36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75BA"/>
    <a:srgbClr val="FF9A1E"/>
    <a:srgbClr val="004750"/>
    <a:srgbClr val="32B9AF"/>
    <a:srgbClr val="A4A4A4"/>
    <a:srgbClr val="00A2B8"/>
    <a:srgbClr val="D9E4E5"/>
    <a:srgbClr val="00A8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EDD06-C1A4-414C-A964-FE3044749A60}" v="184" dt="2022-07-27T16:16:17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462"/>
  </p:normalViewPr>
  <p:slideViewPr>
    <p:cSldViewPr snapToGrid="0">
      <p:cViewPr varScale="1">
        <p:scale>
          <a:sx n="110" d="100"/>
          <a:sy n="110" d="100"/>
        </p:scale>
        <p:origin x="1050" y="96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07.09.2022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51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69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98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0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7A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609200"/>
            <a:ext cx="10945150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baseline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</a:lstStyle>
          <a:p>
            <a:pPr lvl="0"/>
            <a:r>
              <a:rPr lang="de-DE" err="1"/>
              <a:t>Heading</a:t>
            </a:r>
            <a:r>
              <a:rPr lang="de-DE"/>
              <a:t> Flexo Soft Medium</a:t>
            </a:r>
            <a:br>
              <a:rPr lang="de-DE"/>
            </a:br>
            <a:r>
              <a:rPr lang="de-DE"/>
              <a:t>Maximum 3 </a:t>
            </a:r>
            <a:r>
              <a:rPr lang="de-DE" err="1"/>
              <a:t>lines</a:t>
            </a:r>
            <a:br>
              <a:rPr lang="de-DE"/>
            </a:br>
            <a:r>
              <a:rPr lang="de-DE"/>
              <a:t>44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4258802"/>
            <a:ext cx="10945150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baseline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  <a:lvl5pPr>
              <a:defRPr/>
            </a:lvl5pPr>
          </a:lstStyle>
          <a:p>
            <a:pPr lvl="0"/>
            <a:r>
              <a:rPr lang="de-DE" err="1"/>
              <a:t>Subheading</a:t>
            </a:r>
            <a:r>
              <a:rPr lang="de-DE"/>
              <a:t> Flexo Soft Medium, 20 </a:t>
            </a:r>
            <a:r>
              <a:rPr lang="de-DE" err="1"/>
              <a:t>pt</a:t>
            </a:r>
            <a:endParaRPr lang="de-DE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 Slide">
    <p:bg>
      <p:bgPr>
        <a:solidFill>
          <a:srgbClr val="00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E345DF9B-DA61-46A1-8C97-EE90D13733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0412794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E345DF9B-DA61-46A1-8C97-EE90D1373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C19F058-5598-4FEC-A9DC-EB3DA72B19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-373062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/>
              <a:t>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B116F4-2093-45F9-BC1F-9D4924DC15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2518" y="3055938"/>
            <a:ext cx="6170551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</a:lstStyle>
          <a:p>
            <a:pPr lvl="0"/>
            <a:r>
              <a:rPr lang="de-DE"/>
              <a:t>Slide </a:t>
            </a:r>
            <a:r>
              <a:rPr lang="de-DE" err="1"/>
              <a:t>Divider</a:t>
            </a:r>
            <a:br>
              <a:rPr lang="de-DE"/>
            </a:br>
            <a:r>
              <a:rPr lang="de-DE"/>
              <a:t>Flexo Soft Medium</a:t>
            </a:r>
            <a:br>
              <a:rPr lang="de-DE"/>
            </a:br>
            <a:r>
              <a:rPr lang="de-DE"/>
              <a:t>44/50/60 </a:t>
            </a:r>
            <a:r>
              <a:rPr lang="de-DE" err="1"/>
              <a:t>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8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With Full Size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30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Size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609200"/>
            <a:ext cx="10945150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baseline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</a:lstStyle>
          <a:p>
            <a:pPr lvl="0"/>
            <a:r>
              <a:rPr lang="de-DE" err="1"/>
              <a:t>Heading</a:t>
            </a:r>
            <a:r>
              <a:rPr lang="de-DE"/>
              <a:t> Flexo Soft Medium</a:t>
            </a:r>
            <a:br>
              <a:rPr lang="de-DE"/>
            </a:br>
            <a:r>
              <a:rPr lang="de-DE"/>
              <a:t>Maximum 3 </a:t>
            </a:r>
            <a:r>
              <a:rPr lang="de-DE" err="1"/>
              <a:t>lines</a:t>
            </a:r>
            <a:br>
              <a:rPr lang="de-DE"/>
            </a:br>
            <a:r>
              <a:rPr lang="de-DE"/>
              <a:t>44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4258802"/>
            <a:ext cx="109451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aseline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  <a:lvl5pPr>
              <a:defRPr/>
            </a:lvl5pPr>
          </a:lstStyle>
          <a:p>
            <a:pPr lvl="0"/>
            <a:r>
              <a:rPr lang="de-DE" err="1"/>
              <a:t>Subheading</a:t>
            </a:r>
            <a:r>
              <a:rPr lang="de-DE"/>
              <a:t> </a:t>
            </a:r>
            <a:r>
              <a:rPr lang="de-DE" err="1"/>
              <a:t>Heading</a:t>
            </a:r>
            <a:r>
              <a:rPr lang="de-DE"/>
              <a:t> Flexo Soft Medium, 20 </a:t>
            </a:r>
            <a:r>
              <a:rPr lang="de-DE" err="1"/>
              <a:t>pt</a:t>
            </a:r>
            <a:endParaRPr lang="de-DE"/>
          </a:p>
        </p:txBody>
      </p:sp>
      <p:grpSp>
        <p:nvGrpSpPr>
          <p:cNvPr id="146" name="Gruppieren 145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7" name="Gruppieren 146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4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uppieren 147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7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9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1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16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der Blue">
    <p:bg>
      <p:bgPr>
        <a:solidFill>
          <a:srgbClr val="1227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609200"/>
            <a:ext cx="10945150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</a:lstStyle>
          <a:p>
            <a:pPr lvl="0"/>
            <a:r>
              <a:rPr lang="de-DE"/>
              <a:t>Slide </a:t>
            </a:r>
            <a:r>
              <a:rPr lang="de-DE" err="1"/>
              <a:t>Divider</a:t>
            </a:r>
            <a:br>
              <a:rPr lang="de-DE"/>
            </a:br>
            <a:r>
              <a:rPr lang="de-DE"/>
              <a:t>Flexo Soft Medium</a:t>
            </a:r>
            <a:br>
              <a:rPr lang="de-DE"/>
            </a:br>
            <a:r>
              <a:rPr lang="de-DE"/>
              <a:t>44/50/60 </a:t>
            </a:r>
            <a:r>
              <a:rPr lang="de-DE" err="1"/>
              <a:t>pt</a:t>
            </a:r>
            <a:endParaRPr lang="de-DE"/>
          </a:p>
        </p:txBody>
      </p:sp>
      <p:grpSp>
        <p:nvGrpSpPr>
          <p:cNvPr id="144" name="Gruppieren 143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5" name="Gruppieren 144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2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5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7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uppieren 147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9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97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der Full Size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609200"/>
            <a:ext cx="10945150" cy="221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4400" b="0" dirty="0">
                <a:solidFill>
                  <a:schemeClr val="bg1"/>
                </a:solidFill>
                <a:latin typeface="FlexoSoft Medium" panose="02000000000000000000" pitchFamily="2" charset="0"/>
                <a:ea typeface="Typold Book" panose="020B0004030204060B03" pitchFamily="34" charset="0"/>
              </a:defRPr>
            </a:lvl1pPr>
          </a:lstStyle>
          <a:p>
            <a:pPr lvl="0"/>
            <a:r>
              <a:rPr lang="de-DE"/>
              <a:t>Slide </a:t>
            </a:r>
            <a:r>
              <a:rPr lang="de-DE" err="1"/>
              <a:t>Divider</a:t>
            </a:r>
            <a:br>
              <a:rPr lang="de-DE"/>
            </a:br>
            <a:r>
              <a:rPr lang="de-DE" err="1"/>
              <a:t>Felxo</a:t>
            </a:r>
            <a:r>
              <a:rPr lang="de-DE"/>
              <a:t> Soft Medium</a:t>
            </a:r>
            <a:br>
              <a:rPr lang="de-DE"/>
            </a:br>
            <a:r>
              <a:rPr lang="de-DE"/>
              <a:t>44/50/60 </a:t>
            </a:r>
            <a:r>
              <a:rPr lang="de-DE" err="1"/>
              <a:t>pt</a:t>
            </a:r>
            <a:endParaRPr lang="de-DE"/>
          </a:p>
        </p:txBody>
      </p:sp>
      <p:grpSp>
        <p:nvGrpSpPr>
          <p:cNvPr id="144" name="Gruppieren 143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5" name="Gruppieren 144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2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5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7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uppieren 147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9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161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elplatzhalter 1">
            <a:extLst>
              <a:ext uri="{FF2B5EF4-FFF2-40B4-BE49-F238E27FC236}">
                <a16:creationId xmlns:a16="http://schemas.microsoft.com/office/drawing/2014/main" id="{0F872612-C098-46A7-B992-BDA843EC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4" y="257029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Flexo Soft </a:t>
            </a:r>
            <a:r>
              <a:rPr lang="de-DE" err="1"/>
              <a:t>Bold</a:t>
            </a:r>
            <a:r>
              <a:rPr lang="de-DE"/>
              <a:t>, 28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DFFDA173-07E4-4F86-BA96-2030BDBB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26" y="1353790"/>
            <a:ext cx="10945149" cy="44818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  <a:p>
            <a:pPr lvl="5"/>
            <a:r>
              <a:rPr lang="de-DE" err="1"/>
              <a:t>Sixth</a:t>
            </a:r>
            <a:r>
              <a:rPr lang="de-DE"/>
              <a:t> Level</a:t>
            </a:r>
          </a:p>
          <a:p>
            <a:pPr lvl="6"/>
            <a:r>
              <a:rPr lang="de-DE" err="1"/>
              <a:t>Seventh</a:t>
            </a:r>
            <a:r>
              <a:rPr lang="de-DE"/>
              <a:t> Level</a:t>
            </a:r>
          </a:p>
          <a:p>
            <a:pPr lvl="7"/>
            <a:r>
              <a:rPr lang="de-DE" err="1"/>
              <a:t>Eighth</a:t>
            </a:r>
            <a:r>
              <a:rPr lang="de-DE"/>
              <a:t> Level</a:t>
            </a:r>
          </a:p>
          <a:p>
            <a:pPr lvl="8"/>
            <a:r>
              <a:rPr lang="de-DE" err="1"/>
              <a:t>Ninth</a:t>
            </a:r>
            <a:r>
              <a:rPr lang="de-DE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EAE4796-7066-42A0-AB5A-8471CD61CA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52115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EAE4796-7066-42A0-AB5A-8471CD61C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Inhaltsplatzhalter 19"/>
          <p:cNvSpPr>
            <a:spLocks noGrp="1"/>
          </p:cNvSpPr>
          <p:nvPr>
            <p:ph sz="quarter" idx="13" hasCustomPrompt="1"/>
          </p:nvPr>
        </p:nvSpPr>
        <p:spPr>
          <a:xfrm>
            <a:off x="287999" y="1353789"/>
            <a:ext cx="5401601" cy="4481863"/>
          </a:xfrm>
          <a:prstGeom prst="rect">
            <a:avLst/>
          </a:prstGeom>
        </p:spPr>
        <p:txBody>
          <a:bodyPr/>
          <a:lstStyle>
            <a:lvl1pPr>
              <a:defRPr>
                <a:latin typeface="FlexoSoft" panose="02000000000000000000" pitchFamily="2" charset="0"/>
              </a:defRPr>
            </a:lvl1pPr>
            <a:lvl2pPr>
              <a:defRPr>
                <a:latin typeface="FlexoSoft" panose="02000000000000000000" pitchFamily="2" charset="0"/>
              </a:defRPr>
            </a:lvl2pPr>
            <a:lvl3pPr>
              <a:defRPr>
                <a:latin typeface="FlexoSoft" panose="02000000000000000000" pitchFamily="2" charset="0"/>
              </a:defRPr>
            </a:lvl3pPr>
            <a:lvl4pPr>
              <a:defRPr>
                <a:latin typeface="FlexoSoft" panose="02000000000000000000" pitchFamily="2" charset="0"/>
              </a:defRPr>
            </a:lvl4pPr>
            <a:lvl5pPr>
              <a:defRPr>
                <a:latin typeface="FlexoSoft" panose="02000000000000000000" pitchFamily="2" charset="0"/>
              </a:defRPr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4" name="Inhaltsplatzhalter 19"/>
          <p:cNvSpPr>
            <a:spLocks noGrp="1"/>
          </p:cNvSpPr>
          <p:nvPr>
            <p:ph sz="quarter" idx="14" hasCustomPrompt="1"/>
          </p:nvPr>
        </p:nvSpPr>
        <p:spPr>
          <a:xfrm>
            <a:off x="5832476" y="1353789"/>
            <a:ext cx="5401601" cy="4481863"/>
          </a:xfrm>
          <a:prstGeom prst="rect">
            <a:avLst/>
          </a:prstGeom>
        </p:spPr>
        <p:txBody>
          <a:bodyPr/>
          <a:lstStyle>
            <a:lvl1pPr>
              <a:defRPr>
                <a:latin typeface="FlexoSoft" panose="02000000000000000000" pitchFamily="2" charset="0"/>
              </a:defRPr>
            </a:lvl1pPr>
            <a:lvl2pPr>
              <a:defRPr>
                <a:latin typeface="FlexoSoft" panose="02000000000000000000" pitchFamily="2" charset="0"/>
              </a:defRPr>
            </a:lvl2pPr>
            <a:lvl3pPr>
              <a:defRPr>
                <a:latin typeface="FlexoSoft" panose="02000000000000000000" pitchFamily="2" charset="0"/>
              </a:defRPr>
            </a:lvl3pPr>
            <a:lvl4pPr>
              <a:defRPr>
                <a:latin typeface="FlexoSoft" panose="02000000000000000000" pitchFamily="2" charset="0"/>
              </a:defRPr>
            </a:lvl4pPr>
            <a:lvl5pPr>
              <a:defRPr>
                <a:latin typeface="FlexoSoft" panose="02000000000000000000" pitchFamily="2" charset="0"/>
              </a:defRPr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A88AF1C7-4A37-4EB5-9A34-595164DD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4" y="257029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Flexo Soft </a:t>
            </a:r>
            <a:r>
              <a:rPr lang="de-DE" err="1"/>
              <a:t>Bold</a:t>
            </a:r>
            <a:r>
              <a:rPr lang="de-DE"/>
              <a:t>, 28 </a:t>
            </a:r>
            <a:r>
              <a:rPr lang="de-DE" err="1"/>
              <a:t>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91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8CDE28AD-D9D6-4752-A5E9-27C22DEC1D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2662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8CDE28AD-D9D6-4752-A5E9-27C22DEC1D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Inhaltsplatzhalter 19"/>
          <p:cNvSpPr>
            <a:spLocks noGrp="1"/>
          </p:cNvSpPr>
          <p:nvPr>
            <p:ph sz="quarter" idx="13" hasCustomPrompt="1"/>
          </p:nvPr>
        </p:nvSpPr>
        <p:spPr>
          <a:xfrm>
            <a:off x="287999" y="1353789"/>
            <a:ext cx="3549600" cy="4481863"/>
          </a:xfrm>
          <a:prstGeom prst="rect">
            <a:avLst/>
          </a:prstGeo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6" name="Inhaltsplatzhalter 19"/>
          <p:cNvSpPr>
            <a:spLocks noGrp="1"/>
          </p:cNvSpPr>
          <p:nvPr>
            <p:ph sz="quarter" idx="14" hasCustomPrompt="1"/>
          </p:nvPr>
        </p:nvSpPr>
        <p:spPr>
          <a:xfrm>
            <a:off x="3981600" y="1353789"/>
            <a:ext cx="3549600" cy="4481863"/>
          </a:xfrm>
          <a:prstGeom prst="rect">
            <a:avLst/>
          </a:prstGeo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7" name="Inhaltsplatzhalter 19"/>
          <p:cNvSpPr>
            <a:spLocks noGrp="1"/>
          </p:cNvSpPr>
          <p:nvPr>
            <p:ph sz="quarter" idx="15" hasCustomPrompt="1"/>
          </p:nvPr>
        </p:nvSpPr>
        <p:spPr>
          <a:xfrm>
            <a:off x="7675200" y="1353789"/>
            <a:ext cx="3549600" cy="4481863"/>
          </a:xfrm>
          <a:prstGeom prst="rect">
            <a:avLst/>
          </a:prstGeo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6BDFE9D-C1F2-4D12-B59C-1EA672C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4" y="257029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Flexo Soft </a:t>
            </a:r>
            <a:r>
              <a:rPr lang="de-DE" err="1"/>
              <a:t>Bold</a:t>
            </a:r>
            <a:r>
              <a:rPr lang="de-DE"/>
              <a:t>, 28 </a:t>
            </a:r>
            <a:r>
              <a:rPr lang="de-DE" err="1"/>
              <a:t>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4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4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01EB412B-030A-43F3-9226-348B92380E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21106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01EB412B-030A-43F3-9226-348B92380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Inhaltsplatzhalter 19"/>
          <p:cNvSpPr>
            <a:spLocks noGrp="1"/>
          </p:cNvSpPr>
          <p:nvPr>
            <p:ph sz="quarter" idx="13" hasCustomPrompt="1"/>
          </p:nvPr>
        </p:nvSpPr>
        <p:spPr>
          <a:xfrm>
            <a:off x="287999" y="1353789"/>
            <a:ext cx="2628000" cy="4481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2" name="Inhaltsplatzhalter 19"/>
          <p:cNvSpPr>
            <a:spLocks noGrp="1"/>
          </p:cNvSpPr>
          <p:nvPr>
            <p:ph sz="quarter" idx="14" hasCustomPrompt="1"/>
          </p:nvPr>
        </p:nvSpPr>
        <p:spPr>
          <a:xfrm>
            <a:off x="3060700" y="1353789"/>
            <a:ext cx="2628000" cy="4481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3" name="Inhaltsplatzhalter 19"/>
          <p:cNvSpPr>
            <a:spLocks noGrp="1"/>
          </p:cNvSpPr>
          <p:nvPr>
            <p:ph sz="quarter" idx="15" hasCustomPrompt="1"/>
          </p:nvPr>
        </p:nvSpPr>
        <p:spPr>
          <a:xfrm>
            <a:off x="5832475" y="1353789"/>
            <a:ext cx="2628000" cy="4481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4" name="Inhaltsplatzhalter 19"/>
          <p:cNvSpPr>
            <a:spLocks noGrp="1"/>
          </p:cNvSpPr>
          <p:nvPr>
            <p:ph sz="quarter" idx="16" hasCustomPrompt="1"/>
          </p:nvPr>
        </p:nvSpPr>
        <p:spPr>
          <a:xfrm>
            <a:off x="8604250" y="1353789"/>
            <a:ext cx="2628000" cy="4481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C4876CF8-EA60-4FEB-845E-E62D40B69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24" y="257029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Flexo Soft </a:t>
            </a:r>
            <a:r>
              <a:rPr lang="de-DE" err="1"/>
              <a:t>Bold</a:t>
            </a:r>
            <a:r>
              <a:rPr lang="de-DE"/>
              <a:t>, 28 </a:t>
            </a:r>
            <a:r>
              <a:rPr lang="de-DE" err="1"/>
              <a:t>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56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think-cell Folie" r:id="rId16" imgW="270" imgH="270" progId="TCLayout.ActiveDocument.1">
                  <p:embed/>
                </p:oleObj>
              </mc:Choice>
              <mc:Fallback>
                <p:oleObj name="think-cell Folie" r:id="rId16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924" y="257029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Flexo Soft </a:t>
            </a:r>
            <a:r>
              <a:rPr lang="de-DE" err="1"/>
              <a:t>Bold</a:t>
            </a:r>
            <a:r>
              <a:rPr lang="de-DE"/>
              <a:t>, 28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26" y="1353790"/>
            <a:ext cx="10945149" cy="44818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  <a:p>
            <a:pPr lvl="5"/>
            <a:r>
              <a:rPr lang="de-DE" err="1"/>
              <a:t>Sixth</a:t>
            </a:r>
            <a:r>
              <a:rPr lang="de-DE"/>
              <a:t> Level</a:t>
            </a:r>
          </a:p>
          <a:p>
            <a:pPr lvl="6"/>
            <a:r>
              <a:rPr lang="de-DE" err="1"/>
              <a:t>Seventh</a:t>
            </a:r>
            <a:r>
              <a:rPr lang="de-DE"/>
              <a:t> Level</a:t>
            </a:r>
          </a:p>
          <a:p>
            <a:pPr lvl="7"/>
            <a:r>
              <a:rPr lang="de-DE" err="1"/>
              <a:t>Eighth</a:t>
            </a:r>
            <a:r>
              <a:rPr lang="de-DE"/>
              <a:t> Level</a:t>
            </a:r>
          </a:p>
          <a:p>
            <a:pPr lvl="8"/>
            <a:r>
              <a:rPr lang="de-DE" err="1"/>
              <a:t>Ninth</a:t>
            </a:r>
            <a:r>
              <a:rPr lang="de-DE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5351251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fld id="{FAAB48A4-D341-4AE9-8566-EA7878570C6A}" type="slidenum">
              <a:rPr lang="de-DE" sz="900" smtClean="0">
                <a:solidFill>
                  <a:srgbClr val="4B4B4B"/>
                </a:solidFill>
                <a:latin typeface="FlexoSoft" panose="02000000000000000000" pitchFamily="2" charset="0"/>
                <a:ea typeface="Typold Book" panose="020B0004030204060B03" pitchFamily="34" charset="0"/>
              </a:rPr>
              <a:t>‹Nº›</a:t>
            </a:fld>
            <a:endParaRPr lang="en-US" sz="900">
              <a:solidFill>
                <a:srgbClr val="4B4B4B"/>
              </a:solidFill>
              <a:latin typeface="FlexoSoft" panose="02000000000000000000" pitchFamily="2" charset="0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4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5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FlexoSoft" panose="02000000000000000000" pitchFamily="2" charset="0"/>
          <a:ea typeface="+mn-ea"/>
          <a:cs typeface="Calibri Light" panose="020F030202020403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12.xml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tags" Target="../tags/tag1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emf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tags" Target="../tags/tag14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6.xml"/><Relationship Id="rId7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sv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image" Target="../media/image4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597474"/>
              </p:ext>
            </p:ext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288000" y="1609200"/>
            <a:ext cx="10945150" cy="4689526"/>
          </a:xfrm>
          <a:noFill/>
          <a:ln>
            <a:noFill/>
          </a:ln>
        </p:spPr>
        <p:txBody>
          <a:bodyPr vert="horz" lIns="108000" tIns="108000" rIns="108000" bIns="108000" rtlCol="0" anchor="t" anchorCtr="0">
            <a:spAutoFit/>
          </a:bodyPr>
          <a:lstStyle/>
          <a:p>
            <a:endParaRPr lang="en-US" b="0" dirty="0">
              <a:solidFill>
                <a:srgbClr val="FFFFFF"/>
              </a:solidFill>
              <a:latin typeface="FlexoSoft Medium" panose="02000000000000000000" pitchFamily="2" charset="0"/>
            </a:endParaRPr>
          </a:p>
          <a:p>
            <a:r>
              <a:rPr lang="en-US" sz="4800" b="0" dirty="0">
                <a:solidFill>
                  <a:srgbClr val="FFFFFF"/>
                </a:solidFill>
                <a:latin typeface="FlexoSoft Medium"/>
                <a:cs typeface="Calibri Light"/>
              </a:rPr>
              <a:t>Telco Global API </a:t>
            </a:r>
            <a:r>
              <a:rPr lang="en-US" sz="4800" dirty="0">
                <a:solidFill>
                  <a:srgbClr val="FFFFFF"/>
                </a:solidFill>
                <a:latin typeface="FlexoSoft Medium"/>
                <a:cs typeface="Calibri Light"/>
              </a:rPr>
              <a:t>Alliance – CAMARA </a:t>
            </a:r>
            <a:endParaRPr lang="en-US" sz="4800" b="0" dirty="0">
              <a:solidFill>
                <a:srgbClr val="FFFFFF"/>
              </a:solidFill>
              <a:latin typeface="FlexoSoft Medium" panose="02000000000000000000" pitchFamily="2" charset="0"/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New Version of pathways for a clear, consistent and usable API design.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0"/>
            <a:endParaRPr lang="en-US" sz="2400" dirty="0">
              <a:solidFill>
                <a:srgbClr val="FFFFFF"/>
              </a:solidFill>
            </a:endParaRPr>
          </a:p>
          <a:p>
            <a:pPr lvl="0"/>
            <a:endParaRPr lang="en-US" sz="2400" dirty="0">
              <a:solidFill>
                <a:srgbClr val="FFFFFF"/>
              </a:solidFill>
            </a:endParaRPr>
          </a:p>
          <a:p>
            <a:pPr lvl="0" algn="r"/>
            <a:endParaRPr lang="de-DE" sz="1600" dirty="0">
              <a:solidFill>
                <a:srgbClr val="FFFFFF"/>
              </a:solidFill>
            </a:endParaRPr>
          </a:p>
          <a:p>
            <a:pPr lvl="0" algn="r"/>
            <a:endParaRPr lang="de-DE" sz="1600" dirty="0">
              <a:solidFill>
                <a:srgbClr val="FFFFFF"/>
              </a:solidFill>
            </a:endParaRPr>
          </a:p>
          <a:p>
            <a:pPr lvl="0" algn="r"/>
            <a:endParaRPr lang="de-DE" sz="1600" dirty="0">
              <a:solidFill>
                <a:srgbClr val="FFFFFF"/>
              </a:solidFill>
              <a:latin typeface="FlexoSoft Medium"/>
              <a:cs typeface="Calibri Light"/>
            </a:endParaRPr>
          </a:p>
          <a:p>
            <a:pPr lvl="0" algn="r"/>
            <a:endParaRPr lang="de-DE" sz="1600" dirty="0">
              <a:solidFill>
                <a:srgbClr val="FFFFFF"/>
              </a:solidFill>
              <a:latin typeface="FlexoSoft Medium"/>
              <a:cs typeface="Calibri Light"/>
            </a:endParaRPr>
          </a:p>
          <a:p>
            <a:pPr lvl="0" algn="r"/>
            <a:endParaRPr lang="de-DE" sz="1600" dirty="0">
              <a:solidFill>
                <a:srgbClr val="FFFFFF"/>
              </a:solidFill>
              <a:latin typeface="FlexoSoft Medium"/>
              <a:cs typeface="Calibri Light"/>
            </a:endParaRPr>
          </a:p>
          <a:p>
            <a:pPr lvl="0" algn="r"/>
            <a:r>
              <a:rPr lang="de-DE" sz="1600" dirty="0">
                <a:solidFill>
                  <a:srgbClr val="FFFFFF"/>
                </a:solidFill>
                <a:latin typeface="FlexoSoft Medium"/>
                <a:cs typeface="Calibri Light"/>
              </a:rPr>
              <a:t>07.09.2022</a:t>
            </a:r>
            <a:endParaRPr lang="en-US" sz="1600" dirty="0">
              <a:solidFill>
                <a:srgbClr val="FFFFFF"/>
              </a:solidFill>
              <a:latin typeface="FlexoSoft Medium"/>
              <a:cs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53B93-D5A2-4575-A398-D3296A16ECBA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356815008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A746A-E0FB-40F1-B94E-B0C79A16FCD0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344663000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8E76E-D555-4E5A-A682-52AA97F696D2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52040792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06CB80-EFAF-4AC9-BF91-904C67D7D84D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" dirty="0"/>
              <a:t>312511520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34B621D-8BD5-4908-BC31-2B69358C1F23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361059264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322BB1-1AE6-4BE2-B6C1-D7635E037487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359477000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4F7AF-C586-4017-967A-4400DC8C81D8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377606032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B2909-E9C9-4CED-84AF-84B8AF34E0C8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373748880</a:t>
            </a:r>
          </a:p>
        </p:txBody>
      </p:sp>
      <p:pic>
        <p:nvPicPr>
          <p:cNvPr id="15" name="Imagen 1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7091B6DD-1548-46D0-9F90-0EC217BA6C6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4792" y1="42130" x2="24792" y2="42130"/>
                        <a14:foregroundMark x1="30521" y1="42037" x2="30521" y2="42037"/>
                        <a14:foregroundMark x1="35677" y1="41759" x2="35677" y2="41759"/>
                        <a14:foregroundMark x1="30469" y1="50370" x2="30469" y2="50370"/>
                        <a14:foregroundMark x1="30990" y1="57778" x2="30990" y2="57778"/>
                        <a14:foregroundMark x1="40729" y1="46481" x2="40729" y2="46481"/>
                        <a14:foregroundMark x1="44010" y1="49167" x2="44010" y2="49167"/>
                        <a14:foregroundMark x1="48385" y1="48241" x2="48385" y2="48241"/>
                        <a14:foregroundMark x1="50417" y1="48981" x2="50417" y2="48981"/>
                        <a14:foregroundMark x1="55260" y1="50741" x2="55260" y2="50741"/>
                        <a14:foregroundMark x1="57240" y1="50463" x2="57240" y2="50463"/>
                        <a14:foregroundMark x1="58958" y1="46481" x2="58958" y2="46481"/>
                        <a14:foregroundMark x1="61771" y1="49815" x2="61771" y2="49815"/>
                        <a14:foregroundMark x1="66563" y1="49444" x2="66563" y2="49444"/>
                        <a14:foregroundMark x1="66719" y1="46574" x2="66719" y2="46574"/>
                        <a14:foregroundMark x1="70000" y1="49167" x2="70000" y2="49167"/>
                        <a14:foregroundMark x1="75208" y1="52037" x2="75208" y2="52037"/>
                        <a14:backgroundMark x1="44531" y1="50185" x2="44531" y2="50185"/>
                        <a14:backgroundMark x1="44896" y1="50463" x2="44896" y2="50463"/>
                        <a14:backgroundMark x1="51302" y1="50370" x2="51302" y2="50370"/>
                        <a14:backgroundMark x1="51615" y1="50741" x2="51615" y2="50741"/>
                        <a14:backgroundMark x1="70521" y1="51296" x2="70521" y2="51296"/>
                        <a14:backgroundMark x1="73750" y1="53426" x2="73750" y2="53426"/>
                        <a14:backgroundMark x1="74896" y1="53426" x2="74896" y2="53426"/>
                        <a14:backgroundMark x1="74531" y1="53241" x2="74531" y2="53241"/>
                        <a14:backgroundMark x1="70208" y1="51389" x2="70208" y2="51389"/>
                      </a14:backgroundRemoval>
                    </a14:imgEffect>
                  </a14:imgLayer>
                </a14:imgProps>
              </a:ext>
            </a:extLst>
          </a:blip>
          <a:srcRect l="23506" t="36922" r="22680" b="36876"/>
          <a:stretch/>
        </p:blipFill>
        <p:spPr>
          <a:xfrm>
            <a:off x="288000" y="5807908"/>
            <a:ext cx="1306286" cy="3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12B357-7C95-BC01-1B98-974A1321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89" y="878117"/>
            <a:ext cx="10712893" cy="587988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purpose of this document is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best practices b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ased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standardization, normalization and usability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homogenization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create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API design in CAMARA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F56B09A-85B2-47DB-AC1F-D1B605703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882" y="2310407"/>
            <a:ext cx="1107978" cy="1107978"/>
          </a:xfrm>
          <a:prstGeom prst="rect">
            <a:avLst/>
          </a:prstGeom>
        </p:spPr>
      </p:pic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4EAA83B-388C-42C7-9B96-6099707710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think-cell Folie" r:id="rId8" imgW="592" imgH="595" progId="TCLayout.ActiveDocument.1">
                  <p:embed/>
                </p:oleObj>
              </mc:Choice>
              <mc:Fallback>
                <p:oleObj name="think-cell Folie" r:id="rId8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4EAA83B-388C-42C7-9B96-609970771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F21FBA62-7C92-48CE-A159-19EB9B276E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>
              <a:latin typeface="FlexoSoft" panose="02000000000000000000" pitchFamily="2" charset="0"/>
              <a:cs typeface="Arial" panose="020B0604020202020204" pitchFamily="34" charset="0"/>
              <a:sym typeface="FlexoSof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3D7CB-E55B-ED4D-A567-274B625D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4" y="257029"/>
            <a:ext cx="10976484" cy="538377"/>
          </a:xfrm>
        </p:spPr>
        <p:txBody>
          <a:bodyPr vert="horz"/>
          <a:lstStyle/>
          <a:p>
            <a:r>
              <a:rPr lang="en-US" sz="3200" dirty="0"/>
              <a:t>Motivation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43AD1BF-68E8-4F10-8237-AA93856763C0}"/>
              </a:ext>
            </a:extLst>
          </p:cNvPr>
          <p:cNvGrpSpPr/>
          <p:nvPr/>
        </p:nvGrpSpPr>
        <p:grpSpPr>
          <a:xfrm>
            <a:off x="7018239" y="1681280"/>
            <a:ext cx="2299935" cy="1848576"/>
            <a:chOff x="8672865" y="1041545"/>
            <a:chExt cx="2794533" cy="2470740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B08929DA-6B07-4814-9C6F-75B22999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50272" y="1041545"/>
              <a:ext cx="1346247" cy="1346247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85351111-619E-48D5-85B3-1E79AEF78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21151" y="1590455"/>
              <a:ext cx="1346247" cy="1346247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0376BBFC-768D-41F8-88E0-9D3C5977D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672865" y="1617128"/>
              <a:ext cx="1346247" cy="1346247"/>
            </a:xfrm>
            <a:prstGeom prst="rect">
              <a:avLst/>
            </a:prstGeom>
          </p:spPr>
        </p:pic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17908E5D-F34B-4671-A63C-460F1172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48027" y="2166038"/>
              <a:ext cx="1346247" cy="1346247"/>
            </a:xfrm>
            <a:prstGeom prst="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2DC130-61DD-4C93-8F7D-16BDC06838AE}"/>
              </a:ext>
            </a:extLst>
          </p:cNvPr>
          <p:cNvSpPr txBox="1">
            <a:spLocks/>
          </p:cNvSpPr>
          <p:nvPr/>
        </p:nvSpPr>
        <p:spPr>
          <a:xfrm>
            <a:off x="404589" y="1650713"/>
            <a:ext cx="6057172" cy="23203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4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1pPr>
            <a:lvl2pPr marL="180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2pPr>
            <a:lvl3pPr marL="360000" indent="-180000" algn="l" defTabSz="439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3pPr>
            <a:lvl4pPr marL="5616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4pPr>
            <a:lvl5pPr marL="756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 baseline="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5pPr>
            <a:lvl6pPr marL="93186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6pPr>
            <a:lvl7pPr marL="10906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7pPr>
            <a:lvl8pPr marL="12811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8pPr>
            <a:lvl9pPr marL="1474788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Co-work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criteria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involved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grow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CAMARA defines APIs in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exchange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usability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usability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motivates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upgrade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API Guidelines in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new versión 2.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75E331F-6613-4FE5-894C-5DE29112D22E}"/>
              </a:ext>
            </a:extLst>
          </p:cNvPr>
          <p:cNvSpPr txBox="1">
            <a:spLocks/>
          </p:cNvSpPr>
          <p:nvPr/>
        </p:nvSpPr>
        <p:spPr>
          <a:xfrm>
            <a:off x="404589" y="3882458"/>
            <a:ext cx="10712893" cy="273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4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1pPr>
            <a:lvl2pPr marL="180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2pPr>
            <a:lvl3pPr marL="360000" indent="-180000" algn="l" defTabSz="439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3pPr>
            <a:lvl4pPr marL="5616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4pPr>
            <a:lvl5pPr marL="756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 baseline="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5pPr>
            <a:lvl6pPr marL="93186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6pPr>
            <a:lvl7pPr marL="10906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7pPr>
            <a:lvl8pPr marL="12811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8pPr>
            <a:lvl9pPr marL="1474788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usability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important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points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076B2D4-09FB-487F-83BA-BA048402C127}"/>
              </a:ext>
            </a:extLst>
          </p:cNvPr>
          <p:cNvGrpSpPr/>
          <p:nvPr/>
        </p:nvGrpSpPr>
        <p:grpSpPr>
          <a:xfrm>
            <a:off x="1073226" y="4437279"/>
            <a:ext cx="9375618" cy="1686305"/>
            <a:chOff x="1039494" y="4541604"/>
            <a:chExt cx="9375618" cy="1686305"/>
          </a:xfrm>
        </p:grpSpPr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7A115B7D-7C3F-421A-B91E-BF5D0D6EA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39643" y="4547021"/>
              <a:ext cx="1028790" cy="1028790"/>
            </a:xfrm>
            <a:prstGeom prst="rect">
              <a:avLst/>
            </a:prstGeom>
          </p:spPr>
        </p:pic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1F432E23-ECFA-4438-BA94-5C1C32F6A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836246" y="4543145"/>
              <a:ext cx="1028790" cy="1028790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06FECA4C-A3BA-43D2-B80A-D7FC9F9F8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532849" y="4541604"/>
              <a:ext cx="1028790" cy="1028790"/>
            </a:xfrm>
            <a:prstGeom prst="rect">
              <a:avLst/>
            </a:prstGeom>
          </p:spPr>
        </p:pic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E1D17235-5F27-497B-8192-8E1DBBA7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29453" y="4541604"/>
              <a:ext cx="1028789" cy="1028789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3285A40E-6E68-4B21-B116-597D15C849D9}"/>
                </a:ext>
              </a:extLst>
            </p:cNvPr>
            <p:cNvSpPr txBox="1">
              <a:spLocks/>
            </p:cNvSpPr>
            <p:nvPr/>
          </p:nvSpPr>
          <p:spPr>
            <a:xfrm>
              <a:off x="1039494" y="5653105"/>
              <a:ext cx="1229087" cy="2732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457200" rtl="0" eaLnBrk="1" latinLnBrk="0" hangingPunct="1">
                <a:lnSpc>
                  <a:spcPct val="104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1pPr>
              <a:lvl2pPr marL="180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2pPr>
              <a:lvl3pPr marL="360000" indent="-180000" algn="l" defTabSz="439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3pPr>
              <a:lvl4pPr marL="5616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4pPr>
              <a:lvl5pPr marL="756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 baseline="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5pPr>
              <a:lvl6pPr marL="93186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6pPr>
              <a:lvl7pPr marL="10906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7pPr>
              <a:lvl8pPr marL="12811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8pPr>
              <a:lvl9pPr marL="1474788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9pPr>
            </a:lstStyle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Error </a:t>
              </a:r>
              <a:r>
                <a:rPr lang="es-ES" sz="1800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Types</a:t>
              </a: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522900" lvl="1" indent="-342900">
                <a:lnSpc>
                  <a:spcPct val="100000"/>
                </a:lnSpc>
                <a:spcBef>
                  <a:spcPts val="0"/>
                </a:spcBef>
                <a:buFont typeface="Courier New" panose="02070309020205020404" pitchFamily="49" charset="0"/>
                <a:buChar char="o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5583CE5-D55C-4839-81B6-186BEB31495A}"/>
                </a:ext>
              </a:extLst>
            </p:cNvPr>
            <p:cNvSpPr txBox="1">
              <a:spLocks/>
            </p:cNvSpPr>
            <p:nvPr/>
          </p:nvSpPr>
          <p:spPr>
            <a:xfrm>
              <a:off x="3736097" y="5653105"/>
              <a:ext cx="1229087" cy="57480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457200" rtl="0" eaLnBrk="1" latinLnBrk="0" hangingPunct="1">
                <a:lnSpc>
                  <a:spcPct val="104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1pPr>
              <a:lvl2pPr marL="180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2pPr>
              <a:lvl3pPr marL="360000" indent="-180000" algn="l" defTabSz="439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3pPr>
              <a:lvl4pPr marL="5616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4pPr>
              <a:lvl5pPr marL="756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 baseline="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5pPr>
              <a:lvl6pPr marL="93186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6pPr>
              <a:lvl7pPr marL="10906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7pPr>
              <a:lvl8pPr marL="12811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8pPr>
              <a:lvl9pPr marL="1474788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9pPr>
            </a:lstStyle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Common</a:t>
              </a:r>
              <a:r>
                <a:rPr lang="es-ES" sz="1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s-ES" sz="1800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Structures</a:t>
              </a: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522900" lvl="1" indent="-342900">
                <a:lnSpc>
                  <a:spcPct val="100000"/>
                </a:lnSpc>
                <a:spcBef>
                  <a:spcPts val="0"/>
                </a:spcBef>
                <a:buFont typeface="Courier New" panose="02070309020205020404" pitchFamily="49" charset="0"/>
                <a:buChar char="o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EB284CC-75A0-46EA-9A78-A9BCD5A15813}"/>
                </a:ext>
              </a:extLst>
            </p:cNvPr>
            <p:cNvSpPr txBox="1">
              <a:spLocks/>
            </p:cNvSpPr>
            <p:nvPr/>
          </p:nvSpPr>
          <p:spPr>
            <a:xfrm>
              <a:off x="6432700" y="5653105"/>
              <a:ext cx="1229087" cy="2732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457200" rtl="0" eaLnBrk="1" latinLnBrk="0" hangingPunct="1">
                <a:lnSpc>
                  <a:spcPct val="104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1pPr>
              <a:lvl2pPr marL="180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2pPr>
              <a:lvl3pPr marL="360000" indent="-180000" algn="l" defTabSz="439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3pPr>
              <a:lvl4pPr marL="5616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4pPr>
              <a:lvl5pPr marL="756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 baseline="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5pPr>
              <a:lvl6pPr marL="93186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6pPr>
              <a:lvl7pPr marL="10906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7pPr>
              <a:lvl8pPr marL="12811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8pPr>
              <a:lvl9pPr marL="1474788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9pPr>
            </a:lstStyle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Filtering and sorting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522900" lvl="1" indent="-342900">
                <a:lnSpc>
                  <a:spcPct val="100000"/>
                </a:lnSpc>
                <a:spcBef>
                  <a:spcPts val="0"/>
                </a:spcBef>
                <a:buFont typeface="Courier New" panose="02070309020205020404" pitchFamily="49" charset="0"/>
                <a:buChar char="o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1C3EC585-EC2A-480B-9B2D-53B29FECF1F8}"/>
                </a:ext>
              </a:extLst>
            </p:cNvPr>
            <p:cNvSpPr txBox="1">
              <a:spLocks/>
            </p:cNvSpPr>
            <p:nvPr/>
          </p:nvSpPr>
          <p:spPr>
            <a:xfrm>
              <a:off x="9186025" y="5651645"/>
              <a:ext cx="1229087" cy="57480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457200" rtl="0" eaLnBrk="1" latinLnBrk="0" hangingPunct="1">
                <a:lnSpc>
                  <a:spcPct val="104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1pPr>
              <a:lvl2pPr marL="180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2pPr>
              <a:lvl3pPr marL="360000" indent="-180000" algn="l" defTabSz="439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3pPr>
              <a:lvl4pPr marL="5616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4pPr>
              <a:lvl5pPr marL="756000" indent="-180000" algn="l" defTabSz="4572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anose="05020102010507070707" pitchFamily="18" charset="2"/>
                <a:buChar char="¡"/>
                <a:defRPr sz="1200" kern="1200" baseline="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5pPr>
              <a:lvl6pPr marL="93186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6pPr>
              <a:lvl7pPr marL="10906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7pPr>
              <a:lvl8pPr marL="1281113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8pPr>
              <a:lvl9pPr marL="1474788" indent="-17938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buClr>
                  <a:schemeClr val="tx1"/>
                </a:buClr>
                <a:buSzPct val="70000"/>
                <a:buFont typeface="Wingdings 2" pitchFamily="18" charset="2"/>
                <a:buChar char=""/>
                <a:defRPr sz="1200" kern="1200">
                  <a:solidFill>
                    <a:srgbClr val="004750"/>
                  </a:solidFill>
                  <a:latin typeface="FlexoSoft" panose="02000000000000000000" pitchFamily="2" charset="0"/>
                  <a:ea typeface="+mn-ea"/>
                  <a:cs typeface="Calibri Light" panose="020F0302020204030204" pitchFamily="34" charset="0"/>
                </a:defRPr>
              </a:lvl9pPr>
            </a:lstStyle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Architecture Headers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522900" lvl="1" indent="-342900">
                <a:lnSpc>
                  <a:spcPct val="100000"/>
                </a:lnSpc>
                <a:spcBef>
                  <a:spcPts val="0"/>
                </a:spcBef>
                <a:buFont typeface="Courier New" panose="02070309020205020404" pitchFamily="49" charset="0"/>
                <a:buChar char="o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71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4EAA83B-388C-42C7-9B96-6099707710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4EAA83B-388C-42C7-9B96-609970771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F21FBA62-7C92-48CE-A159-19EB9B276E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>
              <a:latin typeface="FlexoSoft" panose="02000000000000000000" pitchFamily="2" charset="0"/>
              <a:cs typeface="Arial" panose="020B0604020202020204" pitchFamily="34" charset="0"/>
              <a:sym typeface="FlexoSof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3D7CB-E55B-ED4D-A567-274B625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3200" dirty="0"/>
              <a:t>Main Improvements (I)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12B357-7C95-BC01-1B98-974A1321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89" y="878116"/>
            <a:ext cx="10712893" cy="669563"/>
          </a:xfrm>
        </p:spPr>
        <p:txBody>
          <a:bodyPr/>
          <a:lstStyle/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Description of key points upgraded on the API Guidelines v2.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i="1" u="sn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/>
              <a:t>	</a:t>
            </a:r>
            <a:r>
              <a:rPr lang="en-US" sz="2000" b="1" i="1" u="sng" dirty="0"/>
              <a:t>Error Responses</a:t>
            </a:r>
            <a:endParaRPr lang="en-US" sz="2000" i="1" u="sng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New Errors structures defined focusing on simplify and make them more usable for developers following steps of the other big API exposers as Google, AWS…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    A JSON error structure is proposed below: </a:t>
            </a:r>
          </a:p>
          <a:p>
            <a:pPr lvl="4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lvl="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"code": "INVALID_ARGUMENT",</a:t>
            </a:r>
          </a:p>
          <a:p>
            <a:pPr lvl="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"message": "A human readable description of what the event represent"</a:t>
            </a:r>
          </a:p>
          <a:p>
            <a:pPr lvl="4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5229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1E0EB16-E0A8-4B7B-8DF9-4ADFE2C7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53688"/>
              </p:ext>
            </p:extLst>
          </p:nvPr>
        </p:nvGraphicFramePr>
        <p:xfrm>
          <a:off x="1987891" y="4285321"/>
          <a:ext cx="6407172" cy="1481519"/>
        </p:xfrm>
        <a:graphic>
          <a:graphicData uri="http://schemas.openxmlformats.org/drawingml/2006/table">
            <a:tbl>
              <a:tblPr firstRow="1" firstCol="1" bandRow="1"/>
              <a:tblGrid>
                <a:gridCol w="2073895">
                  <a:extLst>
                    <a:ext uri="{9D8B030D-6E8A-4147-A177-3AD203B41FA5}">
                      <a16:colId xmlns:a16="http://schemas.microsoft.com/office/drawing/2014/main" val="1693204669"/>
                    </a:ext>
                  </a:extLst>
                </a:gridCol>
                <a:gridCol w="849224">
                  <a:extLst>
                    <a:ext uri="{9D8B030D-6E8A-4147-A177-3AD203B41FA5}">
                      <a16:colId xmlns:a16="http://schemas.microsoft.com/office/drawing/2014/main" val="622513069"/>
                    </a:ext>
                  </a:extLst>
                </a:gridCol>
                <a:gridCol w="3484053">
                  <a:extLst>
                    <a:ext uri="{9D8B030D-6E8A-4147-A177-3AD203B41FA5}">
                      <a16:colId xmlns:a16="http://schemas.microsoft.com/office/drawing/2014/main" val="103008607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Exception Code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 Message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8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INVALID_ARGUMENT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specified resource duplicate entry found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31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CONFLICT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Specified resource duplicate entry found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5821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OUT_OF_RANGE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syntax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….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 specified an invalid range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7150" marR="571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99502"/>
                  </a:ext>
                </a:extLst>
              </a:tr>
            </a:tbl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E37AF7CC-E602-4756-936E-8A271E887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105" y="1517687"/>
            <a:ext cx="237635" cy="2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4EAA83B-388C-42C7-9B96-6099707710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think-cell Folie" r:id="rId6" imgW="592" imgH="595" progId="TCLayout.ActiveDocument.1">
                  <p:embed/>
                </p:oleObj>
              </mc:Choice>
              <mc:Fallback>
                <p:oleObj name="think-cell Folie" r:id="rId6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4EAA83B-388C-42C7-9B96-609970771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F21FBA62-7C92-48CE-A159-19EB9B276E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>
              <a:latin typeface="FlexoSoft" panose="02000000000000000000" pitchFamily="2" charset="0"/>
              <a:cs typeface="Arial" panose="020B0604020202020204" pitchFamily="34" charset="0"/>
              <a:sym typeface="FlexoSof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3D7CB-E55B-ED4D-A567-274B625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3200" dirty="0"/>
              <a:t>Main Improvements (II)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12B357-7C95-BC01-1B98-974A1321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89" y="878116"/>
            <a:ext cx="10712893" cy="53497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/>
              <a:t>	</a:t>
            </a:r>
            <a:r>
              <a:rPr lang="en-US" sz="2000" b="1" i="1" u="sng" dirty="0"/>
              <a:t>Common Data Types</a:t>
            </a:r>
            <a:endParaRPr lang="en-US" sz="2000" i="1" u="sng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order to have an homogeneous design and usability in all CAMARA APIs some </a:t>
            </a:r>
            <a:r>
              <a:rPr lang="en-US" sz="1800" dirty="0" err="1">
                <a:solidFill>
                  <a:schemeClr val="tx1"/>
                </a:solidFill>
              </a:rPr>
              <a:t>jSON</a:t>
            </a:r>
            <a:r>
              <a:rPr lang="en-US" sz="1800" dirty="0">
                <a:solidFill>
                  <a:schemeClr val="tx1"/>
                </a:solidFill>
              </a:rPr>
              <a:t> common structures are proposed to avoid the use of different structures to return the same information.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first proposal should be a live document, growing with more common structures:</a:t>
            </a: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13E0C3-CC9B-4AC7-9CB3-A95057B00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215" y="2320708"/>
            <a:ext cx="3934325" cy="387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670360-36AE-41F5-B194-2F6573886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9900" y="2285874"/>
            <a:ext cx="3837147" cy="394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5C65481F-AB04-4D33-9057-263F72D48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966" y="878116"/>
            <a:ext cx="290922" cy="2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5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4EAA83B-388C-42C7-9B96-6099707710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think-cell Folie" r:id="rId6" imgW="592" imgH="595" progId="TCLayout.ActiveDocument.1">
                  <p:embed/>
                </p:oleObj>
              </mc:Choice>
              <mc:Fallback>
                <p:oleObj name="think-cell Folie" r:id="rId6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4EAA83B-388C-42C7-9B96-609970771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F21FBA62-7C92-48CE-A159-19EB9B276E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>
              <a:latin typeface="FlexoSoft" panose="02000000000000000000" pitchFamily="2" charset="0"/>
              <a:cs typeface="Arial" panose="020B0604020202020204" pitchFamily="34" charset="0"/>
              <a:sym typeface="FlexoSof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3D7CB-E55B-ED4D-A567-274B625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3200" dirty="0"/>
              <a:t>Main Improvements (III)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12B357-7C95-BC01-1B98-974A1321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89" y="878117"/>
            <a:ext cx="10712893" cy="51203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/>
              <a:t>	</a:t>
            </a:r>
            <a:r>
              <a:rPr lang="en-US" sz="2000" b="1" i="1" u="sng" dirty="0"/>
              <a:t>Filtering, Sorting and Pagination</a:t>
            </a:r>
            <a:endParaRPr lang="en-US" sz="2000" i="1" u="sng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Exposing a resources collection through a single URI can cause applications to fetch large amounts of data when only a subset of the information is required. Based on our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exposing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experience, consumptions and performance, we upgrade the guidelines as follow: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29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1" u="sng" dirty="0"/>
              <a:t>Pagination</a:t>
            </a:r>
            <a:endParaRPr lang="en-US" sz="1600" i="1" u="sng" dirty="0"/>
          </a:p>
          <a:p>
            <a:pPr lvl="3" indent="0" algn="just">
              <a:lnSpc>
                <a:spcPct val="107000"/>
              </a:lnSpc>
              <a:buNone/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per_page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Number of resources requested to be provided in the response </a:t>
            </a:r>
          </a:p>
          <a:p>
            <a:pPr lvl="3" indent="0" algn="just">
              <a:lnSpc>
                <a:spcPct val="107000"/>
              </a:lnSpc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requested index to indicate the start of the resources to be provided in the response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Index of last result read to create the next/previous number of results. Required use for pagination in systems with more than 1000 records.</a:t>
            </a:r>
          </a:p>
          <a:p>
            <a:pPr marL="522900" lvl="1" indent="-34290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i="1" u="sng" dirty="0"/>
              <a:t>Sorting</a:t>
            </a:r>
          </a:p>
          <a:p>
            <a:pPr lvl="3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order_by</a:t>
            </a: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Contains the names of the attributes on which the sort is performed, with comma separated if there is more than one criteria.</a:t>
            </a:r>
          </a:p>
          <a:p>
            <a:pPr lvl="3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By default, sorting is done in descending order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If you may want to specify which sort criteria you need to use “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asc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or “desc” as query value.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C906BE3-B0C7-4361-85B1-8D64F9C6F8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589" y="847347"/>
            <a:ext cx="388395" cy="3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4EAA83B-388C-42C7-9B96-6099707710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4EAA83B-388C-42C7-9B96-609970771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F21FBA62-7C92-48CE-A159-19EB9B276E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>
              <a:latin typeface="FlexoSoft" panose="02000000000000000000" pitchFamily="2" charset="0"/>
              <a:cs typeface="Arial" panose="020B0604020202020204" pitchFamily="34" charset="0"/>
              <a:sym typeface="FlexoSof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3D7CB-E55B-ED4D-A567-274B625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3200" dirty="0"/>
              <a:t>Main Improvements (IV)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12B357-7C95-BC01-1B98-974A1321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89" y="878116"/>
            <a:ext cx="10712893" cy="53497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/>
              <a:t>	</a:t>
            </a:r>
            <a:r>
              <a:rPr lang="en-US" sz="2000" b="1" i="1" u="sng" dirty="0"/>
              <a:t>Architecture Headers</a:t>
            </a:r>
            <a:endParaRPr lang="en-US" sz="2000" i="1" u="sng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order to standardize the observability and traceability process, common headers providing E2E monitoring are proposed: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1247085-1B9F-4D84-8197-F9C88019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50272"/>
              </p:ext>
            </p:extLst>
          </p:nvPr>
        </p:nvGraphicFramePr>
        <p:xfrm>
          <a:off x="729094" y="2066062"/>
          <a:ext cx="5537538" cy="3998598"/>
        </p:xfrm>
        <a:graphic>
          <a:graphicData uri="http://schemas.openxmlformats.org/drawingml/2006/table">
            <a:tbl>
              <a:tblPr firstRow="1" firstCol="1" bandRow="1"/>
              <a:tblGrid>
                <a:gridCol w="968403">
                  <a:extLst>
                    <a:ext uri="{9D8B030D-6E8A-4147-A177-3AD203B41FA5}">
                      <a16:colId xmlns:a16="http://schemas.microsoft.com/office/drawing/2014/main" val="235842495"/>
                    </a:ext>
                  </a:extLst>
                </a:gridCol>
                <a:gridCol w="1075651">
                  <a:extLst>
                    <a:ext uri="{9D8B030D-6E8A-4147-A177-3AD203B41FA5}">
                      <a16:colId xmlns:a16="http://schemas.microsoft.com/office/drawing/2014/main" val="2835722227"/>
                    </a:ext>
                  </a:extLst>
                </a:gridCol>
                <a:gridCol w="539412">
                  <a:extLst>
                    <a:ext uri="{9D8B030D-6E8A-4147-A177-3AD203B41FA5}">
                      <a16:colId xmlns:a16="http://schemas.microsoft.com/office/drawing/2014/main" val="2283701468"/>
                    </a:ext>
                  </a:extLst>
                </a:gridCol>
                <a:gridCol w="630160">
                  <a:extLst>
                    <a:ext uri="{9D8B030D-6E8A-4147-A177-3AD203B41FA5}">
                      <a16:colId xmlns:a16="http://schemas.microsoft.com/office/drawing/2014/main" val="1613217185"/>
                    </a:ext>
                  </a:extLst>
                </a:gridCol>
                <a:gridCol w="723446">
                  <a:extLst>
                    <a:ext uri="{9D8B030D-6E8A-4147-A177-3AD203B41FA5}">
                      <a16:colId xmlns:a16="http://schemas.microsoft.com/office/drawing/2014/main" val="293791868"/>
                    </a:ext>
                  </a:extLst>
                </a:gridCol>
                <a:gridCol w="723446">
                  <a:extLst>
                    <a:ext uri="{9D8B030D-6E8A-4147-A177-3AD203B41FA5}">
                      <a16:colId xmlns:a16="http://schemas.microsoft.com/office/drawing/2014/main" val="2327297067"/>
                    </a:ext>
                  </a:extLst>
                </a:gridCol>
                <a:gridCol w="877020">
                  <a:extLst>
                    <a:ext uri="{9D8B030D-6E8A-4147-A177-3AD203B41FA5}">
                      <a16:colId xmlns:a16="http://schemas.microsoft.com/office/drawing/2014/main" val="3553487455"/>
                    </a:ext>
                  </a:extLst>
                </a:gridCol>
              </a:tblGrid>
              <a:tr h="271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Pattern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9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X-</a:t>
                      </a: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Service correlator to 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UUID (8-4-4-4-12)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Máx. 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b4333c46-49c0-4f62-80d7-f0ef930f1c46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9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Authorization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Contains</a:t>
                      </a: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Access token.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JWT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Bearer eyJhbGciOiJIUzI1NiIsIn...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21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X-</a:t>
                      </a: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consumer</a:t>
                      </a: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 versión indentificator</a:t>
                      </a: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Fornite-client-release-1234-v-14.3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4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Content-</a:t>
                      </a: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1B1B1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the language(s) intended for the audience</a:t>
                      </a:r>
                      <a:r>
                        <a:rPr lang="en-US" sz="1100" b="1" dirty="0">
                          <a:solidFill>
                            <a:srgbClr val="1B1B1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ISO 639-1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84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Accept-Language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Indicates the natural language and locale that the client prefers.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4075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A235BD-5F0D-49F7-9948-31169783290C}"/>
              </a:ext>
            </a:extLst>
          </p:cNvPr>
          <p:cNvSpPr txBox="1">
            <a:spLocks/>
          </p:cNvSpPr>
          <p:nvPr/>
        </p:nvSpPr>
        <p:spPr>
          <a:xfrm>
            <a:off x="6407608" y="2072638"/>
            <a:ext cx="4825539" cy="3424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4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1pPr>
            <a:lvl2pPr marL="180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2pPr>
            <a:lvl3pPr marL="360000" indent="-180000" algn="l" defTabSz="439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3pPr>
            <a:lvl4pPr marL="5616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4pPr>
            <a:lvl5pPr marL="756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200" kern="1200" baseline="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5pPr>
            <a:lvl6pPr marL="93186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6pPr>
            <a:lvl7pPr marL="10906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7pPr>
            <a:lvl8pPr marL="12811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8pPr>
            <a:lvl9pPr marL="1474788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FlexoSoft" panose="02000000000000000000" pitchFamily="2" charset="0"/>
                <a:ea typeface="+mn-ea"/>
                <a:cs typeface="Calibri Light" panose="020F03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“X-” headers are proposed by Telefonica for E2E Observability and monitorization.</a:t>
            </a:r>
          </a:p>
          <a:p>
            <a:pPr marL="702900" lvl="2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X-</a:t>
            </a:r>
            <a:r>
              <a:rPr lang="es-E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E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s-E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s-E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header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focused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ensure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CAMARA APIs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exposers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consumer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Client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easier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correlation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errors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warning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E2E 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Authorization is the standard header to inform the token or key needed to consume the API service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 of headers are based on HTTP standard headers table and its purpose is the same of standard definition.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522900" lvl="1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F713ECA-6C84-45B0-8E21-1B17121AE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589" y="861757"/>
            <a:ext cx="359576" cy="3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kt 44" hidden="1">
            <a:extLst>
              <a:ext uri="{FF2B5EF4-FFF2-40B4-BE49-F238E27FC236}">
                <a16:creationId xmlns:a16="http://schemas.microsoft.com/office/drawing/2014/main" id="{249ACC2C-4245-439C-935F-45259A18C2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2110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think-cell Folie" r:id="rId5" imgW="592" imgH="595" progId="TCLayout.ActiveDocument.1">
                  <p:embed/>
                </p:oleObj>
              </mc:Choice>
              <mc:Fallback>
                <p:oleObj name="think-cell Folie" r:id="rId5" imgW="592" imgH="595" progId="TCLayout.ActiveDocument.1">
                  <p:embed/>
                  <p:pic>
                    <p:nvPicPr>
                      <p:cNvPr id="45" name="Objekt 44" hidden="1">
                        <a:extLst>
                          <a:ext uri="{FF2B5EF4-FFF2-40B4-BE49-F238E27FC236}">
                            <a16:creationId xmlns:a16="http://schemas.microsoft.com/office/drawing/2014/main" id="{249ACC2C-4245-439C-935F-45259A18C2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A2B96629-ED9D-4503-A08E-A7C48636CCA9}"/>
              </a:ext>
            </a:extLst>
          </p:cNvPr>
          <p:cNvSpPr/>
          <p:nvPr/>
        </p:nvSpPr>
        <p:spPr>
          <a:xfrm>
            <a:off x="6210302" y="3055037"/>
            <a:ext cx="4348161" cy="4348161"/>
          </a:xfrm>
          <a:prstGeom prst="ellipse">
            <a:avLst/>
          </a:prstGeom>
          <a:solidFill>
            <a:srgbClr val="FFFFFF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>
                <a:solidFill>
                  <a:srgbClr val="FFFFFF"/>
                </a:solidFill>
                <a:latin typeface="FlexoSoft Medium" panose="02000000000000000000" pitchFamily="2" charset="0"/>
                <a:ea typeface="Typold Book" panose="020B0004030204060B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79989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nwKBL8mMrTrNZYph.aa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nwKBL8mMrTrNZYph.aa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nwKBL8mMrTrNZYph.a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nwKBL8mMrTrNZYph.aa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nwKBL8mMrTrNZYph.aa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Detecon">
      <a:dk1>
        <a:srgbClr val="122769"/>
      </a:dk1>
      <a:lt1>
        <a:srgbClr val="FFFFFF"/>
      </a:lt1>
      <a:dk2>
        <a:srgbClr val="262626"/>
      </a:dk2>
      <a:lt2>
        <a:srgbClr val="D0D0D0"/>
      </a:lt2>
      <a:accent1>
        <a:srgbClr val="FF9A1E"/>
      </a:accent1>
      <a:accent2>
        <a:srgbClr val="FFD329"/>
      </a:accent2>
      <a:accent3>
        <a:srgbClr val="BFCB44"/>
      </a:accent3>
      <a:accent4>
        <a:srgbClr val="1BADA2"/>
      </a:accent4>
      <a:accent5>
        <a:srgbClr val="53BAF2"/>
      </a:accent5>
      <a:accent6>
        <a:srgbClr val="1063AD"/>
      </a:accent6>
      <a:hlink>
        <a:srgbClr val="529AD6"/>
      </a:hlink>
      <a:folHlink>
        <a:srgbClr val="7ECBF5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blank_16_9.potx" id="{5908C9EC-66B5-4AFD-A853-2227703242E0}" vid="{AFC818D5-2B8A-45E1-B332-385E91DF5C1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tecon">
    <a:dk1>
      <a:srgbClr val="122769"/>
    </a:dk1>
    <a:lt1>
      <a:srgbClr val="FFFFFF"/>
    </a:lt1>
    <a:dk2>
      <a:srgbClr val="262626"/>
    </a:dk2>
    <a:lt2>
      <a:srgbClr val="D0D0D0"/>
    </a:lt2>
    <a:accent1>
      <a:srgbClr val="FF9A1E"/>
    </a:accent1>
    <a:accent2>
      <a:srgbClr val="FFD329"/>
    </a:accent2>
    <a:accent3>
      <a:srgbClr val="BFCB44"/>
    </a:accent3>
    <a:accent4>
      <a:srgbClr val="1BADA2"/>
    </a:accent4>
    <a:accent5>
      <a:srgbClr val="53BAF2"/>
    </a:accent5>
    <a:accent6>
      <a:srgbClr val="1063AD"/>
    </a:accent6>
    <a:hlink>
      <a:srgbClr val="529AD6"/>
    </a:hlink>
    <a:folHlink>
      <a:srgbClr val="7ECBF5"/>
    </a:folHlink>
  </a:clrScheme>
</a:themeOverride>
</file>

<file path=ppt/theme/themeOverride2.xml><?xml version="1.0" encoding="utf-8"?>
<a:themeOverride xmlns:a="http://schemas.openxmlformats.org/drawingml/2006/main">
  <a:clrScheme name="Detecon">
    <a:dk1>
      <a:srgbClr val="122769"/>
    </a:dk1>
    <a:lt1>
      <a:srgbClr val="FFFFFF"/>
    </a:lt1>
    <a:dk2>
      <a:srgbClr val="262626"/>
    </a:dk2>
    <a:lt2>
      <a:srgbClr val="D0D0D0"/>
    </a:lt2>
    <a:accent1>
      <a:srgbClr val="FF9A1E"/>
    </a:accent1>
    <a:accent2>
      <a:srgbClr val="FFD329"/>
    </a:accent2>
    <a:accent3>
      <a:srgbClr val="BFCB44"/>
    </a:accent3>
    <a:accent4>
      <a:srgbClr val="1BADA2"/>
    </a:accent4>
    <a:accent5>
      <a:srgbClr val="53BAF2"/>
    </a:accent5>
    <a:accent6>
      <a:srgbClr val="1063AD"/>
    </a:accent6>
    <a:hlink>
      <a:srgbClr val="529AD6"/>
    </a:hlink>
    <a:folHlink>
      <a:srgbClr val="7ECBF5"/>
    </a:folHlink>
  </a:clrScheme>
</a:themeOverride>
</file>

<file path=ppt/theme/themeOverride3.xml><?xml version="1.0" encoding="utf-8"?>
<a:themeOverride xmlns:a="http://schemas.openxmlformats.org/drawingml/2006/main">
  <a:clrScheme name="Detecon">
    <a:dk1>
      <a:srgbClr val="122769"/>
    </a:dk1>
    <a:lt1>
      <a:srgbClr val="FFFFFF"/>
    </a:lt1>
    <a:dk2>
      <a:srgbClr val="262626"/>
    </a:dk2>
    <a:lt2>
      <a:srgbClr val="D0D0D0"/>
    </a:lt2>
    <a:accent1>
      <a:srgbClr val="FF9A1E"/>
    </a:accent1>
    <a:accent2>
      <a:srgbClr val="FFD329"/>
    </a:accent2>
    <a:accent3>
      <a:srgbClr val="BFCB44"/>
    </a:accent3>
    <a:accent4>
      <a:srgbClr val="1BADA2"/>
    </a:accent4>
    <a:accent5>
      <a:srgbClr val="53BAF2"/>
    </a:accent5>
    <a:accent6>
      <a:srgbClr val="1063AD"/>
    </a:accent6>
    <a:hlink>
      <a:srgbClr val="529AD6"/>
    </a:hlink>
    <a:folHlink>
      <a:srgbClr val="7ECBF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96690-0b91-46d2-ad5a-06f45914e19c">
      <UserInfo>
        <DisplayName>Farrer, Ian</DisplayName>
        <AccountId>105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AD662EB7A25499208DD4235E5F8D6" ma:contentTypeVersion="12" ma:contentTypeDescription="Create a new document." ma:contentTypeScope="" ma:versionID="7c492d3449a985622722a3240fbf291c">
  <xsd:schema xmlns:xsd="http://www.w3.org/2001/XMLSchema" xmlns:xs="http://www.w3.org/2001/XMLSchema" xmlns:p="http://schemas.microsoft.com/office/2006/metadata/properties" xmlns:ns2="6126070c-0864-4b03-b2dc-aab5d8c39348" xmlns:ns3="97396690-0b91-46d2-ad5a-06f45914e19c" targetNamespace="http://schemas.microsoft.com/office/2006/metadata/properties" ma:root="true" ma:fieldsID="656993d407a8d0871f400ce973a6501e" ns2:_="" ns3:_="">
    <xsd:import namespace="6126070c-0864-4b03-b2dc-aab5d8c39348"/>
    <xsd:import namespace="97396690-0b91-46d2-ad5a-06f45914e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6070c-0864-4b03-b2dc-aab5d8c39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96690-0b91-46d2-ad5a-06f45914e1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8B3AEC-1B9B-4DB5-801E-C1A65C3DCD7E}">
  <ds:schemaRefs>
    <ds:schemaRef ds:uri="http://purl.org/dc/terms/"/>
    <ds:schemaRef ds:uri="6126070c-0864-4b03-b2dc-aab5d8c3934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97396690-0b91-46d2-ad5a-06f45914e19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BEDB7D-B7A7-43D6-93BF-49B559E2E9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7FD96-7C16-4F76-8635-0E636B45A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6070c-0864-4b03-b2dc-aab5d8c39348"/>
    <ds:schemaRef ds:uri="97396690-0b91-46d2-ad5a-06f45914e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blank_16_9</Template>
  <TotalTime>1440</TotalTime>
  <Words>687</Words>
  <Application>Microsoft Office PowerPoint</Application>
  <PresentationFormat>Personalizado</PresentationFormat>
  <Paragraphs>147</Paragraphs>
  <Slides>7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FlexoSoft</vt:lpstr>
      <vt:lpstr>FlexoSoft Medium</vt:lpstr>
      <vt:lpstr>Wingdings 2</vt:lpstr>
      <vt:lpstr>Detecon_Master</vt:lpstr>
      <vt:lpstr>think-cell Folie</vt:lpstr>
      <vt:lpstr>Presentación de PowerPoint</vt:lpstr>
      <vt:lpstr>Motivation</vt:lpstr>
      <vt:lpstr>Main Improvements (I) </vt:lpstr>
      <vt:lpstr>Main Improvements (II) </vt:lpstr>
      <vt:lpstr>Main Improvements (III) </vt:lpstr>
      <vt:lpstr>Main Improvements (IV) </vt:lpstr>
      <vt:lpstr>Presentación de PowerPoint</vt:lpstr>
    </vt:vector>
  </TitlesOfParts>
  <Company>MetaDesign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</dc:creator>
  <cp:lastModifiedBy>RUBEN BARRADO GONZALEZ</cp:lastModifiedBy>
  <cp:revision>25</cp:revision>
  <cp:lastPrinted>2021-07-20T14:27:29Z</cp:lastPrinted>
  <dcterms:created xsi:type="dcterms:W3CDTF">2021-01-08T13:06:59Z</dcterms:created>
  <dcterms:modified xsi:type="dcterms:W3CDTF">2022-09-07T12:11:53Z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320EAEFB-FF5B-4D33-8A95-6753C11B132A</vt:lpwstr>
  </property>
  <property fmtid="{D5CDD505-2E9C-101B-9397-08002B2CF9AE}" pid="3" name="ArticulatePath">
    <vt:lpwstr>Detecon_PPT_Template_16-9_EN_05_Slidepool</vt:lpwstr>
  </property>
  <property fmtid="{D5CDD505-2E9C-101B-9397-08002B2CF9AE}" pid="4" name="ContentTypeId">
    <vt:lpwstr>0x010100044AD662EB7A25499208DD4235E5F8D6</vt:lpwstr>
  </property>
  <property fmtid="{D5CDD505-2E9C-101B-9397-08002B2CF9AE}" pid="5" name="_dlc_DocIdItemGuid">
    <vt:lpwstr>58fe302c-7cce-45b2-bf48-5d508fa50c0d</vt:lpwstr>
  </property>
</Properties>
</file>