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4"/>
    <p:sldMasterId id="2147483658" r:id="rId5"/>
  </p:sldMasterIdLst>
  <p:notesMasterIdLst>
    <p:notesMasterId r:id="rId27"/>
  </p:notesMasterIdLst>
  <p:sldIdLst>
    <p:sldId id="271" r:id="rId6"/>
    <p:sldId id="272" r:id="rId7"/>
    <p:sldId id="275" r:id="rId8"/>
    <p:sldId id="338" r:id="rId9"/>
    <p:sldId id="286" r:id="rId10"/>
    <p:sldId id="282" r:id="rId11"/>
    <p:sldId id="285" r:id="rId12"/>
    <p:sldId id="276" r:id="rId13"/>
    <p:sldId id="277" r:id="rId14"/>
    <p:sldId id="278" r:id="rId15"/>
    <p:sldId id="279" r:id="rId16"/>
    <p:sldId id="280" r:id="rId17"/>
    <p:sldId id="281" r:id="rId18"/>
    <p:sldId id="284" r:id="rId19"/>
    <p:sldId id="287" r:id="rId20"/>
    <p:sldId id="339" r:id="rId21"/>
    <p:sldId id="283" r:id="rId22"/>
    <p:sldId id="288" r:id="rId23"/>
    <p:sldId id="340" r:id="rId24"/>
    <p:sldId id="341" r:id="rId25"/>
    <p:sldId id="273" r:id="rId2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9" orient="horz" userDrawn="1">
          <p15:clr>
            <a:srgbClr val="A4A3A4"/>
          </p15:clr>
        </p15:guide>
        <p15:guide id="10" pos="2880">
          <p15:clr>
            <a:srgbClr val="A4A3A4"/>
          </p15:clr>
        </p15:guide>
        <p15:guide id="11" pos="198" userDrawn="1">
          <p15:clr>
            <a:srgbClr val="A4A3A4"/>
          </p15:clr>
        </p15:guide>
        <p15:guide id="12" pos="5562" userDrawn="1">
          <p15:clr>
            <a:srgbClr val="A4A3A4"/>
          </p15:clr>
        </p15:guide>
        <p15:guide id="15" orient="horz" pos="161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7E7"/>
    <a:srgbClr val="000000"/>
    <a:srgbClr val="FFD200"/>
    <a:srgbClr val="FFFFFF"/>
    <a:srgbClr val="A885D8"/>
    <a:srgbClr val="FF7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22" autoAdjust="0"/>
  </p:normalViewPr>
  <p:slideViewPr>
    <p:cSldViewPr showGuides="1">
      <p:cViewPr varScale="1">
        <p:scale>
          <a:sx n="122" d="100"/>
          <a:sy n="122" d="100"/>
        </p:scale>
        <p:origin x="102" y="114"/>
      </p:cViewPr>
      <p:guideLst>
        <p:guide orient="horz"/>
        <p:guide pos="2880"/>
        <p:guide pos="198"/>
        <p:guide pos="5562"/>
        <p:guide orient="horz" pos="1619"/>
      </p:guideLst>
    </p:cSldViewPr>
  </p:slideViewPr>
  <p:outlineViewPr>
    <p:cViewPr>
      <p:scale>
        <a:sx n="33" d="100"/>
        <a:sy n="33" d="100"/>
      </p:scale>
      <p:origin x="0" y="14958"/>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81" d="100"/>
          <a:sy n="81" d="100"/>
        </p:scale>
        <p:origin x="389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Helvetica 55 Roman" panose="020B0604020202020204" pitchFamily="34" charset="0"/>
              </a:defRPr>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Helvetica 55 Roman" panose="020B0604020202020204" pitchFamily="34" charset="0"/>
              </a:defRPr>
            </a:lvl1pPr>
          </a:lstStyle>
          <a:p>
            <a:fld id="{14F63557-65CD-470F-8999-4C3C411BE899}" type="datetimeFigureOut">
              <a:rPr lang="en-GB" smtClean="0"/>
              <a:pPr/>
              <a:t>18/05/2022</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Helvetica 55 Roman" panose="020B0604020202020204" pitchFamily="34" charset="0"/>
              </a:defRPr>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Helvetica 55 Roman" panose="020B0604020202020204" pitchFamily="34" charset="0"/>
              </a:defRPr>
            </a:lvl1pPr>
          </a:lstStyle>
          <a:p>
            <a:fld id="{885932DF-9606-4758-A2B5-AF1153FB1ABB}" type="slidenum">
              <a:rPr lang="en-GB" smtClean="0"/>
              <a:pPr/>
              <a:t>‹N°›</a:t>
            </a:fld>
            <a:endParaRPr lang="en-GB"/>
          </a:p>
        </p:txBody>
      </p:sp>
      <p:sp>
        <p:nvSpPr>
          <p:cNvPr id="8" name="Notes Placeholder 4"/>
          <p:cNvSpPr>
            <a:spLocks noGrp="1"/>
          </p:cNvSpPr>
          <p:nvPr>
            <p:ph type="body" sz="quarter" idx="3"/>
          </p:nvPr>
        </p:nvSpPr>
        <p:spPr>
          <a:xfrm>
            <a:off x="381000" y="4343400"/>
            <a:ext cx="6096000" cy="4114800"/>
          </a:xfrm>
          <a:prstGeom prst="rect">
            <a:avLst/>
          </a:prstGeom>
        </p:spPr>
        <p:txBody>
          <a:bodyPr vert="horz" lIns="91440" tIns="45720" rIns="180000" bIns="45720" rtlCol="0"/>
          <a:lstStyle/>
          <a:p>
            <a:pPr marL="92075"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Helvetica 75 Bold" panose="020B0804020202020204" pitchFamily="34" charset="0"/>
                <a:ea typeface="+mn-ea"/>
                <a:cs typeface="+mn-cs"/>
              </a:rPr>
              <a:t>Click to edit Master text styles</a:t>
            </a:r>
          </a:p>
          <a:p>
            <a:pPr marL="230188" marR="0" lvl="1" indent="-138113"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000" b="0" i="0" u="none" strike="noStrike" kern="1200" cap="none" spc="0" normalizeH="0" baseline="0" noProof="0" dirty="0">
                <a:ln>
                  <a:noFill/>
                </a:ln>
                <a:solidFill>
                  <a:prstClr val="black"/>
                </a:solidFill>
                <a:effectLst/>
                <a:uLnTx/>
                <a:uFillTx/>
                <a:latin typeface="Helvetica 75 Bold" panose="020B0804020202020204" pitchFamily="34" charset="0"/>
                <a:ea typeface="+mn-ea"/>
                <a:cs typeface="+mn-cs"/>
              </a:rPr>
              <a:t>Second level</a:t>
            </a:r>
          </a:p>
          <a:p>
            <a:pPr marL="360363" marR="0" lvl="2" indent="-147638" algn="l" defTabSz="914400" rtl="0" eaLnBrk="1" fontAlgn="auto" latinLnBrk="0" hangingPunct="1">
              <a:lnSpc>
                <a:spcPct val="100000"/>
              </a:lnSpc>
              <a:spcBef>
                <a:spcPts val="0"/>
              </a:spcBef>
              <a:spcAft>
                <a:spcPts val="0"/>
              </a:spcAft>
              <a:buClrTx/>
              <a:buSzTx/>
              <a:buFont typeface="Helvetica 55 Roman"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Helvetica 55 Roman" panose="020B0604020202020204" pitchFamily="34" charset="0"/>
                <a:ea typeface="+mn-ea"/>
                <a:cs typeface="+mn-cs"/>
              </a:rPr>
              <a:t>Third level</a:t>
            </a:r>
          </a:p>
          <a:p>
            <a:pPr marL="522288" marR="0" lvl="3" indent="-138113" algn="l" defTabSz="914400" rtl="0" eaLnBrk="1" fontAlgn="auto" latinLnBrk="0" hangingPunct="1">
              <a:lnSpc>
                <a:spcPct val="100000"/>
              </a:lnSpc>
              <a:spcBef>
                <a:spcPts val="0"/>
              </a:spcBef>
              <a:spcAft>
                <a:spcPts val="0"/>
              </a:spcAft>
              <a:buClrTx/>
              <a:buSzTx/>
              <a:buFont typeface="Helvetica 55 Roman"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Helvetica 55 Roman" panose="020B0604020202020204" pitchFamily="34" charset="0"/>
                <a:ea typeface="+mn-ea"/>
                <a:cs typeface="+mn-cs"/>
              </a:rPr>
              <a:t>Fourth level</a:t>
            </a:r>
          </a:p>
          <a:p>
            <a:pPr marL="668338" marR="0" lvl="4" indent="-146050" algn="l" defTabSz="914400" rtl="0" eaLnBrk="1" fontAlgn="auto" latinLnBrk="0" hangingPunct="1">
              <a:lnSpc>
                <a:spcPct val="100000"/>
              </a:lnSpc>
              <a:spcBef>
                <a:spcPts val="0"/>
              </a:spcBef>
              <a:spcAft>
                <a:spcPts val="0"/>
              </a:spcAft>
              <a:buClrTx/>
              <a:buSzTx/>
              <a:buFont typeface="Helvetica 55 Roman"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Helvetica 55 Roman" panose="020B0604020202020204" pitchFamily="34" charset="0"/>
                <a:ea typeface="+mn-ea"/>
                <a:cs typeface="+mn-cs"/>
              </a:rPr>
              <a:t>Fifth level</a:t>
            </a:r>
            <a:endParaRPr kumimoji="0" lang="en-GB" sz="1000" b="0" i="0" u="none" strike="noStrike" kern="1200" cap="none" spc="0" normalizeH="0" baseline="0" noProof="0" dirty="0">
              <a:ln>
                <a:noFill/>
              </a:ln>
              <a:solidFill>
                <a:prstClr val="black"/>
              </a:solidFill>
              <a:effectLst/>
              <a:uLnTx/>
              <a:uFillTx/>
              <a:latin typeface="Helvetica 55 Roman" panose="020B0604020202020204" pitchFamily="34" charset="0"/>
              <a:ea typeface="+mn-ea"/>
              <a:cs typeface="+mn-cs"/>
            </a:endParaRPr>
          </a:p>
        </p:txBody>
      </p:sp>
    </p:spTree>
    <p:extLst>
      <p:ext uri="{BB962C8B-B14F-4D97-AF65-F5344CB8AC3E}">
        <p14:creationId xmlns:p14="http://schemas.microsoft.com/office/powerpoint/2010/main" val="1938228746"/>
      </p:ext>
    </p:extLst>
  </p:cSld>
  <p:clrMap bg1="lt1" tx1="dk1" bg2="lt2" tx2="dk2" accent1="accent1" accent2="accent2" accent3="accent3" accent4="accent4" accent5="accent5" accent6="accent6" hlink="hlink" folHlink="folHlink"/>
  <p:notesStyle>
    <a:lvl1pPr marL="92075" marR="0" indent="0" algn="l" defTabSz="914400" rtl="0" eaLnBrk="1" fontAlgn="auto" latinLnBrk="0" hangingPunct="1">
      <a:lnSpc>
        <a:spcPct val="100000"/>
      </a:lnSpc>
      <a:spcBef>
        <a:spcPts val="0"/>
      </a:spcBef>
      <a:spcAft>
        <a:spcPts val="0"/>
      </a:spcAft>
      <a:buClrTx/>
      <a:buSzTx/>
      <a:buFontTx/>
      <a:buNone/>
      <a:tabLst/>
      <a:defRPr sz="1000" kern="1200">
        <a:solidFill>
          <a:schemeClr val="tx1"/>
        </a:solidFill>
        <a:latin typeface="Helvetica 75 Bold" panose="020B0804020202020204" pitchFamily="34" charset="0"/>
        <a:ea typeface="+mn-ea"/>
        <a:cs typeface="+mn-cs"/>
      </a:defRPr>
    </a:lvl1pPr>
    <a:lvl2pPr marL="230188" marR="0" indent="-138113"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sz="1000" kern="1200">
        <a:solidFill>
          <a:schemeClr val="tx1"/>
        </a:solidFill>
        <a:latin typeface="Helvetica 75 Bold" panose="020B0804020202020204" pitchFamily="34" charset="0"/>
        <a:ea typeface="+mn-ea"/>
        <a:cs typeface="+mn-cs"/>
      </a:defRPr>
    </a:lvl2pPr>
    <a:lvl3pPr marL="360363" marR="0" indent="-147638" algn="l" defTabSz="914400" rtl="0" eaLnBrk="1" fontAlgn="auto" latinLnBrk="0" hangingPunct="1">
      <a:lnSpc>
        <a:spcPct val="100000"/>
      </a:lnSpc>
      <a:spcBef>
        <a:spcPts val="0"/>
      </a:spcBef>
      <a:spcAft>
        <a:spcPts val="0"/>
      </a:spcAft>
      <a:buClrTx/>
      <a:buSzTx/>
      <a:buFont typeface="Helvetica 55 Roman" panose="020B0604020202020204" pitchFamily="34" charset="0"/>
      <a:buChar char="–"/>
      <a:tabLst/>
      <a:defRPr sz="1000" kern="1200">
        <a:solidFill>
          <a:schemeClr val="tx1"/>
        </a:solidFill>
        <a:latin typeface="Helvetica 75 Bold" panose="020B0804020202020204" pitchFamily="34" charset="0"/>
        <a:ea typeface="+mn-ea"/>
        <a:cs typeface="+mn-cs"/>
      </a:defRPr>
    </a:lvl3pPr>
    <a:lvl4pPr marL="522288" marR="0" indent="-138113" algn="l" defTabSz="914400" rtl="0" eaLnBrk="1" fontAlgn="auto" latinLnBrk="0" hangingPunct="1">
      <a:lnSpc>
        <a:spcPct val="100000"/>
      </a:lnSpc>
      <a:spcBef>
        <a:spcPts val="0"/>
      </a:spcBef>
      <a:spcAft>
        <a:spcPts val="0"/>
      </a:spcAft>
      <a:buClrTx/>
      <a:buSzTx/>
      <a:buFont typeface="Helvetica 55 Roman" panose="020B0604020202020204" pitchFamily="34" charset="0"/>
      <a:buChar char="–"/>
      <a:tabLst/>
      <a:defRPr sz="1000" kern="1200">
        <a:solidFill>
          <a:schemeClr val="tx1"/>
        </a:solidFill>
        <a:latin typeface="Helvetica 75 Bold" panose="020B0804020202020204" pitchFamily="34" charset="0"/>
        <a:ea typeface="+mn-ea"/>
        <a:cs typeface="+mn-cs"/>
      </a:defRPr>
    </a:lvl4pPr>
    <a:lvl5pPr marL="668338" marR="0" indent="-146050" algn="l" defTabSz="914400" rtl="0" eaLnBrk="1" fontAlgn="auto" latinLnBrk="0" hangingPunct="1">
      <a:lnSpc>
        <a:spcPct val="100000"/>
      </a:lnSpc>
      <a:spcBef>
        <a:spcPts val="0"/>
      </a:spcBef>
      <a:spcAft>
        <a:spcPts val="0"/>
      </a:spcAft>
      <a:buClrTx/>
      <a:buSzTx/>
      <a:buFont typeface="Helvetica 55 Roman" panose="020B0604020202020204" pitchFamily="34" charset="0"/>
      <a:buChar char="–"/>
      <a:tabLst/>
      <a:defRPr sz="1000" kern="1200">
        <a:solidFill>
          <a:schemeClr val="tx1"/>
        </a:solidFill>
        <a:latin typeface="Helvetica 75 Bold" panose="020B08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share vocabulary across domains</a:t>
            </a:r>
          </a:p>
          <a:p>
            <a:r>
              <a:rPr lang="en-US" dirty="0"/>
              <a:t> align resource name on SID vocabulary</a:t>
            </a:r>
          </a:p>
          <a:p>
            <a:r>
              <a:rPr lang="en-US" dirty="0"/>
              <a:t>To standardize similar services provided by applications of the same functional block</a:t>
            </a:r>
          </a:p>
          <a:p>
            <a:r>
              <a:rPr lang="en-US" dirty="0"/>
              <a:t> align Web Service signature on TMF templates</a:t>
            </a:r>
          </a:p>
          <a:p>
            <a:endParaRPr lang="en-US" dirty="0"/>
          </a:p>
        </p:txBody>
      </p:sp>
      <p:sp>
        <p:nvSpPr>
          <p:cNvPr id="4" name="Slide Number Placeholder 3"/>
          <p:cNvSpPr>
            <a:spLocks noGrp="1"/>
          </p:cNvSpPr>
          <p:nvPr>
            <p:ph type="sldNum" sz="quarter" idx="10"/>
          </p:nvPr>
        </p:nvSpPr>
        <p:spPr/>
        <p:txBody>
          <a:bodyPr/>
          <a:lstStyle/>
          <a:p>
            <a:fld id="{885932DF-9606-4758-A2B5-AF1153FB1ABB}" type="slidenum">
              <a:rPr lang="en-GB" smtClean="0"/>
              <a:pPr/>
              <a:t>4</a:t>
            </a:fld>
            <a:endParaRPr lang="en-GB"/>
          </a:p>
        </p:txBody>
      </p:sp>
    </p:spTree>
    <p:extLst>
      <p:ext uri="{BB962C8B-B14F-4D97-AF65-F5344CB8AC3E}">
        <p14:creationId xmlns:p14="http://schemas.microsoft.com/office/powerpoint/2010/main" val="1663226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14325" y="1184275"/>
            <a:ext cx="8515350" cy="3365500"/>
          </a:xfrm>
        </p:spPr>
        <p:txBody>
          <a:bodyPr/>
          <a:lstStyle>
            <a:lvl1pPr>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lvl6pPr>
          </a:lstStyle>
          <a:p>
            <a:pPr lvl="0"/>
            <a:r>
              <a:rPr lang="fr-FR" noProof="0" dirty="0"/>
              <a:t>Cliquez pour modifier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4" name="Title 3"/>
          <p:cNvSpPr>
            <a:spLocks noGrp="1"/>
          </p:cNvSpPr>
          <p:nvPr>
            <p:ph type="title" hasCustomPrompt="1"/>
          </p:nvPr>
        </p:nvSpPr>
        <p:spPr/>
        <p:txBody>
          <a:bodyPr/>
          <a:lstStyle/>
          <a:p>
            <a:r>
              <a:rPr lang="fr-FR" noProof="0" dirty="0"/>
              <a:t>Cliquez pour modifier le titre</a:t>
            </a:r>
            <a:endParaRPr lang="en-GB" dirty="0"/>
          </a:p>
        </p:txBody>
      </p:sp>
      <p:sp>
        <p:nvSpPr>
          <p:cNvPr id="6" name="TextBox 5"/>
          <p:cNvSpPr txBox="1"/>
          <p:nvPr userDrawn="1"/>
        </p:nvSpPr>
        <p:spPr>
          <a:xfrm>
            <a:off x="619545" y="4749146"/>
            <a:ext cx="65" cy="123111"/>
          </a:xfrm>
          <a:prstGeom prst="rect">
            <a:avLst/>
          </a:prstGeom>
          <a:noFill/>
        </p:spPr>
        <p:txBody>
          <a:bodyPr wrap="none" lIns="0" tIns="0" rIns="0" bIns="0" rtlCol="0">
            <a:spAutoFit/>
          </a:bodyPr>
          <a:lstStyle/>
          <a:p>
            <a:endParaRPr kumimoji="0" lang="fr-FR" sz="800" b="0" i="0" u="none" strike="noStrike" kern="1200" cap="none" spc="0" normalizeH="0" baseline="0" noProof="0" dirty="0">
              <a:ln>
                <a:noFill/>
              </a:ln>
              <a:solidFill>
                <a:schemeClr val="bg2"/>
              </a:solidFill>
              <a:effectLst/>
              <a:uLnTx/>
              <a:uFillTx/>
              <a:latin typeface="Helvetica 75 Bold" panose="020B0804020202020204" pitchFamily="34" charset="0"/>
              <a:ea typeface="+mn-ea"/>
              <a:cs typeface="+mn-cs"/>
            </a:endParaRPr>
          </a:p>
        </p:txBody>
      </p:sp>
    </p:spTree>
    <p:extLst>
      <p:ext uri="{BB962C8B-B14F-4D97-AF65-F5344CB8AC3E}">
        <p14:creationId xmlns:p14="http://schemas.microsoft.com/office/powerpoint/2010/main" val="2789795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spTree>
      <p:nvGrpSpPr>
        <p:cNvPr id="1" name=""/>
        <p:cNvGrpSpPr/>
        <p:nvPr/>
      </p:nvGrpSpPr>
      <p:grpSpPr>
        <a:xfrm>
          <a:off x="0" y="0"/>
          <a:ext cx="0" cy="0"/>
          <a:chOff x="0" y="0"/>
          <a:chExt cx="0" cy="0"/>
        </a:xfrm>
      </p:grpSpPr>
      <p:grpSp>
        <p:nvGrpSpPr>
          <p:cNvPr id="20" name="Group 2"/>
          <p:cNvGrpSpPr/>
          <p:nvPr userDrawn="1"/>
        </p:nvGrpSpPr>
        <p:grpSpPr>
          <a:xfrm>
            <a:off x="8227152" y="4233863"/>
            <a:ext cx="612775" cy="612775"/>
            <a:chOff x="313535" y="4233863"/>
            <a:chExt cx="612775" cy="612775"/>
          </a:xfrm>
        </p:grpSpPr>
        <p:sp>
          <p:nvSpPr>
            <p:cNvPr id="21" name="Rectangle 5"/>
            <p:cNvSpPr>
              <a:spLocks noChangeArrowheads="1"/>
            </p:cNvSpPr>
            <p:nvPr userDrawn="1"/>
          </p:nvSpPr>
          <p:spPr bwMode="auto">
            <a:xfrm>
              <a:off x="313535" y="4233863"/>
              <a:ext cx="612775" cy="612775"/>
            </a:xfrm>
            <a:prstGeom prst="rect">
              <a:avLst/>
            </a:prstGeom>
            <a:solidFill>
              <a:srgbClr val="FF7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2" name="Freeform 6"/>
            <p:cNvSpPr>
              <a:spLocks noEditPoints="1"/>
            </p:cNvSpPr>
            <p:nvPr userDrawn="1"/>
          </p:nvSpPr>
          <p:spPr bwMode="auto">
            <a:xfrm>
              <a:off x="500860" y="4708526"/>
              <a:ext cx="74613" cy="87313"/>
            </a:xfrm>
            <a:custGeom>
              <a:avLst/>
              <a:gdLst>
                <a:gd name="T0" fmla="*/ 66 w 93"/>
                <a:gd name="T1" fmla="*/ 99 h 109"/>
                <a:gd name="T2" fmla="*/ 31 w 93"/>
                <a:gd name="T3" fmla="*/ 109 h 109"/>
                <a:gd name="T4" fmla="*/ 0 w 93"/>
                <a:gd name="T5" fmla="*/ 79 h 109"/>
                <a:gd name="T6" fmla="*/ 66 w 93"/>
                <a:gd name="T7" fmla="*/ 37 h 109"/>
                <a:gd name="T8" fmla="*/ 66 w 93"/>
                <a:gd name="T9" fmla="*/ 32 h 109"/>
                <a:gd name="T10" fmla="*/ 49 w 93"/>
                <a:gd name="T11" fmla="*/ 19 h 109"/>
                <a:gd name="T12" fmla="*/ 24 w 93"/>
                <a:gd name="T13" fmla="*/ 32 h 109"/>
                <a:gd name="T14" fmla="*/ 5 w 93"/>
                <a:gd name="T15" fmla="*/ 21 h 109"/>
                <a:gd name="T16" fmla="*/ 50 w 93"/>
                <a:gd name="T17" fmla="*/ 0 h 109"/>
                <a:gd name="T18" fmla="*/ 93 w 93"/>
                <a:gd name="T19" fmla="*/ 32 h 109"/>
                <a:gd name="T20" fmla="*/ 93 w 93"/>
                <a:gd name="T21" fmla="*/ 108 h 109"/>
                <a:gd name="T22" fmla="*/ 68 w 93"/>
                <a:gd name="T23" fmla="*/ 108 h 109"/>
                <a:gd name="T24" fmla="*/ 66 w 93"/>
                <a:gd name="T25" fmla="*/ 99 h 109"/>
                <a:gd name="T26" fmla="*/ 27 w 93"/>
                <a:gd name="T27" fmla="*/ 77 h 109"/>
                <a:gd name="T28" fmla="*/ 39 w 93"/>
                <a:gd name="T29" fmla="*/ 90 h 109"/>
                <a:gd name="T30" fmla="*/ 65 w 93"/>
                <a:gd name="T31" fmla="*/ 79 h 109"/>
                <a:gd name="T32" fmla="*/ 65 w 93"/>
                <a:gd name="T33" fmla="*/ 54 h 109"/>
                <a:gd name="T34" fmla="*/ 27 w 93"/>
                <a:gd name="T35" fmla="*/ 7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3" h="109">
                  <a:moveTo>
                    <a:pt x="66" y="99"/>
                  </a:moveTo>
                  <a:cubicBezTo>
                    <a:pt x="55" y="106"/>
                    <a:pt x="43" y="109"/>
                    <a:pt x="31" y="109"/>
                  </a:cubicBezTo>
                  <a:cubicBezTo>
                    <a:pt x="11" y="109"/>
                    <a:pt x="0" y="96"/>
                    <a:pt x="0" y="79"/>
                  </a:cubicBezTo>
                  <a:cubicBezTo>
                    <a:pt x="0" y="55"/>
                    <a:pt x="21" y="42"/>
                    <a:pt x="66" y="37"/>
                  </a:cubicBezTo>
                  <a:cubicBezTo>
                    <a:pt x="66" y="32"/>
                    <a:pt x="66" y="32"/>
                    <a:pt x="66" y="32"/>
                  </a:cubicBezTo>
                  <a:cubicBezTo>
                    <a:pt x="66" y="24"/>
                    <a:pt x="60" y="19"/>
                    <a:pt x="49" y="19"/>
                  </a:cubicBezTo>
                  <a:cubicBezTo>
                    <a:pt x="39" y="19"/>
                    <a:pt x="30" y="24"/>
                    <a:pt x="24" y="32"/>
                  </a:cubicBezTo>
                  <a:cubicBezTo>
                    <a:pt x="5" y="21"/>
                    <a:pt x="5" y="21"/>
                    <a:pt x="5" y="21"/>
                  </a:cubicBezTo>
                  <a:cubicBezTo>
                    <a:pt x="15" y="7"/>
                    <a:pt x="30" y="0"/>
                    <a:pt x="50" y="0"/>
                  </a:cubicBezTo>
                  <a:cubicBezTo>
                    <a:pt x="77" y="0"/>
                    <a:pt x="93" y="12"/>
                    <a:pt x="93" y="32"/>
                  </a:cubicBezTo>
                  <a:cubicBezTo>
                    <a:pt x="93" y="32"/>
                    <a:pt x="93" y="108"/>
                    <a:pt x="93" y="108"/>
                  </a:cubicBezTo>
                  <a:cubicBezTo>
                    <a:pt x="68" y="108"/>
                    <a:pt x="68" y="108"/>
                    <a:pt x="68" y="108"/>
                  </a:cubicBezTo>
                  <a:lnTo>
                    <a:pt x="66" y="99"/>
                  </a:lnTo>
                  <a:close/>
                  <a:moveTo>
                    <a:pt x="27" y="77"/>
                  </a:moveTo>
                  <a:cubicBezTo>
                    <a:pt x="27" y="84"/>
                    <a:pt x="31" y="90"/>
                    <a:pt x="39" y="90"/>
                  </a:cubicBezTo>
                  <a:cubicBezTo>
                    <a:pt x="48" y="90"/>
                    <a:pt x="57" y="87"/>
                    <a:pt x="65" y="79"/>
                  </a:cubicBezTo>
                  <a:cubicBezTo>
                    <a:pt x="65" y="54"/>
                    <a:pt x="65" y="54"/>
                    <a:pt x="65" y="54"/>
                  </a:cubicBezTo>
                  <a:cubicBezTo>
                    <a:pt x="39" y="57"/>
                    <a:pt x="27" y="64"/>
                    <a:pt x="27" y="7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3" name="Freeform 7"/>
            <p:cNvSpPr>
              <a:spLocks/>
            </p:cNvSpPr>
            <p:nvPr userDrawn="1"/>
          </p:nvSpPr>
          <p:spPr bwMode="auto">
            <a:xfrm>
              <a:off x="592935" y="4708526"/>
              <a:ext cx="76200" cy="87313"/>
            </a:xfrm>
            <a:custGeom>
              <a:avLst/>
              <a:gdLst>
                <a:gd name="T0" fmla="*/ 0 w 94"/>
                <a:gd name="T1" fmla="*/ 5 h 108"/>
                <a:gd name="T2" fmla="*/ 23 w 94"/>
                <a:gd name="T3" fmla="*/ 2 h 108"/>
                <a:gd name="T4" fmla="*/ 25 w 94"/>
                <a:gd name="T5" fmla="*/ 15 h 108"/>
                <a:gd name="T6" fmla="*/ 61 w 94"/>
                <a:gd name="T7" fmla="*/ 0 h 108"/>
                <a:gd name="T8" fmla="*/ 94 w 94"/>
                <a:gd name="T9" fmla="*/ 34 h 108"/>
                <a:gd name="T10" fmla="*/ 94 w 94"/>
                <a:gd name="T11" fmla="*/ 108 h 108"/>
                <a:gd name="T12" fmla="*/ 66 w 94"/>
                <a:gd name="T13" fmla="*/ 108 h 108"/>
                <a:gd name="T14" fmla="*/ 66 w 94"/>
                <a:gd name="T15" fmla="*/ 39 h 108"/>
                <a:gd name="T16" fmla="*/ 53 w 94"/>
                <a:gd name="T17" fmla="*/ 21 h 108"/>
                <a:gd name="T18" fmla="*/ 27 w 94"/>
                <a:gd name="T19" fmla="*/ 32 h 108"/>
                <a:gd name="T20" fmla="*/ 27 w 94"/>
                <a:gd name="T21" fmla="*/ 108 h 108"/>
                <a:gd name="T22" fmla="*/ 0 w 94"/>
                <a:gd name="T23" fmla="*/ 108 h 108"/>
                <a:gd name="T24" fmla="*/ 0 w 94"/>
                <a:gd name="T25" fmla="*/ 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108">
                  <a:moveTo>
                    <a:pt x="0" y="5"/>
                  </a:moveTo>
                  <a:cubicBezTo>
                    <a:pt x="23" y="2"/>
                    <a:pt x="23" y="2"/>
                    <a:pt x="23" y="2"/>
                  </a:cubicBezTo>
                  <a:cubicBezTo>
                    <a:pt x="25" y="15"/>
                    <a:pt x="25" y="15"/>
                    <a:pt x="25" y="15"/>
                  </a:cubicBezTo>
                  <a:cubicBezTo>
                    <a:pt x="38" y="5"/>
                    <a:pt x="48" y="0"/>
                    <a:pt x="61" y="0"/>
                  </a:cubicBezTo>
                  <a:cubicBezTo>
                    <a:pt x="83" y="0"/>
                    <a:pt x="94" y="12"/>
                    <a:pt x="94" y="34"/>
                  </a:cubicBezTo>
                  <a:cubicBezTo>
                    <a:pt x="94" y="108"/>
                    <a:pt x="94" y="108"/>
                    <a:pt x="94" y="108"/>
                  </a:cubicBezTo>
                  <a:cubicBezTo>
                    <a:pt x="66" y="108"/>
                    <a:pt x="66" y="108"/>
                    <a:pt x="66" y="108"/>
                  </a:cubicBezTo>
                  <a:cubicBezTo>
                    <a:pt x="66" y="39"/>
                    <a:pt x="66" y="39"/>
                    <a:pt x="66" y="39"/>
                  </a:cubicBezTo>
                  <a:cubicBezTo>
                    <a:pt x="66" y="26"/>
                    <a:pt x="63" y="21"/>
                    <a:pt x="53" y="21"/>
                  </a:cubicBezTo>
                  <a:cubicBezTo>
                    <a:pt x="45" y="21"/>
                    <a:pt x="36" y="24"/>
                    <a:pt x="27" y="32"/>
                  </a:cubicBezTo>
                  <a:cubicBezTo>
                    <a:pt x="27" y="108"/>
                    <a:pt x="27" y="108"/>
                    <a:pt x="27" y="108"/>
                  </a:cubicBezTo>
                  <a:cubicBezTo>
                    <a:pt x="0" y="108"/>
                    <a:pt x="0" y="108"/>
                    <a:pt x="0" y="108"/>
                  </a:cubicBezTo>
                  <a:lnTo>
                    <a:pt x="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4" name="Freeform 8"/>
            <p:cNvSpPr>
              <a:spLocks noEditPoints="1"/>
            </p:cNvSpPr>
            <p:nvPr userDrawn="1"/>
          </p:nvSpPr>
          <p:spPr bwMode="auto">
            <a:xfrm>
              <a:off x="778673" y="4708526"/>
              <a:ext cx="79375" cy="88900"/>
            </a:xfrm>
            <a:custGeom>
              <a:avLst/>
              <a:gdLst>
                <a:gd name="T0" fmla="*/ 50 w 98"/>
                <a:gd name="T1" fmla="*/ 110 h 110"/>
                <a:gd name="T2" fmla="*/ 0 w 98"/>
                <a:gd name="T3" fmla="*/ 55 h 110"/>
                <a:gd name="T4" fmla="*/ 49 w 98"/>
                <a:gd name="T5" fmla="*/ 0 h 110"/>
                <a:gd name="T6" fmla="*/ 98 w 98"/>
                <a:gd name="T7" fmla="*/ 54 h 110"/>
                <a:gd name="T8" fmla="*/ 97 w 98"/>
                <a:gd name="T9" fmla="*/ 59 h 110"/>
                <a:gd name="T10" fmla="*/ 27 w 98"/>
                <a:gd name="T11" fmla="*/ 59 h 110"/>
                <a:gd name="T12" fmla="*/ 52 w 98"/>
                <a:gd name="T13" fmla="*/ 89 h 110"/>
                <a:gd name="T14" fmla="*/ 76 w 98"/>
                <a:gd name="T15" fmla="*/ 76 h 110"/>
                <a:gd name="T16" fmla="*/ 96 w 98"/>
                <a:gd name="T17" fmla="*/ 87 h 110"/>
                <a:gd name="T18" fmla="*/ 50 w 98"/>
                <a:gd name="T19" fmla="*/ 110 h 110"/>
                <a:gd name="T20" fmla="*/ 70 w 98"/>
                <a:gd name="T21" fmla="*/ 41 h 110"/>
                <a:gd name="T22" fmla="*/ 49 w 98"/>
                <a:gd name="T23" fmla="*/ 19 h 110"/>
                <a:gd name="T24" fmla="*/ 28 w 98"/>
                <a:gd name="T25" fmla="*/ 41 h 110"/>
                <a:gd name="T26" fmla="*/ 70 w 98"/>
                <a:gd name="T27" fmla="*/ 4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110">
                  <a:moveTo>
                    <a:pt x="50" y="110"/>
                  </a:moveTo>
                  <a:cubicBezTo>
                    <a:pt x="19" y="110"/>
                    <a:pt x="0" y="90"/>
                    <a:pt x="0" y="55"/>
                  </a:cubicBezTo>
                  <a:cubicBezTo>
                    <a:pt x="0" y="20"/>
                    <a:pt x="19" y="0"/>
                    <a:pt x="49" y="0"/>
                  </a:cubicBezTo>
                  <a:cubicBezTo>
                    <a:pt x="80" y="0"/>
                    <a:pt x="98" y="20"/>
                    <a:pt x="98" y="54"/>
                  </a:cubicBezTo>
                  <a:cubicBezTo>
                    <a:pt x="98" y="56"/>
                    <a:pt x="97" y="57"/>
                    <a:pt x="97" y="59"/>
                  </a:cubicBezTo>
                  <a:cubicBezTo>
                    <a:pt x="27" y="59"/>
                    <a:pt x="27" y="59"/>
                    <a:pt x="27" y="59"/>
                  </a:cubicBezTo>
                  <a:cubicBezTo>
                    <a:pt x="28" y="79"/>
                    <a:pt x="36" y="89"/>
                    <a:pt x="52" y="89"/>
                  </a:cubicBezTo>
                  <a:cubicBezTo>
                    <a:pt x="63" y="89"/>
                    <a:pt x="70" y="85"/>
                    <a:pt x="76" y="76"/>
                  </a:cubicBezTo>
                  <a:cubicBezTo>
                    <a:pt x="96" y="87"/>
                    <a:pt x="96" y="87"/>
                    <a:pt x="96" y="87"/>
                  </a:cubicBezTo>
                  <a:cubicBezTo>
                    <a:pt x="87" y="102"/>
                    <a:pt x="71" y="110"/>
                    <a:pt x="50" y="110"/>
                  </a:cubicBezTo>
                  <a:close/>
                  <a:moveTo>
                    <a:pt x="70" y="41"/>
                  </a:moveTo>
                  <a:cubicBezTo>
                    <a:pt x="70" y="27"/>
                    <a:pt x="62" y="19"/>
                    <a:pt x="49" y="19"/>
                  </a:cubicBezTo>
                  <a:cubicBezTo>
                    <a:pt x="37" y="19"/>
                    <a:pt x="29" y="27"/>
                    <a:pt x="28" y="41"/>
                  </a:cubicBezTo>
                  <a:lnTo>
                    <a:pt x="70"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5" name="Freeform 9"/>
            <p:cNvSpPr>
              <a:spLocks noEditPoints="1"/>
            </p:cNvSpPr>
            <p:nvPr userDrawn="1"/>
          </p:nvSpPr>
          <p:spPr bwMode="auto">
            <a:xfrm>
              <a:off x="346873" y="4708526"/>
              <a:ext cx="84138" cy="88900"/>
            </a:xfrm>
            <a:custGeom>
              <a:avLst/>
              <a:gdLst>
                <a:gd name="T0" fmla="*/ 52 w 104"/>
                <a:gd name="T1" fmla="*/ 111 h 111"/>
                <a:gd name="T2" fmla="*/ 0 w 104"/>
                <a:gd name="T3" fmla="*/ 55 h 111"/>
                <a:gd name="T4" fmla="*/ 52 w 104"/>
                <a:gd name="T5" fmla="*/ 0 h 111"/>
                <a:gd name="T6" fmla="*/ 104 w 104"/>
                <a:gd name="T7" fmla="*/ 55 h 111"/>
                <a:gd name="T8" fmla="*/ 52 w 104"/>
                <a:gd name="T9" fmla="*/ 111 h 111"/>
                <a:gd name="T10" fmla="*/ 52 w 104"/>
                <a:gd name="T11" fmla="*/ 23 h 111"/>
                <a:gd name="T12" fmla="*/ 28 w 104"/>
                <a:gd name="T13" fmla="*/ 55 h 111"/>
                <a:gd name="T14" fmla="*/ 52 w 104"/>
                <a:gd name="T15" fmla="*/ 87 h 111"/>
                <a:gd name="T16" fmla="*/ 77 w 104"/>
                <a:gd name="T17" fmla="*/ 55 h 111"/>
                <a:gd name="T18" fmla="*/ 52 w 104"/>
                <a:gd name="T19" fmla="*/ 2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11">
                  <a:moveTo>
                    <a:pt x="52" y="111"/>
                  </a:moveTo>
                  <a:cubicBezTo>
                    <a:pt x="25" y="111"/>
                    <a:pt x="0" y="93"/>
                    <a:pt x="0" y="55"/>
                  </a:cubicBezTo>
                  <a:cubicBezTo>
                    <a:pt x="0" y="17"/>
                    <a:pt x="25" y="0"/>
                    <a:pt x="52" y="0"/>
                  </a:cubicBezTo>
                  <a:cubicBezTo>
                    <a:pt x="79" y="0"/>
                    <a:pt x="104" y="17"/>
                    <a:pt x="104" y="55"/>
                  </a:cubicBezTo>
                  <a:cubicBezTo>
                    <a:pt x="104" y="93"/>
                    <a:pt x="79" y="111"/>
                    <a:pt x="52" y="111"/>
                  </a:cubicBezTo>
                  <a:close/>
                  <a:moveTo>
                    <a:pt x="52" y="23"/>
                  </a:moveTo>
                  <a:cubicBezTo>
                    <a:pt x="31" y="23"/>
                    <a:pt x="28" y="42"/>
                    <a:pt x="28" y="55"/>
                  </a:cubicBezTo>
                  <a:cubicBezTo>
                    <a:pt x="28" y="69"/>
                    <a:pt x="31" y="87"/>
                    <a:pt x="52" y="87"/>
                  </a:cubicBezTo>
                  <a:cubicBezTo>
                    <a:pt x="73" y="87"/>
                    <a:pt x="77" y="69"/>
                    <a:pt x="77" y="55"/>
                  </a:cubicBezTo>
                  <a:cubicBezTo>
                    <a:pt x="77" y="42"/>
                    <a:pt x="73" y="23"/>
                    <a:pt x="52"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6" name="Freeform 10"/>
            <p:cNvSpPr>
              <a:spLocks/>
            </p:cNvSpPr>
            <p:nvPr userDrawn="1"/>
          </p:nvSpPr>
          <p:spPr bwMode="auto">
            <a:xfrm>
              <a:off x="446885" y="4708526"/>
              <a:ext cx="47625" cy="87313"/>
            </a:xfrm>
            <a:custGeom>
              <a:avLst/>
              <a:gdLst>
                <a:gd name="T0" fmla="*/ 0 w 59"/>
                <a:gd name="T1" fmla="*/ 3 h 108"/>
                <a:gd name="T2" fmla="*/ 26 w 59"/>
                <a:gd name="T3" fmla="*/ 3 h 108"/>
                <a:gd name="T4" fmla="*/ 26 w 59"/>
                <a:gd name="T5" fmla="*/ 15 h 108"/>
                <a:gd name="T6" fmla="*/ 55 w 59"/>
                <a:gd name="T7" fmla="*/ 0 h 108"/>
                <a:gd name="T8" fmla="*/ 59 w 59"/>
                <a:gd name="T9" fmla="*/ 1 h 108"/>
                <a:gd name="T10" fmla="*/ 59 w 59"/>
                <a:gd name="T11" fmla="*/ 27 h 108"/>
                <a:gd name="T12" fmla="*/ 58 w 59"/>
                <a:gd name="T13" fmla="*/ 27 h 108"/>
                <a:gd name="T14" fmla="*/ 28 w 59"/>
                <a:gd name="T15" fmla="*/ 38 h 108"/>
                <a:gd name="T16" fmla="*/ 28 w 59"/>
                <a:gd name="T17" fmla="*/ 108 h 108"/>
                <a:gd name="T18" fmla="*/ 0 w 59"/>
                <a:gd name="T19" fmla="*/ 108 h 108"/>
                <a:gd name="T20" fmla="*/ 0 w 59"/>
                <a:gd name="T21" fmla="*/ 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108">
                  <a:moveTo>
                    <a:pt x="0" y="3"/>
                  </a:moveTo>
                  <a:cubicBezTo>
                    <a:pt x="26" y="3"/>
                    <a:pt x="26" y="3"/>
                    <a:pt x="26" y="3"/>
                  </a:cubicBezTo>
                  <a:cubicBezTo>
                    <a:pt x="26" y="15"/>
                    <a:pt x="26" y="15"/>
                    <a:pt x="26" y="15"/>
                  </a:cubicBezTo>
                  <a:cubicBezTo>
                    <a:pt x="31" y="8"/>
                    <a:pt x="44" y="0"/>
                    <a:pt x="55" y="0"/>
                  </a:cubicBezTo>
                  <a:cubicBezTo>
                    <a:pt x="57" y="0"/>
                    <a:pt x="58" y="0"/>
                    <a:pt x="59" y="1"/>
                  </a:cubicBezTo>
                  <a:cubicBezTo>
                    <a:pt x="59" y="27"/>
                    <a:pt x="59" y="27"/>
                    <a:pt x="59" y="27"/>
                  </a:cubicBezTo>
                  <a:cubicBezTo>
                    <a:pt x="59" y="27"/>
                    <a:pt x="58" y="27"/>
                    <a:pt x="58" y="27"/>
                  </a:cubicBezTo>
                  <a:cubicBezTo>
                    <a:pt x="46" y="27"/>
                    <a:pt x="32" y="28"/>
                    <a:pt x="28" y="38"/>
                  </a:cubicBezTo>
                  <a:cubicBezTo>
                    <a:pt x="28" y="108"/>
                    <a:pt x="28" y="108"/>
                    <a:pt x="28" y="108"/>
                  </a:cubicBezTo>
                  <a:cubicBezTo>
                    <a:pt x="0" y="108"/>
                    <a:pt x="0" y="108"/>
                    <a:pt x="0" y="108"/>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7" name="Freeform 11"/>
            <p:cNvSpPr>
              <a:spLocks noEditPoints="1"/>
            </p:cNvSpPr>
            <p:nvPr userDrawn="1"/>
          </p:nvSpPr>
          <p:spPr bwMode="auto">
            <a:xfrm>
              <a:off x="685010" y="4708526"/>
              <a:ext cx="79375" cy="120650"/>
            </a:xfrm>
            <a:custGeom>
              <a:avLst/>
              <a:gdLst>
                <a:gd name="T0" fmla="*/ 49 w 98"/>
                <a:gd name="T1" fmla="*/ 85 h 149"/>
                <a:gd name="T2" fmla="*/ 72 w 98"/>
                <a:gd name="T3" fmla="*/ 50 h 149"/>
                <a:gd name="T4" fmla="*/ 49 w 98"/>
                <a:gd name="T5" fmla="*/ 20 h 149"/>
                <a:gd name="T6" fmla="*/ 28 w 98"/>
                <a:gd name="T7" fmla="*/ 51 h 149"/>
                <a:gd name="T8" fmla="*/ 49 w 98"/>
                <a:gd name="T9" fmla="*/ 85 h 149"/>
                <a:gd name="T10" fmla="*/ 98 w 98"/>
                <a:gd name="T11" fmla="*/ 2 h 149"/>
                <a:gd name="T12" fmla="*/ 98 w 98"/>
                <a:gd name="T13" fmla="*/ 102 h 149"/>
                <a:gd name="T14" fmla="*/ 47 w 98"/>
                <a:gd name="T15" fmla="*/ 149 h 149"/>
                <a:gd name="T16" fmla="*/ 3 w 98"/>
                <a:gd name="T17" fmla="*/ 123 h 149"/>
                <a:gd name="T18" fmla="*/ 30 w 98"/>
                <a:gd name="T19" fmla="*/ 118 h 149"/>
                <a:gd name="T20" fmla="*/ 50 w 98"/>
                <a:gd name="T21" fmla="*/ 128 h 149"/>
                <a:gd name="T22" fmla="*/ 72 w 98"/>
                <a:gd name="T23" fmla="*/ 105 h 149"/>
                <a:gd name="T24" fmla="*/ 72 w 98"/>
                <a:gd name="T25" fmla="*/ 93 h 149"/>
                <a:gd name="T26" fmla="*/ 71 w 98"/>
                <a:gd name="T27" fmla="*/ 92 h 149"/>
                <a:gd name="T28" fmla="*/ 44 w 98"/>
                <a:gd name="T29" fmla="*/ 108 h 149"/>
                <a:gd name="T30" fmla="*/ 0 w 98"/>
                <a:gd name="T31" fmla="*/ 55 h 149"/>
                <a:gd name="T32" fmla="*/ 42 w 98"/>
                <a:gd name="T33" fmla="*/ 0 h 149"/>
                <a:gd name="T34" fmla="*/ 73 w 98"/>
                <a:gd name="T35" fmla="*/ 15 h 149"/>
                <a:gd name="T36" fmla="*/ 73 w 98"/>
                <a:gd name="T37" fmla="*/ 15 h 149"/>
                <a:gd name="T38" fmla="*/ 75 w 98"/>
                <a:gd name="T39" fmla="*/ 2 h 149"/>
                <a:gd name="T40" fmla="*/ 98 w 98"/>
                <a:gd name="T41" fmla="*/ 2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8" h="149">
                  <a:moveTo>
                    <a:pt x="49" y="85"/>
                  </a:moveTo>
                  <a:cubicBezTo>
                    <a:pt x="70" y="85"/>
                    <a:pt x="72" y="64"/>
                    <a:pt x="72" y="50"/>
                  </a:cubicBezTo>
                  <a:cubicBezTo>
                    <a:pt x="72" y="33"/>
                    <a:pt x="64" y="20"/>
                    <a:pt x="49" y="20"/>
                  </a:cubicBezTo>
                  <a:cubicBezTo>
                    <a:pt x="39" y="20"/>
                    <a:pt x="28" y="27"/>
                    <a:pt x="28" y="51"/>
                  </a:cubicBezTo>
                  <a:cubicBezTo>
                    <a:pt x="28" y="64"/>
                    <a:pt x="29" y="85"/>
                    <a:pt x="49" y="85"/>
                  </a:cubicBezTo>
                  <a:close/>
                  <a:moveTo>
                    <a:pt x="98" y="2"/>
                  </a:moveTo>
                  <a:cubicBezTo>
                    <a:pt x="98" y="102"/>
                    <a:pt x="98" y="102"/>
                    <a:pt x="98" y="102"/>
                  </a:cubicBezTo>
                  <a:cubicBezTo>
                    <a:pt x="98" y="119"/>
                    <a:pt x="97" y="148"/>
                    <a:pt x="47" y="149"/>
                  </a:cubicBezTo>
                  <a:cubicBezTo>
                    <a:pt x="26" y="149"/>
                    <a:pt x="7" y="141"/>
                    <a:pt x="3" y="123"/>
                  </a:cubicBezTo>
                  <a:cubicBezTo>
                    <a:pt x="30" y="118"/>
                    <a:pt x="30" y="118"/>
                    <a:pt x="30" y="118"/>
                  </a:cubicBezTo>
                  <a:cubicBezTo>
                    <a:pt x="32" y="123"/>
                    <a:pt x="35" y="128"/>
                    <a:pt x="50" y="128"/>
                  </a:cubicBezTo>
                  <a:cubicBezTo>
                    <a:pt x="65" y="128"/>
                    <a:pt x="72" y="122"/>
                    <a:pt x="72" y="105"/>
                  </a:cubicBezTo>
                  <a:cubicBezTo>
                    <a:pt x="72" y="93"/>
                    <a:pt x="72" y="93"/>
                    <a:pt x="72" y="93"/>
                  </a:cubicBezTo>
                  <a:cubicBezTo>
                    <a:pt x="71" y="92"/>
                    <a:pt x="71" y="92"/>
                    <a:pt x="71" y="92"/>
                  </a:cubicBezTo>
                  <a:cubicBezTo>
                    <a:pt x="67" y="100"/>
                    <a:pt x="60" y="108"/>
                    <a:pt x="44" y="108"/>
                  </a:cubicBezTo>
                  <a:cubicBezTo>
                    <a:pt x="19" y="108"/>
                    <a:pt x="0" y="91"/>
                    <a:pt x="0" y="55"/>
                  </a:cubicBezTo>
                  <a:cubicBezTo>
                    <a:pt x="0" y="20"/>
                    <a:pt x="20" y="0"/>
                    <a:pt x="42" y="0"/>
                  </a:cubicBezTo>
                  <a:cubicBezTo>
                    <a:pt x="63" y="0"/>
                    <a:pt x="71" y="10"/>
                    <a:pt x="73" y="15"/>
                  </a:cubicBezTo>
                  <a:cubicBezTo>
                    <a:pt x="73" y="15"/>
                    <a:pt x="73" y="15"/>
                    <a:pt x="73" y="15"/>
                  </a:cubicBezTo>
                  <a:cubicBezTo>
                    <a:pt x="75" y="2"/>
                    <a:pt x="75" y="2"/>
                    <a:pt x="75" y="2"/>
                  </a:cubicBezTo>
                  <a:lnTo>
                    <a:pt x="98"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8" name="Freeform 12"/>
            <p:cNvSpPr>
              <a:spLocks noEditPoints="1"/>
            </p:cNvSpPr>
            <p:nvPr userDrawn="1"/>
          </p:nvSpPr>
          <p:spPr bwMode="auto">
            <a:xfrm>
              <a:off x="843760" y="4678363"/>
              <a:ext cx="58738" cy="26988"/>
            </a:xfrm>
            <a:custGeom>
              <a:avLst/>
              <a:gdLst>
                <a:gd name="T0" fmla="*/ 14 w 37"/>
                <a:gd name="T1" fmla="*/ 2 h 17"/>
                <a:gd name="T2" fmla="*/ 9 w 37"/>
                <a:gd name="T3" fmla="*/ 2 h 17"/>
                <a:gd name="T4" fmla="*/ 9 w 37"/>
                <a:gd name="T5" fmla="*/ 17 h 17"/>
                <a:gd name="T6" fmla="*/ 6 w 37"/>
                <a:gd name="T7" fmla="*/ 17 h 17"/>
                <a:gd name="T8" fmla="*/ 6 w 37"/>
                <a:gd name="T9" fmla="*/ 2 h 17"/>
                <a:gd name="T10" fmla="*/ 0 w 37"/>
                <a:gd name="T11" fmla="*/ 2 h 17"/>
                <a:gd name="T12" fmla="*/ 0 w 37"/>
                <a:gd name="T13" fmla="*/ 0 h 17"/>
                <a:gd name="T14" fmla="*/ 14 w 37"/>
                <a:gd name="T15" fmla="*/ 0 h 17"/>
                <a:gd name="T16" fmla="*/ 14 w 37"/>
                <a:gd name="T17" fmla="*/ 2 h 17"/>
                <a:gd name="T18" fmla="*/ 37 w 37"/>
                <a:gd name="T19" fmla="*/ 17 h 17"/>
                <a:gd name="T20" fmla="*/ 34 w 37"/>
                <a:gd name="T21" fmla="*/ 17 h 17"/>
                <a:gd name="T22" fmla="*/ 34 w 37"/>
                <a:gd name="T23" fmla="*/ 2 h 17"/>
                <a:gd name="T24" fmla="*/ 34 w 37"/>
                <a:gd name="T25" fmla="*/ 2 h 17"/>
                <a:gd name="T26" fmla="*/ 29 w 37"/>
                <a:gd name="T27" fmla="*/ 17 h 17"/>
                <a:gd name="T28" fmla="*/ 27 w 37"/>
                <a:gd name="T29" fmla="*/ 17 h 17"/>
                <a:gd name="T30" fmla="*/ 21 w 37"/>
                <a:gd name="T31" fmla="*/ 2 h 17"/>
                <a:gd name="T32" fmla="*/ 20 w 37"/>
                <a:gd name="T33" fmla="*/ 2 h 17"/>
                <a:gd name="T34" fmla="*/ 20 w 37"/>
                <a:gd name="T35" fmla="*/ 17 h 17"/>
                <a:gd name="T36" fmla="*/ 18 w 37"/>
                <a:gd name="T37" fmla="*/ 17 h 17"/>
                <a:gd name="T38" fmla="*/ 18 w 37"/>
                <a:gd name="T39" fmla="*/ 0 h 17"/>
                <a:gd name="T40" fmla="*/ 22 w 37"/>
                <a:gd name="T41" fmla="*/ 0 h 17"/>
                <a:gd name="T42" fmla="*/ 28 w 37"/>
                <a:gd name="T43" fmla="*/ 13 h 17"/>
                <a:gd name="T44" fmla="*/ 33 w 37"/>
                <a:gd name="T45" fmla="*/ 0 h 17"/>
                <a:gd name="T46" fmla="*/ 37 w 37"/>
                <a:gd name="T47" fmla="*/ 0 h 17"/>
                <a:gd name="T48" fmla="*/ 37 w 37"/>
                <a:gd name="T4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17">
                  <a:moveTo>
                    <a:pt x="14" y="2"/>
                  </a:moveTo>
                  <a:lnTo>
                    <a:pt x="9" y="2"/>
                  </a:lnTo>
                  <a:lnTo>
                    <a:pt x="9" y="17"/>
                  </a:lnTo>
                  <a:lnTo>
                    <a:pt x="6" y="17"/>
                  </a:lnTo>
                  <a:lnTo>
                    <a:pt x="6" y="2"/>
                  </a:lnTo>
                  <a:lnTo>
                    <a:pt x="0" y="2"/>
                  </a:lnTo>
                  <a:lnTo>
                    <a:pt x="0" y="0"/>
                  </a:lnTo>
                  <a:lnTo>
                    <a:pt x="14" y="0"/>
                  </a:lnTo>
                  <a:lnTo>
                    <a:pt x="14" y="2"/>
                  </a:lnTo>
                  <a:close/>
                  <a:moveTo>
                    <a:pt x="37" y="17"/>
                  </a:moveTo>
                  <a:lnTo>
                    <a:pt x="34" y="17"/>
                  </a:lnTo>
                  <a:lnTo>
                    <a:pt x="34" y="2"/>
                  </a:lnTo>
                  <a:lnTo>
                    <a:pt x="34" y="2"/>
                  </a:lnTo>
                  <a:lnTo>
                    <a:pt x="29" y="17"/>
                  </a:lnTo>
                  <a:lnTo>
                    <a:pt x="27" y="17"/>
                  </a:lnTo>
                  <a:lnTo>
                    <a:pt x="21" y="2"/>
                  </a:lnTo>
                  <a:lnTo>
                    <a:pt x="20" y="2"/>
                  </a:lnTo>
                  <a:lnTo>
                    <a:pt x="20" y="17"/>
                  </a:lnTo>
                  <a:lnTo>
                    <a:pt x="18" y="17"/>
                  </a:lnTo>
                  <a:lnTo>
                    <a:pt x="18" y="0"/>
                  </a:lnTo>
                  <a:lnTo>
                    <a:pt x="22" y="0"/>
                  </a:lnTo>
                  <a:lnTo>
                    <a:pt x="28" y="13"/>
                  </a:lnTo>
                  <a:lnTo>
                    <a:pt x="33" y="0"/>
                  </a:lnTo>
                  <a:lnTo>
                    <a:pt x="37" y="0"/>
                  </a:lnTo>
                  <a:lnTo>
                    <a:pt x="37"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30" name="Title 1"/>
          <p:cNvSpPr>
            <a:spLocks noGrp="1"/>
          </p:cNvSpPr>
          <p:nvPr>
            <p:ph type="ctrTitle" hasCustomPrompt="1"/>
          </p:nvPr>
        </p:nvSpPr>
        <p:spPr>
          <a:xfrm>
            <a:off x="966546" y="1690782"/>
            <a:ext cx="7260606" cy="2301874"/>
          </a:xfrm>
        </p:spPr>
        <p:txBody>
          <a:bodyPr>
            <a:noAutofit/>
          </a:bodyPr>
          <a:lstStyle>
            <a:lvl1pPr algn="l">
              <a:lnSpc>
                <a:spcPct val="85000"/>
              </a:lnSpc>
              <a:defRPr sz="5500" baseline="0">
                <a:solidFill>
                  <a:schemeClr val="tx1"/>
                </a:solidFill>
              </a:defRPr>
            </a:lvl1pPr>
          </a:lstStyle>
          <a:p>
            <a:r>
              <a:rPr lang="fr-FR" noProof="0" dirty="0"/>
              <a:t>Cliquez pour modifier le titre</a:t>
            </a:r>
          </a:p>
        </p:txBody>
      </p:sp>
      <p:sp>
        <p:nvSpPr>
          <p:cNvPr id="31" name="Subtitle 2"/>
          <p:cNvSpPr>
            <a:spLocks noGrp="1"/>
          </p:cNvSpPr>
          <p:nvPr>
            <p:ph type="subTitle" idx="1" hasCustomPrompt="1"/>
          </p:nvPr>
        </p:nvSpPr>
        <p:spPr>
          <a:xfrm>
            <a:off x="972049" y="4239771"/>
            <a:ext cx="4831185" cy="318084"/>
          </a:xfrm>
        </p:spPr>
        <p:txBody>
          <a:bodyPr/>
          <a:lstStyle>
            <a:lvl1pPr marL="0" indent="0" algn="l">
              <a:buNone/>
              <a:defRPr baseline="0">
                <a:solidFill>
                  <a:schemeClr val="tx1"/>
                </a:solidFill>
              </a:defRPr>
            </a:lvl1pPr>
            <a:lvl2pPr marL="180975" indent="-180975" algn="l">
              <a:buClr>
                <a:schemeClr val="bg2"/>
              </a:buClr>
              <a:buSzPct val="100000"/>
              <a:buFont typeface="Wingdings" panose="05000000000000000000" pitchFamily="2" charset="2"/>
              <a:buChar char="§"/>
              <a:defRPr>
                <a:solidFill>
                  <a:schemeClr val="tx1"/>
                </a:solidFill>
              </a:defRPr>
            </a:lvl2pPr>
            <a:lvl3pPr marL="406800" indent="-190800" algn="l">
              <a:spcBef>
                <a:spcPts val="336"/>
              </a:spcBef>
              <a:buClrTx/>
              <a:buFont typeface="Helvetica 55 Roman" panose="020B0604020202020204" pitchFamily="34" charset="0"/>
              <a:buChar char="–"/>
              <a:defRPr>
                <a:solidFill>
                  <a:schemeClr val="tx1"/>
                </a:solidFill>
                <a:latin typeface="Helvetica 55 Roman" panose="020B0604020202020204" pitchFamily="34" charset="0"/>
              </a:defRPr>
            </a:lvl3pPr>
            <a:lvl4pPr marL="594000" indent="-172800" algn="l">
              <a:spcBef>
                <a:spcPts val="24"/>
              </a:spcBef>
              <a:buFont typeface="Helvetica 55 Roman" panose="020B0604020202020204" pitchFamily="34" charset="0"/>
              <a:buChar char="–"/>
              <a:defRPr>
                <a:solidFill>
                  <a:schemeClr val="tx1"/>
                </a:solidFill>
              </a:defRPr>
            </a:lvl4pPr>
            <a:lvl5pPr marL="799200" indent="-190800" algn="l">
              <a:buFont typeface="Helvetica 55 Roman" panose="020B0604020202020204" pitchFamily="34" charset="0"/>
              <a:buChar char="–"/>
              <a:defRPr>
                <a:solidFill>
                  <a:schemeClr val="tx1"/>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a:t>Cliquez pour modifier le nom du présentateur</a:t>
            </a:r>
          </a:p>
        </p:txBody>
      </p:sp>
      <p:sp>
        <p:nvSpPr>
          <p:cNvPr id="32" name="ZoneTexte 13">
            <a:extLst>
              <a:ext uri="{FF2B5EF4-FFF2-40B4-BE49-F238E27FC236}">
                <a16:creationId xmlns:a16="http://schemas.microsoft.com/office/drawing/2014/main" id="{D7001C27-2ED9-D548-B3DB-54FBF362F693}"/>
              </a:ext>
            </a:extLst>
          </p:cNvPr>
          <p:cNvSpPr txBox="1"/>
          <p:nvPr userDrawn="1"/>
        </p:nvSpPr>
        <p:spPr>
          <a:xfrm>
            <a:off x="288770" y="479081"/>
            <a:ext cx="1703993" cy="695447"/>
          </a:xfrm>
          <a:prstGeom prst="rect">
            <a:avLst/>
          </a:prstGeom>
        </p:spPr>
        <p:txBody>
          <a:bodyPr wrap="none" lIns="0" tIns="0" rIns="0" bIns="0" rtlCol="0">
            <a:spAutoFit/>
          </a:bodyPr>
          <a:lstStyle/>
          <a:p>
            <a:pPr>
              <a:lnSpc>
                <a:spcPts val="2650"/>
              </a:lnSpc>
            </a:pPr>
            <a:r>
              <a:rPr lang="fr-FR" sz="2650" dirty="0">
                <a:solidFill>
                  <a:srgbClr val="FF7900"/>
                </a:solidFill>
              </a:rPr>
              <a:t>Orange</a:t>
            </a:r>
          </a:p>
          <a:p>
            <a:pPr>
              <a:lnSpc>
                <a:spcPts val="2650"/>
              </a:lnSpc>
            </a:pPr>
            <a:r>
              <a:rPr lang="fr-FR" sz="2650" dirty="0"/>
              <a:t>Innovation</a:t>
            </a:r>
          </a:p>
        </p:txBody>
      </p:sp>
      <p:cxnSp>
        <p:nvCxnSpPr>
          <p:cNvPr id="34" name="Connecteur droit 14">
            <a:extLst>
              <a:ext uri="{FF2B5EF4-FFF2-40B4-BE49-F238E27FC236}">
                <a16:creationId xmlns:a16="http://schemas.microsoft.com/office/drawing/2014/main" id="{A6244450-E821-654A-9248-44D1D123EE57}"/>
              </a:ext>
            </a:extLst>
          </p:cNvPr>
          <p:cNvCxnSpPr>
            <a:cxnSpLocks/>
          </p:cNvCxnSpPr>
          <p:nvPr userDrawn="1"/>
        </p:nvCxnSpPr>
        <p:spPr>
          <a:xfrm>
            <a:off x="332630" y="123478"/>
            <a:ext cx="0" cy="277345"/>
          </a:xfrm>
          <a:prstGeom prst="line">
            <a:avLst/>
          </a:prstGeom>
          <a:ln w="53975">
            <a:solidFill>
              <a:srgbClr val="FF7900"/>
            </a:solidFill>
          </a:ln>
        </p:spPr>
        <p:style>
          <a:lnRef idx="1">
            <a:schemeClr val="accent1"/>
          </a:lnRef>
          <a:fillRef idx="0">
            <a:schemeClr val="accent1"/>
          </a:fillRef>
          <a:effectRef idx="0">
            <a:schemeClr val="accent1"/>
          </a:effectRef>
          <a:fontRef idx="minor">
            <a:schemeClr val="tx1"/>
          </a:fontRef>
        </p:style>
      </p:cxnSp>
      <p:cxnSp>
        <p:nvCxnSpPr>
          <p:cNvPr id="35" name="Connecteur droit 14">
            <a:extLst>
              <a:ext uri="{FF2B5EF4-FFF2-40B4-BE49-F238E27FC236}">
                <a16:creationId xmlns:a16="http://schemas.microsoft.com/office/drawing/2014/main" id="{47F7AFE2-B0DD-EB4C-AEBC-9E6EB009B2B1}"/>
              </a:ext>
            </a:extLst>
          </p:cNvPr>
          <p:cNvCxnSpPr>
            <a:cxnSpLocks/>
          </p:cNvCxnSpPr>
          <p:nvPr userDrawn="1"/>
        </p:nvCxnSpPr>
        <p:spPr>
          <a:xfrm>
            <a:off x="331934" y="1203598"/>
            <a:ext cx="696" cy="3673202"/>
          </a:xfrm>
          <a:prstGeom prst="line">
            <a:avLst/>
          </a:prstGeom>
          <a:ln w="53975">
            <a:solidFill>
              <a:srgbClr val="FF79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7094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p:extLst>
    <p:ext uri="{DCECCB84-F9BA-43D5-87BE-67443E8EF086}">
      <p15:sldGuideLst xmlns:p15="http://schemas.microsoft.com/office/powerpoint/2012/main">
        <p15:guide id="1" orient="horz" pos="3072" userDrawn="1">
          <p15:clr>
            <a:srgbClr val="FBAE40"/>
          </p15:clr>
        </p15:guide>
        <p15:guide id="2" pos="288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4" name="Content Placeholder 2"/>
          <p:cNvSpPr>
            <a:spLocks noGrp="1"/>
          </p:cNvSpPr>
          <p:nvPr>
            <p:ph idx="1" hasCustomPrompt="1"/>
          </p:nvPr>
        </p:nvSpPr>
        <p:spPr>
          <a:xfrm>
            <a:off x="314325" y="268287"/>
            <a:ext cx="8515349" cy="4281487"/>
          </a:xfrm>
        </p:spPr>
        <p:txBody>
          <a:bodyPr/>
          <a:lstStyle>
            <a:lvl1pPr>
              <a:spcBef>
                <a:spcPts val="0"/>
              </a:spcBef>
              <a:defRPr sz="3000"/>
            </a:lvl1pPr>
            <a:lvl2pPr marL="358775" indent="-358775">
              <a:spcBef>
                <a:spcPts val="0"/>
              </a:spcBef>
              <a:buClrTx/>
              <a:buSzPct val="100000"/>
              <a:buFont typeface="+mj-lt"/>
              <a:buAutoNum type="arabicPeriod"/>
              <a:defRPr sz="3000"/>
            </a:lvl2pPr>
            <a:lvl3pPr>
              <a:defRPr sz="1800"/>
            </a:lvl3pPr>
            <a:lvl4pPr>
              <a:defRPr sz="1800"/>
            </a:lvl4pPr>
            <a:lvl5pPr>
              <a:defRPr sz="1800"/>
            </a:lvl5pPr>
          </a:lstStyle>
          <a:p>
            <a:pPr lvl="0"/>
            <a:r>
              <a:rPr lang="fr-FR" noProof="0" dirty="0"/>
              <a:t>Cliquez pour modifier le contenu</a:t>
            </a:r>
          </a:p>
          <a:p>
            <a:pPr lvl="1"/>
            <a:r>
              <a:rPr lang="fr-FR" noProof="0" dirty="0"/>
              <a:t>Deuxième niveau</a:t>
            </a:r>
          </a:p>
        </p:txBody>
      </p:sp>
      <p:sp>
        <p:nvSpPr>
          <p:cNvPr id="5" name="TextBox 4"/>
          <p:cNvSpPr txBox="1"/>
          <p:nvPr userDrawn="1"/>
        </p:nvSpPr>
        <p:spPr>
          <a:xfrm>
            <a:off x="619545" y="4749146"/>
            <a:ext cx="65" cy="123111"/>
          </a:xfrm>
          <a:prstGeom prst="rect">
            <a:avLst/>
          </a:prstGeom>
          <a:noFill/>
        </p:spPr>
        <p:txBody>
          <a:bodyPr wrap="none" lIns="0" tIns="0" rIns="0" bIns="0" rtlCol="0">
            <a:spAutoFit/>
          </a:bodyPr>
          <a:lstStyle/>
          <a:p>
            <a:endParaRPr kumimoji="0" lang="fr-FR" sz="800" b="0" i="0" u="none" strike="noStrike" kern="1200" cap="none" spc="0" normalizeH="0" baseline="0" noProof="0" dirty="0">
              <a:ln>
                <a:noFill/>
              </a:ln>
              <a:solidFill>
                <a:schemeClr val="bg2"/>
              </a:solidFill>
              <a:effectLst/>
              <a:uLnTx/>
              <a:uFillTx/>
              <a:latin typeface="Helvetica 75 Bold" panose="020B0804020202020204" pitchFamily="34" charset="0"/>
              <a:ea typeface="+mn-ea"/>
              <a:cs typeface="+mn-cs"/>
            </a:endParaRPr>
          </a:p>
        </p:txBody>
      </p:sp>
    </p:spTree>
    <p:extLst>
      <p:ext uri="{BB962C8B-B14F-4D97-AF65-F5344CB8AC3E}">
        <p14:creationId xmlns:p14="http://schemas.microsoft.com/office/powerpoint/2010/main" val="2127742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re de section">
    <p:spTree>
      <p:nvGrpSpPr>
        <p:cNvPr id="1" name=""/>
        <p:cNvGrpSpPr/>
        <p:nvPr/>
      </p:nvGrpSpPr>
      <p:grpSpPr>
        <a:xfrm>
          <a:off x="0" y="0"/>
          <a:ext cx="0" cy="0"/>
          <a:chOff x="0" y="0"/>
          <a:chExt cx="0" cy="0"/>
        </a:xfrm>
      </p:grpSpPr>
      <p:sp>
        <p:nvSpPr>
          <p:cNvPr id="8" name="Text Placeholder 7"/>
          <p:cNvSpPr>
            <a:spLocks noGrp="1"/>
          </p:cNvSpPr>
          <p:nvPr>
            <p:ph type="body" sz="quarter" idx="12" hasCustomPrompt="1"/>
          </p:nvPr>
        </p:nvSpPr>
        <p:spPr>
          <a:xfrm>
            <a:off x="313769" y="268287"/>
            <a:ext cx="6096839" cy="4281487"/>
          </a:xfrm>
        </p:spPr>
        <p:txBody>
          <a:bodyPr>
            <a:normAutofit/>
          </a:bodyPr>
          <a:lstStyle>
            <a:lvl1pPr>
              <a:lnSpc>
                <a:spcPct val="85000"/>
              </a:lnSpc>
              <a:spcBef>
                <a:spcPts val="0"/>
              </a:spcBef>
              <a:buNone/>
              <a:defRPr sz="5500" baseline="0"/>
            </a:lvl1pPr>
            <a:lvl2pPr>
              <a:lnSpc>
                <a:spcPct val="85000"/>
              </a:lnSpc>
              <a:spcBef>
                <a:spcPts val="0"/>
              </a:spcBef>
              <a:defRPr sz="5500"/>
            </a:lvl2pPr>
            <a:lvl3pPr>
              <a:defRPr sz="5500"/>
            </a:lvl3pPr>
            <a:lvl4pPr>
              <a:defRPr sz="5500"/>
            </a:lvl4pPr>
            <a:lvl5pPr>
              <a:defRPr sz="5500"/>
            </a:lvl5pPr>
          </a:lstStyle>
          <a:p>
            <a:pPr lvl="0"/>
            <a:r>
              <a:rPr lang="fr-FR" noProof="0" dirty="0"/>
              <a:t>Cliquez pour modifier le nom de la section </a:t>
            </a:r>
          </a:p>
          <a:p>
            <a:pPr lvl="1"/>
            <a:r>
              <a:rPr lang="fr-FR" noProof="0" dirty="0"/>
              <a:t>Deuxième niveau</a:t>
            </a:r>
          </a:p>
        </p:txBody>
      </p:sp>
      <p:sp>
        <p:nvSpPr>
          <p:cNvPr id="4" name="TextBox 3"/>
          <p:cNvSpPr txBox="1"/>
          <p:nvPr userDrawn="1"/>
        </p:nvSpPr>
        <p:spPr>
          <a:xfrm>
            <a:off x="619545" y="4749146"/>
            <a:ext cx="65" cy="123111"/>
          </a:xfrm>
          <a:prstGeom prst="rect">
            <a:avLst/>
          </a:prstGeom>
          <a:noFill/>
        </p:spPr>
        <p:txBody>
          <a:bodyPr wrap="none" lIns="0" tIns="0" rIns="0" bIns="0" rtlCol="0">
            <a:spAutoFit/>
          </a:bodyPr>
          <a:lstStyle/>
          <a:p>
            <a:endParaRPr kumimoji="0" lang="fr-FR" sz="800" b="0" i="0" u="none" strike="noStrike" kern="1200" cap="none" spc="0" normalizeH="0" baseline="0" noProof="0" dirty="0">
              <a:ln>
                <a:noFill/>
              </a:ln>
              <a:solidFill>
                <a:schemeClr val="bg2"/>
              </a:solidFill>
              <a:effectLst/>
              <a:uLnTx/>
              <a:uFillTx/>
              <a:latin typeface="Helvetica 75 Bold" panose="020B0804020202020204" pitchFamily="34" charset="0"/>
              <a:ea typeface="+mn-ea"/>
              <a:cs typeface="+mn-cs"/>
            </a:endParaRPr>
          </a:p>
        </p:txBody>
      </p:sp>
    </p:spTree>
    <p:extLst>
      <p:ext uri="{BB962C8B-B14F-4D97-AF65-F5344CB8AC3E}">
        <p14:creationId xmlns:p14="http://schemas.microsoft.com/office/powerpoint/2010/main" val="624808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14326" y="1184275"/>
            <a:ext cx="3966930" cy="3365499"/>
          </a:xfrm>
        </p:spPr>
        <p:txBody>
          <a:bodyPr>
            <a:normAutofit/>
          </a:bodyPr>
          <a:lstStyle>
            <a:lvl1pPr>
              <a:defRPr sz="1400" baseline="0"/>
            </a:lvl1pPr>
            <a:lvl2pPr>
              <a:defRPr sz="1400" baseline="0">
                <a:solidFill>
                  <a:schemeClr val="tx1"/>
                </a:solidFill>
              </a:defRPr>
            </a:lvl2pPr>
            <a:lvl3pPr>
              <a:defRPr sz="1400" baseline="0">
                <a:solidFill>
                  <a:schemeClr val="tx1"/>
                </a:solidFill>
              </a:defRPr>
            </a:lvl3pPr>
            <a:lvl4pPr>
              <a:defRPr sz="1400" baseline="0">
                <a:solidFill>
                  <a:schemeClr val="tx1"/>
                </a:solidFill>
              </a:defRPr>
            </a:lvl4pPr>
            <a:lvl5pPr>
              <a:defRPr sz="1400" baseline="0">
                <a:solidFill>
                  <a:schemeClr val="tx1"/>
                </a:solidFill>
              </a:defRPr>
            </a:lvl5pPr>
            <a:lvl6pPr>
              <a:defRPr sz="1400"/>
            </a:lvl6pPr>
            <a:lvl7pPr>
              <a:defRPr sz="1800"/>
            </a:lvl7pPr>
            <a:lvl8pPr>
              <a:defRPr sz="1800"/>
            </a:lvl8pPr>
            <a:lvl9pPr>
              <a:defRPr sz="1800"/>
            </a:lvl9pPr>
          </a:lstStyle>
          <a:p>
            <a:pPr lvl="0"/>
            <a:r>
              <a:rPr lang="fr-FR" noProof="0" dirty="0"/>
              <a:t>Cliquez pour modifier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4" name="Content Placeholder 3"/>
          <p:cNvSpPr>
            <a:spLocks noGrp="1"/>
          </p:cNvSpPr>
          <p:nvPr>
            <p:ph sz="half" idx="2" hasCustomPrompt="1"/>
          </p:nvPr>
        </p:nvSpPr>
        <p:spPr>
          <a:xfrm>
            <a:off x="4864795" y="1183698"/>
            <a:ext cx="3964880" cy="3364418"/>
          </a:xfrm>
        </p:spPr>
        <p:txBody>
          <a:bodyPr>
            <a:normAutofit/>
          </a:bodyPr>
          <a:lstStyle>
            <a:lvl1pPr>
              <a:defRPr sz="1400"/>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400"/>
            </a:lvl6pPr>
            <a:lvl7pPr>
              <a:defRPr sz="1800"/>
            </a:lvl7pPr>
            <a:lvl8pPr>
              <a:defRPr sz="1800"/>
            </a:lvl8pPr>
            <a:lvl9pPr>
              <a:defRPr sz="1800"/>
            </a:lvl9pPr>
          </a:lstStyle>
          <a:p>
            <a:pPr lvl="0"/>
            <a:r>
              <a:rPr lang="fr-FR" noProof="0" dirty="0"/>
              <a:t>Cliquez pour modifier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5" name="Title 4"/>
          <p:cNvSpPr>
            <a:spLocks noGrp="1"/>
          </p:cNvSpPr>
          <p:nvPr>
            <p:ph type="title" hasCustomPrompt="1"/>
          </p:nvPr>
        </p:nvSpPr>
        <p:spPr/>
        <p:txBody>
          <a:bodyPr/>
          <a:lstStyle/>
          <a:p>
            <a:r>
              <a:rPr lang="fr-FR" noProof="0" dirty="0"/>
              <a:t>Cliquez pour modifier le titre</a:t>
            </a:r>
            <a:endParaRPr lang="en-GB" dirty="0"/>
          </a:p>
        </p:txBody>
      </p:sp>
      <p:sp>
        <p:nvSpPr>
          <p:cNvPr id="7" name="TextBox 6"/>
          <p:cNvSpPr txBox="1"/>
          <p:nvPr userDrawn="1"/>
        </p:nvSpPr>
        <p:spPr>
          <a:xfrm>
            <a:off x="619545" y="4749146"/>
            <a:ext cx="65" cy="123111"/>
          </a:xfrm>
          <a:prstGeom prst="rect">
            <a:avLst/>
          </a:prstGeom>
          <a:noFill/>
        </p:spPr>
        <p:txBody>
          <a:bodyPr wrap="none" lIns="0" tIns="0" rIns="0" bIns="0" rtlCol="0">
            <a:spAutoFit/>
          </a:bodyPr>
          <a:lstStyle/>
          <a:p>
            <a:endParaRPr kumimoji="0" lang="fr-FR" sz="800" b="0" i="0" u="none" strike="noStrike" kern="1200" cap="none" spc="0" normalizeH="0" baseline="0" noProof="0" dirty="0">
              <a:ln>
                <a:noFill/>
              </a:ln>
              <a:solidFill>
                <a:schemeClr val="bg2"/>
              </a:solidFill>
              <a:effectLst/>
              <a:uLnTx/>
              <a:uFillTx/>
              <a:latin typeface="Helvetica 75 Bold" panose="020B0804020202020204" pitchFamily="34" charset="0"/>
              <a:ea typeface="+mn-ea"/>
              <a:cs typeface="+mn-cs"/>
            </a:endParaRPr>
          </a:p>
        </p:txBody>
      </p:sp>
    </p:spTree>
    <p:extLst>
      <p:ext uri="{BB962C8B-B14F-4D97-AF65-F5344CB8AC3E}">
        <p14:creationId xmlns:p14="http://schemas.microsoft.com/office/powerpoint/2010/main" val="3668654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fr-FR" noProof="0" dirty="0"/>
              <a:t>Cliquez pour modifier le titre</a:t>
            </a:r>
          </a:p>
        </p:txBody>
      </p:sp>
      <p:sp>
        <p:nvSpPr>
          <p:cNvPr id="5" name="TextBox 4"/>
          <p:cNvSpPr txBox="1"/>
          <p:nvPr userDrawn="1"/>
        </p:nvSpPr>
        <p:spPr>
          <a:xfrm>
            <a:off x="619545" y="4749146"/>
            <a:ext cx="65" cy="123111"/>
          </a:xfrm>
          <a:prstGeom prst="rect">
            <a:avLst/>
          </a:prstGeom>
          <a:noFill/>
        </p:spPr>
        <p:txBody>
          <a:bodyPr wrap="none" lIns="0" tIns="0" rIns="0" bIns="0" rtlCol="0">
            <a:spAutoFit/>
          </a:bodyPr>
          <a:lstStyle/>
          <a:p>
            <a:endParaRPr kumimoji="0" lang="fr-FR" sz="800" b="0" i="0" u="none" strike="noStrike" kern="1200" cap="none" spc="0" normalizeH="0" baseline="0" noProof="0" dirty="0">
              <a:ln>
                <a:noFill/>
              </a:ln>
              <a:solidFill>
                <a:schemeClr val="bg2"/>
              </a:solidFill>
              <a:effectLst/>
              <a:uLnTx/>
              <a:uFillTx/>
              <a:latin typeface="Helvetica 75 Bold" panose="020B0804020202020204" pitchFamily="34" charset="0"/>
              <a:ea typeface="+mn-ea"/>
              <a:cs typeface="+mn-cs"/>
            </a:endParaRPr>
          </a:p>
        </p:txBody>
      </p:sp>
    </p:spTree>
    <p:extLst>
      <p:ext uri="{BB962C8B-B14F-4D97-AF65-F5344CB8AC3E}">
        <p14:creationId xmlns:p14="http://schemas.microsoft.com/office/powerpoint/2010/main" val="4199284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Image pleine page">
    <p:bg>
      <p:bgPr>
        <a:solidFill>
          <a:schemeClr val="tx2"/>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2" hasCustomPrompt="1"/>
          </p:nvPr>
        </p:nvSpPr>
        <p:spPr>
          <a:xfrm>
            <a:off x="0" y="0"/>
            <a:ext cx="9144000" cy="5143500"/>
          </a:xfrm>
        </p:spPr>
        <p:txBody>
          <a:bodyPr/>
          <a:lstStyle/>
          <a:p>
            <a:r>
              <a:rPr lang="fr-FR" noProof="0" dirty="0"/>
              <a:t>Cliquez sur l'icône pour ajouter une photo</a:t>
            </a:r>
          </a:p>
        </p:txBody>
      </p:sp>
      <p:sp>
        <p:nvSpPr>
          <p:cNvPr id="3" name="Title 2"/>
          <p:cNvSpPr>
            <a:spLocks noGrp="1"/>
          </p:cNvSpPr>
          <p:nvPr>
            <p:ph type="title" hasCustomPrompt="1"/>
          </p:nvPr>
        </p:nvSpPr>
        <p:spPr/>
        <p:txBody>
          <a:bodyPr/>
          <a:lstStyle>
            <a:lvl1pPr>
              <a:defRPr>
                <a:solidFill>
                  <a:schemeClr val="tx1"/>
                </a:solidFill>
              </a:defRPr>
            </a:lvl1pPr>
          </a:lstStyle>
          <a:p>
            <a:r>
              <a:rPr lang="fr-FR" dirty="0"/>
              <a:t>Cliquez pour modifier le titre</a:t>
            </a:r>
            <a:endParaRPr lang="en-GB" dirty="0"/>
          </a:p>
        </p:txBody>
      </p:sp>
    </p:spTree>
    <p:extLst>
      <p:ext uri="{BB962C8B-B14F-4D97-AF65-F5344CB8AC3E}">
        <p14:creationId xmlns:p14="http://schemas.microsoft.com/office/powerpoint/2010/main" val="1818810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3" name="TextBox 2"/>
          <p:cNvSpPr txBox="1"/>
          <p:nvPr userDrawn="1"/>
        </p:nvSpPr>
        <p:spPr>
          <a:xfrm>
            <a:off x="619545" y="4749146"/>
            <a:ext cx="65" cy="123111"/>
          </a:xfrm>
          <a:prstGeom prst="rect">
            <a:avLst/>
          </a:prstGeom>
          <a:noFill/>
        </p:spPr>
        <p:txBody>
          <a:bodyPr wrap="none" lIns="0" tIns="0" rIns="0" bIns="0" rtlCol="0">
            <a:spAutoFit/>
          </a:bodyPr>
          <a:lstStyle/>
          <a:p>
            <a:endParaRPr kumimoji="0" lang="fr-FR" sz="800" b="0" i="0" u="none" strike="noStrike" kern="1200" cap="none" spc="0" normalizeH="0" baseline="0" noProof="0" dirty="0">
              <a:ln>
                <a:noFill/>
              </a:ln>
              <a:solidFill>
                <a:schemeClr val="bg2"/>
              </a:solidFill>
              <a:effectLst/>
              <a:uLnTx/>
              <a:uFillTx/>
              <a:latin typeface="Helvetica 75 Bold" panose="020B0804020202020204" pitchFamily="34" charset="0"/>
              <a:ea typeface="+mn-ea"/>
              <a:cs typeface="+mn-cs"/>
            </a:endParaRPr>
          </a:p>
        </p:txBody>
      </p:sp>
    </p:spTree>
    <p:extLst>
      <p:ext uri="{BB962C8B-B14F-4D97-AF65-F5344CB8AC3E}">
        <p14:creationId xmlns:p14="http://schemas.microsoft.com/office/powerpoint/2010/main" val="363002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66546" y="1690782"/>
            <a:ext cx="7260606" cy="2301874"/>
          </a:xfrm>
        </p:spPr>
        <p:txBody>
          <a:bodyPr>
            <a:noAutofit/>
          </a:bodyPr>
          <a:lstStyle>
            <a:lvl1pPr algn="l">
              <a:lnSpc>
                <a:spcPct val="85000"/>
              </a:lnSpc>
              <a:defRPr sz="5500" baseline="0">
                <a:solidFill>
                  <a:schemeClr val="tx1"/>
                </a:solidFill>
              </a:defRPr>
            </a:lvl1pPr>
          </a:lstStyle>
          <a:p>
            <a:r>
              <a:rPr lang="fr-FR" noProof="0" dirty="0"/>
              <a:t>Cliquez pour modifier le titre</a:t>
            </a:r>
          </a:p>
        </p:txBody>
      </p:sp>
      <p:sp>
        <p:nvSpPr>
          <p:cNvPr id="42" name="Subtitle 2"/>
          <p:cNvSpPr>
            <a:spLocks noGrp="1"/>
          </p:cNvSpPr>
          <p:nvPr>
            <p:ph type="subTitle" idx="1" hasCustomPrompt="1"/>
          </p:nvPr>
        </p:nvSpPr>
        <p:spPr>
          <a:xfrm>
            <a:off x="972049" y="4239771"/>
            <a:ext cx="4831185" cy="318084"/>
          </a:xfrm>
        </p:spPr>
        <p:txBody>
          <a:bodyPr/>
          <a:lstStyle>
            <a:lvl1pPr marL="0" indent="0" algn="l">
              <a:buNone/>
              <a:defRPr baseline="0">
                <a:solidFill>
                  <a:schemeClr val="tx1"/>
                </a:solidFill>
              </a:defRPr>
            </a:lvl1pPr>
            <a:lvl2pPr marL="180975" indent="-180975" algn="l">
              <a:buClr>
                <a:schemeClr val="bg2"/>
              </a:buClr>
              <a:buSzPct val="100000"/>
              <a:buFont typeface="Wingdings" panose="05000000000000000000" pitchFamily="2" charset="2"/>
              <a:buChar char="§"/>
              <a:defRPr>
                <a:solidFill>
                  <a:schemeClr val="tx1"/>
                </a:solidFill>
              </a:defRPr>
            </a:lvl2pPr>
            <a:lvl3pPr marL="406800" indent="-190800" algn="l">
              <a:spcBef>
                <a:spcPts val="336"/>
              </a:spcBef>
              <a:buClrTx/>
              <a:buFont typeface="Helvetica 55 Roman" panose="020B0604020202020204" pitchFamily="34" charset="0"/>
              <a:buChar char="–"/>
              <a:defRPr>
                <a:solidFill>
                  <a:schemeClr val="tx1"/>
                </a:solidFill>
                <a:latin typeface="Helvetica 55 Roman" panose="020B0604020202020204" pitchFamily="34" charset="0"/>
              </a:defRPr>
            </a:lvl3pPr>
            <a:lvl4pPr marL="594000" indent="-172800" algn="l">
              <a:spcBef>
                <a:spcPts val="24"/>
              </a:spcBef>
              <a:buFont typeface="Helvetica 55 Roman" panose="020B0604020202020204" pitchFamily="34" charset="0"/>
              <a:buChar char="–"/>
              <a:defRPr>
                <a:solidFill>
                  <a:schemeClr val="tx1"/>
                </a:solidFill>
              </a:defRPr>
            </a:lvl4pPr>
            <a:lvl5pPr marL="799200" indent="-190800" algn="l">
              <a:buFont typeface="Helvetica 55 Roman" panose="020B0604020202020204" pitchFamily="34" charset="0"/>
              <a:buChar char="–"/>
              <a:defRPr>
                <a:solidFill>
                  <a:schemeClr val="tx1"/>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a:t>Cliquez pour modifier le nom du présentateur</a:t>
            </a:r>
          </a:p>
        </p:txBody>
      </p:sp>
      <p:grpSp>
        <p:nvGrpSpPr>
          <p:cNvPr id="3" name="Group 2"/>
          <p:cNvGrpSpPr/>
          <p:nvPr userDrawn="1"/>
        </p:nvGrpSpPr>
        <p:grpSpPr>
          <a:xfrm>
            <a:off x="8227152" y="4233863"/>
            <a:ext cx="612775" cy="612775"/>
            <a:chOff x="313535" y="4233863"/>
            <a:chExt cx="612775" cy="612775"/>
          </a:xfrm>
        </p:grpSpPr>
        <p:sp>
          <p:nvSpPr>
            <p:cNvPr id="43" name="Rectangle 5"/>
            <p:cNvSpPr>
              <a:spLocks noChangeArrowheads="1"/>
            </p:cNvSpPr>
            <p:nvPr userDrawn="1"/>
          </p:nvSpPr>
          <p:spPr bwMode="auto">
            <a:xfrm>
              <a:off x="313535" y="4233863"/>
              <a:ext cx="612775" cy="612775"/>
            </a:xfrm>
            <a:prstGeom prst="rect">
              <a:avLst/>
            </a:prstGeom>
            <a:solidFill>
              <a:srgbClr val="FF7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4" name="Freeform 6"/>
            <p:cNvSpPr>
              <a:spLocks noEditPoints="1"/>
            </p:cNvSpPr>
            <p:nvPr userDrawn="1"/>
          </p:nvSpPr>
          <p:spPr bwMode="auto">
            <a:xfrm>
              <a:off x="500860" y="4708526"/>
              <a:ext cx="74613" cy="87313"/>
            </a:xfrm>
            <a:custGeom>
              <a:avLst/>
              <a:gdLst>
                <a:gd name="T0" fmla="*/ 66 w 93"/>
                <a:gd name="T1" fmla="*/ 99 h 109"/>
                <a:gd name="T2" fmla="*/ 31 w 93"/>
                <a:gd name="T3" fmla="*/ 109 h 109"/>
                <a:gd name="T4" fmla="*/ 0 w 93"/>
                <a:gd name="T5" fmla="*/ 79 h 109"/>
                <a:gd name="T6" fmla="*/ 66 w 93"/>
                <a:gd name="T7" fmla="*/ 37 h 109"/>
                <a:gd name="T8" fmla="*/ 66 w 93"/>
                <a:gd name="T9" fmla="*/ 32 h 109"/>
                <a:gd name="T10" fmla="*/ 49 w 93"/>
                <a:gd name="T11" fmla="*/ 19 h 109"/>
                <a:gd name="T12" fmla="*/ 24 w 93"/>
                <a:gd name="T13" fmla="*/ 32 h 109"/>
                <a:gd name="T14" fmla="*/ 5 w 93"/>
                <a:gd name="T15" fmla="*/ 21 h 109"/>
                <a:gd name="T16" fmla="*/ 50 w 93"/>
                <a:gd name="T17" fmla="*/ 0 h 109"/>
                <a:gd name="T18" fmla="*/ 93 w 93"/>
                <a:gd name="T19" fmla="*/ 32 h 109"/>
                <a:gd name="T20" fmla="*/ 93 w 93"/>
                <a:gd name="T21" fmla="*/ 108 h 109"/>
                <a:gd name="T22" fmla="*/ 68 w 93"/>
                <a:gd name="T23" fmla="*/ 108 h 109"/>
                <a:gd name="T24" fmla="*/ 66 w 93"/>
                <a:gd name="T25" fmla="*/ 99 h 109"/>
                <a:gd name="T26" fmla="*/ 27 w 93"/>
                <a:gd name="T27" fmla="*/ 77 h 109"/>
                <a:gd name="T28" fmla="*/ 39 w 93"/>
                <a:gd name="T29" fmla="*/ 90 h 109"/>
                <a:gd name="T30" fmla="*/ 65 w 93"/>
                <a:gd name="T31" fmla="*/ 79 h 109"/>
                <a:gd name="T32" fmla="*/ 65 w 93"/>
                <a:gd name="T33" fmla="*/ 54 h 109"/>
                <a:gd name="T34" fmla="*/ 27 w 93"/>
                <a:gd name="T35" fmla="*/ 7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3" h="109">
                  <a:moveTo>
                    <a:pt x="66" y="99"/>
                  </a:moveTo>
                  <a:cubicBezTo>
                    <a:pt x="55" y="106"/>
                    <a:pt x="43" y="109"/>
                    <a:pt x="31" y="109"/>
                  </a:cubicBezTo>
                  <a:cubicBezTo>
                    <a:pt x="11" y="109"/>
                    <a:pt x="0" y="96"/>
                    <a:pt x="0" y="79"/>
                  </a:cubicBezTo>
                  <a:cubicBezTo>
                    <a:pt x="0" y="55"/>
                    <a:pt x="21" y="42"/>
                    <a:pt x="66" y="37"/>
                  </a:cubicBezTo>
                  <a:cubicBezTo>
                    <a:pt x="66" y="32"/>
                    <a:pt x="66" y="32"/>
                    <a:pt x="66" y="32"/>
                  </a:cubicBezTo>
                  <a:cubicBezTo>
                    <a:pt x="66" y="24"/>
                    <a:pt x="60" y="19"/>
                    <a:pt x="49" y="19"/>
                  </a:cubicBezTo>
                  <a:cubicBezTo>
                    <a:pt x="39" y="19"/>
                    <a:pt x="30" y="24"/>
                    <a:pt x="24" y="32"/>
                  </a:cubicBezTo>
                  <a:cubicBezTo>
                    <a:pt x="5" y="21"/>
                    <a:pt x="5" y="21"/>
                    <a:pt x="5" y="21"/>
                  </a:cubicBezTo>
                  <a:cubicBezTo>
                    <a:pt x="15" y="7"/>
                    <a:pt x="30" y="0"/>
                    <a:pt x="50" y="0"/>
                  </a:cubicBezTo>
                  <a:cubicBezTo>
                    <a:pt x="77" y="0"/>
                    <a:pt x="93" y="12"/>
                    <a:pt x="93" y="32"/>
                  </a:cubicBezTo>
                  <a:cubicBezTo>
                    <a:pt x="93" y="32"/>
                    <a:pt x="93" y="108"/>
                    <a:pt x="93" y="108"/>
                  </a:cubicBezTo>
                  <a:cubicBezTo>
                    <a:pt x="68" y="108"/>
                    <a:pt x="68" y="108"/>
                    <a:pt x="68" y="108"/>
                  </a:cubicBezTo>
                  <a:lnTo>
                    <a:pt x="66" y="99"/>
                  </a:lnTo>
                  <a:close/>
                  <a:moveTo>
                    <a:pt x="27" y="77"/>
                  </a:moveTo>
                  <a:cubicBezTo>
                    <a:pt x="27" y="84"/>
                    <a:pt x="31" y="90"/>
                    <a:pt x="39" y="90"/>
                  </a:cubicBezTo>
                  <a:cubicBezTo>
                    <a:pt x="48" y="90"/>
                    <a:pt x="57" y="87"/>
                    <a:pt x="65" y="79"/>
                  </a:cubicBezTo>
                  <a:cubicBezTo>
                    <a:pt x="65" y="54"/>
                    <a:pt x="65" y="54"/>
                    <a:pt x="65" y="54"/>
                  </a:cubicBezTo>
                  <a:cubicBezTo>
                    <a:pt x="39" y="57"/>
                    <a:pt x="27" y="64"/>
                    <a:pt x="27" y="7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5" name="Freeform 7"/>
            <p:cNvSpPr>
              <a:spLocks/>
            </p:cNvSpPr>
            <p:nvPr userDrawn="1"/>
          </p:nvSpPr>
          <p:spPr bwMode="auto">
            <a:xfrm>
              <a:off x="592935" y="4708526"/>
              <a:ext cx="76200" cy="87313"/>
            </a:xfrm>
            <a:custGeom>
              <a:avLst/>
              <a:gdLst>
                <a:gd name="T0" fmla="*/ 0 w 94"/>
                <a:gd name="T1" fmla="*/ 5 h 108"/>
                <a:gd name="T2" fmla="*/ 23 w 94"/>
                <a:gd name="T3" fmla="*/ 2 h 108"/>
                <a:gd name="T4" fmla="*/ 25 w 94"/>
                <a:gd name="T5" fmla="*/ 15 h 108"/>
                <a:gd name="T6" fmla="*/ 61 w 94"/>
                <a:gd name="T7" fmla="*/ 0 h 108"/>
                <a:gd name="T8" fmla="*/ 94 w 94"/>
                <a:gd name="T9" fmla="*/ 34 h 108"/>
                <a:gd name="T10" fmla="*/ 94 w 94"/>
                <a:gd name="T11" fmla="*/ 108 h 108"/>
                <a:gd name="T12" fmla="*/ 66 w 94"/>
                <a:gd name="T13" fmla="*/ 108 h 108"/>
                <a:gd name="T14" fmla="*/ 66 w 94"/>
                <a:gd name="T15" fmla="*/ 39 h 108"/>
                <a:gd name="T16" fmla="*/ 53 w 94"/>
                <a:gd name="T17" fmla="*/ 21 h 108"/>
                <a:gd name="T18" fmla="*/ 27 w 94"/>
                <a:gd name="T19" fmla="*/ 32 h 108"/>
                <a:gd name="T20" fmla="*/ 27 w 94"/>
                <a:gd name="T21" fmla="*/ 108 h 108"/>
                <a:gd name="T22" fmla="*/ 0 w 94"/>
                <a:gd name="T23" fmla="*/ 108 h 108"/>
                <a:gd name="T24" fmla="*/ 0 w 94"/>
                <a:gd name="T25" fmla="*/ 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108">
                  <a:moveTo>
                    <a:pt x="0" y="5"/>
                  </a:moveTo>
                  <a:cubicBezTo>
                    <a:pt x="23" y="2"/>
                    <a:pt x="23" y="2"/>
                    <a:pt x="23" y="2"/>
                  </a:cubicBezTo>
                  <a:cubicBezTo>
                    <a:pt x="25" y="15"/>
                    <a:pt x="25" y="15"/>
                    <a:pt x="25" y="15"/>
                  </a:cubicBezTo>
                  <a:cubicBezTo>
                    <a:pt x="38" y="5"/>
                    <a:pt x="48" y="0"/>
                    <a:pt x="61" y="0"/>
                  </a:cubicBezTo>
                  <a:cubicBezTo>
                    <a:pt x="83" y="0"/>
                    <a:pt x="94" y="12"/>
                    <a:pt x="94" y="34"/>
                  </a:cubicBezTo>
                  <a:cubicBezTo>
                    <a:pt x="94" y="108"/>
                    <a:pt x="94" y="108"/>
                    <a:pt x="94" y="108"/>
                  </a:cubicBezTo>
                  <a:cubicBezTo>
                    <a:pt x="66" y="108"/>
                    <a:pt x="66" y="108"/>
                    <a:pt x="66" y="108"/>
                  </a:cubicBezTo>
                  <a:cubicBezTo>
                    <a:pt x="66" y="39"/>
                    <a:pt x="66" y="39"/>
                    <a:pt x="66" y="39"/>
                  </a:cubicBezTo>
                  <a:cubicBezTo>
                    <a:pt x="66" y="26"/>
                    <a:pt x="63" y="21"/>
                    <a:pt x="53" y="21"/>
                  </a:cubicBezTo>
                  <a:cubicBezTo>
                    <a:pt x="45" y="21"/>
                    <a:pt x="36" y="24"/>
                    <a:pt x="27" y="32"/>
                  </a:cubicBezTo>
                  <a:cubicBezTo>
                    <a:pt x="27" y="108"/>
                    <a:pt x="27" y="108"/>
                    <a:pt x="27" y="108"/>
                  </a:cubicBezTo>
                  <a:cubicBezTo>
                    <a:pt x="0" y="108"/>
                    <a:pt x="0" y="108"/>
                    <a:pt x="0" y="108"/>
                  </a:cubicBezTo>
                  <a:lnTo>
                    <a:pt x="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6" name="Freeform 8"/>
            <p:cNvSpPr>
              <a:spLocks noEditPoints="1"/>
            </p:cNvSpPr>
            <p:nvPr userDrawn="1"/>
          </p:nvSpPr>
          <p:spPr bwMode="auto">
            <a:xfrm>
              <a:off x="778673" y="4708526"/>
              <a:ext cx="79375" cy="88900"/>
            </a:xfrm>
            <a:custGeom>
              <a:avLst/>
              <a:gdLst>
                <a:gd name="T0" fmla="*/ 50 w 98"/>
                <a:gd name="T1" fmla="*/ 110 h 110"/>
                <a:gd name="T2" fmla="*/ 0 w 98"/>
                <a:gd name="T3" fmla="*/ 55 h 110"/>
                <a:gd name="T4" fmla="*/ 49 w 98"/>
                <a:gd name="T5" fmla="*/ 0 h 110"/>
                <a:gd name="T6" fmla="*/ 98 w 98"/>
                <a:gd name="T7" fmla="*/ 54 h 110"/>
                <a:gd name="T8" fmla="*/ 97 w 98"/>
                <a:gd name="T9" fmla="*/ 59 h 110"/>
                <a:gd name="T10" fmla="*/ 27 w 98"/>
                <a:gd name="T11" fmla="*/ 59 h 110"/>
                <a:gd name="T12" fmla="*/ 52 w 98"/>
                <a:gd name="T13" fmla="*/ 89 h 110"/>
                <a:gd name="T14" fmla="*/ 76 w 98"/>
                <a:gd name="T15" fmla="*/ 76 h 110"/>
                <a:gd name="T16" fmla="*/ 96 w 98"/>
                <a:gd name="T17" fmla="*/ 87 h 110"/>
                <a:gd name="T18" fmla="*/ 50 w 98"/>
                <a:gd name="T19" fmla="*/ 110 h 110"/>
                <a:gd name="T20" fmla="*/ 70 w 98"/>
                <a:gd name="T21" fmla="*/ 41 h 110"/>
                <a:gd name="T22" fmla="*/ 49 w 98"/>
                <a:gd name="T23" fmla="*/ 19 h 110"/>
                <a:gd name="T24" fmla="*/ 28 w 98"/>
                <a:gd name="T25" fmla="*/ 41 h 110"/>
                <a:gd name="T26" fmla="*/ 70 w 98"/>
                <a:gd name="T27" fmla="*/ 4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110">
                  <a:moveTo>
                    <a:pt x="50" y="110"/>
                  </a:moveTo>
                  <a:cubicBezTo>
                    <a:pt x="19" y="110"/>
                    <a:pt x="0" y="90"/>
                    <a:pt x="0" y="55"/>
                  </a:cubicBezTo>
                  <a:cubicBezTo>
                    <a:pt x="0" y="20"/>
                    <a:pt x="19" y="0"/>
                    <a:pt x="49" y="0"/>
                  </a:cubicBezTo>
                  <a:cubicBezTo>
                    <a:pt x="80" y="0"/>
                    <a:pt x="98" y="20"/>
                    <a:pt x="98" y="54"/>
                  </a:cubicBezTo>
                  <a:cubicBezTo>
                    <a:pt x="98" y="56"/>
                    <a:pt x="97" y="57"/>
                    <a:pt x="97" y="59"/>
                  </a:cubicBezTo>
                  <a:cubicBezTo>
                    <a:pt x="27" y="59"/>
                    <a:pt x="27" y="59"/>
                    <a:pt x="27" y="59"/>
                  </a:cubicBezTo>
                  <a:cubicBezTo>
                    <a:pt x="28" y="79"/>
                    <a:pt x="36" y="89"/>
                    <a:pt x="52" y="89"/>
                  </a:cubicBezTo>
                  <a:cubicBezTo>
                    <a:pt x="63" y="89"/>
                    <a:pt x="70" y="85"/>
                    <a:pt x="76" y="76"/>
                  </a:cubicBezTo>
                  <a:cubicBezTo>
                    <a:pt x="96" y="87"/>
                    <a:pt x="96" y="87"/>
                    <a:pt x="96" y="87"/>
                  </a:cubicBezTo>
                  <a:cubicBezTo>
                    <a:pt x="87" y="102"/>
                    <a:pt x="71" y="110"/>
                    <a:pt x="50" y="110"/>
                  </a:cubicBezTo>
                  <a:close/>
                  <a:moveTo>
                    <a:pt x="70" y="41"/>
                  </a:moveTo>
                  <a:cubicBezTo>
                    <a:pt x="70" y="27"/>
                    <a:pt x="62" y="19"/>
                    <a:pt x="49" y="19"/>
                  </a:cubicBezTo>
                  <a:cubicBezTo>
                    <a:pt x="37" y="19"/>
                    <a:pt x="29" y="27"/>
                    <a:pt x="28" y="41"/>
                  </a:cubicBezTo>
                  <a:lnTo>
                    <a:pt x="70"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7" name="Freeform 9"/>
            <p:cNvSpPr>
              <a:spLocks noEditPoints="1"/>
            </p:cNvSpPr>
            <p:nvPr userDrawn="1"/>
          </p:nvSpPr>
          <p:spPr bwMode="auto">
            <a:xfrm>
              <a:off x="346873" y="4708526"/>
              <a:ext cx="84138" cy="88900"/>
            </a:xfrm>
            <a:custGeom>
              <a:avLst/>
              <a:gdLst>
                <a:gd name="T0" fmla="*/ 52 w 104"/>
                <a:gd name="T1" fmla="*/ 111 h 111"/>
                <a:gd name="T2" fmla="*/ 0 w 104"/>
                <a:gd name="T3" fmla="*/ 55 h 111"/>
                <a:gd name="T4" fmla="*/ 52 w 104"/>
                <a:gd name="T5" fmla="*/ 0 h 111"/>
                <a:gd name="T6" fmla="*/ 104 w 104"/>
                <a:gd name="T7" fmla="*/ 55 h 111"/>
                <a:gd name="T8" fmla="*/ 52 w 104"/>
                <a:gd name="T9" fmla="*/ 111 h 111"/>
                <a:gd name="T10" fmla="*/ 52 w 104"/>
                <a:gd name="T11" fmla="*/ 23 h 111"/>
                <a:gd name="T12" fmla="*/ 28 w 104"/>
                <a:gd name="T13" fmla="*/ 55 h 111"/>
                <a:gd name="T14" fmla="*/ 52 w 104"/>
                <a:gd name="T15" fmla="*/ 87 h 111"/>
                <a:gd name="T16" fmla="*/ 77 w 104"/>
                <a:gd name="T17" fmla="*/ 55 h 111"/>
                <a:gd name="T18" fmla="*/ 52 w 104"/>
                <a:gd name="T19" fmla="*/ 2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11">
                  <a:moveTo>
                    <a:pt x="52" y="111"/>
                  </a:moveTo>
                  <a:cubicBezTo>
                    <a:pt x="25" y="111"/>
                    <a:pt x="0" y="93"/>
                    <a:pt x="0" y="55"/>
                  </a:cubicBezTo>
                  <a:cubicBezTo>
                    <a:pt x="0" y="17"/>
                    <a:pt x="25" y="0"/>
                    <a:pt x="52" y="0"/>
                  </a:cubicBezTo>
                  <a:cubicBezTo>
                    <a:pt x="79" y="0"/>
                    <a:pt x="104" y="17"/>
                    <a:pt x="104" y="55"/>
                  </a:cubicBezTo>
                  <a:cubicBezTo>
                    <a:pt x="104" y="93"/>
                    <a:pt x="79" y="111"/>
                    <a:pt x="52" y="111"/>
                  </a:cubicBezTo>
                  <a:close/>
                  <a:moveTo>
                    <a:pt x="52" y="23"/>
                  </a:moveTo>
                  <a:cubicBezTo>
                    <a:pt x="31" y="23"/>
                    <a:pt x="28" y="42"/>
                    <a:pt x="28" y="55"/>
                  </a:cubicBezTo>
                  <a:cubicBezTo>
                    <a:pt x="28" y="69"/>
                    <a:pt x="31" y="87"/>
                    <a:pt x="52" y="87"/>
                  </a:cubicBezTo>
                  <a:cubicBezTo>
                    <a:pt x="73" y="87"/>
                    <a:pt x="77" y="69"/>
                    <a:pt x="77" y="55"/>
                  </a:cubicBezTo>
                  <a:cubicBezTo>
                    <a:pt x="77" y="42"/>
                    <a:pt x="73" y="23"/>
                    <a:pt x="52"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8" name="Freeform 10"/>
            <p:cNvSpPr>
              <a:spLocks/>
            </p:cNvSpPr>
            <p:nvPr userDrawn="1"/>
          </p:nvSpPr>
          <p:spPr bwMode="auto">
            <a:xfrm>
              <a:off x="446885" y="4708526"/>
              <a:ext cx="47625" cy="87313"/>
            </a:xfrm>
            <a:custGeom>
              <a:avLst/>
              <a:gdLst>
                <a:gd name="T0" fmla="*/ 0 w 59"/>
                <a:gd name="T1" fmla="*/ 3 h 108"/>
                <a:gd name="T2" fmla="*/ 26 w 59"/>
                <a:gd name="T3" fmla="*/ 3 h 108"/>
                <a:gd name="T4" fmla="*/ 26 w 59"/>
                <a:gd name="T5" fmla="*/ 15 h 108"/>
                <a:gd name="T6" fmla="*/ 55 w 59"/>
                <a:gd name="T7" fmla="*/ 0 h 108"/>
                <a:gd name="T8" fmla="*/ 59 w 59"/>
                <a:gd name="T9" fmla="*/ 1 h 108"/>
                <a:gd name="T10" fmla="*/ 59 w 59"/>
                <a:gd name="T11" fmla="*/ 27 h 108"/>
                <a:gd name="T12" fmla="*/ 58 w 59"/>
                <a:gd name="T13" fmla="*/ 27 h 108"/>
                <a:gd name="T14" fmla="*/ 28 w 59"/>
                <a:gd name="T15" fmla="*/ 38 h 108"/>
                <a:gd name="T16" fmla="*/ 28 w 59"/>
                <a:gd name="T17" fmla="*/ 108 h 108"/>
                <a:gd name="T18" fmla="*/ 0 w 59"/>
                <a:gd name="T19" fmla="*/ 108 h 108"/>
                <a:gd name="T20" fmla="*/ 0 w 59"/>
                <a:gd name="T21" fmla="*/ 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108">
                  <a:moveTo>
                    <a:pt x="0" y="3"/>
                  </a:moveTo>
                  <a:cubicBezTo>
                    <a:pt x="26" y="3"/>
                    <a:pt x="26" y="3"/>
                    <a:pt x="26" y="3"/>
                  </a:cubicBezTo>
                  <a:cubicBezTo>
                    <a:pt x="26" y="15"/>
                    <a:pt x="26" y="15"/>
                    <a:pt x="26" y="15"/>
                  </a:cubicBezTo>
                  <a:cubicBezTo>
                    <a:pt x="31" y="8"/>
                    <a:pt x="44" y="0"/>
                    <a:pt x="55" y="0"/>
                  </a:cubicBezTo>
                  <a:cubicBezTo>
                    <a:pt x="57" y="0"/>
                    <a:pt x="58" y="0"/>
                    <a:pt x="59" y="1"/>
                  </a:cubicBezTo>
                  <a:cubicBezTo>
                    <a:pt x="59" y="27"/>
                    <a:pt x="59" y="27"/>
                    <a:pt x="59" y="27"/>
                  </a:cubicBezTo>
                  <a:cubicBezTo>
                    <a:pt x="59" y="27"/>
                    <a:pt x="58" y="27"/>
                    <a:pt x="58" y="27"/>
                  </a:cubicBezTo>
                  <a:cubicBezTo>
                    <a:pt x="46" y="27"/>
                    <a:pt x="32" y="28"/>
                    <a:pt x="28" y="38"/>
                  </a:cubicBezTo>
                  <a:cubicBezTo>
                    <a:pt x="28" y="108"/>
                    <a:pt x="28" y="108"/>
                    <a:pt x="28" y="108"/>
                  </a:cubicBezTo>
                  <a:cubicBezTo>
                    <a:pt x="0" y="108"/>
                    <a:pt x="0" y="108"/>
                    <a:pt x="0" y="108"/>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9" name="Freeform 11"/>
            <p:cNvSpPr>
              <a:spLocks noEditPoints="1"/>
            </p:cNvSpPr>
            <p:nvPr userDrawn="1"/>
          </p:nvSpPr>
          <p:spPr bwMode="auto">
            <a:xfrm>
              <a:off x="685010" y="4708526"/>
              <a:ext cx="79375" cy="120650"/>
            </a:xfrm>
            <a:custGeom>
              <a:avLst/>
              <a:gdLst>
                <a:gd name="T0" fmla="*/ 49 w 98"/>
                <a:gd name="T1" fmla="*/ 85 h 149"/>
                <a:gd name="T2" fmla="*/ 72 w 98"/>
                <a:gd name="T3" fmla="*/ 50 h 149"/>
                <a:gd name="T4" fmla="*/ 49 w 98"/>
                <a:gd name="T5" fmla="*/ 20 h 149"/>
                <a:gd name="T6" fmla="*/ 28 w 98"/>
                <a:gd name="T7" fmla="*/ 51 h 149"/>
                <a:gd name="T8" fmla="*/ 49 w 98"/>
                <a:gd name="T9" fmla="*/ 85 h 149"/>
                <a:gd name="T10" fmla="*/ 98 w 98"/>
                <a:gd name="T11" fmla="*/ 2 h 149"/>
                <a:gd name="T12" fmla="*/ 98 w 98"/>
                <a:gd name="T13" fmla="*/ 102 h 149"/>
                <a:gd name="T14" fmla="*/ 47 w 98"/>
                <a:gd name="T15" fmla="*/ 149 h 149"/>
                <a:gd name="T16" fmla="*/ 3 w 98"/>
                <a:gd name="T17" fmla="*/ 123 h 149"/>
                <a:gd name="T18" fmla="*/ 30 w 98"/>
                <a:gd name="T19" fmla="*/ 118 h 149"/>
                <a:gd name="T20" fmla="*/ 50 w 98"/>
                <a:gd name="T21" fmla="*/ 128 h 149"/>
                <a:gd name="T22" fmla="*/ 72 w 98"/>
                <a:gd name="T23" fmla="*/ 105 h 149"/>
                <a:gd name="T24" fmla="*/ 72 w 98"/>
                <a:gd name="T25" fmla="*/ 93 h 149"/>
                <a:gd name="T26" fmla="*/ 71 w 98"/>
                <a:gd name="T27" fmla="*/ 92 h 149"/>
                <a:gd name="T28" fmla="*/ 44 w 98"/>
                <a:gd name="T29" fmla="*/ 108 h 149"/>
                <a:gd name="T30" fmla="*/ 0 w 98"/>
                <a:gd name="T31" fmla="*/ 55 h 149"/>
                <a:gd name="T32" fmla="*/ 42 w 98"/>
                <a:gd name="T33" fmla="*/ 0 h 149"/>
                <a:gd name="T34" fmla="*/ 73 w 98"/>
                <a:gd name="T35" fmla="*/ 15 h 149"/>
                <a:gd name="T36" fmla="*/ 73 w 98"/>
                <a:gd name="T37" fmla="*/ 15 h 149"/>
                <a:gd name="T38" fmla="*/ 75 w 98"/>
                <a:gd name="T39" fmla="*/ 2 h 149"/>
                <a:gd name="T40" fmla="*/ 98 w 98"/>
                <a:gd name="T41" fmla="*/ 2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8" h="149">
                  <a:moveTo>
                    <a:pt x="49" y="85"/>
                  </a:moveTo>
                  <a:cubicBezTo>
                    <a:pt x="70" y="85"/>
                    <a:pt x="72" y="64"/>
                    <a:pt x="72" y="50"/>
                  </a:cubicBezTo>
                  <a:cubicBezTo>
                    <a:pt x="72" y="33"/>
                    <a:pt x="64" y="20"/>
                    <a:pt x="49" y="20"/>
                  </a:cubicBezTo>
                  <a:cubicBezTo>
                    <a:pt x="39" y="20"/>
                    <a:pt x="28" y="27"/>
                    <a:pt x="28" y="51"/>
                  </a:cubicBezTo>
                  <a:cubicBezTo>
                    <a:pt x="28" y="64"/>
                    <a:pt x="29" y="85"/>
                    <a:pt x="49" y="85"/>
                  </a:cubicBezTo>
                  <a:close/>
                  <a:moveTo>
                    <a:pt x="98" y="2"/>
                  </a:moveTo>
                  <a:cubicBezTo>
                    <a:pt x="98" y="102"/>
                    <a:pt x="98" y="102"/>
                    <a:pt x="98" y="102"/>
                  </a:cubicBezTo>
                  <a:cubicBezTo>
                    <a:pt x="98" y="119"/>
                    <a:pt x="97" y="148"/>
                    <a:pt x="47" y="149"/>
                  </a:cubicBezTo>
                  <a:cubicBezTo>
                    <a:pt x="26" y="149"/>
                    <a:pt x="7" y="141"/>
                    <a:pt x="3" y="123"/>
                  </a:cubicBezTo>
                  <a:cubicBezTo>
                    <a:pt x="30" y="118"/>
                    <a:pt x="30" y="118"/>
                    <a:pt x="30" y="118"/>
                  </a:cubicBezTo>
                  <a:cubicBezTo>
                    <a:pt x="32" y="123"/>
                    <a:pt x="35" y="128"/>
                    <a:pt x="50" y="128"/>
                  </a:cubicBezTo>
                  <a:cubicBezTo>
                    <a:pt x="65" y="128"/>
                    <a:pt x="72" y="122"/>
                    <a:pt x="72" y="105"/>
                  </a:cubicBezTo>
                  <a:cubicBezTo>
                    <a:pt x="72" y="93"/>
                    <a:pt x="72" y="93"/>
                    <a:pt x="72" y="93"/>
                  </a:cubicBezTo>
                  <a:cubicBezTo>
                    <a:pt x="71" y="92"/>
                    <a:pt x="71" y="92"/>
                    <a:pt x="71" y="92"/>
                  </a:cubicBezTo>
                  <a:cubicBezTo>
                    <a:pt x="67" y="100"/>
                    <a:pt x="60" y="108"/>
                    <a:pt x="44" y="108"/>
                  </a:cubicBezTo>
                  <a:cubicBezTo>
                    <a:pt x="19" y="108"/>
                    <a:pt x="0" y="91"/>
                    <a:pt x="0" y="55"/>
                  </a:cubicBezTo>
                  <a:cubicBezTo>
                    <a:pt x="0" y="20"/>
                    <a:pt x="20" y="0"/>
                    <a:pt x="42" y="0"/>
                  </a:cubicBezTo>
                  <a:cubicBezTo>
                    <a:pt x="63" y="0"/>
                    <a:pt x="71" y="10"/>
                    <a:pt x="73" y="15"/>
                  </a:cubicBezTo>
                  <a:cubicBezTo>
                    <a:pt x="73" y="15"/>
                    <a:pt x="73" y="15"/>
                    <a:pt x="73" y="15"/>
                  </a:cubicBezTo>
                  <a:cubicBezTo>
                    <a:pt x="75" y="2"/>
                    <a:pt x="75" y="2"/>
                    <a:pt x="75" y="2"/>
                  </a:cubicBezTo>
                  <a:lnTo>
                    <a:pt x="98"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0" name="Freeform 12"/>
            <p:cNvSpPr>
              <a:spLocks noEditPoints="1"/>
            </p:cNvSpPr>
            <p:nvPr userDrawn="1"/>
          </p:nvSpPr>
          <p:spPr bwMode="auto">
            <a:xfrm>
              <a:off x="843760" y="4678363"/>
              <a:ext cx="58738" cy="26988"/>
            </a:xfrm>
            <a:custGeom>
              <a:avLst/>
              <a:gdLst>
                <a:gd name="T0" fmla="*/ 14 w 37"/>
                <a:gd name="T1" fmla="*/ 2 h 17"/>
                <a:gd name="T2" fmla="*/ 9 w 37"/>
                <a:gd name="T3" fmla="*/ 2 h 17"/>
                <a:gd name="T4" fmla="*/ 9 w 37"/>
                <a:gd name="T5" fmla="*/ 17 h 17"/>
                <a:gd name="T6" fmla="*/ 6 w 37"/>
                <a:gd name="T7" fmla="*/ 17 h 17"/>
                <a:gd name="T8" fmla="*/ 6 w 37"/>
                <a:gd name="T9" fmla="*/ 2 h 17"/>
                <a:gd name="T10" fmla="*/ 0 w 37"/>
                <a:gd name="T11" fmla="*/ 2 h 17"/>
                <a:gd name="T12" fmla="*/ 0 w 37"/>
                <a:gd name="T13" fmla="*/ 0 h 17"/>
                <a:gd name="T14" fmla="*/ 14 w 37"/>
                <a:gd name="T15" fmla="*/ 0 h 17"/>
                <a:gd name="T16" fmla="*/ 14 w 37"/>
                <a:gd name="T17" fmla="*/ 2 h 17"/>
                <a:gd name="T18" fmla="*/ 37 w 37"/>
                <a:gd name="T19" fmla="*/ 17 h 17"/>
                <a:gd name="T20" fmla="*/ 34 w 37"/>
                <a:gd name="T21" fmla="*/ 17 h 17"/>
                <a:gd name="T22" fmla="*/ 34 w 37"/>
                <a:gd name="T23" fmla="*/ 2 h 17"/>
                <a:gd name="T24" fmla="*/ 34 w 37"/>
                <a:gd name="T25" fmla="*/ 2 h 17"/>
                <a:gd name="T26" fmla="*/ 29 w 37"/>
                <a:gd name="T27" fmla="*/ 17 h 17"/>
                <a:gd name="T28" fmla="*/ 27 w 37"/>
                <a:gd name="T29" fmla="*/ 17 h 17"/>
                <a:gd name="T30" fmla="*/ 21 w 37"/>
                <a:gd name="T31" fmla="*/ 2 h 17"/>
                <a:gd name="T32" fmla="*/ 20 w 37"/>
                <a:gd name="T33" fmla="*/ 2 h 17"/>
                <a:gd name="T34" fmla="*/ 20 w 37"/>
                <a:gd name="T35" fmla="*/ 17 h 17"/>
                <a:gd name="T36" fmla="*/ 18 w 37"/>
                <a:gd name="T37" fmla="*/ 17 h 17"/>
                <a:gd name="T38" fmla="*/ 18 w 37"/>
                <a:gd name="T39" fmla="*/ 0 h 17"/>
                <a:gd name="T40" fmla="*/ 22 w 37"/>
                <a:gd name="T41" fmla="*/ 0 h 17"/>
                <a:gd name="T42" fmla="*/ 28 w 37"/>
                <a:gd name="T43" fmla="*/ 13 h 17"/>
                <a:gd name="T44" fmla="*/ 33 w 37"/>
                <a:gd name="T45" fmla="*/ 0 h 17"/>
                <a:gd name="T46" fmla="*/ 37 w 37"/>
                <a:gd name="T47" fmla="*/ 0 h 17"/>
                <a:gd name="T48" fmla="*/ 37 w 37"/>
                <a:gd name="T4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17">
                  <a:moveTo>
                    <a:pt x="14" y="2"/>
                  </a:moveTo>
                  <a:lnTo>
                    <a:pt x="9" y="2"/>
                  </a:lnTo>
                  <a:lnTo>
                    <a:pt x="9" y="17"/>
                  </a:lnTo>
                  <a:lnTo>
                    <a:pt x="6" y="17"/>
                  </a:lnTo>
                  <a:lnTo>
                    <a:pt x="6" y="2"/>
                  </a:lnTo>
                  <a:lnTo>
                    <a:pt x="0" y="2"/>
                  </a:lnTo>
                  <a:lnTo>
                    <a:pt x="0" y="0"/>
                  </a:lnTo>
                  <a:lnTo>
                    <a:pt x="14" y="0"/>
                  </a:lnTo>
                  <a:lnTo>
                    <a:pt x="14" y="2"/>
                  </a:lnTo>
                  <a:close/>
                  <a:moveTo>
                    <a:pt x="37" y="17"/>
                  </a:moveTo>
                  <a:lnTo>
                    <a:pt x="34" y="17"/>
                  </a:lnTo>
                  <a:lnTo>
                    <a:pt x="34" y="2"/>
                  </a:lnTo>
                  <a:lnTo>
                    <a:pt x="34" y="2"/>
                  </a:lnTo>
                  <a:lnTo>
                    <a:pt x="29" y="17"/>
                  </a:lnTo>
                  <a:lnTo>
                    <a:pt x="27" y="17"/>
                  </a:lnTo>
                  <a:lnTo>
                    <a:pt x="21" y="2"/>
                  </a:lnTo>
                  <a:lnTo>
                    <a:pt x="20" y="2"/>
                  </a:lnTo>
                  <a:lnTo>
                    <a:pt x="20" y="17"/>
                  </a:lnTo>
                  <a:lnTo>
                    <a:pt x="18" y="17"/>
                  </a:lnTo>
                  <a:lnTo>
                    <a:pt x="18" y="0"/>
                  </a:lnTo>
                  <a:lnTo>
                    <a:pt x="22" y="0"/>
                  </a:lnTo>
                  <a:lnTo>
                    <a:pt x="28" y="13"/>
                  </a:lnTo>
                  <a:lnTo>
                    <a:pt x="33" y="0"/>
                  </a:lnTo>
                  <a:lnTo>
                    <a:pt x="37" y="0"/>
                  </a:lnTo>
                  <a:lnTo>
                    <a:pt x="37"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22" name="ZoneTexte 13">
            <a:extLst>
              <a:ext uri="{FF2B5EF4-FFF2-40B4-BE49-F238E27FC236}">
                <a16:creationId xmlns:a16="http://schemas.microsoft.com/office/drawing/2014/main" id="{D7001C27-2ED9-D548-B3DB-54FBF362F693}"/>
              </a:ext>
            </a:extLst>
          </p:cNvPr>
          <p:cNvSpPr txBox="1"/>
          <p:nvPr userDrawn="1"/>
        </p:nvSpPr>
        <p:spPr>
          <a:xfrm>
            <a:off x="288770" y="479081"/>
            <a:ext cx="1703993" cy="695447"/>
          </a:xfrm>
          <a:prstGeom prst="rect">
            <a:avLst/>
          </a:prstGeom>
        </p:spPr>
        <p:txBody>
          <a:bodyPr wrap="none" lIns="0" tIns="0" rIns="0" bIns="0" rtlCol="0">
            <a:spAutoFit/>
          </a:bodyPr>
          <a:lstStyle/>
          <a:p>
            <a:pPr>
              <a:lnSpc>
                <a:spcPts val="2650"/>
              </a:lnSpc>
            </a:pPr>
            <a:r>
              <a:rPr lang="fr-FR" sz="2650" dirty="0">
                <a:solidFill>
                  <a:srgbClr val="FF7900"/>
                </a:solidFill>
              </a:rPr>
              <a:t>Orange</a:t>
            </a:r>
          </a:p>
          <a:p>
            <a:pPr>
              <a:lnSpc>
                <a:spcPts val="2650"/>
              </a:lnSpc>
            </a:pPr>
            <a:r>
              <a:rPr lang="fr-FR" sz="2650" dirty="0"/>
              <a:t>Innovation</a:t>
            </a:r>
          </a:p>
        </p:txBody>
      </p:sp>
      <p:cxnSp>
        <p:nvCxnSpPr>
          <p:cNvPr id="25" name="Connecteur droit 14">
            <a:extLst>
              <a:ext uri="{FF2B5EF4-FFF2-40B4-BE49-F238E27FC236}">
                <a16:creationId xmlns:a16="http://schemas.microsoft.com/office/drawing/2014/main" id="{A6244450-E821-654A-9248-44D1D123EE57}"/>
              </a:ext>
            </a:extLst>
          </p:cNvPr>
          <p:cNvCxnSpPr>
            <a:cxnSpLocks/>
          </p:cNvCxnSpPr>
          <p:nvPr userDrawn="1"/>
        </p:nvCxnSpPr>
        <p:spPr>
          <a:xfrm>
            <a:off x="332630" y="123478"/>
            <a:ext cx="0" cy="277345"/>
          </a:xfrm>
          <a:prstGeom prst="line">
            <a:avLst/>
          </a:prstGeom>
          <a:ln w="53975">
            <a:solidFill>
              <a:srgbClr val="FF7900"/>
            </a:solidFill>
          </a:ln>
        </p:spPr>
        <p:style>
          <a:lnRef idx="1">
            <a:schemeClr val="accent1"/>
          </a:lnRef>
          <a:fillRef idx="0">
            <a:schemeClr val="accent1"/>
          </a:fillRef>
          <a:effectRef idx="0">
            <a:schemeClr val="accent1"/>
          </a:effectRef>
          <a:fontRef idx="minor">
            <a:schemeClr val="tx1"/>
          </a:fontRef>
        </p:style>
      </p:cxnSp>
      <p:cxnSp>
        <p:nvCxnSpPr>
          <p:cNvPr id="26" name="Connecteur droit 14">
            <a:extLst>
              <a:ext uri="{FF2B5EF4-FFF2-40B4-BE49-F238E27FC236}">
                <a16:creationId xmlns:a16="http://schemas.microsoft.com/office/drawing/2014/main" id="{47F7AFE2-B0DD-EB4C-AEBC-9E6EB009B2B1}"/>
              </a:ext>
            </a:extLst>
          </p:cNvPr>
          <p:cNvCxnSpPr>
            <a:cxnSpLocks/>
          </p:cNvCxnSpPr>
          <p:nvPr userDrawn="1"/>
        </p:nvCxnSpPr>
        <p:spPr>
          <a:xfrm>
            <a:off x="331934" y="1203598"/>
            <a:ext cx="696" cy="3673202"/>
          </a:xfrm>
          <a:prstGeom prst="line">
            <a:avLst/>
          </a:prstGeom>
          <a:ln w="53975">
            <a:solidFill>
              <a:srgbClr val="FF79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4179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4" name="Content Placeholder 2"/>
          <p:cNvSpPr>
            <a:spLocks noGrp="1"/>
          </p:cNvSpPr>
          <p:nvPr>
            <p:ph idx="1" hasCustomPrompt="1"/>
          </p:nvPr>
        </p:nvSpPr>
        <p:spPr>
          <a:xfrm>
            <a:off x="314325" y="268287"/>
            <a:ext cx="8515349" cy="4281487"/>
          </a:xfrm>
        </p:spPr>
        <p:txBody>
          <a:bodyPr/>
          <a:lstStyle>
            <a:lvl1pPr>
              <a:spcBef>
                <a:spcPts val="0"/>
              </a:spcBef>
              <a:defRPr sz="3000"/>
            </a:lvl1pPr>
            <a:lvl2pPr marL="358775" indent="-358775">
              <a:spcBef>
                <a:spcPts val="0"/>
              </a:spcBef>
              <a:buClrTx/>
              <a:buSzPct val="100000"/>
              <a:buFont typeface="+mj-lt"/>
              <a:buAutoNum type="arabicPeriod"/>
              <a:defRPr sz="3000"/>
            </a:lvl2pPr>
            <a:lvl3pPr>
              <a:defRPr sz="1800"/>
            </a:lvl3pPr>
            <a:lvl4pPr>
              <a:defRPr sz="1800"/>
            </a:lvl4pPr>
            <a:lvl5pPr>
              <a:defRPr sz="1800"/>
            </a:lvl5pPr>
          </a:lstStyle>
          <a:p>
            <a:pPr lvl="0"/>
            <a:r>
              <a:rPr lang="fr-FR" noProof="0" dirty="0"/>
              <a:t>Cliquez pour modifier le contenu</a:t>
            </a:r>
          </a:p>
          <a:p>
            <a:pPr lvl="1"/>
            <a:r>
              <a:rPr lang="fr-FR" noProof="0" dirty="0"/>
              <a:t>Deuxième niveau</a:t>
            </a:r>
          </a:p>
        </p:txBody>
      </p:sp>
      <p:sp>
        <p:nvSpPr>
          <p:cNvPr id="5" name="TextBox 4"/>
          <p:cNvSpPr txBox="1"/>
          <p:nvPr userDrawn="1"/>
        </p:nvSpPr>
        <p:spPr>
          <a:xfrm>
            <a:off x="619545" y="4749146"/>
            <a:ext cx="65" cy="123111"/>
          </a:xfrm>
          <a:prstGeom prst="rect">
            <a:avLst/>
          </a:prstGeom>
          <a:noFill/>
        </p:spPr>
        <p:txBody>
          <a:bodyPr wrap="none" lIns="0" tIns="0" rIns="0" bIns="0" rtlCol="0">
            <a:spAutoFit/>
          </a:bodyPr>
          <a:lstStyle/>
          <a:p>
            <a:endParaRPr kumimoji="0" lang="fr-FR" sz="800" b="0" i="0" u="none" strike="noStrike" kern="1200" cap="none" spc="0" normalizeH="0" baseline="0" noProof="0" dirty="0">
              <a:ln>
                <a:noFill/>
              </a:ln>
              <a:solidFill>
                <a:schemeClr val="bg2"/>
              </a:solidFill>
              <a:effectLst/>
              <a:uLnTx/>
              <a:uFillTx/>
              <a:latin typeface="Helvetica 75 Bold" panose="020B0804020202020204" pitchFamily="34" charset="0"/>
              <a:ea typeface="+mn-ea"/>
              <a:cs typeface="+mn-cs"/>
            </a:endParaRPr>
          </a:p>
        </p:txBody>
      </p:sp>
    </p:spTree>
    <p:extLst>
      <p:ext uri="{BB962C8B-B14F-4D97-AF65-F5344CB8AC3E}">
        <p14:creationId xmlns:p14="http://schemas.microsoft.com/office/powerpoint/2010/main" val="2610210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de section">
    <p:spTree>
      <p:nvGrpSpPr>
        <p:cNvPr id="1" name=""/>
        <p:cNvGrpSpPr/>
        <p:nvPr/>
      </p:nvGrpSpPr>
      <p:grpSpPr>
        <a:xfrm>
          <a:off x="0" y="0"/>
          <a:ext cx="0" cy="0"/>
          <a:chOff x="0" y="0"/>
          <a:chExt cx="0" cy="0"/>
        </a:xfrm>
      </p:grpSpPr>
      <p:sp>
        <p:nvSpPr>
          <p:cNvPr id="8" name="Text Placeholder 7"/>
          <p:cNvSpPr>
            <a:spLocks noGrp="1"/>
          </p:cNvSpPr>
          <p:nvPr>
            <p:ph type="body" sz="quarter" idx="12" hasCustomPrompt="1"/>
          </p:nvPr>
        </p:nvSpPr>
        <p:spPr>
          <a:xfrm>
            <a:off x="313769" y="268287"/>
            <a:ext cx="6096839" cy="4281487"/>
          </a:xfrm>
        </p:spPr>
        <p:txBody>
          <a:bodyPr>
            <a:normAutofit/>
          </a:bodyPr>
          <a:lstStyle>
            <a:lvl1pPr>
              <a:lnSpc>
                <a:spcPct val="85000"/>
              </a:lnSpc>
              <a:spcBef>
                <a:spcPts val="0"/>
              </a:spcBef>
              <a:buNone/>
              <a:defRPr sz="5500" baseline="0"/>
            </a:lvl1pPr>
            <a:lvl2pPr>
              <a:lnSpc>
                <a:spcPct val="85000"/>
              </a:lnSpc>
              <a:spcBef>
                <a:spcPts val="0"/>
              </a:spcBef>
              <a:defRPr sz="5500"/>
            </a:lvl2pPr>
            <a:lvl3pPr>
              <a:defRPr sz="5500"/>
            </a:lvl3pPr>
            <a:lvl4pPr>
              <a:defRPr sz="5500"/>
            </a:lvl4pPr>
            <a:lvl5pPr>
              <a:defRPr sz="5500"/>
            </a:lvl5pPr>
          </a:lstStyle>
          <a:p>
            <a:pPr lvl="0"/>
            <a:r>
              <a:rPr lang="fr-FR" noProof="0" dirty="0"/>
              <a:t>Cliquez pour modifier le nom de la section </a:t>
            </a:r>
          </a:p>
          <a:p>
            <a:pPr lvl="1"/>
            <a:r>
              <a:rPr lang="fr-FR" noProof="0" dirty="0"/>
              <a:t>Deuxième niveau</a:t>
            </a:r>
          </a:p>
        </p:txBody>
      </p:sp>
      <p:sp>
        <p:nvSpPr>
          <p:cNvPr id="4" name="TextBox 3"/>
          <p:cNvSpPr txBox="1"/>
          <p:nvPr userDrawn="1"/>
        </p:nvSpPr>
        <p:spPr>
          <a:xfrm>
            <a:off x="619545" y="4749146"/>
            <a:ext cx="65" cy="123111"/>
          </a:xfrm>
          <a:prstGeom prst="rect">
            <a:avLst/>
          </a:prstGeom>
          <a:noFill/>
        </p:spPr>
        <p:txBody>
          <a:bodyPr wrap="none" lIns="0" tIns="0" rIns="0" bIns="0" rtlCol="0">
            <a:spAutoFit/>
          </a:bodyPr>
          <a:lstStyle/>
          <a:p>
            <a:endParaRPr kumimoji="0" lang="fr-FR" sz="800" b="0" i="0" u="none" strike="noStrike" kern="1200" cap="none" spc="0" normalizeH="0" baseline="0" noProof="0" dirty="0">
              <a:ln>
                <a:noFill/>
              </a:ln>
              <a:solidFill>
                <a:schemeClr val="bg2"/>
              </a:solidFill>
              <a:effectLst/>
              <a:uLnTx/>
              <a:uFillTx/>
              <a:latin typeface="Helvetica 75 Bold" panose="020B0804020202020204" pitchFamily="34" charset="0"/>
              <a:ea typeface="+mn-ea"/>
              <a:cs typeface="+mn-cs"/>
            </a:endParaRPr>
          </a:p>
        </p:txBody>
      </p:sp>
    </p:spTree>
    <p:extLst>
      <p:ext uri="{BB962C8B-B14F-4D97-AF65-F5344CB8AC3E}">
        <p14:creationId xmlns:p14="http://schemas.microsoft.com/office/powerpoint/2010/main" val="2854208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14326" y="1184275"/>
            <a:ext cx="3966930" cy="3365499"/>
          </a:xfrm>
        </p:spPr>
        <p:txBody>
          <a:bodyPr>
            <a:normAutofit/>
          </a:bodyPr>
          <a:lstStyle>
            <a:lvl1pPr>
              <a:defRPr sz="1400" baseline="0"/>
            </a:lvl1pPr>
            <a:lvl2pPr>
              <a:defRPr sz="1400" baseline="0">
                <a:solidFill>
                  <a:schemeClr val="tx1"/>
                </a:solidFill>
              </a:defRPr>
            </a:lvl2pPr>
            <a:lvl3pPr>
              <a:defRPr sz="1400" baseline="0">
                <a:solidFill>
                  <a:schemeClr val="tx1"/>
                </a:solidFill>
              </a:defRPr>
            </a:lvl3pPr>
            <a:lvl4pPr>
              <a:defRPr sz="1400" baseline="0">
                <a:solidFill>
                  <a:schemeClr val="tx1"/>
                </a:solidFill>
              </a:defRPr>
            </a:lvl4pPr>
            <a:lvl5pPr>
              <a:defRPr sz="1400" baseline="0">
                <a:solidFill>
                  <a:schemeClr val="tx1"/>
                </a:solidFill>
              </a:defRPr>
            </a:lvl5pPr>
            <a:lvl6pPr>
              <a:defRPr sz="1400"/>
            </a:lvl6pPr>
            <a:lvl7pPr>
              <a:defRPr sz="1800"/>
            </a:lvl7pPr>
            <a:lvl8pPr>
              <a:defRPr sz="1800"/>
            </a:lvl8pPr>
            <a:lvl9pPr>
              <a:defRPr sz="1800"/>
            </a:lvl9pPr>
          </a:lstStyle>
          <a:p>
            <a:pPr lvl="0"/>
            <a:r>
              <a:rPr lang="fr-FR" noProof="0" dirty="0"/>
              <a:t>Cliquez pour modifier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4" name="Content Placeholder 3"/>
          <p:cNvSpPr>
            <a:spLocks noGrp="1"/>
          </p:cNvSpPr>
          <p:nvPr>
            <p:ph sz="half" idx="2" hasCustomPrompt="1"/>
          </p:nvPr>
        </p:nvSpPr>
        <p:spPr>
          <a:xfrm>
            <a:off x="4864795" y="1183698"/>
            <a:ext cx="3964880" cy="3364418"/>
          </a:xfrm>
        </p:spPr>
        <p:txBody>
          <a:bodyPr>
            <a:normAutofit/>
          </a:bodyPr>
          <a:lstStyle>
            <a:lvl1pPr>
              <a:defRPr sz="1400"/>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400"/>
            </a:lvl6pPr>
            <a:lvl7pPr>
              <a:defRPr sz="1800"/>
            </a:lvl7pPr>
            <a:lvl8pPr>
              <a:defRPr sz="1800"/>
            </a:lvl8pPr>
            <a:lvl9pPr>
              <a:defRPr sz="1800"/>
            </a:lvl9pPr>
          </a:lstStyle>
          <a:p>
            <a:pPr lvl="0"/>
            <a:r>
              <a:rPr lang="fr-FR" noProof="0" dirty="0"/>
              <a:t>Cliquez pour modifier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5" name="Title 4"/>
          <p:cNvSpPr>
            <a:spLocks noGrp="1"/>
          </p:cNvSpPr>
          <p:nvPr>
            <p:ph type="title" hasCustomPrompt="1"/>
          </p:nvPr>
        </p:nvSpPr>
        <p:spPr/>
        <p:txBody>
          <a:bodyPr/>
          <a:lstStyle/>
          <a:p>
            <a:r>
              <a:rPr lang="fr-FR" noProof="0" dirty="0"/>
              <a:t>Cliquez pour modifier le titre</a:t>
            </a:r>
            <a:endParaRPr lang="en-GB" dirty="0"/>
          </a:p>
        </p:txBody>
      </p:sp>
      <p:sp>
        <p:nvSpPr>
          <p:cNvPr id="7" name="TextBox 6"/>
          <p:cNvSpPr txBox="1"/>
          <p:nvPr userDrawn="1"/>
        </p:nvSpPr>
        <p:spPr>
          <a:xfrm>
            <a:off x="619545" y="4749146"/>
            <a:ext cx="65" cy="123111"/>
          </a:xfrm>
          <a:prstGeom prst="rect">
            <a:avLst/>
          </a:prstGeom>
          <a:noFill/>
        </p:spPr>
        <p:txBody>
          <a:bodyPr wrap="none" lIns="0" tIns="0" rIns="0" bIns="0" rtlCol="0">
            <a:spAutoFit/>
          </a:bodyPr>
          <a:lstStyle/>
          <a:p>
            <a:endParaRPr kumimoji="0" lang="fr-FR" sz="800" b="0" i="0" u="none" strike="noStrike" kern="1200" cap="none" spc="0" normalizeH="0" baseline="0" noProof="0" dirty="0">
              <a:ln>
                <a:noFill/>
              </a:ln>
              <a:solidFill>
                <a:schemeClr val="bg2"/>
              </a:solidFill>
              <a:effectLst/>
              <a:uLnTx/>
              <a:uFillTx/>
              <a:latin typeface="Helvetica 75 Bold" panose="020B0804020202020204" pitchFamily="34" charset="0"/>
              <a:ea typeface="+mn-ea"/>
              <a:cs typeface="+mn-cs"/>
            </a:endParaRPr>
          </a:p>
        </p:txBody>
      </p:sp>
    </p:spTree>
    <p:extLst>
      <p:ext uri="{BB962C8B-B14F-4D97-AF65-F5344CB8AC3E}">
        <p14:creationId xmlns:p14="http://schemas.microsoft.com/office/powerpoint/2010/main" val="1097682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fr-FR" noProof="0" dirty="0"/>
              <a:t>Cliquez pour modifier le titre</a:t>
            </a:r>
          </a:p>
        </p:txBody>
      </p:sp>
      <p:sp>
        <p:nvSpPr>
          <p:cNvPr id="5" name="TextBox 4"/>
          <p:cNvSpPr txBox="1"/>
          <p:nvPr userDrawn="1"/>
        </p:nvSpPr>
        <p:spPr>
          <a:xfrm>
            <a:off x="619545" y="4749146"/>
            <a:ext cx="65" cy="123111"/>
          </a:xfrm>
          <a:prstGeom prst="rect">
            <a:avLst/>
          </a:prstGeom>
          <a:noFill/>
        </p:spPr>
        <p:txBody>
          <a:bodyPr wrap="none" lIns="0" tIns="0" rIns="0" bIns="0" rtlCol="0">
            <a:spAutoFit/>
          </a:bodyPr>
          <a:lstStyle/>
          <a:p>
            <a:endParaRPr kumimoji="0" lang="fr-FR" sz="800" b="0" i="0" u="none" strike="noStrike" kern="1200" cap="none" spc="0" normalizeH="0" baseline="0" noProof="0" dirty="0">
              <a:ln>
                <a:noFill/>
              </a:ln>
              <a:solidFill>
                <a:schemeClr val="bg2"/>
              </a:solidFill>
              <a:effectLst/>
              <a:uLnTx/>
              <a:uFillTx/>
              <a:latin typeface="Helvetica 75 Bold" panose="020B0804020202020204" pitchFamily="34" charset="0"/>
              <a:ea typeface="+mn-ea"/>
              <a:cs typeface="+mn-cs"/>
            </a:endParaRPr>
          </a:p>
        </p:txBody>
      </p:sp>
    </p:spTree>
    <p:extLst>
      <p:ext uri="{BB962C8B-B14F-4D97-AF65-F5344CB8AC3E}">
        <p14:creationId xmlns:p14="http://schemas.microsoft.com/office/powerpoint/2010/main" val="3143405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Image pleine page">
    <p:bg>
      <p:bgPr>
        <a:solidFill>
          <a:schemeClr val="tx2"/>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2" hasCustomPrompt="1"/>
          </p:nvPr>
        </p:nvSpPr>
        <p:spPr>
          <a:xfrm>
            <a:off x="0" y="0"/>
            <a:ext cx="9144000" cy="5143500"/>
          </a:xfrm>
        </p:spPr>
        <p:txBody>
          <a:bodyPr/>
          <a:lstStyle/>
          <a:p>
            <a:r>
              <a:rPr lang="fr-FR" noProof="0" dirty="0"/>
              <a:t>Cliquez sur l'icône pour ajouter une photo</a:t>
            </a:r>
          </a:p>
        </p:txBody>
      </p:sp>
      <p:sp>
        <p:nvSpPr>
          <p:cNvPr id="3" name="Title 2"/>
          <p:cNvSpPr>
            <a:spLocks noGrp="1"/>
          </p:cNvSpPr>
          <p:nvPr>
            <p:ph type="title" hasCustomPrompt="1"/>
          </p:nvPr>
        </p:nvSpPr>
        <p:spPr/>
        <p:txBody>
          <a:bodyPr/>
          <a:lstStyle>
            <a:lvl1pPr>
              <a:defRPr>
                <a:solidFill>
                  <a:schemeClr val="tx1"/>
                </a:solidFill>
              </a:defRPr>
            </a:lvl1pPr>
          </a:lstStyle>
          <a:p>
            <a:r>
              <a:rPr lang="fr-FR" dirty="0"/>
              <a:t>Cliquez pour modifier le titre</a:t>
            </a:r>
            <a:endParaRPr lang="en-GB" dirty="0"/>
          </a:p>
        </p:txBody>
      </p:sp>
    </p:spTree>
    <p:extLst>
      <p:ext uri="{BB962C8B-B14F-4D97-AF65-F5344CB8AC3E}">
        <p14:creationId xmlns:p14="http://schemas.microsoft.com/office/powerpoint/2010/main" val="2143937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3" name="TextBox 2"/>
          <p:cNvSpPr txBox="1"/>
          <p:nvPr userDrawn="1"/>
        </p:nvSpPr>
        <p:spPr>
          <a:xfrm>
            <a:off x="619545" y="4749146"/>
            <a:ext cx="65" cy="123111"/>
          </a:xfrm>
          <a:prstGeom prst="rect">
            <a:avLst/>
          </a:prstGeom>
          <a:noFill/>
        </p:spPr>
        <p:txBody>
          <a:bodyPr wrap="none" lIns="0" tIns="0" rIns="0" bIns="0" rtlCol="0">
            <a:spAutoFit/>
          </a:bodyPr>
          <a:lstStyle/>
          <a:p>
            <a:endParaRPr kumimoji="0" lang="fr-FR" sz="800" b="0" i="0" u="none" strike="noStrike" kern="1200" cap="none" spc="0" normalizeH="0" baseline="0" noProof="0" dirty="0">
              <a:ln>
                <a:noFill/>
              </a:ln>
              <a:solidFill>
                <a:schemeClr val="bg2"/>
              </a:solidFill>
              <a:effectLst/>
              <a:uLnTx/>
              <a:uFillTx/>
              <a:latin typeface="Helvetica 75 Bold" panose="020B0804020202020204" pitchFamily="34" charset="0"/>
              <a:ea typeface="+mn-ea"/>
              <a:cs typeface="+mn-cs"/>
            </a:endParaRPr>
          </a:p>
        </p:txBody>
      </p:sp>
    </p:spTree>
    <p:extLst>
      <p:ext uri="{BB962C8B-B14F-4D97-AF65-F5344CB8AC3E}">
        <p14:creationId xmlns:p14="http://schemas.microsoft.com/office/powerpoint/2010/main" val="1928312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14325" y="1184275"/>
            <a:ext cx="8515350" cy="3365500"/>
          </a:xfrm>
        </p:spPr>
        <p:txBody>
          <a:bodyPr/>
          <a:lstStyle>
            <a:lvl1pPr>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lvl6pPr>
          </a:lstStyle>
          <a:p>
            <a:pPr lvl="0"/>
            <a:r>
              <a:rPr lang="fr-FR" noProof="0" dirty="0"/>
              <a:t>Cliquez pour modifier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4" name="Title 3"/>
          <p:cNvSpPr>
            <a:spLocks noGrp="1"/>
          </p:cNvSpPr>
          <p:nvPr>
            <p:ph type="title" hasCustomPrompt="1"/>
          </p:nvPr>
        </p:nvSpPr>
        <p:spPr/>
        <p:txBody>
          <a:bodyPr/>
          <a:lstStyle/>
          <a:p>
            <a:r>
              <a:rPr lang="fr-FR" noProof="0" dirty="0"/>
              <a:t>Cliquez pour modifier le titre</a:t>
            </a:r>
            <a:endParaRPr lang="en-GB" dirty="0"/>
          </a:p>
        </p:txBody>
      </p:sp>
      <p:sp>
        <p:nvSpPr>
          <p:cNvPr id="6" name="TextBox 5"/>
          <p:cNvSpPr txBox="1"/>
          <p:nvPr userDrawn="1"/>
        </p:nvSpPr>
        <p:spPr>
          <a:xfrm>
            <a:off x="619545" y="4749146"/>
            <a:ext cx="65" cy="123111"/>
          </a:xfrm>
          <a:prstGeom prst="rect">
            <a:avLst/>
          </a:prstGeom>
          <a:noFill/>
        </p:spPr>
        <p:txBody>
          <a:bodyPr wrap="none" lIns="0" tIns="0" rIns="0" bIns="0" rtlCol="0">
            <a:spAutoFit/>
          </a:bodyPr>
          <a:lstStyle/>
          <a:p>
            <a:endParaRPr kumimoji="0" lang="fr-FR" sz="800" b="0" i="0" u="none" strike="noStrike" kern="1200" cap="none" spc="0" normalizeH="0" baseline="0" noProof="0" dirty="0">
              <a:ln>
                <a:noFill/>
              </a:ln>
              <a:solidFill>
                <a:schemeClr val="bg2"/>
              </a:solidFill>
              <a:effectLst/>
              <a:uLnTx/>
              <a:uFillTx/>
              <a:latin typeface="Helvetica 75 Bold" panose="020B0804020202020204" pitchFamily="34" charset="0"/>
              <a:ea typeface="+mn-ea"/>
              <a:cs typeface="+mn-cs"/>
            </a:endParaRPr>
          </a:p>
        </p:txBody>
      </p:sp>
    </p:spTree>
    <p:extLst>
      <p:ext uri="{BB962C8B-B14F-4D97-AF65-F5344CB8AC3E}">
        <p14:creationId xmlns:p14="http://schemas.microsoft.com/office/powerpoint/2010/main" val="2035300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14325" y="267494"/>
            <a:ext cx="8515350" cy="743744"/>
          </a:xfrm>
          <a:prstGeom prst="rect">
            <a:avLst/>
          </a:prstGeom>
        </p:spPr>
        <p:txBody>
          <a:bodyPr vert="horz" lIns="0" tIns="0" rIns="0" bIns="0" rtlCol="0" anchor="t" anchorCtr="0">
            <a:noAutofit/>
          </a:bodyPr>
          <a:lstStyle/>
          <a:p>
            <a:r>
              <a:rPr lang="fr-FR" noProof="0" dirty="0"/>
              <a:t>Cliquez pour modifier le titre</a:t>
            </a:r>
          </a:p>
        </p:txBody>
      </p:sp>
      <p:sp>
        <p:nvSpPr>
          <p:cNvPr id="3" name="Text Placeholder 2"/>
          <p:cNvSpPr>
            <a:spLocks noGrp="1"/>
          </p:cNvSpPr>
          <p:nvPr>
            <p:ph type="body" idx="1"/>
          </p:nvPr>
        </p:nvSpPr>
        <p:spPr>
          <a:xfrm>
            <a:off x="314325" y="1184275"/>
            <a:ext cx="8515350" cy="3365500"/>
          </a:xfrm>
          <a:prstGeom prst="rect">
            <a:avLst/>
          </a:prstGeom>
        </p:spPr>
        <p:txBody>
          <a:bodyPr vert="horz" lIns="0" tIns="0" rIns="0" bIns="0" rtlCol="0">
            <a:noAutofit/>
          </a:bodyPr>
          <a:lstStyle/>
          <a:p>
            <a:pPr lvl="0"/>
            <a:r>
              <a:rPr lang="fr-FR" noProof="0" dirty="0"/>
              <a:t>Cliquez pour modifier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9" name="Text Placeholder 10"/>
          <p:cNvSpPr txBox="1">
            <a:spLocks/>
          </p:cNvSpPr>
          <p:nvPr/>
        </p:nvSpPr>
        <p:spPr>
          <a:xfrm>
            <a:off x="314325" y="4535485"/>
            <a:ext cx="275010" cy="334961"/>
          </a:xfrm>
          <a:prstGeom prst="rect">
            <a:avLst/>
          </a:prstGeom>
        </p:spPr>
        <p:txBody>
          <a:bodyPr wrap="square" lIns="720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fld id="{8702007A-2642-4DC4-A457-FD791426C840}" type="slidenum">
              <a:rPr kumimoji="0" lang="fr-FR" sz="800" b="0" i="0" u="none" strike="noStrike" kern="1200" cap="none" spc="0" normalizeH="0" baseline="0" noProof="0" smtClean="0">
                <a:ln>
                  <a:noFill/>
                </a:ln>
                <a:solidFill>
                  <a:schemeClr val="tx1"/>
                </a:solidFill>
                <a:effectLst/>
                <a:uLnTx/>
                <a:uFillTx/>
                <a:latin typeface="Helvetica 75 Bold" panose="020B0804020202020204" pitchFamily="34" charset="0"/>
                <a:ea typeface="+mn-ea"/>
                <a:cs typeface="+mn-cs"/>
              </a:rPr>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t>‹N°›</a:t>
            </a:fld>
            <a:endParaRPr kumimoji="0" lang="fr-FR" sz="800" b="0" i="0" u="none" strike="noStrike" kern="1200" cap="none" spc="0" normalizeH="0" baseline="0" noProof="0" dirty="0">
              <a:ln>
                <a:noFill/>
              </a:ln>
              <a:solidFill>
                <a:schemeClr val="tx1"/>
              </a:solidFill>
              <a:effectLst/>
              <a:uLnTx/>
              <a:uFillTx/>
              <a:latin typeface="Helvetica 75 Bold" panose="020B0804020202020204" pitchFamily="34" charset="0"/>
              <a:ea typeface="+mn-ea"/>
              <a:cs typeface="+mn-cs"/>
            </a:endParaRPr>
          </a:p>
        </p:txBody>
      </p:sp>
      <p:sp>
        <p:nvSpPr>
          <p:cNvPr id="5" name="MSIPCMContentMarking" descr="{&quot;HashCode&quot;:-309203560,&quot;Placement&quot;:&quot;Footer&quot;,&quot;Top&quot;:388.8,&quot;Left&quot;:315.058655,&quot;SlideWidth&quot;:720,&quot;SlideHeight&quot;:405}">
            <a:extLst>
              <a:ext uri="{FF2B5EF4-FFF2-40B4-BE49-F238E27FC236}">
                <a16:creationId xmlns:a16="http://schemas.microsoft.com/office/drawing/2014/main" id="{681B1E82-06B6-4EF3-89AE-0DF1031A1540}"/>
              </a:ext>
            </a:extLst>
          </p:cNvPr>
          <p:cNvSpPr txBox="1"/>
          <p:nvPr userDrawn="1"/>
        </p:nvSpPr>
        <p:spPr>
          <a:xfrm>
            <a:off x="4001245" y="4937760"/>
            <a:ext cx="1141510" cy="205740"/>
          </a:xfrm>
          <a:prstGeom prst="rect">
            <a:avLst/>
          </a:prstGeom>
        </p:spPr>
        <p:txBody>
          <a:bodyPr vert="horz" wrap="square" lIns="0" tIns="0" rIns="0" bIns="0" rtlCol="0" anchor="ctr" anchorCtr="1">
            <a:spAutoFit/>
          </a:bodyPr>
          <a:lstStyle/>
          <a:p>
            <a:pPr algn="ctr">
              <a:spcBef>
                <a:spcPts val="0"/>
              </a:spcBef>
              <a:spcAft>
                <a:spcPts val="0"/>
              </a:spcAft>
            </a:pPr>
            <a:r>
              <a:rPr lang="fr-FR" sz="800">
                <a:solidFill>
                  <a:srgbClr val="ED7D31"/>
                </a:solidFill>
                <a:latin typeface="Helvetica 75 Bold" panose="020B0804020202020204" pitchFamily="34" charset="0"/>
              </a:rPr>
              <a:t>Orange Restricted</a:t>
            </a:r>
            <a:endParaRPr lang="fr-FR" sz="800" dirty="0" err="1">
              <a:solidFill>
                <a:srgbClr val="ED7D31"/>
              </a:solidFill>
              <a:latin typeface="Helvetica 75 Bold" panose="020B0804020202020204" pitchFamily="34" charset="0"/>
            </a:endParaRPr>
          </a:p>
        </p:txBody>
      </p:sp>
    </p:spTree>
    <p:extLst>
      <p:ext uri="{BB962C8B-B14F-4D97-AF65-F5344CB8AC3E}">
        <p14:creationId xmlns:p14="http://schemas.microsoft.com/office/powerpoint/2010/main" val="3086201148"/>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marL="0" indent="0" algn="l" defTabSz="914400" rtl="0" eaLnBrk="1" latinLnBrk="0" hangingPunct="1">
        <a:lnSpc>
          <a:spcPct val="90000"/>
        </a:lnSpc>
        <a:spcBef>
          <a:spcPct val="0"/>
        </a:spcBef>
        <a:buNone/>
        <a:defRPr sz="2000" kern="1200" spc="-20" baseline="0">
          <a:solidFill>
            <a:schemeClr val="bg2"/>
          </a:solidFill>
          <a:latin typeface="Helvetica 75 Bold" panose="020B0804020202020204" pitchFamily="34" charset="0"/>
          <a:ea typeface="+mj-ea"/>
          <a:cs typeface="+mj-cs"/>
        </a:defRPr>
      </a:lvl1pPr>
    </p:titleStyle>
    <p:bodyStyle>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tabLst/>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anose="020B0604020202020204"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anose="020B0604020202020204"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anose="020B0604020202020204" pitchFamily="34" charset="0"/>
        <a:buChar char="–"/>
        <a:defRPr sz="1400" kern="1200">
          <a:solidFill>
            <a:schemeClr val="tx1"/>
          </a:solidFill>
          <a:latin typeface="Helvetica 55 Roman" panose="020B0604020202020204" pitchFamily="34" charset="0"/>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14325" y="267494"/>
            <a:ext cx="8515350" cy="743744"/>
          </a:xfrm>
          <a:prstGeom prst="rect">
            <a:avLst/>
          </a:prstGeom>
        </p:spPr>
        <p:txBody>
          <a:bodyPr vert="horz" lIns="0" tIns="0" rIns="0" bIns="0" rtlCol="0" anchor="t" anchorCtr="0">
            <a:noAutofit/>
          </a:bodyPr>
          <a:lstStyle/>
          <a:p>
            <a:r>
              <a:rPr lang="fr-FR" noProof="0" dirty="0"/>
              <a:t>Cliquez pour modifier le titre</a:t>
            </a:r>
          </a:p>
        </p:txBody>
      </p:sp>
      <p:sp>
        <p:nvSpPr>
          <p:cNvPr id="3" name="Text Placeholder 2"/>
          <p:cNvSpPr>
            <a:spLocks noGrp="1"/>
          </p:cNvSpPr>
          <p:nvPr>
            <p:ph type="body" idx="1"/>
          </p:nvPr>
        </p:nvSpPr>
        <p:spPr>
          <a:xfrm>
            <a:off x="314325" y="1184275"/>
            <a:ext cx="8515350" cy="3365500"/>
          </a:xfrm>
          <a:prstGeom prst="rect">
            <a:avLst/>
          </a:prstGeom>
        </p:spPr>
        <p:txBody>
          <a:bodyPr vert="horz" lIns="0" tIns="0" rIns="0" bIns="0" rtlCol="0">
            <a:noAutofit/>
          </a:bodyPr>
          <a:lstStyle/>
          <a:p>
            <a:pPr lvl="0"/>
            <a:r>
              <a:rPr lang="fr-FR" noProof="0" dirty="0"/>
              <a:t>Cliquez pour modifier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9" name="Text Placeholder 10"/>
          <p:cNvSpPr txBox="1">
            <a:spLocks/>
          </p:cNvSpPr>
          <p:nvPr/>
        </p:nvSpPr>
        <p:spPr>
          <a:xfrm>
            <a:off x="314325" y="4535485"/>
            <a:ext cx="275010" cy="334961"/>
          </a:xfrm>
          <a:prstGeom prst="rect">
            <a:avLst/>
          </a:prstGeom>
        </p:spPr>
        <p:txBody>
          <a:bodyPr wrap="square" lIns="720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fld id="{8702007A-2642-4DC4-A457-FD791426C840}" type="slidenum">
              <a:rPr kumimoji="0" lang="fr-FR" sz="800" b="0" i="0" u="none" strike="noStrike" kern="1200" cap="none" spc="0" normalizeH="0" baseline="0" noProof="0" smtClean="0">
                <a:ln>
                  <a:noFill/>
                </a:ln>
                <a:solidFill>
                  <a:schemeClr val="tx1"/>
                </a:solidFill>
                <a:effectLst/>
                <a:uLnTx/>
                <a:uFillTx/>
                <a:latin typeface="Helvetica 75 Bold" panose="020B0804020202020204" pitchFamily="34" charset="0"/>
                <a:ea typeface="+mn-ea"/>
                <a:cs typeface="+mn-cs"/>
              </a:rPr>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t>‹N°›</a:t>
            </a:fld>
            <a:endParaRPr kumimoji="0" lang="fr-FR" sz="800" b="0" i="0" u="none" strike="noStrike" kern="1200" cap="none" spc="0" normalizeH="0" baseline="0" noProof="0" dirty="0">
              <a:ln>
                <a:noFill/>
              </a:ln>
              <a:solidFill>
                <a:schemeClr val="tx1"/>
              </a:solidFill>
              <a:effectLst/>
              <a:uLnTx/>
              <a:uFillTx/>
              <a:latin typeface="Helvetica 75 Bold" panose="020B0804020202020204" pitchFamily="34" charset="0"/>
              <a:ea typeface="+mn-ea"/>
              <a:cs typeface="+mn-cs"/>
            </a:endParaRPr>
          </a:p>
        </p:txBody>
      </p:sp>
      <p:sp>
        <p:nvSpPr>
          <p:cNvPr id="4" name="MSIPCMContentMarking" descr="{&quot;HashCode&quot;:-309203560,&quot;Placement&quot;:&quot;Footer&quot;,&quot;Top&quot;:388.8,&quot;Left&quot;:315.058655,&quot;SlideWidth&quot;:720,&quot;SlideHeight&quot;:405}">
            <a:extLst>
              <a:ext uri="{FF2B5EF4-FFF2-40B4-BE49-F238E27FC236}">
                <a16:creationId xmlns:a16="http://schemas.microsoft.com/office/drawing/2014/main" id="{20E0984B-F8CB-423F-A2ED-06CA48A75725}"/>
              </a:ext>
            </a:extLst>
          </p:cNvPr>
          <p:cNvSpPr txBox="1"/>
          <p:nvPr userDrawn="1"/>
        </p:nvSpPr>
        <p:spPr>
          <a:xfrm>
            <a:off x="4001245" y="4937760"/>
            <a:ext cx="1141510" cy="205740"/>
          </a:xfrm>
          <a:prstGeom prst="rect">
            <a:avLst/>
          </a:prstGeom>
        </p:spPr>
        <p:txBody>
          <a:bodyPr vert="horz" wrap="square" lIns="0" tIns="0" rIns="0" bIns="0" rtlCol="0" anchor="ctr" anchorCtr="1">
            <a:spAutoFit/>
          </a:bodyPr>
          <a:lstStyle/>
          <a:p>
            <a:pPr algn="ctr">
              <a:spcBef>
                <a:spcPts val="0"/>
              </a:spcBef>
              <a:spcAft>
                <a:spcPts val="0"/>
              </a:spcAft>
            </a:pPr>
            <a:r>
              <a:rPr lang="fr-FR" sz="800">
                <a:solidFill>
                  <a:srgbClr val="ED7D31"/>
                </a:solidFill>
                <a:latin typeface="Helvetica 75 Bold" panose="020B0804020202020204" pitchFamily="34" charset="0"/>
              </a:rPr>
              <a:t>Orange Restricted</a:t>
            </a:r>
            <a:endParaRPr lang="fr-FR" sz="800" dirty="0" err="1">
              <a:solidFill>
                <a:srgbClr val="ED7D31"/>
              </a:solidFill>
              <a:latin typeface="Helvetica 75 Bold" panose="020B0804020202020204" pitchFamily="34" charset="0"/>
            </a:endParaRPr>
          </a:p>
        </p:txBody>
      </p:sp>
    </p:spTree>
    <p:extLst>
      <p:ext uri="{BB962C8B-B14F-4D97-AF65-F5344CB8AC3E}">
        <p14:creationId xmlns:p14="http://schemas.microsoft.com/office/powerpoint/2010/main" val="1507071699"/>
      </p:ext>
    </p:extLst>
  </p:cSld>
  <p:clrMap bg1="lt1" tx1="dk1" bg2="lt2" tx2="dk2" accent1="accent1" accent2="accent2" accent3="accent3" accent4="accent4" accent5="accent5" accent6="accent6" hlink="hlink" folHlink="folHlink"/>
  <p:sldLayoutIdLst>
    <p:sldLayoutId id="2147483660" r:id="rId1"/>
    <p:sldLayoutId id="2147483659" r:id="rId2"/>
    <p:sldLayoutId id="2147483665" r:id="rId3"/>
    <p:sldLayoutId id="2147483664" r:id="rId4"/>
    <p:sldLayoutId id="2147483661" r:id="rId5"/>
    <p:sldLayoutId id="2147483662" r:id="rId6"/>
    <p:sldLayoutId id="2147483663" r:id="rId7"/>
    <p:sldLayoutId id="2147483666"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marL="0" indent="0" algn="l" defTabSz="914400" rtl="0" eaLnBrk="1" latinLnBrk="0" hangingPunct="1">
        <a:lnSpc>
          <a:spcPct val="90000"/>
        </a:lnSpc>
        <a:spcBef>
          <a:spcPct val="0"/>
        </a:spcBef>
        <a:buNone/>
        <a:defRPr sz="2000" kern="1200" spc="-20" baseline="0">
          <a:solidFill>
            <a:schemeClr val="bg2"/>
          </a:solidFill>
          <a:latin typeface="Helvetica 75 Bold" panose="020B0804020202020204" pitchFamily="34" charset="0"/>
          <a:ea typeface="+mj-ea"/>
          <a:cs typeface="+mj-cs"/>
        </a:defRPr>
      </a:lvl1pPr>
    </p:titleStyle>
    <p:bodyStyle>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tabLst/>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anose="020B0604020202020204"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anose="020B0604020202020204"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anose="020B0604020202020204" pitchFamily="34" charset="0"/>
        <a:buChar char="–"/>
        <a:defRPr sz="1400" kern="1200">
          <a:solidFill>
            <a:schemeClr val="tx1"/>
          </a:solidFill>
          <a:latin typeface="Helvetica 55 Roman" panose="020B0604020202020204" pitchFamily="34" charset="0"/>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ithub.com/camaraproject/QualityOnDemand/tree/main/code/API_definitions" TargetMode="Externa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10.emf"/><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emf"/><Relationship Id="rId4" Type="http://schemas.openxmlformats.org/officeDocument/2006/relationships/image" Target="../media/image11.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hyperlink" Target="https://www.tmforum.org/open-api-manifesto/"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www.tmforum.org/about-tm-forum/forum-liaison-program/" TargetMode="Externa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en-US" sz="3200" dirty="0"/>
              <a:t>Contribution to Camara commonalities workgroup meeting</a:t>
            </a:r>
            <a:br>
              <a:rPr lang="fr-FR" sz="3200" dirty="0"/>
            </a:br>
            <a:br>
              <a:rPr lang="fr-FR" sz="3200" dirty="0"/>
            </a:br>
            <a:r>
              <a:rPr lang="fr-FR" sz="3200" dirty="0"/>
              <a:t>TMF open API</a:t>
            </a:r>
            <a:br>
              <a:rPr lang="fr-FR" sz="3200" dirty="0"/>
            </a:br>
            <a:endParaRPr lang="fr-FR" sz="3200" dirty="0"/>
          </a:p>
        </p:txBody>
      </p:sp>
      <p:sp>
        <p:nvSpPr>
          <p:cNvPr id="3" name="Sous-titre 2"/>
          <p:cNvSpPr>
            <a:spLocks noGrp="1"/>
          </p:cNvSpPr>
          <p:nvPr>
            <p:ph type="subTitle" idx="1"/>
          </p:nvPr>
        </p:nvSpPr>
        <p:spPr/>
        <p:txBody>
          <a:bodyPr/>
          <a:lstStyle/>
          <a:p>
            <a:r>
              <a:rPr lang="fr-FR" dirty="0"/>
              <a:t>Ludovic Robert</a:t>
            </a:r>
          </a:p>
          <a:p>
            <a:r>
              <a:rPr lang="fr-FR" dirty="0"/>
              <a:t>Orange</a:t>
            </a:r>
          </a:p>
        </p:txBody>
      </p:sp>
    </p:spTree>
    <p:extLst>
      <p:ext uri="{BB962C8B-B14F-4D97-AF65-F5344CB8AC3E}">
        <p14:creationId xmlns:p14="http://schemas.microsoft.com/office/powerpoint/2010/main" val="1770799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5F0B013C-7EF9-4D79-9EBD-B254F1D2AF34}"/>
              </a:ext>
            </a:extLst>
          </p:cNvPr>
          <p:cNvSpPr>
            <a:spLocks noGrp="1"/>
          </p:cNvSpPr>
          <p:nvPr>
            <p:ph type="title"/>
          </p:nvPr>
        </p:nvSpPr>
        <p:spPr/>
        <p:txBody>
          <a:bodyPr/>
          <a:lstStyle/>
          <a:p>
            <a:r>
              <a:rPr lang="fr-FR" dirty="0"/>
              <a:t>TMF API candidates for Camara </a:t>
            </a:r>
            <a:r>
              <a:rPr lang="en-US" dirty="0"/>
              <a:t>family</a:t>
            </a:r>
          </a:p>
        </p:txBody>
      </p:sp>
      <p:graphicFrame>
        <p:nvGraphicFramePr>
          <p:cNvPr id="6" name="Tableau 5">
            <a:extLst>
              <a:ext uri="{FF2B5EF4-FFF2-40B4-BE49-F238E27FC236}">
                <a16:creationId xmlns:a16="http://schemas.microsoft.com/office/drawing/2014/main" id="{A8E7795E-E85F-493A-90CB-130F627A4E20}"/>
              </a:ext>
            </a:extLst>
          </p:cNvPr>
          <p:cNvGraphicFramePr>
            <a:graphicFrameLocks noGrp="1"/>
          </p:cNvGraphicFramePr>
          <p:nvPr>
            <p:extLst>
              <p:ext uri="{D42A27DB-BD31-4B8C-83A1-F6EECF244321}">
                <p14:modId xmlns:p14="http://schemas.microsoft.com/office/powerpoint/2010/main" val="1073630800"/>
              </p:ext>
            </p:extLst>
          </p:nvPr>
        </p:nvGraphicFramePr>
        <p:xfrm>
          <a:off x="1403648" y="1214809"/>
          <a:ext cx="7208997" cy="3105151"/>
        </p:xfrm>
        <a:graphic>
          <a:graphicData uri="http://schemas.openxmlformats.org/drawingml/2006/table">
            <a:tbl>
              <a:tblPr>
                <a:tableStyleId>{21E4AEA4-8DFA-4A89-87EB-49C32662AFE0}</a:tableStyleId>
              </a:tblPr>
              <a:tblGrid>
                <a:gridCol w="2026187">
                  <a:extLst>
                    <a:ext uri="{9D8B030D-6E8A-4147-A177-3AD203B41FA5}">
                      <a16:colId xmlns:a16="http://schemas.microsoft.com/office/drawing/2014/main" val="577195295"/>
                    </a:ext>
                  </a:extLst>
                </a:gridCol>
                <a:gridCol w="5182810">
                  <a:extLst>
                    <a:ext uri="{9D8B030D-6E8A-4147-A177-3AD203B41FA5}">
                      <a16:colId xmlns:a16="http://schemas.microsoft.com/office/drawing/2014/main" val="3222109228"/>
                    </a:ext>
                  </a:extLst>
                </a:gridCol>
              </a:tblGrid>
              <a:tr h="0">
                <a:tc>
                  <a:txBody>
                    <a:bodyPr/>
                    <a:lstStyle/>
                    <a:p>
                      <a:pPr>
                        <a:lnSpc>
                          <a:spcPct val="107000"/>
                        </a:lnSpc>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Geofencing</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nSpc>
                          <a:spcPct val="107000"/>
                        </a:lnSpc>
                        <a:spcAft>
                          <a:spcPts val="800"/>
                        </a:spcAft>
                        <a:buFont typeface="Symbol" panose="05050102010706020507" pitchFamily="18" charset="2"/>
                        <a:buChar char=""/>
                      </a:pP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Define </a:t>
                      </a:r>
                      <a:r>
                        <a:rPr lang="en-US"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 geographical area or path </a:t>
                      </a: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on which a device/devices are allowed to operate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Manage </a:t>
                      </a:r>
                      <a:r>
                        <a:rPr lang="en-US"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rules for action </a:t>
                      </a: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violation</a:t>
                      </a:r>
                    </a:p>
                    <a:p>
                      <a:pPr marL="342900" lvl="0" indent="-342900">
                        <a:lnSpc>
                          <a:spcPct val="107000"/>
                        </a:lnSpc>
                        <a:spcAft>
                          <a:spcPts val="800"/>
                        </a:spcAft>
                        <a:buFont typeface="Symbol" panose="05050102010706020507" pitchFamily="18" charset="2"/>
                        <a:buChar char=""/>
                      </a:pP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05390963"/>
                  </a:ext>
                </a:extLst>
              </a:tr>
              <a:tr h="0">
                <a:tc>
                  <a:txBody>
                    <a:bodyPr/>
                    <a:lstStyle/>
                    <a:p>
                      <a:pPr>
                        <a:lnSpc>
                          <a:spcPct val="107000"/>
                        </a:lnSpc>
                        <a:spcAft>
                          <a:spcPts val="800"/>
                        </a:spcAft>
                      </a:pPr>
                      <a:r>
                        <a:rPr lang="en-US" sz="1100" b="1" dirty="0">
                          <a:effectLst/>
                          <a:latin typeface="Calibri" panose="020F0502020204030204" pitchFamily="34" charset="0"/>
                          <a:ea typeface="Calibri" panose="020F0502020204030204" pitchFamily="34" charset="0"/>
                          <a:cs typeface="Times New Roman" panose="02020603050405020304" pitchFamily="18" charset="0"/>
                        </a:rPr>
                        <a:t>TMF675 Geographic location</a:t>
                      </a:r>
                    </a:p>
                    <a:p>
                      <a:pPr>
                        <a:lnSpc>
                          <a:spcPct val="107000"/>
                        </a:lnSpc>
                        <a:spcAft>
                          <a:spcPts val="800"/>
                        </a:spcAft>
                      </a:pPr>
                      <a:r>
                        <a:rPr lang="en-US" sz="1100" b="1" dirty="0">
                          <a:effectLst/>
                          <a:latin typeface="Calibri" panose="020F0502020204030204" pitchFamily="34" charset="0"/>
                          <a:ea typeface="Calibri" panose="020F0502020204030204" pitchFamily="34" charset="0"/>
                          <a:cs typeface="Times New Roman" panose="02020603050405020304" pitchFamily="18" charset="0"/>
                        </a:rPr>
                        <a:t>TMF723 Policy API </a:t>
                      </a:r>
                    </a:p>
                    <a:p>
                      <a:pPr>
                        <a:lnSpc>
                          <a:spcPct val="107000"/>
                        </a:lnSpc>
                        <a:spcAft>
                          <a:spcPts val="800"/>
                        </a:spcAft>
                      </a:pPr>
                      <a:r>
                        <a:rPr lang="en-US" sz="1100" b="1" dirty="0">
                          <a:effectLst/>
                          <a:latin typeface="Calibri" panose="020F0502020204030204" pitchFamily="34" charset="0"/>
                          <a:ea typeface="Calibri" panose="020F0502020204030204" pitchFamily="34" charset="0"/>
                          <a:cs typeface="Times New Roman" panose="02020603050405020304" pitchFamily="18" charset="0"/>
                        </a:rPr>
                        <a:t>TMF639 Resource Inventory</a:t>
                      </a:r>
                      <a:endParaRPr lang="fr-FR"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FE7E7"/>
                    </a:solidFill>
                  </a:tcPr>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Resource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GeographicLocation</a:t>
                      </a:r>
                      <a:r>
                        <a:rPr lang="en-US" sz="1100" dirty="0">
                          <a:effectLst/>
                          <a:latin typeface="Calibri" panose="020F0502020204030204" pitchFamily="34" charset="0"/>
                          <a:ea typeface="Calibri" panose="020F0502020204030204" pitchFamily="34" charset="0"/>
                          <a:cs typeface="Times New Roman" panose="02020603050405020304" pitchFamily="18" charset="0"/>
                        </a:rPr>
                        <a:t>… The API is aligned with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GeoJson</a:t>
                      </a:r>
                      <a:r>
                        <a:rPr lang="en-US" sz="1100" dirty="0">
                          <a:effectLst/>
                          <a:latin typeface="Calibri" panose="020F0502020204030204" pitchFamily="34" charset="0"/>
                          <a:ea typeface="Calibri" panose="020F0502020204030204" pitchFamily="34" charset="0"/>
                          <a:cs typeface="Times New Roman" panose="02020603050405020304" pitchFamily="18" charset="0"/>
                        </a:rPr>
                        <a:t> and allow to manage point,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multiPoint</a:t>
                      </a:r>
                      <a:r>
                        <a:rPr lang="en-US" sz="1100" dirty="0">
                          <a:effectLst/>
                          <a:latin typeface="Calibri" panose="020F0502020204030204" pitchFamily="34" charset="0"/>
                          <a:ea typeface="Calibri" panose="020F0502020204030204" pitchFamily="34" charset="0"/>
                          <a:cs typeface="Times New Roman" panose="02020603050405020304" pitchFamily="18" charset="0"/>
                        </a:rPr>
                        <a:t>, line, multiline &amp; polygon</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Device are managed as resource and are related with place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GeographicLocation</a:t>
                      </a:r>
                      <a:r>
                        <a:rPr lang="en-US" sz="1100" dirty="0">
                          <a:effectLst/>
                          <a:latin typeface="Calibri" panose="020F0502020204030204" pitchFamily="34" charset="0"/>
                          <a:ea typeface="Calibri" panose="020F0502020204030204" pitchFamily="34" charset="0"/>
                          <a:cs typeface="Times New Roman" panose="02020603050405020304" pitchFamily="18" charset="0"/>
                        </a:rPr>
                        <a:t> is a place subtype)</a:t>
                      </a:r>
                    </a:p>
                    <a:p>
                      <a:pPr>
                        <a:lnSpc>
                          <a:spcPct val="107000"/>
                        </a:lnSpc>
                        <a:spcAft>
                          <a:spcPts val="800"/>
                        </a:spcAft>
                      </a:pPr>
                      <a:r>
                        <a:rPr lang="en-US" sz="1100" b="0" dirty="0">
                          <a:effectLst/>
                          <a:latin typeface="Calibri" panose="020F0502020204030204" pitchFamily="34" charset="0"/>
                          <a:ea typeface="Calibri" panose="020F0502020204030204" pitchFamily="34" charset="0"/>
                          <a:cs typeface="Times New Roman" panose="02020603050405020304" pitchFamily="18" charset="0"/>
                        </a:rPr>
                        <a:t>TMF723 Policy API </a:t>
                      </a:r>
                      <a:r>
                        <a:rPr lang="en-US" sz="1100" dirty="0">
                          <a:effectLst/>
                          <a:latin typeface="Calibri" panose="020F0502020204030204" pitchFamily="34" charset="0"/>
                          <a:ea typeface="Calibri" panose="020F0502020204030204" pitchFamily="34" charset="0"/>
                          <a:cs typeface="Times New Roman" panose="02020603050405020304" pitchFamily="18" charset="0"/>
                        </a:rPr>
                        <a:t>is used to describe policy rule (design). Based on Action-Event-</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Confition</a:t>
                      </a:r>
                      <a:r>
                        <a:rPr lang="en-US" sz="1100" dirty="0">
                          <a:effectLst/>
                          <a:latin typeface="Calibri" panose="020F0502020204030204" pitchFamily="34" charset="0"/>
                          <a:ea typeface="Calibri" panose="020F0502020204030204" pitchFamily="34" charset="0"/>
                          <a:cs typeface="Times New Roman" panose="02020603050405020304" pitchFamily="18" charset="0"/>
                        </a:rPr>
                        <a:t> this API will be introduced S1-2022.</a:t>
                      </a:r>
                    </a:p>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 Resource inventory (TMF639), it is possible to associate a set a ‘location’ with role (leveraging TMF675). To be check: Policy rule could be associated to resource location change event.</a:t>
                      </a:r>
                    </a:p>
                    <a:p>
                      <a:pPr>
                        <a:lnSpc>
                          <a:spcPct val="107000"/>
                        </a:lnSpc>
                        <a:spcAft>
                          <a:spcPts val="800"/>
                        </a:spcAft>
                      </a:pP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FE7E7"/>
                    </a:solidFill>
                  </a:tcPr>
                </a:tc>
                <a:extLst>
                  <a:ext uri="{0D108BD9-81ED-4DB2-BD59-A6C34878D82A}">
                    <a16:rowId xmlns:a16="http://schemas.microsoft.com/office/drawing/2014/main" val="27891103"/>
                  </a:ext>
                </a:extLst>
              </a:tr>
            </a:tbl>
          </a:graphicData>
        </a:graphic>
      </p:graphicFrame>
      <p:pic>
        <p:nvPicPr>
          <p:cNvPr id="2050" name="Picture 2" descr="@camaraproject">
            <a:extLst>
              <a:ext uri="{FF2B5EF4-FFF2-40B4-BE49-F238E27FC236}">
                <a16:creationId xmlns:a16="http://schemas.microsoft.com/office/drawing/2014/main" id="{BD6D3AE4-AC55-4C2C-8B12-24C4B153044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1355" y="1070793"/>
            <a:ext cx="736476" cy="73647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M Forum Confluence">
            <a:extLst>
              <a:ext uri="{FF2B5EF4-FFF2-40B4-BE49-F238E27FC236}">
                <a16:creationId xmlns:a16="http://schemas.microsoft.com/office/drawing/2014/main" id="{2C519E26-8114-47FE-B38F-160729C1E3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311" y="2139068"/>
            <a:ext cx="754520" cy="156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066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5F0B013C-7EF9-4D79-9EBD-B254F1D2AF34}"/>
              </a:ext>
            </a:extLst>
          </p:cNvPr>
          <p:cNvSpPr>
            <a:spLocks noGrp="1"/>
          </p:cNvSpPr>
          <p:nvPr>
            <p:ph type="title"/>
          </p:nvPr>
        </p:nvSpPr>
        <p:spPr/>
        <p:txBody>
          <a:bodyPr/>
          <a:lstStyle/>
          <a:p>
            <a:r>
              <a:rPr lang="fr-FR" dirty="0"/>
              <a:t>TMF API candidates for Camara </a:t>
            </a:r>
            <a:r>
              <a:rPr lang="en-US" dirty="0"/>
              <a:t>family</a:t>
            </a:r>
          </a:p>
        </p:txBody>
      </p:sp>
      <p:graphicFrame>
        <p:nvGraphicFramePr>
          <p:cNvPr id="6" name="Tableau 5">
            <a:extLst>
              <a:ext uri="{FF2B5EF4-FFF2-40B4-BE49-F238E27FC236}">
                <a16:creationId xmlns:a16="http://schemas.microsoft.com/office/drawing/2014/main" id="{A8E7795E-E85F-493A-90CB-130F627A4E20}"/>
              </a:ext>
            </a:extLst>
          </p:cNvPr>
          <p:cNvGraphicFramePr>
            <a:graphicFrameLocks noGrp="1"/>
          </p:cNvGraphicFramePr>
          <p:nvPr>
            <p:extLst>
              <p:ext uri="{D42A27DB-BD31-4B8C-83A1-F6EECF244321}">
                <p14:modId xmlns:p14="http://schemas.microsoft.com/office/powerpoint/2010/main" val="250086866"/>
              </p:ext>
            </p:extLst>
          </p:nvPr>
        </p:nvGraphicFramePr>
        <p:xfrm>
          <a:off x="1403648" y="771550"/>
          <a:ext cx="7208997" cy="4340734"/>
        </p:xfrm>
        <a:graphic>
          <a:graphicData uri="http://schemas.openxmlformats.org/drawingml/2006/table">
            <a:tbl>
              <a:tblPr>
                <a:tableStyleId>{21E4AEA4-8DFA-4A89-87EB-49C32662AFE0}</a:tableStyleId>
              </a:tblPr>
              <a:tblGrid>
                <a:gridCol w="1440160">
                  <a:extLst>
                    <a:ext uri="{9D8B030D-6E8A-4147-A177-3AD203B41FA5}">
                      <a16:colId xmlns:a16="http://schemas.microsoft.com/office/drawing/2014/main" val="577195295"/>
                    </a:ext>
                  </a:extLst>
                </a:gridCol>
                <a:gridCol w="5768837">
                  <a:extLst>
                    <a:ext uri="{9D8B030D-6E8A-4147-A177-3AD203B41FA5}">
                      <a16:colId xmlns:a16="http://schemas.microsoft.com/office/drawing/2014/main" val="3222109228"/>
                    </a:ext>
                  </a:extLst>
                </a:gridCol>
              </a:tblGrid>
              <a:tr h="0">
                <a:tc>
                  <a:txBody>
                    <a:bodyPr/>
                    <a:lstStyle/>
                    <a:p>
                      <a:pPr>
                        <a:lnSpc>
                          <a:spcPct val="107000"/>
                        </a:lnSpc>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Device</a:t>
                      </a:r>
                      <a:r>
                        <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Status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Retrieve information about an individual device or groups of devices, e g</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Reachability status</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Roaming status</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Network used</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Geographical position</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IP address</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IMSI-Device relation</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05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Abnormal behavior</a:t>
                      </a:r>
                      <a:endParaRPr lang="fr-FR" sz="105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NOTE 1: The customer can explicitly </a:t>
                      </a:r>
                      <a:r>
                        <a:rPr lang="en-US" sz="10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query</a:t>
                      </a:r>
                      <a:r>
                        <a:rPr lang="en-US" sz="1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for this information (request-response mode) or be </a:t>
                      </a:r>
                      <a:r>
                        <a:rPr lang="en-US" sz="10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reported</a:t>
                      </a:r>
                      <a:r>
                        <a:rPr lang="en-US" sz="1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with notifications on subscribed </a:t>
                      </a:r>
                      <a:r>
                        <a:rPr lang="en-US" sz="10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events</a:t>
                      </a:r>
                      <a:r>
                        <a:rPr lang="en-US" sz="1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(subscribe-notify mode).</a:t>
                      </a:r>
                      <a:endParaRPr lang="fr-FR" sz="1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NOTE 2: Examples of this info include e.g., location tracking (UE location and cell site), USIM change, no. devices present in an area (RA, TA, cell), device mobility info (intra-TA handover, inter-TA handover), CN type change (5G to 4G, vice versa), roaming status, device reachability (e.g. for SMS delivery).</a:t>
                      </a:r>
                      <a:endParaRPr lang="fr-FR" sz="1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NOTE 3: Device status is limited to information available in the communication network and especially does NOT include device specific information about firmware, software, battery state etc</a:t>
                      </a:r>
                      <a:endParaRPr lang="fr-FR"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05390963"/>
                  </a:ext>
                </a:extLst>
              </a:tr>
              <a:tr h="0">
                <a:tc>
                  <a:txBody>
                    <a:bodyPr/>
                    <a:lstStyle/>
                    <a:p>
                      <a:pPr>
                        <a:lnSpc>
                          <a:spcPct val="107000"/>
                        </a:lnSpc>
                        <a:spcAft>
                          <a:spcPts val="800"/>
                        </a:spcAft>
                      </a:pPr>
                      <a:r>
                        <a:rPr lang="en-US" sz="1100" b="1" dirty="0">
                          <a:effectLst/>
                          <a:latin typeface="Calibri" panose="020F0502020204030204" pitchFamily="34" charset="0"/>
                          <a:ea typeface="Calibri" panose="020F0502020204030204" pitchFamily="34" charset="0"/>
                          <a:cs typeface="Times New Roman" panose="02020603050405020304" pitchFamily="18" charset="0"/>
                        </a:rPr>
                        <a:t>TMF639 resource Inventory</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b="1" dirty="0">
                          <a:effectLst/>
                          <a:latin typeface="Calibri" panose="020F0502020204030204" pitchFamily="34" charset="0"/>
                          <a:ea typeface="Calibri" panose="020F0502020204030204" pitchFamily="34" charset="0"/>
                          <a:cs typeface="Times New Roman" panose="02020603050405020304" pitchFamily="18" charset="0"/>
                        </a:rPr>
                        <a:t>TMF702 resource activation &amp; configuration</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b="1" dirty="0">
                          <a:effectLst/>
                          <a:latin typeface="Calibri" panose="020F0502020204030204" pitchFamily="34" charset="0"/>
                          <a:ea typeface="Calibri" panose="020F0502020204030204" pitchFamily="34" charset="0"/>
                          <a:cs typeface="Times New Roman" panose="02020603050405020304" pitchFamily="18" charset="0"/>
                        </a:rPr>
                        <a:t>TMF688 Event</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FE7E7"/>
                    </a:solidFill>
                  </a:tcPr>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 device is managed as a physical resource. 2 APIs could be considered to retrieve the device information:</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TMF639 to access an inventory of the device representation (a database) or TMF702 to directly access to the device itself.</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Resource location, status &amp; characteristic will allow to manage this information.</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These API triggers event directly, and all event could manage with TMF688</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FE7E7"/>
                    </a:solidFill>
                  </a:tcPr>
                </a:tc>
                <a:extLst>
                  <a:ext uri="{0D108BD9-81ED-4DB2-BD59-A6C34878D82A}">
                    <a16:rowId xmlns:a16="http://schemas.microsoft.com/office/drawing/2014/main" val="27891103"/>
                  </a:ext>
                </a:extLst>
              </a:tr>
            </a:tbl>
          </a:graphicData>
        </a:graphic>
      </p:graphicFrame>
      <p:pic>
        <p:nvPicPr>
          <p:cNvPr id="2050" name="Picture 2" descr="@camaraproject">
            <a:extLst>
              <a:ext uri="{FF2B5EF4-FFF2-40B4-BE49-F238E27FC236}">
                <a16:creationId xmlns:a16="http://schemas.microsoft.com/office/drawing/2014/main" id="{BD6D3AE4-AC55-4C2C-8B12-24C4B153044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1355" y="627534"/>
            <a:ext cx="736476" cy="73647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M Forum Confluence">
            <a:extLst>
              <a:ext uri="{FF2B5EF4-FFF2-40B4-BE49-F238E27FC236}">
                <a16:creationId xmlns:a16="http://schemas.microsoft.com/office/drawing/2014/main" id="{2C519E26-8114-47FE-B38F-160729C1E3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311" y="3783409"/>
            <a:ext cx="754520" cy="156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4884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5F0B013C-7EF9-4D79-9EBD-B254F1D2AF34}"/>
              </a:ext>
            </a:extLst>
          </p:cNvPr>
          <p:cNvSpPr>
            <a:spLocks noGrp="1"/>
          </p:cNvSpPr>
          <p:nvPr>
            <p:ph type="title"/>
          </p:nvPr>
        </p:nvSpPr>
        <p:spPr/>
        <p:txBody>
          <a:bodyPr/>
          <a:lstStyle/>
          <a:p>
            <a:r>
              <a:rPr lang="fr-FR" dirty="0"/>
              <a:t>TMF API candidates for Camara </a:t>
            </a:r>
            <a:r>
              <a:rPr lang="en-US" dirty="0"/>
              <a:t>family</a:t>
            </a:r>
          </a:p>
        </p:txBody>
      </p:sp>
      <p:graphicFrame>
        <p:nvGraphicFramePr>
          <p:cNvPr id="6" name="Tableau 5">
            <a:extLst>
              <a:ext uri="{FF2B5EF4-FFF2-40B4-BE49-F238E27FC236}">
                <a16:creationId xmlns:a16="http://schemas.microsoft.com/office/drawing/2014/main" id="{A8E7795E-E85F-493A-90CB-130F627A4E20}"/>
              </a:ext>
            </a:extLst>
          </p:cNvPr>
          <p:cNvGraphicFramePr>
            <a:graphicFrameLocks noGrp="1"/>
          </p:cNvGraphicFramePr>
          <p:nvPr>
            <p:extLst>
              <p:ext uri="{D42A27DB-BD31-4B8C-83A1-F6EECF244321}">
                <p14:modId xmlns:p14="http://schemas.microsoft.com/office/powerpoint/2010/main" val="585306889"/>
              </p:ext>
            </p:extLst>
          </p:nvPr>
        </p:nvGraphicFramePr>
        <p:xfrm>
          <a:off x="1403648" y="771550"/>
          <a:ext cx="7208997" cy="3773742"/>
        </p:xfrm>
        <a:graphic>
          <a:graphicData uri="http://schemas.openxmlformats.org/drawingml/2006/table">
            <a:tbl>
              <a:tblPr>
                <a:tableStyleId>{21E4AEA4-8DFA-4A89-87EB-49C32662AFE0}</a:tableStyleId>
              </a:tblPr>
              <a:tblGrid>
                <a:gridCol w="1440160">
                  <a:extLst>
                    <a:ext uri="{9D8B030D-6E8A-4147-A177-3AD203B41FA5}">
                      <a16:colId xmlns:a16="http://schemas.microsoft.com/office/drawing/2014/main" val="577195295"/>
                    </a:ext>
                  </a:extLst>
                </a:gridCol>
                <a:gridCol w="5768837">
                  <a:extLst>
                    <a:ext uri="{9D8B030D-6E8A-4147-A177-3AD203B41FA5}">
                      <a16:colId xmlns:a16="http://schemas.microsoft.com/office/drawing/2014/main" val="3222109228"/>
                    </a:ext>
                  </a:extLst>
                </a:gridCol>
              </a:tblGrid>
              <a:tr h="0">
                <a:tc>
                  <a:txBody>
                    <a:bodyPr/>
                    <a:lstStyle/>
                    <a:p>
                      <a:pPr>
                        <a:lnSpc>
                          <a:spcPct val="107000"/>
                        </a:lnSpc>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Network status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It provides the customer with the ability to receive information about </a:t>
                      </a:r>
                      <a:r>
                        <a:rPr lang="en-US"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network status</a:t>
                      </a: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NOTE 1: The customer can explicitly query for this information (request-response mode) or be reported with notifications on subscribed events (subscribe-notify mode).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NOTE 2: Examples of this network info include performance measurements (e.g., UL/throughput, latency, jitter, packet loss rate, etc.), fault events (e.g., network congestions, node failure).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NOTE 3: Performance measurements and fault events can be provided at network node (function)level (e.g., disturbances) , network domain (slice subnet, private network) or end-to-end (slice) level.</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05390963"/>
                  </a:ext>
                </a:extLst>
              </a:tr>
              <a:tr h="0">
                <a:tc>
                  <a:txBody>
                    <a:bodyPr/>
                    <a:lstStyle/>
                    <a:p>
                      <a:pPr>
                        <a:lnSpc>
                          <a:spcPct val="107000"/>
                        </a:lnSpc>
                        <a:spcAft>
                          <a:spcPts val="800"/>
                        </a:spcAft>
                      </a:pPr>
                      <a:r>
                        <a:rPr lang="en-US" sz="1100" b="1" dirty="0">
                          <a:effectLst/>
                          <a:latin typeface="Calibri" panose="020F0502020204030204" pitchFamily="34" charset="0"/>
                          <a:ea typeface="Calibri" panose="020F0502020204030204" pitchFamily="34" charset="0"/>
                          <a:cs typeface="Times New Roman" panose="02020603050405020304" pitchFamily="18" charset="0"/>
                        </a:rPr>
                        <a:t>TMF623 SLA</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b="1" dirty="0">
                          <a:effectLst/>
                          <a:latin typeface="Calibri" panose="020F0502020204030204" pitchFamily="34" charset="0"/>
                          <a:ea typeface="Calibri" panose="020F0502020204030204" pitchFamily="34" charset="0"/>
                          <a:cs typeface="Times New Roman" panose="02020603050405020304" pitchFamily="18" charset="0"/>
                        </a:rPr>
                        <a:t>TMF628 Performance</a:t>
                      </a:r>
                    </a:p>
                    <a:p>
                      <a:pPr>
                        <a:lnSpc>
                          <a:spcPct val="107000"/>
                        </a:lnSpc>
                        <a:spcAft>
                          <a:spcPts val="800"/>
                        </a:spcAft>
                      </a:pPr>
                      <a:r>
                        <a:rPr lang="en-US" sz="1100" b="1" dirty="0">
                          <a:effectLst/>
                          <a:latin typeface="Calibri" panose="020F0502020204030204" pitchFamily="34" charset="0"/>
                          <a:ea typeface="Calibri" panose="020F0502020204030204" pitchFamily="34" charset="0"/>
                          <a:cs typeface="Times New Roman" panose="02020603050405020304" pitchFamily="18" charset="0"/>
                        </a:rPr>
                        <a:t>TMF656 Service Problem</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FE7E7"/>
                    </a:solidFill>
                  </a:tcPr>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See above for TMF623.</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TMF628 allow to define performance indicator specification (and group of them) and then to manage on demand performance collection capture or measurement job (for recurring indicator collection). Resources managed in TMF628: </a:t>
                      </a:r>
                      <a:r>
                        <a:rPr lang="en-US" sz="1000" dirty="0" err="1">
                          <a:effectLst/>
                          <a:latin typeface="Calibri" panose="020F0502020204030204" pitchFamily="34" charset="0"/>
                          <a:ea typeface="Calibri" panose="020F0502020204030204" pitchFamily="34" charset="0"/>
                          <a:cs typeface="Times New Roman" panose="02020603050405020304" pitchFamily="18" charset="0"/>
                        </a:rPr>
                        <a:t>PerformanceIndicatorSpecification</a:t>
                      </a:r>
                      <a:r>
                        <a:rPr lang="en-US" sz="1000" dirty="0">
                          <a:effectLst/>
                          <a:latin typeface="Calibri" panose="020F0502020204030204" pitchFamily="34" charset="0"/>
                          <a:ea typeface="Calibri" panose="020F0502020204030204" pitchFamily="34" charset="0"/>
                          <a:cs typeface="Times New Roman" panose="02020603050405020304" pitchFamily="18" charset="0"/>
                        </a:rPr>
                        <a:t>, </a:t>
                      </a:r>
                      <a:r>
                        <a:rPr lang="en-US" sz="1000" dirty="0" err="1">
                          <a:effectLst/>
                          <a:latin typeface="Calibri" panose="020F0502020204030204" pitchFamily="34" charset="0"/>
                          <a:ea typeface="Calibri" panose="020F0502020204030204" pitchFamily="34" charset="0"/>
                          <a:cs typeface="Times New Roman" panose="02020603050405020304" pitchFamily="18" charset="0"/>
                        </a:rPr>
                        <a:t>PerformanceIndicatorGroupSpecification</a:t>
                      </a:r>
                      <a:r>
                        <a:rPr lang="en-US" sz="1000" dirty="0">
                          <a:effectLst/>
                          <a:latin typeface="Calibri" panose="020F0502020204030204" pitchFamily="34" charset="0"/>
                          <a:ea typeface="Calibri" panose="020F0502020204030204" pitchFamily="34" charset="0"/>
                          <a:cs typeface="Times New Roman" panose="02020603050405020304" pitchFamily="18" charset="0"/>
                        </a:rPr>
                        <a:t>, </a:t>
                      </a:r>
                      <a:r>
                        <a:rPr lang="en-US" sz="1000" dirty="0" err="1">
                          <a:effectLst/>
                          <a:latin typeface="Calibri" panose="020F0502020204030204" pitchFamily="34" charset="0"/>
                          <a:ea typeface="Calibri" panose="020F0502020204030204" pitchFamily="34" charset="0"/>
                          <a:cs typeface="Times New Roman" panose="02020603050405020304" pitchFamily="18" charset="0"/>
                        </a:rPr>
                        <a:t>MeasurementCollectionJob</a:t>
                      </a:r>
                      <a:r>
                        <a:rPr lang="en-US" sz="1000" dirty="0">
                          <a:effectLst/>
                          <a:latin typeface="Calibri" panose="020F0502020204030204" pitchFamily="34" charset="0"/>
                          <a:ea typeface="Calibri" panose="020F0502020204030204" pitchFamily="34" charset="0"/>
                          <a:cs typeface="Times New Roman" panose="02020603050405020304" pitchFamily="18" charset="0"/>
                        </a:rPr>
                        <a:t>, </a:t>
                      </a:r>
                      <a:r>
                        <a:rPr lang="en-US" sz="1000" dirty="0" err="1">
                          <a:effectLst/>
                          <a:latin typeface="Calibri" panose="020F0502020204030204" pitchFamily="34" charset="0"/>
                          <a:ea typeface="Calibri" panose="020F0502020204030204" pitchFamily="34" charset="0"/>
                          <a:cs typeface="Times New Roman" panose="02020603050405020304" pitchFamily="18" charset="0"/>
                        </a:rPr>
                        <a:t>OnDemandCollection</a:t>
                      </a:r>
                      <a:r>
                        <a:rPr lang="en-US" sz="1000" dirty="0">
                          <a:effectLst/>
                          <a:latin typeface="Calibri" panose="020F0502020204030204" pitchFamily="34" charset="0"/>
                          <a:ea typeface="Calibri" panose="020F0502020204030204" pitchFamily="34" charset="0"/>
                          <a:cs typeface="Times New Roman" panose="02020603050405020304" pitchFamily="18" charset="0"/>
                        </a:rPr>
                        <a:t>, Stream, </a:t>
                      </a:r>
                      <a:r>
                        <a:rPr lang="en-US" sz="1000" dirty="0" err="1">
                          <a:effectLst/>
                          <a:latin typeface="Calibri" panose="020F0502020204030204" pitchFamily="34" charset="0"/>
                          <a:ea typeface="Calibri" panose="020F0502020204030204" pitchFamily="34" charset="0"/>
                          <a:cs typeface="Times New Roman" panose="02020603050405020304" pitchFamily="18" charset="0"/>
                        </a:rPr>
                        <a:t>TrackingRecord</a:t>
                      </a:r>
                      <a:r>
                        <a:rPr lang="en-US" sz="1000" dirty="0">
                          <a:effectLst/>
                          <a:latin typeface="Calibri" panose="020F0502020204030204" pitchFamily="34" charset="0"/>
                          <a:ea typeface="Calibri" panose="020F0502020204030204" pitchFamily="34" charset="0"/>
                          <a:cs typeface="Times New Roman" panose="02020603050405020304" pitchFamily="18" charset="0"/>
                        </a:rPr>
                        <a:t> + events for all of them</a:t>
                      </a:r>
                      <a:endParaRPr lang="fr-FR" sz="1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b="0" dirty="0">
                          <a:effectLst/>
                          <a:latin typeface="Calibri" panose="020F0502020204030204" pitchFamily="34" charset="0"/>
                          <a:ea typeface="Calibri" panose="020F0502020204030204" pitchFamily="34" charset="0"/>
                          <a:cs typeface="Times New Roman" panose="02020603050405020304" pitchFamily="18" charset="0"/>
                        </a:rPr>
                        <a:t>TMF656 Service Problem </a:t>
                      </a:r>
                      <a:r>
                        <a:rPr lang="en-US" sz="1100" dirty="0">
                          <a:effectLst/>
                          <a:latin typeface="Calibri" panose="020F0502020204030204" pitchFamily="34" charset="0"/>
                          <a:ea typeface="Calibri" panose="020F0502020204030204" pitchFamily="34" charset="0"/>
                          <a:cs typeface="Times New Roman" panose="02020603050405020304" pitchFamily="18" charset="0"/>
                        </a:rPr>
                        <a:t>could also be used to trigger service issue like network congestion.  Resources managed in TMF656: </a:t>
                      </a:r>
                      <a:r>
                        <a:rPr lang="en-US" sz="1000" dirty="0" err="1">
                          <a:effectLst/>
                          <a:latin typeface="Calibri" panose="020F0502020204030204" pitchFamily="34" charset="0"/>
                          <a:ea typeface="Calibri" panose="020F0502020204030204" pitchFamily="34" charset="0"/>
                          <a:cs typeface="Times New Roman" panose="02020603050405020304" pitchFamily="18" charset="0"/>
                        </a:rPr>
                        <a:t>ServiceProblem</a:t>
                      </a:r>
                      <a:r>
                        <a:rPr lang="en-US" sz="1000" dirty="0">
                          <a:effectLst/>
                          <a:latin typeface="Calibri" panose="020F0502020204030204" pitchFamily="34" charset="0"/>
                          <a:ea typeface="Calibri" panose="020F0502020204030204" pitchFamily="34" charset="0"/>
                          <a:cs typeface="Times New Roman" panose="02020603050405020304" pitchFamily="18" charset="0"/>
                        </a:rPr>
                        <a:t>, </a:t>
                      </a:r>
                      <a:r>
                        <a:rPr lang="en-US" sz="1000" dirty="0" err="1">
                          <a:effectLst/>
                          <a:latin typeface="Calibri" panose="020F0502020204030204" pitchFamily="34" charset="0"/>
                          <a:ea typeface="Calibri" panose="020F0502020204030204" pitchFamily="34" charset="0"/>
                          <a:cs typeface="Times New Roman" panose="02020603050405020304" pitchFamily="18" charset="0"/>
                        </a:rPr>
                        <a:t>ProblemGroup</a:t>
                      </a:r>
                      <a:r>
                        <a:rPr lang="en-US" sz="1000" dirty="0">
                          <a:effectLst/>
                          <a:latin typeface="Calibri" panose="020F0502020204030204" pitchFamily="34" charset="0"/>
                          <a:ea typeface="Calibri" panose="020F0502020204030204" pitchFamily="34" charset="0"/>
                          <a:cs typeface="Times New Roman" panose="02020603050405020304" pitchFamily="18" charset="0"/>
                        </a:rPr>
                        <a:t>, </a:t>
                      </a:r>
                      <a:r>
                        <a:rPr lang="en-US" sz="1000" dirty="0" err="1">
                          <a:effectLst/>
                          <a:latin typeface="Calibri" panose="020F0502020204030204" pitchFamily="34" charset="0"/>
                          <a:ea typeface="Calibri" panose="020F0502020204030204" pitchFamily="34" charset="0"/>
                          <a:cs typeface="Times New Roman" panose="02020603050405020304" pitchFamily="18" charset="0"/>
                        </a:rPr>
                        <a:t>ProblemUngroup</a:t>
                      </a:r>
                      <a:r>
                        <a:rPr lang="en-US" sz="1000" dirty="0">
                          <a:effectLst/>
                          <a:latin typeface="Calibri" panose="020F0502020204030204" pitchFamily="34" charset="0"/>
                          <a:ea typeface="Calibri" panose="020F0502020204030204" pitchFamily="34" charset="0"/>
                          <a:cs typeface="Times New Roman" panose="02020603050405020304" pitchFamily="18" charset="0"/>
                        </a:rPr>
                        <a:t>, </a:t>
                      </a:r>
                      <a:r>
                        <a:rPr lang="en-US" sz="1000" dirty="0" err="1">
                          <a:effectLst/>
                          <a:latin typeface="Calibri" panose="020F0502020204030204" pitchFamily="34" charset="0"/>
                          <a:ea typeface="Calibri" panose="020F0502020204030204" pitchFamily="34" charset="0"/>
                          <a:cs typeface="Times New Roman" panose="02020603050405020304" pitchFamily="18" charset="0"/>
                        </a:rPr>
                        <a:t>ProblemAcknowledgement</a:t>
                      </a:r>
                      <a:r>
                        <a:rPr lang="en-US" sz="1000" dirty="0">
                          <a:effectLst/>
                          <a:latin typeface="Calibri" panose="020F0502020204030204" pitchFamily="34" charset="0"/>
                          <a:ea typeface="Calibri" panose="020F0502020204030204" pitchFamily="34" charset="0"/>
                          <a:cs typeface="Times New Roman" panose="02020603050405020304" pitchFamily="18" charset="0"/>
                        </a:rPr>
                        <a:t>, </a:t>
                      </a:r>
                      <a:r>
                        <a:rPr lang="en-US" sz="1000" dirty="0" err="1">
                          <a:effectLst/>
                          <a:latin typeface="Calibri" panose="020F0502020204030204" pitchFamily="34" charset="0"/>
                          <a:ea typeface="Calibri" panose="020F0502020204030204" pitchFamily="34" charset="0"/>
                          <a:cs typeface="Times New Roman" panose="02020603050405020304" pitchFamily="18" charset="0"/>
                        </a:rPr>
                        <a:t>ProblemUnacknowledgement</a:t>
                      </a:r>
                      <a:r>
                        <a:rPr lang="en-US" sz="1000" dirty="0">
                          <a:effectLst/>
                          <a:latin typeface="Calibri" panose="020F0502020204030204" pitchFamily="34" charset="0"/>
                          <a:ea typeface="Calibri" panose="020F0502020204030204" pitchFamily="34" charset="0"/>
                          <a:cs typeface="Times New Roman" panose="02020603050405020304" pitchFamily="18" charset="0"/>
                        </a:rPr>
                        <a:t>+ events for all of them</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FE7E7"/>
                    </a:solidFill>
                  </a:tcPr>
                </a:tc>
                <a:extLst>
                  <a:ext uri="{0D108BD9-81ED-4DB2-BD59-A6C34878D82A}">
                    <a16:rowId xmlns:a16="http://schemas.microsoft.com/office/drawing/2014/main" val="27891103"/>
                  </a:ext>
                </a:extLst>
              </a:tr>
            </a:tbl>
          </a:graphicData>
        </a:graphic>
      </p:graphicFrame>
      <p:pic>
        <p:nvPicPr>
          <p:cNvPr id="2050" name="Picture 2" descr="@camaraproject">
            <a:extLst>
              <a:ext uri="{FF2B5EF4-FFF2-40B4-BE49-F238E27FC236}">
                <a16:creationId xmlns:a16="http://schemas.microsoft.com/office/drawing/2014/main" id="{BD6D3AE4-AC55-4C2C-8B12-24C4B153044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1355" y="627534"/>
            <a:ext cx="736476" cy="73647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M Forum Confluence">
            <a:extLst>
              <a:ext uri="{FF2B5EF4-FFF2-40B4-BE49-F238E27FC236}">
                <a16:creationId xmlns:a16="http://schemas.microsoft.com/office/drawing/2014/main" id="{2C519E26-8114-47FE-B38F-160729C1E3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311" y="2559273"/>
            <a:ext cx="754520" cy="156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0682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5F0B013C-7EF9-4D79-9EBD-B254F1D2AF34}"/>
              </a:ext>
            </a:extLst>
          </p:cNvPr>
          <p:cNvSpPr>
            <a:spLocks noGrp="1"/>
          </p:cNvSpPr>
          <p:nvPr>
            <p:ph type="title"/>
          </p:nvPr>
        </p:nvSpPr>
        <p:spPr/>
        <p:txBody>
          <a:bodyPr/>
          <a:lstStyle/>
          <a:p>
            <a:r>
              <a:rPr lang="fr-FR" dirty="0"/>
              <a:t>TMF API candidates for Camara </a:t>
            </a:r>
            <a:r>
              <a:rPr lang="en-US" dirty="0"/>
              <a:t>family</a:t>
            </a:r>
          </a:p>
        </p:txBody>
      </p:sp>
      <p:graphicFrame>
        <p:nvGraphicFramePr>
          <p:cNvPr id="6" name="Tableau 5">
            <a:extLst>
              <a:ext uri="{FF2B5EF4-FFF2-40B4-BE49-F238E27FC236}">
                <a16:creationId xmlns:a16="http://schemas.microsoft.com/office/drawing/2014/main" id="{A8E7795E-E85F-493A-90CB-130F627A4E20}"/>
              </a:ext>
            </a:extLst>
          </p:cNvPr>
          <p:cNvGraphicFramePr>
            <a:graphicFrameLocks noGrp="1"/>
          </p:cNvGraphicFramePr>
          <p:nvPr>
            <p:extLst>
              <p:ext uri="{D42A27DB-BD31-4B8C-83A1-F6EECF244321}">
                <p14:modId xmlns:p14="http://schemas.microsoft.com/office/powerpoint/2010/main" val="1703346333"/>
              </p:ext>
            </p:extLst>
          </p:nvPr>
        </p:nvGraphicFramePr>
        <p:xfrm>
          <a:off x="1403648" y="771550"/>
          <a:ext cx="7208997" cy="2184400"/>
        </p:xfrm>
        <a:graphic>
          <a:graphicData uri="http://schemas.openxmlformats.org/drawingml/2006/table">
            <a:tbl>
              <a:tblPr>
                <a:tableStyleId>{21E4AEA4-8DFA-4A89-87EB-49C32662AFE0}</a:tableStyleId>
              </a:tblPr>
              <a:tblGrid>
                <a:gridCol w="1440160">
                  <a:extLst>
                    <a:ext uri="{9D8B030D-6E8A-4147-A177-3AD203B41FA5}">
                      <a16:colId xmlns:a16="http://schemas.microsoft.com/office/drawing/2014/main" val="577195295"/>
                    </a:ext>
                  </a:extLst>
                </a:gridCol>
                <a:gridCol w="5768837">
                  <a:extLst>
                    <a:ext uri="{9D8B030D-6E8A-4147-A177-3AD203B41FA5}">
                      <a16:colId xmlns:a16="http://schemas.microsoft.com/office/drawing/2014/main" val="3222109228"/>
                    </a:ext>
                  </a:extLst>
                </a:gridCol>
              </a:tblGrid>
              <a:tr h="0">
                <a:tc>
                  <a:txBody>
                    <a:bodyPr/>
                    <a:lstStyle/>
                    <a:p>
                      <a:pPr>
                        <a:lnSpc>
                          <a:spcPct val="107000"/>
                        </a:lnSpc>
                        <a:spcAft>
                          <a:spcPts val="800"/>
                        </a:spcAft>
                      </a:pPr>
                      <a:r>
                        <a:rPr lang="en-US" sz="1100" noProof="0">
                          <a:effectLst/>
                          <a:latin typeface="Calibri" panose="020F0502020204030204" pitchFamily="34" charset="0"/>
                          <a:ea typeface="Calibri" panose="020F0502020204030204" pitchFamily="34" charset="0"/>
                          <a:cs typeface="Times New Roman" panose="02020603050405020304" pitchFamily="18" charset="0"/>
                        </a:rPr>
                        <a:t>Traffic influence</a:t>
                      </a:r>
                    </a:p>
                  </a:txBody>
                  <a:tcPr marL="68580" marR="68580" marT="0" marB="0"/>
                </a:tc>
                <a:tc>
                  <a:txBody>
                    <a:bodyPr/>
                    <a:lstStyle/>
                    <a:p>
                      <a:pPr>
                        <a:lnSpc>
                          <a:spcPct val="107000"/>
                        </a:lnSpc>
                        <a:spcAft>
                          <a:spcPts val="800"/>
                        </a:spcAft>
                      </a:pPr>
                      <a:r>
                        <a:rPr lang="en-US" sz="1100" noProof="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It provides the customer with the ability to modify the connection policies of UEs and applications in terms of how the traffic flows</a:t>
                      </a:r>
                      <a:endParaRPr lang="en-US" sz="1100" noProof="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noProof="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NOTE 1: wrt routing, the customer can specify the edge node towards which traffic shall be routed.</a:t>
                      </a:r>
                      <a:endParaRPr lang="en-US" sz="1100" noProof="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05390963"/>
                  </a:ext>
                </a:extLst>
              </a:tr>
              <a:tr h="0">
                <a:tc>
                  <a:txBody>
                    <a:bodyPr/>
                    <a:lstStyle/>
                    <a:p>
                      <a:pPr>
                        <a:lnSpc>
                          <a:spcPct val="107000"/>
                        </a:lnSpc>
                        <a:spcAft>
                          <a:spcPts val="800"/>
                        </a:spcAft>
                      </a:pPr>
                      <a:r>
                        <a:rPr lang="en-US" sz="1100" b="1" noProof="0">
                          <a:effectLst/>
                          <a:latin typeface="Calibri" panose="020F0502020204030204" pitchFamily="34" charset="0"/>
                          <a:ea typeface="Calibri" panose="020F0502020204030204" pitchFamily="34" charset="0"/>
                          <a:cs typeface="Times New Roman" panose="02020603050405020304" pitchFamily="18" charset="0"/>
                        </a:rPr>
                        <a:t>TMF702 resource activation &amp; configuration</a:t>
                      </a:r>
                    </a:p>
                    <a:p>
                      <a:pPr>
                        <a:lnSpc>
                          <a:spcPct val="107000"/>
                        </a:lnSpc>
                        <a:spcAft>
                          <a:spcPts val="800"/>
                        </a:spcAft>
                      </a:pPr>
                      <a:endParaRPr lang="en-US" sz="1100" b="1" noProof="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b="1" noProof="0">
                          <a:effectLst/>
                          <a:latin typeface="Calibri" panose="020F0502020204030204" pitchFamily="34" charset="0"/>
                          <a:ea typeface="Calibri" panose="020F0502020204030204" pitchFamily="34" charset="0"/>
                          <a:cs typeface="Times New Roman" panose="02020603050405020304" pitchFamily="18" charset="0"/>
                        </a:rPr>
                        <a:t>TMF723 policy</a:t>
                      </a:r>
                    </a:p>
                    <a:p>
                      <a:pPr>
                        <a:lnSpc>
                          <a:spcPct val="107000"/>
                        </a:lnSpc>
                        <a:spcAft>
                          <a:spcPts val="800"/>
                        </a:spcAft>
                      </a:pPr>
                      <a:r>
                        <a:rPr lang="en-US" sz="1100" b="1" noProof="0">
                          <a:effectLst/>
                          <a:latin typeface="Calibri" panose="020F0502020204030204" pitchFamily="34" charset="0"/>
                          <a:ea typeface="Calibri" panose="020F0502020204030204" pitchFamily="34" charset="0"/>
                          <a:cs typeface="Times New Roman" panose="02020603050405020304" pitchFamily="18" charset="0"/>
                        </a:rPr>
                        <a:t>TMF7xx policy execution</a:t>
                      </a:r>
                    </a:p>
                  </a:txBody>
                  <a:tcPr marL="68580" marR="68580" marT="0" marB="0">
                    <a:solidFill>
                      <a:srgbClr val="FFE7E7"/>
                    </a:solidFill>
                  </a:tcPr>
                </a:tc>
                <a:tc>
                  <a:txBody>
                    <a:bodyPr/>
                    <a:lstStyle/>
                    <a:p>
                      <a:pPr>
                        <a:lnSpc>
                          <a:spcPct val="107000"/>
                        </a:lnSpc>
                        <a:spcAft>
                          <a:spcPts val="800"/>
                        </a:spcAft>
                      </a:pPr>
                      <a:endParaRPr lang="en-US" sz="1100" noProof="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noProof="0" dirty="0">
                          <a:effectLst/>
                          <a:latin typeface="Calibri" panose="020F0502020204030204" pitchFamily="34" charset="0"/>
                          <a:ea typeface="Calibri" panose="020F0502020204030204" pitchFamily="34" charset="0"/>
                          <a:cs typeface="Times New Roman" panose="02020603050405020304" pitchFamily="18" charset="0"/>
                        </a:rPr>
                        <a:t>TMF702 API allows to change resource configuration directly on the resource itself.</a:t>
                      </a:r>
                    </a:p>
                    <a:p>
                      <a:pPr>
                        <a:lnSpc>
                          <a:spcPct val="107000"/>
                        </a:lnSpc>
                        <a:spcAft>
                          <a:spcPts val="800"/>
                        </a:spcAft>
                      </a:pPr>
                      <a:r>
                        <a:rPr lang="en-US" sz="1100" noProof="0" dirty="0">
                          <a:effectLst/>
                          <a:latin typeface="Calibri" panose="020F0502020204030204" pitchFamily="34" charset="0"/>
                          <a:ea typeface="Calibri" panose="020F0502020204030204" pitchFamily="34" charset="0"/>
                          <a:cs typeface="Times New Roman" panose="02020603050405020304" pitchFamily="18" charset="0"/>
                        </a:rPr>
                        <a:t>Newly introduced TMF723 (not yet released) allows to define policy rule (design). This policies could be associated to any entity of the model. </a:t>
                      </a:r>
                    </a:p>
                    <a:p>
                      <a:pPr>
                        <a:lnSpc>
                          <a:spcPct val="107000"/>
                        </a:lnSpc>
                        <a:spcAft>
                          <a:spcPts val="800"/>
                        </a:spcAft>
                      </a:pPr>
                      <a:r>
                        <a:rPr lang="en-US" sz="1100" noProof="0" dirty="0">
                          <a:effectLst/>
                          <a:latin typeface="Calibri" panose="020F0502020204030204" pitchFamily="34" charset="0"/>
                          <a:ea typeface="Calibri" panose="020F0502020204030204" pitchFamily="34" charset="0"/>
                          <a:cs typeface="Times New Roman" panose="02020603050405020304" pitchFamily="18" charset="0"/>
                        </a:rPr>
                        <a:t>Additionally, a new API will be introduced to manage “execution” of policy rule. This API could be use in conjunction with TMF640 to check or to perform user configuration change.</a:t>
                      </a:r>
                    </a:p>
                  </a:txBody>
                  <a:tcPr marL="68580" marR="68580" marT="0" marB="0">
                    <a:solidFill>
                      <a:srgbClr val="FFE7E7"/>
                    </a:solidFill>
                  </a:tcPr>
                </a:tc>
                <a:extLst>
                  <a:ext uri="{0D108BD9-81ED-4DB2-BD59-A6C34878D82A}">
                    <a16:rowId xmlns:a16="http://schemas.microsoft.com/office/drawing/2014/main" val="27891103"/>
                  </a:ext>
                </a:extLst>
              </a:tr>
            </a:tbl>
          </a:graphicData>
        </a:graphic>
      </p:graphicFrame>
      <p:pic>
        <p:nvPicPr>
          <p:cNvPr id="2050" name="Picture 2" descr="@camaraproject">
            <a:extLst>
              <a:ext uri="{FF2B5EF4-FFF2-40B4-BE49-F238E27FC236}">
                <a16:creationId xmlns:a16="http://schemas.microsoft.com/office/drawing/2014/main" id="{BD6D3AE4-AC55-4C2C-8B12-24C4B153044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1355" y="627534"/>
            <a:ext cx="736476" cy="73647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M Forum Confluence">
            <a:extLst>
              <a:ext uri="{FF2B5EF4-FFF2-40B4-BE49-F238E27FC236}">
                <a16:creationId xmlns:a16="http://schemas.microsoft.com/office/drawing/2014/main" id="{2C519E26-8114-47FE-B38F-160729C1E3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311" y="1491630"/>
            <a:ext cx="754520" cy="156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6081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5F0B013C-7EF9-4D79-9EBD-B254F1D2AF34}"/>
              </a:ext>
            </a:extLst>
          </p:cNvPr>
          <p:cNvSpPr>
            <a:spLocks noGrp="1"/>
          </p:cNvSpPr>
          <p:nvPr>
            <p:ph type="title"/>
          </p:nvPr>
        </p:nvSpPr>
        <p:spPr/>
        <p:txBody>
          <a:bodyPr/>
          <a:lstStyle/>
          <a:p>
            <a:r>
              <a:rPr lang="fr-FR" dirty="0"/>
              <a:t>TMF API candidates for Camara </a:t>
            </a:r>
            <a:r>
              <a:rPr lang="en-US" dirty="0"/>
              <a:t>family</a:t>
            </a:r>
          </a:p>
        </p:txBody>
      </p:sp>
      <p:graphicFrame>
        <p:nvGraphicFramePr>
          <p:cNvPr id="6" name="Tableau 5">
            <a:extLst>
              <a:ext uri="{FF2B5EF4-FFF2-40B4-BE49-F238E27FC236}">
                <a16:creationId xmlns:a16="http://schemas.microsoft.com/office/drawing/2014/main" id="{A8E7795E-E85F-493A-90CB-130F627A4E20}"/>
              </a:ext>
            </a:extLst>
          </p:cNvPr>
          <p:cNvGraphicFramePr>
            <a:graphicFrameLocks noGrp="1"/>
          </p:cNvGraphicFramePr>
          <p:nvPr>
            <p:extLst>
              <p:ext uri="{D42A27DB-BD31-4B8C-83A1-F6EECF244321}">
                <p14:modId xmlns:p14="http://schemas.microsoft.com/office/powerpoint/2010/main" val="2481416143"/>
              </p:ext>
            </p:extLst>
          </p:nvPr>
        </p:nvGraphicFramePr>
        <p:xfrm>
          <a:off x="1403648" y="771550"/>
          <a:ext cx="7208997" cy="3308350"/>
        </p:xfrm>
        <a:graphic>
          <a:graphicData uri="http://schemas.openxmlformats.org/drawingml/2006/table">
            <a:tbl>
              <a:tblPr>
                <a:tableStyleId>{21E4AEA4-8DFA-4A89-87EB-49C32662AFE0}</a:tableStyleId>
              </a:tblPr>
              <a:tblGrid>
                <a:gridCol w="1440160">
                  <a:extLst>
                    <a:ext uri="{9D8B030D-6E8A-4147-A177-3AD203B41FA5}">
                      <a16:colId xmlns:a16="http://schemas.microsoft.com/office/drawing/2014/main" val="577195295"/>
                    </a:ext>
                  </a:extLst>
                </a:gridCol>
                <a:gridCol w="5768837">
                  <a:extLst>
                    <a:ext uri="{9D8B030D-6E8A-4147-A177-3AD203B41FA5}">
                      <a16:colId xmlns:a16="http://schemas.microsoft.com/office/drawing/2014/main" val="3222109228"/>
                    </a:ext>
                  </a:extLst>
                </a:gridCol>
              </a:tblGrid>
              <a:tr h="0">
                <a:tc>
                  <a:txBody>
                    <a:bodyPr/>
                    <a:lstStyle/>
                    <a:p>
                      <a:pPr>
                        <a:lnSpc>
                          <a:spcPct val="107000"/>
                        </a:lnSpc>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Accounting, Charging and Billing</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It provides the customer with the ability to:</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get information about the usage of the services and components that can be charged for (e.g. changes for QoS during each session lifetime)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get information about actual cost for API usage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NOTE: This could be transversal to the functional (service) APIs and apply to all of them.</a:t>
                      </a:r>
                    </a:p>
                    <a:p>
                      <a:pPr>
                        <a:lnSpc>
                          <a:spcPct val="107000"/>
                        </a:lnSpc>
                        <a:spcAft>
                          <a:spcPts val="800"/>
                        </a:spcAft>
                      </a:pP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05390963"/>
                  </a:ext>
                </a:extLst>
              </a:tr>
              <a:tr h="0">
                <a:tc>
                  <a:txBody>
                    <a:bodyPr/>
                    <a:lstStyle/>
                    <a:p>
                      <a:pPr>
                        <a:lnSpc>
                          <a:spcPct val="107000"/>
                        </a:lnSpc>
                        <a:spcAft>
                          <a:spcPts val="800"/>
                        </a:spcAft>
                      </a:pPr>
                      <a:r>
                        <a:rPr lang="en-US" sz="1100" b="1" dirty="0">
                          <a:effectLst/>
                          <a:latin typeface="Calibri" panose="020F0502020204030204" pitchFamily="34" charset="0"/>
                          <a:ea typeface="Calibri" panose="020F0502020204030204" pitchFamily="34" charset="0"/>
                          <a:cs typeface="Times New Roman" panose="02020603050405020304" pitchFamily="18" charset="0"/>
                        </a:rPr>
                        <a:t>TMF635 Usage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b="1" dirty="0">
                          <a:effectLst/>
                          <a:latin typeface="Calibri" panose="020F0502020204030204" pitchFamily="34" charset="0"/>
                          <a:ea typeface="Calibri" panose="020F0502020204030204" pitchFamily="34" charset="0"/>
                          <a:cs typeface="Times New Roman" panose="02020603050405020304" pitchFamily="18" charset="0"/>
                        </a:rPr>
                        <a:t>TMF678 Customer bill</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FE7E7"/>
                    </a:solidFill>
                  </a:tcPr>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TMF632 manage definition of usage (usage specification) an instance for usage. This usage could be rated and then associated to a product. </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An evolution with TMF project is to introduce a service usage.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On rated usage could be ‘collected’ and aggregated in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AppliedCustomerBillingRate</a:t>
                      </a:r>
                      <a:r>
                        <a:rPr lang="en-US" sz="1100" dirty="0">
                          <a:effectLst/>
                          <a:latin typeface="Calibri" panose="020F0502020204030204" pitchFamily="34" charset="0"/>
                          <a:ea typeface="Calibri" panose="020F0502020204030204" pitchFamily="34" charset="0"/>
                          <a:cs typeface="Times New Roman" panose="02020603050405020304" pitchFamily="18" charset="0"/>
                        </a:rPr>
                        <a:t> (from TMF648) on order to be bill (within a customer bill).</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FE7E7"/>
                    </a:solidFill>
                  </a:tcPr>
                </a:tc>
                <a:extLst>
                  <a:ext uri="{0D108BD9-81ED-4DB2-BD59-A6C34878D82A}">
                    <a16:rowId xmlns:a16="http://schemas.microsoft.com/office/drawing/2014/main" val="27891103"/>
                  </a:ext>
                </a:extLst>
              </a:tr>
            </a:tbl>
          </a:graphicData>
        </a:graphic>
      </p:graphicFrame>
      <p:pic>
        <p:nvPicPr>
          <p:cNvPr id="2050" name="Picture 2" descr="@camaraproject">
            <a:extLst>
              <a:ext uri="{FF2B5EF4-FFF2-40B4-BE49-F238E27FC236}">
                <a16:creationId xmlns:a16="http://schemas.microsoft.com/office/drawing/2014/main" id="{BD6D3AE4-AC55-4C2C-8B12-24C4B153044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1355" y="627534"/>
            <a:ext cx="736476" cy="73647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M Forum Confluence">
            <a:extLst>
              <a:ext uri="{FF2B5EF4-FFF2-40B4-BE49-F238E27FC236}">
                <a16:creationId xmlns:a16="http://schemas.microsoft.com/office/drawing/2014/main" id="{2C519E26-8114-47FE-B38F-160729C1E3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241" y="2427734"/>
            <a:ext cx="754520" cy="156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2569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301A176E-BB58-46B5-BEAD-5ABA959DEC2E}"/>
              </a:ext>
            </a:extLst>
          </p:cNvPr>
          <p:cNvSpPr>
            <a:spLocks noGrp="1"/>
          </p:cNvSpPr>
          <p:nvPr>
            <p:ph type="body" sz="quarter" idx="12"/>
          </p:nvPr>
        </p:nvSpPr>
        <p:spPr/>
        <p:txBody>
          <a:bodyPr/>
          <a:lstStyle/>
          <a:p>
            <a:r>
              <a:rPr lang="en-US" dirty="0"/>
              <a:t>illustrate TMF extension/ polymorphism </a:t>
            </a:r>
            <a:endParaRPr lang="fr-FR" dirty="0"/>
          </a:p>
        </p:txBody>
      </p:sp>
    </p:spTree>
    <p:extLst>
      <p:ext uri="{BB962C8B-B14F-4D97-AF65-F5344CB8AC3E}">
        <p14:creationId xmlns:p14="http://schemas.microsoft.com/office/powerpoint/2010/main" val="966544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a:extLst>
              <a:ext uri="{FF2B5EF4-FFF2-40B4-BE49-F238E27FC236}">
                <a16:creationId xmlns:a16="http://schemas.microsoft.com/office/drawing/2014/main" id="{4C761251-DB17-4BC8-9112-BCBC30B5CBE4}"/>
              </a:ext>
            </a:extLst>
          </p:cNvPr>
          <p:cNvSpPr>
            <a:spLocks noGrp="1"/>
          </p:cNvSpPr>
          <p:nvPr>
            <p:ph idx="1"/>
          </p:nvPr>
        </p:nvSpPr>
        <p:spPr>
          <a:xfrm>
            <a:off x="314325" y="1011238"/>
            <a:ext cx="8515350" cy="3538537"/>
          </a:xfrm>
        </p:spPr>
        <p:txBody>
          <a:bodyPr/>
          <a:lstStyle/>
          <a:p>
            <a:pPr>
              <a:buClr>
                <a:schemeClr val="tx1"/>
              </a:buClr>
              <a:buSzPct val="100000"/>
            </a:pPr>
            <a:r>
              <a:rPr lang="en-GB" dirty="0"/>
              <a:t>TMF open API defined extension/polymorphic pattern to use their assets with flexibility</a:t>
            </a:r>
          </a:p>
          <a:p>
            <a:pPr marL="285750" indent="-285750">
              <a:buClr>
                <a:schemeClr val="tx1"/>
              </a:buClr>
              <a:buSzPct val="100000"/>
              <a:buFont typeface="Wingdings" panose="05000000000000000000" pitchFamily="2" charset="2"/>
              <a:buChar char="§"/>
            </a:pPr>
            <a:r>
              <a:rPr lang="en-GB" dirty="0"/>
              <a:t>Most entities in TMForum are </a:t>
            </a:r>
            <a:r>
              <a:rPr lang="en-GB" dirty="0">
                <a:solidFill>
                  <a:schemeClr val="tx1"/>
                </a:solidFill>
              </a:rPr>
              <a:t>extensible</a:t>
            </a:r>
            <a:r>
              <a:rPr lang="en-GB" dirty="0"/>
              <a:t>. </a:t>
            </a:r>
            <a:r>
              <a:rPr lang="en-US" sz="1400" dirty="0"/>
              <a:t>Meaning, they can be treated as a base class to a </a:t>
            </a:r>
            <a:r>
              <a:rPr lang="en-US" sz="1400" dirty="0" err="1"/>
              <a:t>sdo</a:t>
            </a:r>
            <a:r>
              <a:rPr lang="en-US" sz="1400" dirty="0"/>
              <a:t>/company-specific extension.</a:t>
            </a:r>
          </a:p>
          <a:p>
            <a:pPr marL="285750" indent="-285750">
              <a:buClr>
                <a:schemeClr val="tx1"/>
              </a:buClr>
              <a:buSzPct val="100000"/>
              <a:buFont typeface="Wingdings" panose="05000000000000000000" pitchFamily="2" charset="2"/>
              <a:buChar char="§"/>
            </a:pPr>
            <a:r>
              <a:rPr lang="en-US" dirty="0"/>
              <a:t>Being a “sort of” TMForum entity means that this </a:t>
            </a:r>
            <a:r>
              <a:rPr lang="en-US" dirty="0">
                <a:solidFill>
                  <a:schemeClr val="tx1"/>
                </a:solidFill>
              </a:rPr>
              <a:t>extended or sub-classed entity </a:t>
            </a:r>
            <a:r>
              <a:rPr lang="en-US" dirty="0"/>
              <a:t>can be passed in any relevant TMForum API.</a:t>
            </a:r>
          </a:p>
          <a:p>
            <a:pPr marL="285750" indent="-285750">
              <a:buClr>
                <a:schemeClr val="tx1"/>
              </a:buClr>
              <a:buSzPct val="100000"/>
              <a:buFont typeface="Wingdings" panose="05000000000000000000" pitchFamily="2" charset="2"/>
              <a:buChar char="§"/>
            </a:pPr>
            <a:r>
              <a:rPr lang="en-US" sz="1400" dirty="0"/>
              <a:t>The sub-classed entity can still confirm to all the mandatory requirements of its base-class, while </a:t>
            </a:r>
            <a:r>
              <a:rPr lang="en-US" sz="1400" dirty="0">
                <a:solidFill>
                  <a:schemeClr val="tx1"/>
                </a:solidFill>
              </a:rPr>
              <a:t>adding new attributes and relationships</a:t>
            </a:r>
            <a:r>
              <a:rPr lang="en-US" sz="1400" dirty="0"/>
              <a:t>.</a:t>
            </a:r>
          </a:p>
          <a:p>
            <a:pPr marL="285750" indent="-285750">
              <a:buClr>
                <a:schemeClr val="tx1"/>
              </a:buClr>
              <a:buSzPct val="100000"/>
              <a:buFont typeface="Wingdings" panose="05000000000000000000" pitchFamily="2" charset="2"/>
              <a:buChar char="§"/>
            </a:pPr>
            <a:r>
              <a:rPr lang="en-US" dirty="0"/>
              <a:t>The inheritance structure is available if you need it, but there is </a:t>
            </a:r>
            <a:r>
              <a:rPr lang="en-US" dirty="0">
                <a:solidFill>
                  <a:schemeClr val="tx1"/>
                </a:solidFill>
              </a:rPr>
              <a:t>no obligation to implement unnecessary attributes or relationships</a:t>
            </a:r>
            <a:r>
              <a:rPr lang="en-US" dirty="0"/>
              <a:t>.</a:t>
            </a:r>
            <a:endParaRPr lang="en-US" sz="1400" dirty="0"/>
          </a:p>
          <a:p>
            <a:pPr marL="285750" indent="-285750">
              <a:buClr>
                <a:schemeClr val="tx1"/>
              </a:buClr>
              <a:buSzPct val="100000"/>
              <a:buFont typeface="Wingdings" panose="05000000000000000000" pitchFamily="2" charset="2"/>
              <a:buChar char="§"/>
            </a:pPr>
            <a:r>
              <a:rPr lang="en-US" sz="1400" dirty="0"/>
              <a:t>The consumer of the API is made aware of the sub-class using the </a:t>
            </a:r>
            <a:r>
              <a:rPr lang="en-US" sz="1400" b="1" dirty="0">
                <a:solidFill>
                  <a:schemeClr val="tx1"/>
                </a:solidFill>
              </a:rPr>
              <a:t>@type</a:t>
            </a:r>
            <a:r>
              <a:rPr lang="en-US" sz="1400" dirty="0">
                <a:solidFill>
                  <a:schemeClr val="tx1"/>
                </a:solidFill>
              </a:rPr>
              <a:t> attribute </a:t>
            </a:r>
            <a:r>
              <a:rPr lang="en-US" sz="1400" dirty="0"/>
              <a:t>or can explicitly request this class as a filter.</a:t>
            </a:r>
          </a:p>
          <a:p>
            <a:pPr>
              <a:buClr>
                <a:schemeClr val="tx1"/>
              </a:buClr>
              <a:buSzPct val="100000"/>
            </a:pPr>
            <a:endParaRPr lang="en-US" sz="1400" dirty="0"/>
          </a:p>
          <a:p>
            <a:pPr>
              <a:buClr>
                <a:schemeClr val="tx1"/>
              </a:buClr>
              <a:buSzPct val="100000"/>
            </a:pPr>
            <a:r>
              <a:rPr lang="en-US" dirty="0"/>
              <a:t>notes: </a:t>
            </a:r>
          </a:p>
          <a:p>
            <a:pPr marL="285750" indent="-285750">
              <a:buClr>
                <a:schemeClr val="tx1"/>
              </a:buClr>
              <a:buSzPct val="100000"/>
              <a:buFont typeface="Arial" panose="020B0604020202020204" pitchFamily="34" charset="0"/>
              <a:buChar char="•"/>
            </a:pPr>
            <a:r>
              <a:rPr lang="en-US" dirty="0"/>
              <a:t>In a context of an Orange Project (pikeo) we have already blended 3gpp service model with TMF API</a:t>
            </a:r>
          </a:p>
          <a:p>
            <a:pPr marL="285750" indent="-285750">
              <a:buClr>
                <a:schemeClr val="tx1"/>
              </a:buClr>
              <a:buSzPct val="100000"/>
              <a:buFont typeface="Arial" panose="020B0604020202020204" pitchFamily="34" charset="0"/>
              <a:buChar char="•"/>
            </a:pPr>
            <a:r>
              <a:rPr lang="en-US" dirty="0"/>
              <a:t>MEF already use TMF API and encapsulate MEF service description (service payload vs envelope) </a:t>
            </a:r>
            <a:endParaRPr lang="fr-FR" dirty="0"/>
          </a:p>
        </p:txBody>
      </p:sp>
      <p:sp>
        <p:nvSpPr>
          <p:cNvPr id="3" name="Titre 2">
            <a:extLst>
              <a:ext uri="{FF2B5EF4-FFF2-40B4-BE49-F238E27FC236}">
                <a16:creationId xmlns:a16="http://schemas.microsoft.com/office/drawing/2014/main" id="{ED259A7F-CE07-4625-BFA2-C46AA44C290A}"/>
              </a:ext>
            </a:extLst>
          </p:cNvPr>
          <p:cNvSpPr>
            <a:spLocks noGrp="1"/>
          </p:cNvSpPr>
          <p:nvPr>
            <p:ph type="title"/>
          </p:nvPr>
        </p:nvSpPr>
        <p:spPr/>
        <p:txBody>
          <a:bodyPr/>
          <a:lstStyle/>
          <a:p>
            <a:r>
              <a:rPr lang="en-US" dirty="0"/>
              <a:t>illustrate TMF extension/ polymorphism </a:t>
            </a:r>
            <a:endParaRPr lang="fr-FR" dirty="0"/>
          </a:p>
        </p:txBody>
      </p:sp>
    </p:spTree>
    <p:extLst>
      <p:ext uri="{BB962C8B-B14F-4D97-AF65-F5344CB8AC3E}">
        <p14:creationId xmlns:p14="http://schemas.microsoft.com/office/powerpoint/2010/main" val="1252883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a:extLst>
              <a:ext uri="{FF2B5EF4-FFF2-40B4-BE49-F238E27FC236}">
                <a16:creationId xmlns:a16="http://schemas.microsoft.com/office/drawing/2014/main" id="{4DC8CB51-2FB7-40AA-ABE4-844B86FD820B}"/>
              </a:ext>
            </a:extLst>
          </p:cNvPr>
          <p:cNvSpPr>
            <a:spLocks noGrp="1"/>
          </p:cNvSpPr>
          <p:nvPr>
            <p:ph idx="1"/>
          </p:nvPr>
        </p:nvSpPr>
        <p:spPr/>
        <p:txBody>
          <a:bodyPr/>
          <a:lstStyle/>
          <a:p>
            <a:r>
              <a:rPr lang="en-US" dirty="0"/>
              <a:t>Consider Camara </a:t>
            </a:r>
            <a:r>
              <a:rPr lang="en-US" dirty="0" err="1"/>
              <a:t>QualityOnDemand</a:t>
            </a:r>
            <a:r>
              <a:rPr lang="en-US" dirty="0"/>
              <a:t> API (</a:t>
            </a:r>
            <a:r>
              <a:rPr lang="en-US" sz="1100" dirty="0" err="1">
                <a:solidFill>
                  <a:schemeClr val="tx1"/>
                </a:solidFill>
                <a:hlinkClick r:id="rId2">
                  <a:extLst>
                    <a:ext uri="{A12FA001-AC4F-418D-AE19-62706E023703}">
                      <ahyp:hlinkClr xmlns:ahyp="http://schemas.microsoft.com/office/drawing/2018/hyperlinkcolor" val="tx"/>
                    </a:ext>
                  </a:extLst>
                </a:hlinkClick>
              </a:rPr>
              <a:t>QualityOnDemand</a:t>
            </a:r>
            <a:r>
              <a:rPr lang="en-US" sz="1100" dirty="0">
                <a:solidFill>
                  <a:schemeClr val="tx1"/>
                </a:solidFill>
                <a:hlinkClick r:id="rId2">
                  <a:extLst>
                    <a:ext uri="{A12FA001-AC4F-418D-AE19-62706E023703}">
                      <ahyp:hlinkClr xmlns:ahyp="http://schemas.microsoft.com/office/drawing/2018/hyperlinkcolor" val="tx"/>
                    </a:ext>
                  </a:extLst>
                </a:hlinkClick>
              </a:rPr>
              <a:t>/code/</a:t>
            </a:r>
            <a:r>
              <a:rPr lang="en-US" sz="1100" dirty="0" err="1">
                <a:solidFill>
                  <a:schemeClr val="tx1"/>
                </a:solidFill>
                <a:hlinkClick r:id="rId2">
                  <a:extLst>
                    <a:ext uri="{A12FA001-AC4F-418D-AE19-62706E023703}">
                      <ahyp:hlinkClr xmlns:ahyp="http://schemas.microsoft.com/office/drawing/2018/hyperlinkcolor" val="tx"/>
                    </a:ext>
                  </a:extLst>
                </a:hlinkClick>
              </a:rPr>
              <a:t>API_definitions</a:t>
            </a:r>
            <a:r>
              <a:rPr lang="en-US" sz="1100" dirty="0">
                <a:solidFill>
                  <a:schemeClr val="tx1"/>
                </a:solidFill>
                <a:hlinkClick r:id="rId2">
                  <a:extLst>
                    <a:ext uri="{A12FA001-AC4F-418D-AE19-62706E023703}">
                      <ahyp:hlinkClr xmlns:ahyp="http://schemas.microsoft.com/office/drawing/2018/hyperlinkcolor" val="tx"/>
                    </a:ext>
                  </a:extLst>
                </a:hlinkClick>
              </a:rPr>
              <a:t> at main · </a:t>
            </a:r>
            <a:r>
              <a:rPr lang="en-US" sz="1100" dirty="0" err="1">
                <a:solidFill>
                  <a:schemeClr val="tx1"/>
                </a:solidFill>
                <a:hlinkClick r:id="rId2">
                  <a:extLst>
                    <a:ext uri="{A12FA001-AC4F-418D-AE19-62706E023703}">
                      <ahyp:hlinkClr xmlns:ahyp="http://schemas.microsoft.com/office/drawing/2018/hyperlinkcolor" val="tx"/>
                    </a:ext>
                  </a:extLst>
                </a:hlinkClick>
              </a:rPr>
              <a:t>camaraproject</a:t>
            </a:r>
            <a:r>
              <a:rPr lang="en-US" sz="1100" dirty="0">
                <a:solidFill>
                  <a:schemeClr val="tx1"/>
                </a:solidFill>
                <a:hlinkClick r:id="rId2">
                  <a:extLst>
                    <a:ext uri="{A12FA001-AC4F-418D-AE19-62706E023703}">
                      <ahyp:hlinkClr xmlns:ahyp="http://schemas.microsoft.com/office/drawing/2018/hyperlinkcolor" val="tx"/>
                    </a:ext>
                  </a:extLst>
                </a:hlinkClick>
              </a:rPr>
              <a:t>/</a:t>
            </a:r>
            <a:r>
              <a:rPr lang="en-US" sz="1100" dirty="0" err="1">
                <a:solidFill>
                  <a:schemeClr val="tx1"/>
                </a:solidFill>
                <a:hlinkClick r:id="rId2">
                  <a:extLst>
                    <a:ext uri="{A12FA001-AC4F-418D-AE19-62706E023703}">
                      <ahyp:hlinkClr xmlns:ahyp="http://schemas.microsoft.com/office/drawing/2018/hyperlinkcolor" val="tx"/>
                    </a:ext>
                  </a:extLst>
                </a:hlinkClick>
              </a:rPr>
              <a:t>QualityOnDemand</a:t>
            </a:r>
            <a:r>
              <a:rPr lang="en-US" sz="1100" dirty="0">
                <a:solidFill>
                  <a:schemeClr val="tx1"/>
                </a:solidFill>
                <a:hlinkClick r:id="rId2">
                  <a:extLst>
                    <a:ext uri="{A12FA001-AC4F-418D-AE19-62706E023703}">
                      <ahyp:hlinkClr xmlns:ahyp="http://schemas.microsoft.com/office/drawing/2018/hyperlinkcolor" val="tx"/>
                    </a:ext>
                  </a:extLst>
                </a:hlinkClick>
              </a:rPr>
              <a:t> (github.com)</a:t>
            </a:r>
            <a:r>
              <a:rPr lang="en-US" dirty="0"/>
              <a:t>) as a sample</a:t>
            </a:r>
          </a:p>
          <a:p>
            <a:endParaRPr lang="en-US" dirty="0"/>
          </a:p>
          <a:p>
            <a:r>
              <a:rPr lang="en-US" dirty="0"/>
              <a:t>Identify TMF API </a:t>
            </a:r>
            <a:r>
              <a:rPr lang="en-US" dirty="0">
                <a:sym typeface="Wingdings" panose="05000000000000000000" pitchFamily="2" charset="2"/>
              </a:rPr>
              <a:t> here TMF702 Resource Activation &amp; Configuration</a:t>
            </a:r>
          </a:p>
          <a:p>
            <a:endParaRPr lang="en-US" dirty="0"/>
          </a:p>
          <a:p>
            <a:r>
              <a:rPr lang="en-US" dirty="0"/>
              <a:t>Use this to illustrate Open TMF API extension/ polymorphism patterns</a:t>
            </a:r>
          </a:p>
        </p:txBody>
      </p:sp>
      <p:sp>
        <p:nvSpPr>
          <p:cNvPr id="4" name="Titre 3">
            <a:extLst>
              <a:ext uri="{FF2B5EF4-FFF2-40B4-BE49-F238E27FC236}">
                <a16:creationId xmlns:a16="http://schemas.microsoft.com/office/drawing/2014/main" id="{8189B856-180E-4CB9-A9C2-2C88AF7B22EF}"/>
              </a:ext>
            </a:extLst>
          </p:cNvPr>
          <p:cNvSpPr>
            <a:spLocks noGrp="1"/>
          </p:cNvSpPr>
          <p:nvPr>
            <p:ph type="title"/>
          </p:nvPr>
        </p:nvSpPr>
        <p:spPr/>
        <p:txBody>
          <a:bodyPr/>
          <a:lstStyle/>
          <a:p>
            <a:r>
              <a:rPr lang="en-US" dirty="0"/>
              <a:t>illustrate TMF extension/ polymorphism </a:t>
            </a:r>
            <a:endParaRPr lang="fr-FR" dirty="0"/>
          </a:p>
        </p:txBody>
      </p:sp>
      <p:pic>
        <p:nvPicPr>
          <p:cNvPr id="7" name="Image 6">
            <a:extLst>
              <a:ext uri="{FF2B5EF4-FFF2-40B4-BE49-F238E27FC236}">
                <a16:creationId xmlns:a16="http://schemas.microsoft.com/office/drawing/2014/main" id="{7898ED77-BAF3-47A4-A76D-9E87FC900B1F}"/>
              </a:ext>
            </a:extLst>
          </p:cNvPr>
          <p:cNvPicPr>
            <a:picLocks noChangeAspect="1"/>
          </p:cNvPicPr>
          <p:nvPr/>
        </p:nvPicPr>
        <p:blipFill>
          <a:blip r:embed="rId3"/>
          <a:stretch>
            <a:fillRect/>
          </a:stretch>
        </p:blipFill>
        <p:spPr>
          <a:xfrm>
            <a:off x="314325" y="2864205"/>
            <a:ext cx="5816897" cy="2190040"/>
          </a:xfrm>
          <a:prstGeom prst="rect">
            <a:avLst/>
          </a:prstGeom>
        </p:spPr>
      </p:pic>
      <p:pic>
        <p:nvPicPr>
          <p:cNvPr id="9" name="Image 8">
            <a:extLst>
              <a:ext uri="{FF2B5EF4-FFF2-40B4-BE49-F238E27FC236}">
                <a16:creationId xmlns:a16="http://schemas.microsoft.com/office/drawing/2014/main" id="{0C6C6F6D-1829-4484-AFBC-2591A3B9F3E0}"/>
              </a:ext>
            </a:extLst>
          </p:cNvPr>
          <p:cNvPicPr>
            <a:picLocks noChangeAspect="1"/>
          </p:cNvPicPr>
          <p:nvPr/>
        </p:nvPicPr>
        <p:blipFill>
          <a:blip r:embed="rId4"/>
          <a:stretch>
            <a:fillRect/>
          </a:stretch>
        </p:blipFill>
        <p:spPr>
          <a:xfrm>
            <a:off x="5508104" y="2744098"/>
            <a:ext cx="3409553" cy="1913378"/>
          </a:xfrm>
          <a:prstGeom prst="rect">
            <a:avLst/>
          </a:prstGeom>
        </p:spPr>
      </p:pic>
    </p:spTree>
    <p:extLst>
      <p:ext uri="{BB962C8B-B14F-4D97-AF65-F5344CB8AC3E}">
        <p14:creationId xmlns:p14="http://schemas.microsoft.com/office/powerpoint/2010/main" val="2717018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a:extLst>
              <a:ext uri="{FF2B5EF4-FFF2-40B4-BE49-F238E27FC236}">
                <a16:creationId xmlns:a16="http://schemas.microsoft.com/office/drawing/2014/main" id="{83EEF2B6-84EE-4B28-B952-77F143159C6A}"/>
              </a:ext>
            </a:extLst>
          </p:cNvPr>
          <p:cNvSpPr>
            <a:spLocks noGrp="1"/>
          </p:cNvSpPr>
          <p:nvPr>
            <p:ph idx="1"/>
          </p:nvPr>
        </p:nvSpPr>
        <p:spPr>
          <a:xfrm>
            <a:off x="327604" y="915458"/>
            <a:ext cx="8515350" cy="307163"/>
          </a:xfrm>
        </p:spPr>
        <p:txBody>
          <a:bodyPr/>
          <a:lstStyle/>
          <a:p>
            <a:r>
              <a:rPr lang="en-US"/>
              <a:t>This examples are for illustration purposes and not design recommendation</a:t>
            </a:r>
          </a:p>
        </p:txBody>
      </p:sp>
      <p:sp>
        <p:nvSpPr>
          <p:cNvPr id="4" name="Titre 3">
            <a:extLst>
              <a:ext uri="{FF2B5EF4-FFF2-40B4-BE49-F238E27FC236}">
                <a16:creationId xmlns:a16="http://schemas.microsoft.com/office/drawing/2014/main" id="{1FBE118C-05D8-4DCF-893A-BCAE7C476CF3}"/>
              </a:ext>
            </a:extLst>
          </p:cNvPr>
          <p:cNvSpPr>
            <a:spLocks noGrp="1"/>
          </p:cNvSpPr>
          <p:nvPr>
            <p:ph type="title"/>
          </p:nvPr>
        </p:nvSpPr>
        <p:spPr/>
        <p:txBody>
          <a:bodyPr/>
          <a:lstStyle/>
          <a:p>
            <a:r>
              <a:rPr lang="en-US" dirty="0"/>
              <a:t>illustrate TMF extension/ polymorphism </a:t>
            </a:r>
            <a:endParaRPr lang="fr-FR" dirty="0"/>
          </a:p>
        </p:txBody>
      </p:sp>
      <p:pic>
        <p:nvPicPr>
          <p:cNvPr id="12" name="Image 11">
            <a:extLst>
              <a:ext uri="{FF2B5EF4-FFF2-40B4-BE49-F238E27FC236}">
                <a16:creationId xmlns:a16="http://schemas.microsoft.com/office/drawing/2014/main" id="{DE2313F5-412E-4BF8-B9F4-9C3D7C101D0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71811" y="497842"/>
            <a:ext cx="1829569" cy="1811857"/>
          </a:xfrm>
          <a:prstGeom prst="rect">
            <a:avLst/>
          </a:prstGeom>
          <a:noFill/>
          <a:ln>
            <a:noFill/>
          </a:ln>
        </p:spPr>
      </p:pic>
      <p:pic>
        <p:nvPicPr>
          <p:cNvPr id="8" name="Image 7">
            <a:extLst>
              <a:ext uri="{FF2B5EF4-FFF2-40B4-BE49-F238E27FC236}">
                <a16:creationId xmlns:a16="http://schemas.microsoft.com/office/drawing/2014/main" id="{E629139C-A4A5-40DF-94DA-A750AA5FFC6C}"/>
              </a:ext>
            </a:extLst>
          </p:cNvPr>
          <p:cNvPicPr>
            <a:picLocks noChangeAspect="1"/>
          </p:cNvPicPr>
          <p:nvPr/>
        </p:nvPicPr>
        <p:blipFill>
          <a:blip r:embed="rId3"/>
          <a:stretch>
            <a:fillRect/>
          </a:stretch>
        </p:blipFill>
        <p:spPr>
          <a:xfrm>
            <a:off x="57262" y="3075370"/>
            <a:ext cx="3031328" cy="2080912"/>
          </a:xfrm>
          <a:prstGeom prst="rect">
            <a:avLst/>
          </a:prstGeom>
        </p:spPr>
      </p:pic>
      <p:pic>
        <p:nvPicPr>
          <p:cNvPr id="15" name="Image 14">
            <a:extLst>
              <a:ext uri="{FF2B5EF4-FFF2-40B4-BE49-F238E27FC236}">
                <a16:creationId xmlns:a16="http://schemas.microsoft.com/office/drawing/2014/main" id="{55466355-5678-4037-BD96-263AA8BE720B}"/>
              </a:ext>
            </a:extLst>
          </p:cNvPr>
          <p:cNvPicPr>
            <a:picLocks noChangeAspect="1"/>
          </p:cNvPicPr>
          <p:nvPr/>
        </p:nvPicPr>
        <p:blipFill>
          <a:blip r:embed="rId4"/>
          <a:stretch>
            <a:fillRect/>
          </a:stretch>
        </p:blipFill>
        <p:spPr>
          <a:xfrm>
            <a:off x="3261107" y="2823087"/>
            <a:ext cx="2751801" cy="2320413"/>
          </a:xfrm>
          <a:prstGeom prst="rect">
            <a:avLst/>
          </a:prstGeom>
        </p:spPr>
      </p:pic>
      <p:pic>
        <p:nvPicPr>
          <p:cNvPr id="17" name="Image 16">
            <a:extLst>
              <a:ext uri="{FF2B5EF4-FFF2-40B4-BE49-F238E27FC236}">
                <a16:creationId xmlns:a16="http://schemas.microsoft.com/office/drawing/2014/main" id="{2C0ADC52-6312-476F-B3C6-7332A67FA33F}"/>
              </a:ext>
            </a:extLst>
          </p:cNvPr>
          <p:cNvPicPr>
            <a:picLocks noChangeAspect="1"/>
          </p:cNvPicPr>
          <p:nvPr/>
        </p:nvPicPr>
        <p:blipFill>
          <a:blip r:embed="rId5"/>
          <a:stretch>
            <a:fillRect/>
          </a:stretch>
        </p:blipFill>
        <p:spPr>
          <a:xfrm>
            <a:off x="6228184" y="2511400"/>
            <a:ext cx="2821829" cy="2644882"/>
          </a:xfrm>
          <a:prstGeom prst="rect">
            <a:avLst/>
          </a:prstGeom>
        </p:spPr>
      </p:pic>
      <p:pic>
        <p:nvPicPr>
          <p:cNvPr id="9" name="Image 8">
            <a:extLst>
              <a:ext uri="{FF2B5EF4-FFF2-40B4-BE49-F238E27FC236}">
                <a16:creationId xmlns:a16="http://schemas.microsoft.com/office/drawing/2014/main" id="{8D56568B-C158-4D7F-8328-B6F2DDF901DE}"/>
              </a:ext>
            </a:extLst>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45483" y="1167019"/>
            <a:ext cx="1944216" cy="2016224"/>
          </a:xfrm>
          <a:prstGeom prst="rect">
            <a:avLst/>
          </a:prstGeom>
          <a:noFill/>
          <a:ln>
            <a:noFill/>
          </a:ln>
        </p:spPr>
      </p:pic>
      <p:pic>
        <p:nvPicPr>
          <p:cNvPr id="3" name="Image 2">
            <a:extLst>
              <a:ext uri="{FF2B5EF4-FFF2-40B4-BE49-F238E27FC236}">
                <a16:creationId xmlns:a16="http://schemas.microsoft.com/office/drawing/2014/main" id="{69F8E4A2-02D8-49CB-A462-76C683A84F73}"/>
              </a:ext>
            </a:extLst>
          </p:cNvPr>
          <p:cNvPicPr>
            <a:picLocks noChangeAspect="1"/>
          </p:cNvPicPr>
          <p:nvPr/>
        </p:nvPicPr>
        <p:blipFill>
          <a:blip r:embed="rId7"/>
          <a:stretch>
            <a:fillRect/>
          </a:stretch>
        </p:blipFill>
        <p:spPr>
          <a:xfrm>
            <a:off x="4093497" y="1147701"/>
            <a:ext cx="1944216" cy="1927670"/>
          </a:xfrm>
          <a:prstGeom prst="rect">
            <a:avLst/>
          </a:prstGeom>
        </p:spPr>
      </p:pic>
    </p:spTree>
    <p:extLst>
      <p:ext uri="{BB962C8B-B14F-4D97-AF65-F5344CB8AC3E}">
        <p14:creationId xmlns:p14="http://schemas.microsoft.com/office/powerpoint/2010/main" val="462569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301A176E-BB58-46B5-BEAD-5ABA959DEC2E}"/>
              </a:ext>
            </a:extLst>
          </p:cNvPr>
          <p:cNvSpPr>
            <a:spLocks noGrp="1"/>
          </p:cNvSpPr>
          <p:nvPr>
            <p:ph type="body" sz="quarter" idx="12"/>
          </p:nvPr>
        </p:nvSpPr>
        <p:spPr/>
        <p:txBody>
          <a:bodyPr/>
          <a:lstStyle/>
          <a:p>
            <a:r>
              <a:rPr lang="en-US" dirty="0"/>
              <a:t>Next steps ?</a:t>
            </a:r>
            <a:endParaRPr lang="fr-FR" dirty="0"/>
          </a:p>
        </p:txBody>
      </p:sp>
    </p:spTree>
    <p:extLst>
      <p:ext uri="{BB962C8B-B14F-4D97-AF65-F5344CB8AC3E}">
        <p14:creationId xmlns:p14="http://schemas.microsoft.com/office/powerpoint/2010/main" val="2372775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314325" y="1011238"/>
            <a:ext cx="8515350" cy="3538537"/>
          </a:xfrm>
        </p:spPr>
        <p:txBody>
          <a:bodyPr/>
          <a:lstStyle/>
          <a:p>
            <a:pPr>
              <a:buClrTx/>
              <a:buSzPct val="100000"/>
            </a:pPr>
            <a:r>
              <a:rPr lang="en-US" dirty="0"/>
              <a:t>why this initiative?</a:t>
            </a:r>
          </a:p>
          <a:p>
            <a:pPr marL="285750" indent="-285750">
              <a:buClrTx/>
              <a:buSzPct val="100000"/>
              <a:buFont typeface="Wingdings" panose="05000000000000000000" pitchFamily="2" charset="2"/>
              <a:buChar char="§"/>
            </a:pPr>
            <a:r>
              <a:rPr lang="en-US" dirty="0"/>
              <a:t>Orange operates TM Forum open API in lot of context with effective result</a:t>
            </a:r>
          </a:p>
          <a:p>
            <a:pPr marL="285750" indent="-285750">
              <a:buClrTx/>
              <a:buSzPct val="100000"/>
              <a:buFont typeface="Wingdings" panose="05000000000000000000" pitchFamily="2" charset="2"/>
              <a:buChar char="§"/>
            </a:pPr>
            <a:r>
              <a:rPr lang="en-US" dirty="0"/>
              <a:t>Orange is TM Forum contributor and TMF API manifesto signatories </a:t>
            </a:r>
            <a:r>
              <a:rPr lang="en-US" dirty="0">
                <a:hlinkClick r:id="rId2"/>
              </a:rPr>
              <a:t>(TMF Manifesto</a:t>
            </a:r>
            <a:r>
              <a:rPr lang="en-US" dirty="0"/>
              <a:t>) </a:t>
            </a:r>
            <a:r>
              <a:rPr lang="en-US" dirty="0">
                <a:solidFill>
                  <a:schemeClr val="tx1"/>
                </a:solidFill>
              </a:rPr>
              <a:t>as Deutsche Telekom, Vodafone, Telefonica, etc..</a:t>
            </a:r>
          </a:p>
          <a:p>
            <a:pPr marL="285750" indent="-285750">
              <a:buClrTx/>
              <a:buSzPct val="100000"/>
              <a:buFont typeface="Wingdings" panose="05000000000000000000" pitchFamily="2" charset="2"/>
              <a:buChar char="§"/>
            </a:pPr>
            <a:r>
              <a:rPr lang="en-US" dirty="0"/>
              <a:t>as such, Orange commitment is to utilize these APIs </a:t>
            </a:r>
            <a:r>
              <a:rPr lang="en-US" b="1" u="sng" dirty="0"/>
              <a:t>whenever appropriate </a:t>
            </a:r>
            <a:r>
              <a:rPr lang="en-US" dirty="0"/>
              <a:t>in establishing new digital partnerships</a:t>
            </a:r>
          </a:p>
          <a:p>
            <a:pPr marL="285750" indent="-285750">
              <a:buFont typeface="Arial" panose="020B0604020202020204" pitchFamily="34" charset="0"/>
              <a:buChar char="•"/>
            </a:pPr>
            <a:r>
              <a:rPr lang="en-US" dirty="0">
                <a:sym typeface="Wingdings" panose="05000000000000000000" pitchFamily="2" charset="2"/>
              </a:rPr>
              <a:t> </a:t>
            </a:r>
            <a:r>
              <a:rPr lang="en-US" dirty="0">
                <a:solidFill>
                  <a:schemeClr val="tx1"/>
                </a:solidFill>
                <a:sym typeface="Wingdings" panose="05000000000000000000" pitchFamily="2" charset="2"/>
              </a:rPr>
              <a:t>o</a:t>
            </a:r>
            <a:r>
              <a:rPr lang="en-US" dirty="0">
                <a:solidFill>
                  <a:schemeClr val="tx1"/>
                </a:solidFill>
              </a:rPr>
              <a:t>bjective: Do the Open TMF API are appropriate in Camara context ?</a:t>
            </a:r>
          </a:p>
          <a:p>
            <a:endParaRPr lang="en-US" sz="800" dirty="0"/>
          </a:p>
          <a:p>
            <a:pPr>
              <a:buClr>
                <a:schemeClr val="bg2"/>
              </a:buClr>
              <a:buSzPct val="100000"/>
            </a:pPr>
            <a:r>
              <a:rPr lang="en-US" dirty="0"/>
              <a:t>how to start?</a:t>
            </a:r>
          </a:p>
          <a:p>
            <a:pPr marL="285750" indent="-285750">
              <a:buClr>
                <a:schemeClr val="bg2"/>
              </a:buClr>
              <a:buSzPct val="100000"/>
              <a:buFont typeface="Wingdings" panose="05000000000000000000" pitchFamily="2" charset="2"/>
              <a:buChar char="§"/>
            </a:pPr>
            <a:r>
              <a:rPr lang="en-US" dirty="0"/>
              <a:t>from Camara document “API Backlog” listing API family identify potential TMF API candidate</a:t>
            </a:r>
          </a:p>
          <a:p>
            <a:pPr marL="285750" indent="-285750">
              <a:buClr>
                <a:schemeClr val="bg2"/>
              </a:buClr>
              <a:buSzPct val="100000"/>
              <a:buFont typeface="Wingdings" panose="05000000000000000000" pitchFamily="2" charset="2"/>
              <a:buChar char="§"/>
            </a:pPr>
            <a:r>
              <a:rPr lang="en-US" dirty="0"/>
              <a:t>this is only a first draft that need to be challenged/completed</a:t>
            </a:r>
          </a:p>
          <a:p>
            <a:pPr>
              <a:buClr>
                <a:schemeClr val="bg2"/>
              </a:buClr>
              <a:buSzPct val="100000"/>
            </a:pPr>
            <a:endParaRPr lang="en-US" sz="500" dirty="0"/>
          </a:p>
          <a:p>
            <a:pPr>
              <a:buClr>
                <a:schemeClr val="bg2"/>
              </a:buClr>
              <a:buSzPct val="100000"/>
            </a:pPr>
            <a:r>
              <a:rPr lang="en-US" dirty="0"/>
              <a:t>important caveat:</a:t>
            </a:r>
          </a:p>
          <a:p>
            <a:pPr marL="285750" indent="-285750">
              <a:buClr>
                <a:schemeClr val="bg2"/>
              </a:buClr>
              <a:buSzPct val="100000"/>
              <a:buFont typeface="Wingdings" panose="05000000000000000000" pitchFamily="2" charset="2"/>
              <a:buChar char="§"/>
            </a:pPr>
            <a:r>
              <a:rPr lang="en-US" dirty="0"/>
              <a:t>this document is an Orange contribution. </a:t>
            </a:r>
            <a:r>
              <a:rPr lang="en-US" dirty="0">
                <a:solidFill>
                  <a:schemeClr val="tx1"/>
                </a:solidFill>
              </a:rPr>
              <a:t>It has </a:t>
            </a:r>
            <a:r>
              <a:rPr lang="en-US" b="1" u="sng" dirty="0">
                <a:solidFill>
                  <a:schemeClr val="tx1"/>
                </a:solidFill>
              </a:rPr>
              <a:t>not</a:t>
            </a:r>
            <a:r>
              <a:rPr lang="en-US" dirty="0">
                <a:solidFill>
                  <a:schemeClr val="tx1"/>
                </a:solidFill>
              </a:rPr>
              <a:t> been reviewed by the TM Forum and as such it is not a TMF endorsed document</a:t>
            </a:r>
            <a:r>
              <a:rPr lang="en-US" dirty="0"/>
              <a:t>.</a:t>
            </a:r>
          </a:p>
        </p:txBody>
      </p:sp>
      <p:sp>
        <p:nvSpPr>
          <p:cNvPr id="3" name="Titre 2"/>
          <p:cNvSpPr>
            <a:spLocks noGrp="1"/>
          </p:cNvSpPr>
          <p:nvPr>
            <p:ph type="title"/>
          </p:nvPr>
        </p:nvSpPr>
        <p:spPr/>
        <p:txBody>
          <a:bodyPr/>
          <a:lstStyle/>
          <a:p>
            <a:r>
              <a:rPr lang="en-US" dirty="0"/>
              <a:t>objective &amp; caveat</a:t>
            </a:r>
          </a:p>
        </p:txBody>
      </p:sp>
    </p:spTree>
    <p:extLst>
      <p:ext uri="{BB962C8B-B14F-4D97-AF65-F5344CB8AC3E}">
        <p14:creationId xmlns:p14="http://schemas.microsoft.com/office/powerpoint/2010/main" val="3202742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a:extLst>
              <a:ext uri="{FF2B5EF4-FFF2-40B4-BE49-F238E27FC236}">
                <a16:creationId xmlns:a16="http://schemas.microsoft.com/office/drawing/2014/main" id="{B00D1804-8E7B-402B-959F-A7E88A875198}"/>
              </a:ext>
            </a:extLst>
          </p:cNvPr>
          <p:cNvSpPr>
            <a:spLocks noGrp="1"/>
          </p:cNvSpPr>
          <p:nvPr>
            <p:ph idx="1"/>
          </p:nvPr>
        </p:nvSpPr>
        <p:spPr/>
        <p:txBody>
          <a:bodyPr/>
          <a:lstStyle/>
          <a:p>
            <a:r>
              <a:rPr lang="en-US" dirty="0"/>
              <a:t>back to the initial question: </a:t>
            </a:r>
            <a:r>
              <a:rPr lang="en-US" dirty="0">
                <a:solidFill>
                  <a:schemeClr val="tx1"/>
                </a:solidFill>
              </a:rPr>
              <a:t>Do the Open TMF API are appropriate in Camara context ?</a:t>
            </a:r>
          </a:p>
          <a:p>
            <a:endParaRPr lang="en-US" dirty="0"/>
          </a:p>
          <a:p>
            <a:pPr marL="285750" indent="-285750">
              <a:buFont typeface="Arial" panose="020B0604020202020204" pitchFamily="34" charset="0"/>
              <a:buChar char="•"/>
            </a:pPr>
            <a:r>
              <a:rPr lang="en-US" dirty="0"/>
              <a:t>feedback from this team?</a:t>
            </a:r>
          </a:p>
          <a:p>
            <a:pPr marL="693738" lvl="3" indent="-285750">
              <a:buFont typeface="Arial" panose="020B0604020202020204" pitchFamily="34" charset="0"/>
              <a:buChar char="•"/>
            </a:pPr>
            <a:r>
              <a:rPr lang="en-US" dirty="0">
                <a:latin typeface="Arial" panose="020B0604020202020204" pitchFamily="34" charset="0"/>
                <a:ea typeface="Times New Roman" panose="02020603050405020304" pitchFamily="18" charset="0"/>
              </a:rPr>
              <a:t>a</a:t>
            </a:r>
            <a:r>
              <a:rPr lang="en-US" dirty="0">
                <a:effectLst/>
                <a:latin typeface="Arial" panose="020B0604020202020204" pitchFamily="34" charset="0"/>
                <a:ea typeface="Times New Roman" panose="02020603050405020304" pitchFamily="18" charset="0"/>
              </a:rPr>
              <a:t>ssess TMF API within workgroup Backlog APIs?</a:t>
            </a:r>
            <a:endParaRPr lang="en-US" dirty="0"/>
          </a:p>
          <a:p>
            <a:pPr marL="285750" indent="-285750">
              <a:buFont typeface="Arial" panose="020B0604020202020204" pitchFamily="34" charset="0"/>
              <a:buChar char="•"/>
            </a:pPr>
            <a:r>
              <a:rPr lang="en-US" dirty="0"/>
              <a:t>go in more details to identify where it makes sense?</a:t>
            </a:r>
          </a:p>
          <a:p>
            <a:pPr marL="693738" lvl="3" indent="-285750">
              <a:buFont typeface="Arial" panose="020B0604020202020204" pitchFamily="34" charset="0"/>
              <a:buChar char="•"/>
            </a:pPr>
            <a:r>
              <a:rPr lang="en-US" dirty="0"/>
              <a:t>prioritize</a:t>
            </a:r>
          </a:p>
          <a:p>
            <a:pPr marL="693738" lvl="3" indent="-285750">
              <a:buFont typeface="Arial" panose="020B0604020202020204" pitchFamily="34" charset="0"/>
              <a:buChar char="•"/>
            </a:pPr>
            <a:r>
              <a:rPr lang="en-US" dirty="0"/>
              <a:t>use case study</a:t>
            </a:r>
          </a:p>
          <a:p>
            <a:pPr marL="693738" lvl="3" indent="-285750">
              <a:buFont typeface="Arial" panose="020B0604020202020204" pitchFamily="34" charset="0"/>
              <a:buChar char="•"/>
            </a:pPr>
            <a:r>
              <a:rPr lang="en-US" dirty="0"/>
              <a:t>bilateral review with Camara API stakeholder</a:t>
            </a:r>
          </a:p>
          <a:p>
            <a:pPr marL="693738" lvl="3" indent="-285750">
              <a:buFont typeface="Arial" panose="020B0604020202020204" pitchFamily="34" charset="0"/>
              <a:buChar char="•"/>
            </a:pPr>
            <a:r>
              <a:rPr lang="en-US" dirty="0"/>
              <a:t>swagger sample</a:t>
            </a:r>
          </a:p>
          <a:p>
            <a:pPr marL="285750" lvl="1" indent="-285750">
              <a:buFont typeface="Arial" panose="020B0604020202020204" pitchFamily="34" charset="0"/>
              <a:buChar char="•"/>
            </a:pPr>
            <a:r>
              <a:rPr lang="en-US" dirty="0">
                <a:solidFill>
                  <a:schemeClr val="bg2"/>
                </a:solidFill>
              </a:rPr>
              <a:t>collaborate with TMF?</a:t>
            </a:r>
          </a:p>
          <a:p>
            <a:pPr marL="693738" lvl="3" indent="-285750">
              <a:buFont typeface="Arial" panose="020B0604020202020204" pitchFamily="34" charset="0"/>
              <a:buChar char="•"/>
            </a:pPr>
            <a:r>
              <a:rPr lang="en-US" dirty="0"/>
              <a:t>get official TMF contribution</a:t>
            </a:r>
          </a:p>
          <a:p>
            <a:pPr marL="693738" lvl="3" indent="-285750">
              <a:buFont typeface="Arial" panose="020B0604020202020204" pitchFamily="34" charset="0"/>
              <a:buChar char="•"/>
            </a:pPr>
            <a:r>
              <a:rPr lang="en-US" dirty="0"/>
              <a:t>liaison</a:t>
            </a:r>
          </a:p>
          <a:p>
            <a:pPr marL="693738" lvl="3" indent="-285750">
              <a:buFont typeface="Arial" panose="020B0604020202020204" pitchFamily="34" charset="0"/>
              <a:buChar char="•"/>
            </a:pPr>
            <a:r>
              <a:rPr lang="en-US" dirty="0"/>
              <a:t>use of tooling &amp; produce resource model</a:t>
            </a:r>
          </a:p>
          <a:p>
            <a:pPr marL="285750" indent="-285750">
              <a:buFont typeface="Arial" panose="020B0604020202020204" pitchFamily="34" charset="0"/>
              <a:buChar char="•"/>
            </a:pPr>
            <a:endParaRPr lang="en-US" dirty="0"/>
          </a:p>
          <a:p>
            <a:endParaRPr lang="en-US" dirty="0"/>
          </a:p>
        </p:txBody>
      </p:sp>
      <p:sp>
        <p:nvSpPr>
          <p:cNvPr id="3" name="Titre 2">
            <a:extLst>
              <a:ext uri="{FF2B5EF4-FFF2-40B4-BE49-F238E27FC236}">
                <a16:creationId xmlns:a16="http://schemas.microsoft.com/office/drawing/2014/main" id="{1C865D15-C989-4E03-8E47-0C6ECB840EF1}"/>
              </a:ext>
            </a:extLst>
          </p:cNvPr>
          <p:cNvSpPr>
            <a:spLocks noGrp="1"/>
          </p:cNvSpPr>
          <p:nvPr>
            <p:ph type="title"/>
          </p:nvPr>
        </p:nvSpPr>
        <p:spPr/>
        <p:txBody>
          <a:bodyPr/>
          <a:lstStyle/>
          <a:p>
            <a:r>
              <a:rPr lang="en-US"/>
              <a:t>next steps?</a:t>
            </a:r>
          </a:p>
        </p:txBody>
      </p:sp>
    </p:spTree>
    <p:extLst>
      <p:ext uri="{BB962C8B-B14F-4D97-AF65-F5344CB8AC3E}">
        <p14:creationId xmlns:p14="http://schemas.microsoft.com/office/powerpoint/2010/main" val="552908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en-US" dirty="0"/>
              <a:t>Thanks</a:t>
            </a:r>
          </a:p>
        </p:txBody>
      </p:sp>
    </p:spTree>
    <p:extLst>
      <p:ext uri="{BB962C8B-B14F-4D97-AF65-F5344CB8AC3E}">
        <p14:creationId xmlns:p14="http://schemas.microsoft.com/office/powerpoint/2010/main" val="701068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5263C6D8-DA5C-4331-AB5D-0C9892CCD6E4}"/>
              </a:ext>
            </a:extLst>
          </p:cNvPr>
          <p:cNvSpPr>
            <a:spLocks noGrp="1"/>
          </p:cNvSpPr>
          <p:nvPr>
            <p:ph type="title"/>
          </p:nvPr>
        </p:nvSpPr>
        <p:spPr/>
        <p:txBody>
          <a:bodyPr/>
          <a:lstStyle/>
          <a:p>
            <a:r>
              <a:rPr lang="fr-FR" dirty="0"/>
              <a:t>TMF API at a </a:t>
            </a:r>
            <a:r>
              <a:rPr lang="fr-FR" dirty="0" err="1"/>
              <a:t>glance</a:t>
            </a:r>
            <a:endParaRPr lang="fr-FR" dirty="0"/>
          </a:p>
        </p:txBody>
      </p:sp>
      <p:pic>
        <p:nvPicPr>
          <p:cNvPr id="6" name="Picture 88" descr="A screenshot of a social media post&#10;&#10;Description automatically generated">
            <a:extLst>
              <a:ext uri="{FF2B5EF4-FFF2-40B4-BE49-F238E27FC236}">
                <a16:creationId xmlns:a16="http://schemas.microsoft.com/office/drawing/2014/main" id="{BF44BE70-21DE-EA4A-A21B-EB50867B38EE}"/>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07504" y="699542"/>
            <a:ext cx="7013687" cy="3528392"/>
          </a:xfrm>
          <a:prstGeom prst="rect">
            <a:avLst/>
          </a:prstGeom>
        </p:spPr>
      </p:pic>
      <p:pic>
        <p:nvPicPr>
          <p:cNvPr id="1026" name="Picture 2" descr="TM Forum Open APIs hit 500,000 downloads - TM Forum Inform">
            <a:extLst>
              <a:ext uri="{FF2B5EF4-FFF2-40B4-BE49-F238E27FC236}">
                <a16:creationId xmlns:a16="http://schemas.microsoft.com/office/drawing/2014/main" id="{EC1C034F-5725-4A28-982F-B503B9BDC2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4911" y="23760"/>
            <a:ext cx="1908423" cy="997305"/>
          </a:xfrm>
          <a:prstGeom prst="rect">
            <a:avLst/>
          </a:prstGeom>
          <a:noFill/>
          <a:extLst>
            <a:ext uri="{909E8E84-426E-40DD-AFC4-6F175D3DCCD1}">
              <a14:hiddenFill xmlns:a14="http://schemas.microsoft.com/office/drawing/2010/main">
                <a:solidFill>
                  <a:srgbClr val="FFFFFF"/>
                </a:solidFill>
              </a14:hiddenFill>
            </a:ext>
          </a:extLst>
        </p:spPr>
      </p:pic>
      <p:pic>
        <p:nvPicPr>
          <p:cNvPr id="8" name="Image 7">
            <a:extLst>
              <a:ext uri="{FF2B5EF4-FFF2-40B4-BE49-F238E27FC236}">
                <a16:creationId xmlns:a16="http://schemas.microsoft.com/office/drawing/2014/main" id="{31DF84E6-CCB5-4F9A-A6A2-597858232A87}"/>
              </a:ext>
            </a:extLst>
          </p:cNvPr>
          <p:cNvPicPr>
            <a:picLocks noChangeAspect="1"/>
          </p:cNvPicPr>
          <p:nvPr/>
        </p:nvPicPr>
        <p:blipFill>
          <a:blip r:embed="rId4"/>
          <a:stretch>
            <a:fillRect/>
          </a:stretch>
        </p:blipFill>
        <p:spPr>
          <a:xfrm>
            <a:off x="7092280" y="1625752"/>
            <a:ext cx="1260565" cy="3229311"/>
          </a:xfrm>
          <a:prstGeom prst="rect">
            <a:avLst/>
          </a:prstGeom>
        </p:spPr>
      </p:pic>
      <p:pic>
        <p:nvPicPr>
          <p:cNvPr id="10" name="Image 9">
            <a:extLst>
              <a:ext uri="{FF2B5EF4-FFF2-40B4-BE49-F238E27FC236}">
                <a16:creationId xmlns:a16="http://schemas.microsoft.com/office/drawing/2014/main" id="{E8FFBBF6-483E-4D63-9C6F-EACCAB2A03CC}"/>
              </a:ext>
            </a:extLst>
          </p:cNvPr>
          <p:cNvPicPr>
            <a:picLocks noChangeAspect="1"/>
          </p:cNvPicPr>
          <p:nvPr/>
        </p:nvPicPr>
        <p:blipFill>
          <a:blip r:embed="rId5"/>
          <a:stretch>
            <a:fillRect/>
          </a:stretch>
        </p:blipFill>
        <p:spPr>
          <a:xfrm>
            <a:off x="7958488" y="1641838"/>
            <a:ext cx="1164502" cy="3248113"/>
          </a:xfrm>
          <a:prstGeom prst="rect">
            <a:avLst/>
          </a:prstGeom>
        </p:spPr>
      </p:pic>
      <p:sp>
        <p:nvSpPr>
          <p:cNvPr id="2" name="Rectangle 1">
            <a:extLst>
              <a:ext uri="{FF2B5EF4-FFF2-40B4-BE49-F238E27FC236}">
                <a16:creationId xmlns:a16="http://schemas.microsoft.com/office/drawing/2014/main" id="{C0426221-448B-4B61-BCD0-764F74B448D2}"/>
              </a:ext>
            </a:extLst>
          </p:cNvPr>
          <p:cNvSpPr/>
          <p:nvPr/>
        </p:nvSpPr>
        <p:spPr>
          <a:xfrm>
            <a:off x="7224911" y="1324536"/>
            <a:ext cx="1882477" cy="2663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rgbClr val="000000"/>
                </a:solidFill>
              </a:rPr>
              <a:t>+ 70 APIs </a:t>
            </a:r>
            <a:r>
              <a:rPr lang="fr-FR" sz="1600" dirty="0" err="1">
                <a:solidFill>
                  <a:srgbClr val="000000"/>
                </a:solidFill>
              </a:rPr>
              <a:t>defined</a:t>
            </a:r>
            <a:endParaRPr lang="fr-FR" sz="1600" dirty="0">
              <a:solidFill>
                <a:srgbClr val="000000"/>
              </a:solidFill>
            </a:endParaRPr>
          </a:p>
        </p:txBody>
      </p:sp>
      <p:sp>
        <p:nvSpPr>
          <p:cNvPr id="4" name="ZoneTexte 3">
            <a:extLst>
              <a:ext uri="{FF2B5EF4-FFF2-40B4-BE49-F238E27FC236}">
                <a16:creationId xmlns:a16="http://schemas.microsoft.com/office/drawing/2014/main" id="{C7233DD0-888A-4360-ACC6-8BF22B3A9C5F}"/>
              </a:ext>
            </a:extLst>
          </p:cNvPr>
          <p:cNvSpPr txBox="1"/>
          <p:nvPr/>
        </p:nvSpPr>
        <p:spPr>
          <a:xfrm>
            <a:off x="683567" y="4457019"/>
            <a:ext cx="6408713" cy="338554"/>
          </a:xfrm>
          <a:prstGeom prst="rect">
            <a:avLst/>
          </a:prstGeom>
        </p:spPr>
        <p:txBody>
          <a:bodyPr wrap="square" lIns="0" tIns="0" rIns="0" bIns="0" rtlCol="0">
            <a:spAutoFit/>
          </a:bodyPr>
          <a:lstStyle/>
          <a:p>
            <a:r>
              <a:rPr lang="fr-FR" sz="1100" dirty="0"/>
              <a:t>TM Forum has 20+ active liaisons </a:t>
            </a:r>
            <a:r>
              <a:rPr lang="fr-FR" sz="1100" dirty="0" err="1"/>
              <a:t>with</a:t>
            </a:r>
            <a:r>
              <a:rPr lang="fr-FR" sz="1100" dirty="0"/>
              <a:t> </a:t>
            </a:r>
            <a:r>
              <a:rPr lang="fr-FR" sz="1100" dirty="0" err="1"/>
              <a:t>other</a:t>
            </a:r>
            <a:r>
              <a:rPr lang="fr-FR" sz="1100" dirty="0"/>
              <a:t> SDOS (3GPP, ETSI, MEF, etc..)</a:t>
            </a:r>
          </a:p>
          <a:p>
            <a:r>
              <a:rPr lang="fr-FR" sz="1100" dirty="0">
                <a:hlinkClick r:id="rId6"/>
              </a:rPr>
              <a:t>Forum Liaison Program | TM Forum</a:t>
            </a:r>
            <a:r>
              <a:rPr lang="fr-FR" sz="1100" dirty="0"/>
              <a:t> </a:t>
            </a:r>
          </a:p>
        </p:txBody>
      </p:sp>
    </p:spTree>
    <p:extLst>
      <p:ext uri="{BB962C8B-B14F-4D97-AF65-F5344CB8AC3E}">
        <p14:creationId xmlns:p14="http://schemas.microsoft.com/office/powerpoint/2010/main" val="696912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TMF Open APIs benefits for Camara</a:t>
            </a:r>
          </a:p>
        </p:txBody>
      </p:sp>
      <p:sp>
        <p:nvSpPr>
          <p:cNvPr id="3" name="Content Placeholder 2"/>
          <p:cNvSpPr>
            <a:spLocks noGrp="1"/>
          </p:cNvSpPr>
          <p:nvPr>
            <p:ph idx="1"/>
          </p:nvPr>
        </p:nvSpPr>
        <p:spPr>
          <a:xfrm>
            <a:off x="440671" y="771550"/>
            <a:ext cx="8262657" cy="3888431"/>
          </a:xfrm>
        </p:spPr>
        <p:txBody>
          <a:bodyPr>
            <a:normAutofit/>
          </a:bodyPr>
          <a:lstStyle/>
          <a:p>
            <a:pPr marL="342900" lvl="0" indent="-342900">
              <a:spcAft>
                <a:spcPts val="600"/>
              </a:spcAft>
              <a:buClr>
                <a:schemeClr val="tx1"/>
              </a:buClr>
              <a:buSzPct val="100000"/>
              <a:buFont typeface="Wingdings" panose="05000000000000000000" pitchFamily="2" charset="2"/>
              <a:buChar char="§"/>
            </a:pPr>
            <a:r>
              <a:rPr lang="en-US" dirty="0"/>
              <a:t>based on </a:t>
            </a:r>
            <a:r>
              <a:rPr lang="en-US" dirty="0">
                <a:solidFill>
                  <a:schemeClr val="tx1"/>
                </a:solidFill>
              </a:rPr>
              <a:t>industry standards </a:t>
            </a:r>
            <a:r>
              <a:rPr lang="en-US" dirty="0"/>
              <a:t>and Telco companies’ best practices with large adoption in the industry</a:t>
            </a:r>
          </a:p>
          <a:p>
            <a:pPr marL="342900" lvl="0" indent="-342900">
              <a:spcAft>
                <a:spcPts val="600"/>
              </a:spcAft>
              <a:buClr>
                <a:schemeClr val="tx1"/>
              </a:buClr>
              <a:buSzPct val="100000"/>
              <a:buFont typeface="Wingdings" panose="05000000000000000000" pitchFamily="2" charset="2"/>
              <a:buChar char="§"/>
            </a:pPr>
            <a:r>
              <a:rPr lang="en-US" dirty="0"/>
              <a:t>get a </a:t>
            </a:r>
            <a:r>
              <a:rPr lang="en-US" dirty="0">
                <a:solidFill>
                  <a:schemeClr val="tx1"/>
                </a:solidFill>
              </a:rPr>
              <a:t>consistent information model</a:t>
            </a:r>
            <a:r>
              <a:rPr lang="en-US" dirty="0"/>
              <a:t> to start our design work &amp; part of an API ecosystem meaning that each API will be consistent and compliant with connected API (integration BSS/OSS)</a:t>
            </a:r>
          </a:p>
          <a:p>
            <a:pPr marL="342900" lvl="0" indent="-342900">
              <a:spcAft>
                <a:spcPts val="600"/>
              </a:spcAft>
              <a:buClr>
                <a:schemeClr val="tx1"/>
              </a:buClr>
              <a:buSzPct val="100000"/>
              <a:buFont typeface="Wingdings" panose="05000000000000000000" pitchFamily="2" charset="2"/>
              <a:buChar char="§"/>
            </a:pPr>
            <a:r>
              <a:rPr lang="en-US" dirty="0"/>
              <a:t>provide a </a:t>
            </a:r>
            <a:r>
              <a:rPr lang="en-US" dirty="0">
                <a:solidFill>
                  <a:schemeClr val="tx1"/>
                </a:solidFill>
              </a:rPr>
              <a:t>complete API ecosystem </a:t>
            </a:r>
            <a:r>
              <a:rPr lang="en-US" dirty="0"/>
              <a:t>(event API, API data model, tooling, conformance, etc…) defined in a guideline document (TMF630)</a:t>
            </a:r>
          </a:p>
          <a:p>
            <a:pPr marL="342900" lvl="0" indent="-342900">
              <a:spcAft>
                <a:spcPts val="600"/>
              </a:spcAft>
              <a:buClr>
                <a:schemeClr val="tx1"/>
              </a:buClr>
              <a:buSzPct val="100000"/>
              <a:buFont typeface="Wingdings" panose="05000000000000000000" pitchFamily="2" charset="2"/>
              <a:buChar char="§"/>
            </a:pPr>
            <a:r>
              <a:rPr lang="en-US" dirty="0"/>
              <a:t>technical assets are available under </a:t>
            </a:r>
            <a:r>
              <a:rPr lang="en-US" dirty="0">
                <a:solidFill>
                  <a:schemeClr val="tx1"/>
                </a:solidFill>
              </a:rPr>
              <a:t>Apache 2.0 </a:t>
            </a:r>
            <a:r>
              <a:rPr lang="en-US" dirty="0"/>
              <a:t>license</a:t>
            </a:r>
          </a:p>
          <a:p>
            <a:pPr marL="342900" lvl="0" indent="-342900">
              <a:spcAft>
                <a:spcPts val="600"/>
              </a:spcAft>
              <a:buClr>
                <a:schemeClr val="tx1"/>
              </a:buClr>
              <a:buSzPct val="100000"/>
              <a:buFont typeface="Wingdings" panose="05000000000000000000" pitchFamily="2" charset="2"/>
              <a:buChar char="§"/>
            </a:pPr>
            <a:r>
              <a:rPr lang="en-US" dirty="0"/>
              <a:t>aligned with sounds restful API principles – we expect API to be </a:t>
            </a:r>
          </a:p>
          <a:p>
            <a:pPr marL="694907" lvl="2" indent="-342900">
              <a:spcAft>
                <a:spcPts val="600"/>
              </a:spcAft>
              <a:buClr>
                <a:schemeClr val="tx1"/>
              </a:buClr>
              <a:buSzPct val="100000"/>
            </a:pPr>
            <a:r>
              <a:rPr lang="en-US" dirty="0"/>
              <a:t>flexible</a:t>
            </a:r>
            <a:r>
              <a:rPr lang="en-US" dirty="0">
                <a:solidFill>
                  <a:schemeClr val="bg2"/>
                </a:solidFill>
              </a:rPr>
              <a:t> API (An API is not specialized for a service or resource type but allow a large scope of usage; Several UC could be managed within one API – </a:t>
            </a:r>
            <a:r>
              <a:rPr lang="en-US" dirty="0" err="1">
                <a:solidFill>
                  <a:schemeClr val="bg2"/>
                </a:solidFill>
              </a:rPr>
              <a:t>eg</a:t>
            </a:r>
            <a:r>
              <a:rPr lang="en-US" dirty="0">
                <a:solidFill>
                  <a:schemeClr val="bg2"/>
                </a:solidFill>
              </a:rPr>
              <a:t>: Ordering  API could manage: New start, Changes, Cancels, Life-cycle Status UC) </a:t>
            </a:r>
          </a:p>
          <a:p>
            <a:pPr marL="694907" lvl="2" indent="-342900">
              <a:spcAft>
                <a:spcPts val="600"/>
              </a:spcAft>
              <a:buClr>
                <a:schemeClr val="tx1"/>
              </a:buClr>
              <a:buSzPct val="100000"/>
            </a:pPr>
            <a:r>
              <a:rPr lang="en-US" dirty="0"/>
              <a:t>extensible</a:t>
            </a:r>
            <a:r>
              <a:rPr lang="en-US" dirty="0">
                <a:solidFill>
                  <a:schemeClr val="bg2"/>
                </a:solidFill>
              </a:rPr>
              <a:t> API  (extension pattern to add additional attributes, polymorphism to specialize them ) to extend with non-TMF attributes but also rationalize API resource model to keep it </a:t>
            </a:r>
            <a:r>
              <a:rPr lang="en-US" dirty="0"/>
              <a:t>easy-to-use </a:t>
            </a:r>
            <a:r>
              <a:rPr lang="en-US" dirty="0">
                <a:solidFill>
                  <a:schemeClr val="bg2"/>
                </a:solidFill>
              </a:rPr>
              <a:t>(addition by subtraction)</a:t>
            </a:r>
          </a:p>
          <a:p>
            <a:pPr marL="342900" lvl="0" indent="-342900">
              <a:spcAft>
                <a:spcPts val="600"/>
              </a:spcAft>
              <a:buClrTx/>
              <a:buFont typeface="Wingdings" panose="05000000000000000000" pitchFamily="2" charset="2"/>
              <a:buChar char="q"/>
            </a:pPr>
            <a:endParaRPr lang="en-US" sz="2000" dirty="0">
              <a:solidFill>
                <a:schemeClr val="tx1"/>
              </a:solidFill>
              <a:latin typeface="Helvetica 45 Light" panose="020B0403020202020204" pitchFamily="34" charset="0"/>
            </a:endParaRPr>
          </a:p>
        </p:txBody>
      </p:sp>
    </p:spTree>
    <p:extLst>
      <p:ext uri="{BB962C8B-B14F-4D97-AF65-F5344CB8AC3E}">
        <p14:creationId xmlns:p14="http://schemas.microsoft.com/office/powerpoint/2010/main" val="3230274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301A176E-BB58-46B5-BEAD-5ABA959DEC2E}"/>
              </a:ext>
            </a:extLst>
          </p:cNvPr>
          <p:cNvSpPr>
            <a:spLocks noGrp="1"/>
          </p:cNvSpPr>
          <p:nvPr>
            <p:ph type="body" sz="quarter" idx="12"/>
          </p:nvPr>
        </p:nvSpPr>
        <p:spPr/>
        <p:txBody>
          <a:bodyPr/>
          <a:lstStyle/>
          <a:p>
            <a:r>
              <a:rPr lang="en-US" dirty="0"/>
              <a:t>TMF API candidates for Camara family</a:t>
            </a:r>
            <a:endParaRPr lang="fr-FR" dirty="0"/>
          </a:p>
        </p:txBody>
      </p:sp>
    </p:spTree>
    <p:extLst>
      <p:ext uri="{BB962C8B-B14F-4D97-AF65-F5344CB8AC3E}">
        <p14:creationId xmlns:p14="http://schemas.microsoft.com/office/powerpoint/2010/main" val="1521630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5F0B013C-7EF9-4D79-9EBD-B254F1D2AF34}"/>
              </a:ext>
            </a:extLst>
          </p:cNvPr>
          <p:cNvSpPr>
            <a:spLocks noGrp="1"/>
          </p:cNvSpPr>
          <p:nvPr>
            <p:ph type="title"/>
          </p:nvPr>
        </p:nvSpPr>
        <p:spPr/>
        <p:txBody>
          <a:bodyPr/>
          <a:lstStyle/>
          <a:p>
            <a:r>
              <a:rPr lang="fr-FR" dirty="0"/>
              <a:t>TMF API candidates for Camara </a:t>
            </a:r>
            <a:r>
              <a:rPr lang="en-US" dirty="0"/>
              <a:t>family</a:t>
            </a:r>
          </a:p>
        </p:txBody>
      </p:sp>
      <p:graphicFrame>
        <p:nvGraphicFramePr>
          <p:cNvPr id="6" name="Tableau 5">
            <a:extLst>
              <a:ext uri="{FF2B5EF4-FFF2-40B4-BE49-F238E27FC236}">
                <a16:creationId xmlns:a16="http://schemas.microsoft.com/office/drawing/2014/main" id="{A8E7795E-E85F-493A-90CB-130F627A4E20}"/>
              </a:ext>
            </a:extLst>
          </p:cNvPr>
          <p:cNvGraphicFramePr>
            <a:graphicFrameLocks noGrp="1"/>
          </p:cNvGraphicFramePr>
          <p:nvPr>
            <p:extLst>
              <p:ext uri="{D42A27DB-BD31-4B8C-83A1-F6EECF244321}">
                <p14:modId xmlns:p14="http://schemas.microsoft.com/office/powerpoint/2010/main" val="81417576"/>
              </p:ext>
            </p:extLst>
          </p:nvPr>
        </p:nvGraphicFramePr>
        <p:xfrm>
          <a:off x="1403648" y="771550"/>
          <a:ext cx="7208997" cy="3051176"/>
        </p:xfrm>
        <a:graphic>
          <a:graphicData uri="http://schemas.openxmlformats.org/drawingml/2006/table">
            <a:tbl>
              <a:tblPr>
                <a:tableStyleId>{21E4AEA4-8DFA-4A89-87EB-49C32662AFE0}</a:tableStyleId>
              </a:tblPr>
              <a:tblGrid>
                <a:gridCol w="1440160">
                  <a:extLst>
                    <a:ext uri="{9D8B030D-6E8A-4147-A177-3AD203B41FA5}">
                      <a16:colId xmlns:a16="http://schemas.microsoft.com/office/drawing/2014/main" val="577195295"/>
                    </a:ext>
                  </a:extLst>
                </a:gridCol>
                <a:gridCol w="5768837">
                  <a:extLst>
                    <a:ext uri="{9D8B030D-6E8A-4147-A177-3AD203B41FA5}">
                      <a16:colId xmlns:a16="http://schemas.microsoft.com/office/drawing/2014/main" val="3222109228"/>
                    </a:ext>
                  </a:extLst>
                </a:gridCol>
              </a:tblGrid>
              <a:tr h="0">
                <a:tc>
                  <a:txBody>
                    <a:bodyPr/>
                    <a:lstStyle/>
                    <a:p>
                      <a:pPr>
                        <a:lnSpc>
                          <a:spcPct val="107000"/>
                        </a:lnSpc>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Quality On </a:t>
                      </a:r>
                      <a:r>
                        <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Demand</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It provides the customer with the ability to:</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set quality for a mobile connection (e.g., required latency, jitter, bit rate).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get notification if network cannot fulfill.</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NOTE: The scope of this API family should be limited (at least at a first stage) to 4G and 5G.</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05390963"/>
                  </a:ext>
                </a:extLst>
              </a:tr>
              <a:tr h="0">
                <a:tc>
                  <a:txBody>
                    <a:bodyPr/>
                    <a:lstStyle/>
                    <a:p>
                      <a:pPr>
                        <a:lnSpc>
                          <a:spcPct val="107000"/>
                        </a:lnSpc>
                        <a:spcAft>
                          <a:spcPts val="800"/>
                        </a:spcAft>
                      </a:pPr>
                      <a:r>
                        <a:rPr lang="en-US" sz="1100" b="1" dirty="0">
                          <a:effectLst/>
                          <a:latin typeface="Calibri" panose="020F0502020204030204" pitchFamily="34" charset="0"/>
                          <a:ea typeface="Calibri" panose="020F0502020204030204" pitchFamily="34" charset="0"/>
                          <a:cs typeface="Times New Roman" panose="02020603050405020304" pitchFamily="18" charset="0"/>
                        </a:rPr>
                        <a:t>TMF640 Service Activation &amp; Configuration</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b="1" dirty="0">
                          <a:effectLst/>
                          <a:latin typeface="Calibri" panose="020F0502020204030204" pitchFamily="34" charset="0"/>
                          <a:ea typeface="Calibri" panose="020F0502020204030204" pitchFamily="34" charset="0"/>
                          <a:cs typeface="Times New Roman" panose="02020603050405020304" pitchFamily="18" charset="0"/>
                        </a:rPr>
                        <a:t> </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b="1" dirty="0">
                          <a:effectLst/>
                          <a:latin typeface="Calibri" panose="020F0502020204030204" pitchFamily="34" charset="0"/>
                          <a:ea typeface="Calibri" panose="020F0502020204030204" pitchFamily="34" charset="0"/>
                          <a:cs typeface="Times New Roman" panose="02020603050405020304" pitchFamily="18" charset="0"/>
                        </a:rPr>
                        <a:t>TMF702 Resource Activation &amp; Configuration</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FE7E7"/>
                    </a:solidFill>
                  </a:tcPr>
                </a:tc>
                <a:tc>
                  <a:txBody>
                    <a:bodyPr/>
                    <a:lstStyle/>
                    <a:p>
                      <a:pPr>
                        <a:lnSpc>
                          <a:spcPct val="107000"/>
                        </a:lnSpc>
                        <a:spcAft>
                          <a:spcPts val="80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TMF640 &amp; TMF702 allow to perform operations on the service and resource themselves.</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TMF allow to specialize this API resources.</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These 2 APIs provided a set of </a:t>
                      </a:r>
                      <a:r>
                        <a:rPr lang="en-US" sz="1100" b="1" dirty="0">
                          <a:effectLst/>
                          <a:latin typeface="Calibri" panose="020F0502020204030204" pitchFamily="34" charset="0"/>
                          <a:ea typeface="Calibri" panose="020F0502020204030204" pitchFamily="34" charset="0"/>
                          <a:cs typeface="Times New Roman" panose="02020603050405020304" pitchFamily="18" charset="0"/>
                        </a:rPr>
                        <a:t>event + monitor pattern </a:t>
                      </a:r>
                      <a:r>
                        <a:rPr lang="en-US" sz="1100" dirty="0">
                          <a:effectLst/>
                          <a:latin typeface="Calibri" panose="020F0502020204030204" pitchFamily="34" charset="0"/>
                          <a:ea typeface="Calibri" panose="020F0502020204030204" pitchFamily="34" charset="0"/>
                          <a:cs typeface="Times New Roman" panose="02020603050405020304" pitchFamily="18" charset="0"/>
                        </a:rPr>
                        <a:t>for </a:t>
                      </a:r>
                      <a:r>
                        <a:rPr lang="en-US" sz="1100" b="1" dirty="0">
                          <a:effectLst/>
                          <a:latin typeface="Calibri" panose="020F0502020204030204" pitchFamily="34" charset="0"/>
                          <a:ea typeface="Calibri" panose="020F0502020204030204" pitchFamily="34" charset="0"/>
                          <a:cs typeface="Times New Roman" panose="02020603050405020304" pitchFamily="18" charset="0"/>
                        </a:rPr>
                        <a:t>async</a:t>
                      </a:r>
                      <a:r>
                        <a:rPr lang="en-US" sz="1100" dirty="0">
                          <a:effectLst/>
                          <a:latin typeface="Calibri" panose="020F0502020204030204" pitchFamily="34" charset="0"/>
                          <a:ea typeface="Calibri" panose="020F0502020204030204" pitchFamily="34" charset="0"/>
                          <a:cs typeface="Times New Roman" panose="02020603050405020304" pitchFamily="18" charset="0"/>
                        </a:rPr>
                        <a:t> operation completion.</a:t>
                      </a:r>
                    </a:p>
                    <a:p>
                      <a:pPr>
                        <a:lnSpc>
                          <a:spcPct val="107000"/>
                        </a:lnSpc>
                        <a:spcAft>
                          <a:spcPts val="80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(see examples in this deck in next section)</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FE7E7"/>
                    </a:solidFill>
                  </a:tcPr>
                </a:tc>
                <a:extLst>
                  <a:ext uri="{0D108BD9-81ED-4DB2-BD59-A6C34878D82A}">
                    <a16:rowId xmlns:a16="http://schemas.microsoft.com/office/drawing/2014/main" val="27891103"/>
                  </a:ext>
                </a:extLst>
              </a:tr>
            </a:tbl>
          </a:graphicData>
        </a:graphic>
      </p:graphicFrame>
      <p:pic>
        <p:nvPicPr>
          <p:cNvPr id="2050" name="Picture 2" descr="@camaraproject">
            <a:extLst>
              <a:ext uri="{FF2B5EF4-FFF2-40B4-BE49-F238E27FC236}">
                <a16:creationId xmlns:a16="http://schemas.microsoft.com/office/drawing/2014/main" id="{BD6D3AE4-AC55-4C2C-8B12-24C4B153044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1355" y="627534"/>
            <a:ext cx="736476" cy="73647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M Forum Confluence">
            <a:extLst>
              <a:ext uri="{FF2B5EF4-FFF2-40B4-BE49-F238E27FC236}">
                <a16:creationId xmlns:a16="http://schemas.microsoft.com/office/drawing/2014/main" id="{2C519E26-8114-47FE-B38F-160729C1E3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241" y="1724050"/>
            <a:ext cx="754520" cy="156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7480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5F0B013C-7EF9-4D79-9EBD-B254F1D2AF34}"/>
              </a:ext>
            </a:extLst>
          </p:cNvPr>
          <p:cNvSpPr>
            <a:spLocks noGrp="1"/>
          </p:cNvSpPr>
          <p:nvPr>
            <p:ph type="title"/>
          </p:nvPr>
        </p:nvSpPr>
        <p:spPr/>
        <p:txBody>
          <a:bodyPr/>
          <a:lstStyle/>
          <a:p>
            <a:r>
              <a:rPr lang="fr-FR" dirty="0"/>
              <a:t>TMF API candidates for Camara </a:t>
            </a:r>
            <a:r>
              <a:rPr lang="en-US" dirty="0"/>
              <a:t>family</a:t>
            </a:r>
          </a:p>
        </p:txBody>
      </p:sp>
      <p:graphicFrame>
        <p:nvGraphicFramePr>
          <p:cNvPr id="6" name="Tableau 5">
            <a:extLst>
              <a:ext uri="{FF2B5EF4-FFF2-40B4-BE49-F238E27FC236}">
                <a16:creationId xmlns:a16="http://schemas.microsoft.com/office/drawing/2014/main" id="{A8E7795E-E85F-493A-90CB-130F627A4E20}"/>
              </a:ext>
            </a:extLst>
          </p:cNvPr>
          <p:cNvGraphicFramePr>
            <a:graphicFrameLocks noGrp="1"/>
          </p:cNvGraphicFramePr>
          <p:nvPr>
            <p:extLst>
              <p:ext uri="{D42A27DB-BD31-4B8C-83A1-F6EECF244321}">
                <p14:modId xmlns:p14="http://schemas.microsoft.com/office/powerpoint/2010/main" val="2878806314"/>
              </p:ext>
            </p:extLst>
          </p:nvPr>
        </p:nvGraphicFramePr>
        <p:xfrm>
          <a:off x="1403648" y="771550"/>
          <a:ext cx="7208997" cy="4296157"/>
        </p:xfrm>
        <a:graphic>
          <a:graphicData uri="http://schemas.openxmlformats.org/drawingml/2006/table">
            <a:tbl>
              <a:tblPr>
                <a:tableStyleId>{21E4AEA4-8DFA-4A89-87EB-49C32662AFE0}</a:tableStyleId>
              </a:tblPr>
              <a:tblGrid>
                <a:gridCol w="1800200">
                  <a:extLst>
                    <a:ext uri="{9D8B030D-6E8A-4147-A177-3AD203B41FA5}">
                      <a16:colId xmlns:a16="http://schemas.microsoft.com/office/drawing/2014/main" val="577195295"/>
                    </a:ext>
                  </a:extLst>
                </a:gridCol>
                <a:gridCol w="5408797">
                  <a:extLst>
                    <a:ext uri="{9D8B030D-6E8A-4147-A177-3AD203B41FA5}">
                      <a16:colId xmlns:a16="http://schemas.microsoft.com/office/drawing/2014/main" val="3222109228"/>
                    </a:ext>
                  </a:extLst>
                </a:gridCol>
              </a:tblGrid>
              <a:tr h="0">
                <a:tc>
                  <a:txBody>
                    <a:bodyPr/>
                    <a:lstStyle/>
                    <a:p>
                      <a:pPr>
                        <a:lnSpc>
                          <a:spcPct val="107000"/>
                        </a:lnSpc>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Edge Discovery</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It provides the customer with the ability to:</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Discover the set of edge nodes available in a certain region, where the customer can deploy edge applications</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discover the set of edge nodes in a certain region where a certain API functionality is available (and thus the customer edge application can make use of it).</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NOTE: Applicable at provisioning time. Note that there can be a mode in which the customer does not know about the actual edge nodes and can just ask for the deployment of an edge app to cover a certain region (the provider decides which edge nodes will be needed).</a:t>
                      </a:r>
                      <a:endParaRPr lang="fr-FR" sz="1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request the edge service instance to connect to for a certain user/device, based on its location and app requirements. This includes edge application discovery (mandatory) and edge application relocation (optional, in mobility scenarios for service </a:t>
                      </a:r>
                      <a:r>
                        <a:rPr lang="en-US" sz="1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contuinity</a:t>
                      </a: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support).</a:t>
                      </a:r>
                    </a:p>
                    <a:p>
                      <a:pPr>
                        <a:lnSpc>
                          <a:spcPct val="107000"/>
                        </a:lnSpc>
                        <a:spcAft>
                          <a:spcPts val="0"/>
                        </a:spcAft>
                      </a:pPr>
                      <a:endParaRPr lang="fr-FR" sz="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05390963"/>
                  </a:ext>
                </a:extLst>
              </a:tr>
              <a:tr h="0">
                <a:tc>
                  <a:txBody>
                    <a:bodyPr/>
                    <a:lstStyle/>
                    <a:p>
                      <a:pPr>
                        <a:lnSpc>
                          <a:spcPct val="107000"/>
                        </a:lnSpc>
                        <a:spcAft>
                          <a:spcPts val="0"/>
                        </a:spcAft>
                      </a:pPr>
                      <a:r>
                        <a:rPr lang="en-US" sz="1100" b="1" dirty="0">
                          <a:effectLst/>
                          <a:latin typeface="Calibri" panose="020F0502020204030204" pitchFamily="34" charset="0"/>
                          <a:ea typeface="Calibri" panose="020F0502020204030204" pitchFamily="34" charset="0"/>
                          <a:cs typeface="Times New Roman" panose="02020603050405020304" pitchFamily="18" charset="0"/>
                        </a:rPr>
                        <a:t>TMF639 resource Inventory</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100" b="1" dirty="0">
                          <a:effectLst/>
                          <a:latin typeface="Calibri" panose="020F0502020204030204" pitchFamily="34" charset="0"/>
                          <a:ea typeface="Calibri" panose="020F0502020204030204" pitchFamily="34" charset="0"/>
                          <a:cs typeface="Times New Roman" panose="02020603050405020304" pitchFamily="18" charset="0"/>
                        </a:rPr>
                        <a:t>TMF633 Service Catalog</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100" b="1" dirty="0">
                          <a:effectLst/>
                          <a:latin typeface="Calibri" panose="020F0502020204030204" pitchFamily="34" charset="0"/>
                          <a:ea typeface="Calibri" panose="020F0502020204030204" pitchFamily="34" charset="0"/>
                          <a:cs typeface="Times New Roman" panose="02020603050405020304" pitchFamily="18" charset="0"/>
                        </a:rPr>
                        <a:t>TMF640 Service Activation &amp; Configuration</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100" b="1" dirty="0">
                          <a:effectLst/>
                          <a:latin typeface="Calibri" panose="020F0502020204030204" pitchFamily="34" charset="0"/>
                          <a:ea typeface="Calibri" panose="020F0502020204030204" pitchFamily="34" charset="0"/>
                          <a:cs typeface="Times New Roman" panose="02020603050405020304" pitchFamily="18" charset="0"/>
                        </a:rPr>
                        <a:t>TMF 638 Service Inventory</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100" b="1" dirty="0">
                          <a:effectLst/>
                          <a:latin typeface="Calibri" panose="020F0502020204030204" pitchFamily="34" charset="0"/>
                          <a:ea typeface="Calibri" panose="020F0502020204030204" pitchFamily="34" charset="0"/>
                          <a:cs typeface="Times New Roman" panose="02020603050405020304" pitchFamily="18" charset="0"/>
                        </a:rPr>
                        <a:t>TMF642 Alarm Management</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100" b="1" dirty="0">
                          <a:effectLst/>
                          <a:latin typeface="Calibri" panose="020F0502020204030204" pitchFamily="34" charset="0"/>
                          <a:ea typeface="Calibri" panose="020F0502020204030204" pitchFamily="34" charset="0"/>
                          <a:cs typeface="Times New Roman" panose="02020603050405020304" pitchFamily="18" charset="0"/>
                        </a:rPr>
                        <a:t>TMF641 Service ordering management</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100" b="1" dirty="0">
                          <a:effectLst/>
                          <a:latin typeface="Calibri" panose="020F0502020204030204" pitchFamily="34" charset="0"/>
                          <a:ea typeface="Calibri" panose="020F0502020204030204" pitchFamily="34" charset="0"/>
                          <a:cs typeface="Times New Roman" panose="02020603050405020304" pitchFamily="18" charset="0"/>
                        </a:rPr>
                        <a:t>TMF675 Geographic Location</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FE7E7"/>
                    </a:solidFill>
                  </a:tcPr>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TMF Catalyst The Edge in Automation provided an API component description in support of a set of Operational Domains exposing and managing “Network” Services. These services are referred to as Edge Computing as a Service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ECaaS</a:t>
                      </a:r>
                      <a:r>
                        <a:rPr lang="en-US" sz="1100" dirty="0">
                          <a:effectLst/>
                          <a:latin typeface="Calibri" panose="020F0502020204030204" pitchFamily="34" charset="0"/>
                          <a:ea typeface="Calibri" panose="020F0502020204030204" pitchFamily="34" charset="0"/>
                          <a:cs typeface="Times New Roman" panose="02020603050405020304" pitchFamily="18" charset="0"/>
                        </a:rPr>
                        <a:t>) and include all services offered from a service provider including connectivity, end points, etc. An Operational Domain supports a set of functions and capabilities responsible for the complete lifecycle of services and resources within its domain, including exposure of services supported by SLAs, interfacing via standard TMF APIs with the OSS systems and other operational domains.</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FE7E7"/>
                    </a:solidFill>
                  </a:tcPr>
                </a:tc>
                <a:extLst>
                  <a:ext uri="{0D108BD9-81ED-4DB2-BD59-A6C34878D82A}">
                    <a16:rowId xmlns:a16="http://schemas.microsoft.com/office/drawing/2014/main" val="27891103"/>
                  </a:ext>
                </a:extLst>
              </a:tr>
            </a:tbl>
          </a:graphicData>
        </a:graphic>
      </p:graphicFrame>
      <p:pic>
        <p:nvPicPr>
          <p:cNvPr id="2050" name="Picture 2" descr="@camaraproject">
            <a:extLst>
              <a:ext uri="{FF2B5EF4-FFF2-40B4-BE49-F238E27FC236}">
                <a16:creationId xmlns:a16="http://schemas.microsoft.com/office/drawing/2014/main" id="{BD6D3AE4-AC55-4C2C-8B12-24C4B153044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1355" y="627534"/>
            <a:ext cx="736476" cy="73647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M Forum Confluence">
            <a:extLst>
              <a:ext uri="{FF2B5EF4-FFF2-40B4-BE49-F238E27FC236}">
                <a16:creationId xmlns:a16="http://schemas.microsoft.com/office/drawing/2014/main" id="{2C519E26-8114-47FE-B38F-160729C1E3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241" y="3279353"/>
            <a:ext cx="754520" cy="156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7608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5F0B013C-7EF9-4D79-9EBD-B254F1D2AF34}"/>
              </a:ext>
            </a:extLst>
          </p:cNvPr>
          <p:cNvSpPr>
            <a:spLocks noGrp="1"/>
          </p:cNvSpPr>
          <p:nvPr>
            <p:ph type="title"/>
          </p:nvPr>
        </p:nvSpPr>
        <p:spPr/>
        <p:txBody>
          <a:bodyPr/>
          <a:lstStyle/>
          <a:p>
            <a:r>
              <a:rPr lang="en-US" dirty="0"/>
              <a:t>TMF API candidates for Camara family</a:t>
            </a:r>
          </a:p>
        </p:txBody>
      </p:sp>
      <p:graphicFrame>
        <p:nvGraphicFramePr>
          <p:cNvPr id="6" name="Tableau 5">
            <a:extLst>
              <a:ext uri="{FF2B5EF4-FFF2-40B4-BE49-F238E27FC236}">
                <a16:creationId xmlns:a16="http://schemas.microsoft.com/office/drawing/2014/main" id="{A8E7795E-E85F-493A-90CB-130F627A4E20}"/>
              </a:ext>
            </a:extLst>
          </p:cNvPr>
          <p:cNvGraphicFramePr>
            <a:graphicFrameLocks noGrp="1"/>
          </p:cNvGraphicFramePr>
          <p:nvPr>
            <p:extLst>
              <p:ext uri="{D42A27DB-BD31-4B8C-83A1-F6EECF244321}">
                <p14:modId xmlns:p14="http://schemas.microsoft.com/office/powerpoint/2010/main" val="1630800442"/>
              </p:ext>
            </p:extLst>
          </p:nvPr>
        </p:nvGraphicFramePr>
        <p:xfrm>
          <a:off x="1403648" y="1275606"/>
          <a:ext cx="6840759" cy="2566988"/>
        </p:xfrm>
        <a:graphic>
          <a:graphicData uri="http://schemas.openxmlformats.org/drawingml/2006/table">
            <a:tbl>
              <a:tblPr>
                <a:tableStyleId>{21E4AEA4-8DFA-4A89-87EB-49C32662AFE0}</a:tableStyleId>
              </a:tblPr>
              <a:tblGrid>
                <a:gridCol w="1922689">
                  <a:extLst>
                    <a:ext uri="{9D8B030D-6E8A-4147-A177-3AD203B41FA5}">
                      <a16:colId xmlns:a16="http://schemas.microsoft.com/office/drawing/2014/main" val="577195295"/>
                    </a:ext>
                  </a:extLst>
                </a:gridCol>
                <a:gridCol w="4918070">
                  <a:extLst>
                    <a:ext uri="{9D8B030D-6E8A-4147-A177-3AD203B41FA5}">
                      <a16:colId xmlns:a16="http://schemas.microsoft.com/office/drawing/2014/main" val="3222109228"/>
                    </a:ext>
                  </a:extLst>
                </a:gridCol>
              </a:tblGrid>
              <a:tr h="0">
                <a:tc>
                  <a:txBody>
                    <a:bodyPr/>
                    <a:lstStyle/>
                    <a:p>
                      <a:pPr>
                        <a:lnSpc>
                          <a:spcPct val="107000"/>
                        </a:lnSpc>
                        <a:spcAft>
                          <a:spcPts val="800"/>
                        </a:spcAft>
                      </a:pPr>
                      <a:r>
                        <a:rPr lang="fr-FR" sz="1100" dirty="0">
                          <a:effectLst/>
                          <a:latin typeface="Calibri" panose="020F0502020204030204" pitchFamily="34" charset="0"/>
                          <a:cs typeface="Calibri" panose="020F0502020204030204" pitchFamily="34" charset="0"/>
                        </a:rPr>
                        <a:t>Connectivity Service management &amp; monitoring</a:t>
                      </a:r>
                      <a:endParaRPr lang="fr-FR" sz="1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nSpc>
                          <a:spcPct val="107000"/>
                        </a:lnSpc>
                        <a:spcAft>
                          <a:spcPts val="800"/>
                        </a:spcAft>
                      </a:pPr>
                      <a:r>
                        <a:rPr lang="en-US" sz="1100" b="0" dirty="0">
                          <a:effectLst/>
                          <a:latin typeface="Calibri" panose="020F0502020204030204" pitchFamily="34" charset="0"/>
                          <a:cs typeface="Calibri" panose="020F0502020204030204" pitchFamily="34" charset="0"/>
                        </a:rPr>
                        <a:t>Order Connectivity Services with a </a:t>
                      </a:r>
                      <a:r>
                        <a:rPr lang="en-US" sz="1100" b="1" dirty="0">
                          <a:effectLst/>
                          <a:latin typeface="Calibri" panose="020F0502020204030204" pitchFamily="34" charset="0"/>
                          <a:cs typeface="Calibri" panose="020F0502020204030204" pitchFamily="34" charset="0"/>
                        </a:rPr>
                        <a:t>specific SLA </a:t>
                      </a:r>
                      <a:r>
                        <a:rPr lang="en-US" sz="1100" b="0" dirty="0">
                          <a:effectLst/>
                          <a:latin typeface="Calibri" panose="020F0502020204030204" pitchFamily="34" charset="0"/>
                          <a:cs typeface="Calibri" panose="020F0502020204030204" pitchFamily="34" charset="0"/>
                        </a:rPr>
                        <a:t>(min throughput, max latency, min availability etc)</a:t>
                      </a:r>
                      <a:endParaRPr lang="fr-FR" sz="1100" b="0" dirty="0">
                        <a:effectLst/>
                        <a:latin typeface="Calibri" panose="020F0502020204030204" pitchFamily="34" charset="0"/>
                        <a:cs typeface="Calibri" panose="020F0502020204030204" pitchFamily="34" charset="0"/>
                      </a:endParaRPr>
                    </a:p>
                    <a:p>
                      <a:pPr>
                        <a:lnSpc>
                          <a:spcPct val="107000"/>
                        </a:lnSpc>
                        <a:spcAft>
                          <a:spcPts val="800"/>
                        </a:spcAft>
                      </a:pPr>
                      <a:r>
                        <a:rPr lang="fr-FR" sz="1100" b="0" dirty="0">
                          <a:effectLst/>
                          <a:latin typeface="Calibri" panose="020F0502020204030204" pitchFamily="34" charset="0"/>
                          <a:cs typeface="Calibri" panose="020F0502020204030204" pitchFamily="34" charset="0"/>
                        </a:rPr>
                        <a:t>• </a:t>
                      </a:r>
                      <a:r>
                        <a:rPr lang="fr-FR" sz="1100" b="1" dirty="0">
                          <a:effectLst/>
                          <a:latin typeface="Calibri" panose="020F0502020204030204" pitchFamily="34" charset="0"/>
                          <a:cs typeface="Calibri" panose="020F0502020204030204" pitchFamily="34" charset="0"/>
                        </a:rPr>
                        <a:t>Manage SLAs </a:t>
                      </a:r>
                      <a:r>
                        <a:rPr lang="fr-FR" sz="1100" b="0" dirty="0">
                          <a:effectLst/>
                          <a:latin typeface="Calibri" panose="020F0502020204030204" pitchFamily="34" charset="0"/>
                          <a:cs typeface="Calibri" panose="020F0502020204030204" pitchFamily="34" charset="0"/>
                        </a:rPr>
                        <a:t>(read, update)</a:t>
                      </a:r>
                    </a:p>
                    <a:p>
                      <a:pPr>
                        <a:lnSpc>
                          <a:spcPct val="107000"/>
                        </a:lnSpc>
                        <a:spcAft>
                          <a:spcPts val="800"/>
                        </a:spcAft>
                      </a:pPr>
                      <a:endParaRPr lang="fr-FR" sz="11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305390963"/>
                  </a:ext>
                </a:extLst>
              </a:tr>
              <a:tr h="0">
                <a:tc>
                  <a:txBody>
                    <a:bodyPr/>
                    <a:lstStyle/>
                    <a:p>
                      <a:pPr>
                        <a:lnSpc>
                          <a:spcPct val="107000"/>
                        </a:lnSpc>
                        <a:spcAft>
                          <a:spcPts val="800"/>
                        </a:spcAft>
                      </a:pPr>
                      <a:r>
                        <a:rPr lang="fr-FR" sz="1100" dirty="0">
                          <a:effectLst/>
                          <a:latin typeface="Calibri" panose="020F0502020204030204" pitchFamily="34" charset="0"/>
                          <a:cs typeface="Calibri" panose="020F0502020204030204" pitchFamily="34" charset="0"/>
                        </a:rPr>
                        <a:t> </a:t>
                      </a:r>
                    </a:p>
                    <a:p>
                      <a:pPr>
                        <a:lnSpc>
                          <a:spcPct val="107000"/>
                        </a:lnSpc>
                        <a:spcAft>
                          <a:spcPts val="800"/>
                        </a:spcAft>
                      </a:pPr>
                      <a:r>
                        <a:rPr lang="fr-FR" sz="1100" b="1" dirty="0">
                          <a:effectLst/>
                          <a:latin typeface="Calibri" panose="020F0502020204030204" pitchFamily="34" charset="0"/>
                          <a:cs typeface="Calibri" panose="020F0502020204030204" pitchFamily="34" charset="0"/>
                        </a:rPr>
                        <a:t>TMF623 SLA</a:t>
                      </a:r>
                    </a:p>
                  </a:txBody>
                  <a:tcPr marL="68580" marR="68580" marT="0" marB="0">
                    <a:solidFill>
                      <a:srgbClr val="FFE7E7"/>
                    </a:solidFill>
                  </a:tcPr>
                </a:tc>
                <a:tc>
                  <a:txBody>
                    <a:bodyPr/>
                    <a:lstStyle/>
                    <a:p>
                      <a:pPr>
                        <a:lnSpc>
                          <a:spcPct val="107000"/>
                        </a:lnSpc>
                        <a:spcAft>
                          <a:spcPts val="800"/>
                        </a:spcAft>
                      </a:pPr>
                      <a:r>
                        <a:rPr lang="en-US" sz="1100" b="0" noProof="0" dirty="0">
                          <a:effectLst/>
                          <a:latin typeface="Calibri" panose="020F0502020204030204" pitchFamily="34" charset="0"/>
                          <a:cs typeface="Calibri" panose="020F0502020204030204" pitchFamily="34" charset="0"/>
                        </a:rPr>
                        <a:t>TMF 623 API resources managed: </a:t>
                      </a:r>
                    </a:p>
                    <a:p>
                      <a:pPr marL="171450" indent="-171450">
                        <a:lnSpc>
                          <a:spcPct val="107000"/>
                        </a:lnSpc>
                        <a:spcAft>
                          <a:spcPts val="800"/>
                        </a:spcAft>
                        <a:buFont typeface="Arial" panose="020B0604020202020204" pitchFamily="34" charset="0"/>
                        <a:buChar char="•"/>
                      </a:pPr>
                      <a:r>
                        <a:rPr lang="en-US" sz="1100" b="0" noProof="0" dirty="0">
                          <a:effectLst/>
                          <a:latin typeface="Calibri" panose="020F0502020204030204" pitchFamily="34" charset="0"/>
                          <a:cs typeface="Calibri" panose="020F0502020204030204" pitchFamily="34" charset="0"/>
                        </a:rPr>
                        <a:t>ServiceLevelAgreementSpecification: To define a definition of an SLA (design)</a:t>
                      </a:r>
                    </a:p>
                    <a:p>
                      <a:pPr marL="171450" indent="-171450">
                        <a:lnSpc>
                          <a:spcPct val="107000"/>
                        </a:lnSpc>
                        <a:spcAft>
                          <a:spcPts val="800"/>
                        </a:spcAft>
                        <a:buFont typeface="Arial" panose="020B0604020202020204" pitchFamily="34" charset="0"/>
                        <a:buChar char="•"/>
                      </a:pPr>
                      <a:r>
                        <a:rPr lang="en-US" sz="1100" b="0" noProof="0" dirty="0">
                          <a:effectLst/>
                          <a:latin typeface="Calibri" panose="020F0502020204030204" pitchFamily="34" charset="0"/>
                          <a:cs typeface="Calibri" panose="020F0502020204030204" pitchFamily="34" charset="0"/>
                        </a:rPr>
                        <a:t>ServiceLevelAgreement : To instantiate an SLA to one or several instance of service (runtime)</a:t>
                      </a:r>
                    </a:p>
                    <a:p>
                      <a:pPr marL="171450" indent="-171450">
                        <a:lnSpc>
                          <a:spcPct val="107000"/>
                        </a:lnSpc>
                        <a:spcAft>
                          <a:spcPts val="800"/>
                        </a:spcAft>
                        <a:buFont typeface="Arial" panose="020B0604020202020204" pitchFamily="34" charset="0"/>
                        <a:buChar char="•"/>
                      </a:pPr>
                      <a:r>
                        <a:rPr lang="en-US" sz="1100" b="0" noProof="0" dirty="0">
                          <a:effectLst/>
                          <a:latin typeface="Calibri" panose="020F0502020204030204" pitchFamily="34" charset="0"/>
                          <a:cs typeface="Calibri" panose="020F0502020204030204" pitchFamily="34" charset="0"/>
                        </a:rPr>
                        <a:t>ServiceLevelAgreementViolation : To log an SLA violation (linked to a ServiceLevelAgreement) </a:t>
                      </a:r>
                    </a:p>
                    <a:p>
                      <a:pPr>
                        <a:lnSpc>
                          <a:spcPct val="107000"/>
                        </a:lnSpc>
                        <a:spcAft>
                          <a:spcPts val="800"/>
                        </a:spcAft>
                      </a:pPr>
                      <a:r>
                        <a:rPr lang="en-US" sz="1100" b="0" noProof="0" dirty="0">
                          <a:effectLst/>
                          <a:latin typeface="Calibri" panose="020F0502020204030204" pitchFamily="34" charset="0"/>
                          <a:ea typeface="Calibri" panose="020F0502020204030204" pitchFamily="34" charset="0"/>
                          <a:cs typeface="Calibri" panose="020F0502020204030204" pitchFamily="34" charset="0"/>
                        </a:rPr>
                        <a:t>+ events managed for these resources</a:t>
                      </a:r>
                    </a:p>
                  </a:txBody>
                  <a:tcPr marL="68580" marR="68580" marT="0" marB="0">
                    <a:solidFill>
                      <a:srgbClr val="FFE7E7"/>
                    </a:solidFill>
                  </a:tcPr>
                </a:tc>
                <a:extLst>
                  <a:ext uri="{0D108BD9-81ED-4DB2-BD59-A6C34878D82A}">
                    <a16:rowId xmlns:a16="http://schemas.microsoft.com/office/drawing/2014/main" val="27891103"/>
                  </a:ext>
                </a:extLst>
              </a:tr>
            </a:tbl>
          </a:graphicData>
        </a:graphic>
      </p:graphicFrame>
      <p:pic>
        <p:nvPicPr>
          <p:cNvPr id="2050" name="Picture 2" descr="@camaraproject">
            <a:extLst>
              <a:ext uri="{FF2B5EF4-FFF2-40B4-BE49-F238E27FC236}">
                <a16:creationId xmlns:a16="http://schemas.microsoft.com/office/drawing/2014/main" id="{BD6D3AE4-AC55-4C2C-8B12-24C4B153044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1355" y="1131590"/>
            <a:ext cx="736476" cy="73647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M Forum Confluence">
            <a:extLst>
              <a:ext uri="{FF2B5EF4-FFF2-40B4-BE49-F238E27FC236}">
                <a16:creationId xmlns:a16="http://schemas.microsoft.com/office/drawing/2014/main" id="{2C519E26-8114-47FE-B38F-160729C1E3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311" y="2283718"/>
            <a:ext cx="754520" cy="156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4524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5F0B013C-7EF9-4D79-9EBD-B254F1D2AF34}"/>
              </a:ext>
            </a:extLst>
          </p:cNvPr>
          <p:cNvSpPr>
            <a:spLocks noGrp="1"/>
          </p:cNvSpPr>
          <p:nvPr>
            <p:ph type="title"/>
          </p:nvPr>
        </p:nvSpPr>
        <p:spPr/>
        <p:txBody>
          <a:bodyPr/>
          <a:lstStyle/>
          <a:p>
            <a:r>
              <a:rPr lang="fr-FR" dirty="0"/>
              <a:t>TMF API candidates for Camara </a:t>
            </a:r>
            <a:r>
              <a:rPr lang="en-US" dirty="0"/>
              <a:t>family</a:t>
            </a:r>
          </a:p>
        </p:txBody>
      </p:sp>
      <p:graphicFrame>
        <p:nvGraphicFramePr>
          <p:cNvPr id="6" name="Tableau 5">
            <a:extLst>
              <a:ext uri="{FF2B5EF4-FFF2-40B4-BE49-F238E27FC236}">
                <a16:creationId xmlns:a16="http://schemas.microsoft.com/office/drawing/2014/main" id="{A8E7795E-E85F-493A-90CB-130F627A4E20}"/>
              </a:ext>
            </a:extLst>
          </p:cNvPr>
          <p:cNvGraphicFramePr>
            <a:graphicFrameLocks noGrp="1"/>
          </p:cNvGraphicFramePr>
          <p:nvPr>
            <p:extLst>
              <p:ext uri="{D42A27DB-BD31-4B8C-83A1-F6EECF244321}">
                <p14:modId xmlns:p14="http://schemas.microsoft.com/office/powerpoint/2010/main" val="2786535313"/>
              </p:ext>
            </p:extLst>
          </p:nvPr>
        </p:nvGraphicFramePr>
        <p:xfrm>
          <a:off x="1403648" y="699542"/>
          <a:ext cx="7208997" cy="4426268"/>
        </p:xfrm>
        <a:graphic>
          <a:graphicData uri="http://schemas.openxmlformats.org/drawingml/2006/table">
            <a:tbl>
              <a:tblPr>
                <a:tableStyleId>{21E4AEA4-8DFA-4A89-87EB-49C32662AFE0}</a:tableStyleId>
              </a:tblPr>
              <a:tblGrid>
                <a:gridCol w="2026187">
                  <a:extLst>
                    <a:ext uri="{9D8B030D-6E8A-4147-A177-3AD203B41FA5}">
                      <a16:colId xmlns:a16="http://schemas.microsoft.com/office/drawing/2014/main" val="577195295"/>
                    </a:ext>
                  </a:extLst>
                </a:gridCol>
                <a:gridCol w="5182810">
                  <a:extLst>
                    <a:ext uri="{9D8B030D-6E8A-4147-A177-3AD203B41FA5}">
                      <a16:colId xmlns:a16="http://schemas.microsoft.com/office/drawing/2014/main" val="3222109228"/>
                    </a:ext>
                  </a:extLst>
                </a:gridCol>
              </a:tblGrid>
              <a:tr h="0">
                <a:tc>
                  <a:txBody>
                    <a:bodyPr/>
                    <a:lstStyle/>
                    <a:p>
                      <a:pPr>
                        <a:lnSpc>
                          <a:spcPct val="107000"/>
                        </a:lnSpc>
                        <a:spcAft>
                          <a:spcPts val="800"/>
                        </a:spcAft>
                      </a:pPr>
                      <a:r>
                        <a:rPr lang="fr-FR" sz="1100" dirty="0">
                          <a:effectLst/>
                          <a:latin typeface="Calibri" panose="020F0502020204030204" pitchFamily="34" charset="0"/>
                          <a:cs typeface="Calibri" panose="020F0502020204030204" pitchFamily="34" charset="0"/>
                        </a:rPr>
                        <a:t>Connectivity Service management &amp; monitoring</a:t>
                      </a:r>
                      <a:endParaRPr lang="fr-FR" sz="1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nSpc>
                          <a:spcPct val="107000"/>
                        </a:lnSpc>
                        <a:spcAft>
                          <a:spcPts val="800"/>
                        </a:spcAft>
                      </a:pPr>
                      <a:r>
                        <a:rPr lang="en-US" sz="1000" b="0" dirty="0">
                          <a:effectLst/>
                        </a:rPr>
                        <a:t>•</a:t>
                      </a:r>
                      <a:r>
                        <a:rPr lang="en-US" sz="1100" kern="1200" dirty="0">
                          <a:solidFill>
                            <a:schemeClr val="dk1"/>
                          </a:solidFill>
                          <a:effectLst/>
                          <a:latin typeface="Calibri" panose="020F0502020204030204" pitchFamily="34" charset="0"/>
                          <a:cs typeface="Times New Roman" panose="02020603050405020304" pitchFamily="18" charset="0"/>
                        </a:rPr>
                        <a:t> It provides the customer with the ability to consume </a:t>
                      </a:r>
                      <a:r>
                        <a:rPr lang="en-US" sz="1100" b="1" kern="1200" dirty="0">
                          <a:solidFill>
                            <a:schemeClr val="dk1"/>
                          </a:solidFill>
                          <a:effectLst/>
                          <a:latin typeface="Calibri" panose="020F0502020204030204" pitchFamily="34" charset="0"/>
                          <a:cs typeface="Times New Roman" panose="02020603050405020304" pitchFamily="18" charset="0"/>
                        </a:rPr>
                        <a:t>customer related data </a:t>
                      </a:r>
                      <a:r>
                        <a:rPr lang="en-US" sz="1100" kern="1200" dirty="0">
                          <a:solidFill>
                            <a:schemeClr val="dk1"/>
                          </a:solidFill>
                          <a:effectLst/>
                          <a:latin typeface="Calibri" panose="020F0502020204030204" pitchFamily="34" charset="0"/>
                          <a:cs typeface="Times New Roman" panose="02020603050405020304" pitchFamily="18" charset="0"/>
                        </a:rPr>
                        <a:t>(e.g., SLA, subscriber data, customer profile),</a:t>
                      </a:r>
                    </a:p>
                    <a:p>
                      <a:pPr>
                        <a:lnSpc>
                          <a:spcPct val="107000"/>
                        </a:lnSpc>
                        <a:spcAft>
                          <a:spcPts val="800"/>
                        </a:spcAft>
                      </a:pPr>
                      <a:r>
                        <a:rPr lang="en-US" sz="1100" kern="1200" dirty="0">
                          <a:solidFill>
                            <a:schemeClr val="dk1"/>
                          </a:solidFill>
                          <a:effectLst/>
                          <a:latin typeface="Calibri" panose="020F0502020204030204" pitchFamily="34" charset="0"/>
                          <a:cs typeface="Times New Roman" panose="02020603050405020304" pitchFamily="18" charset="0"/>
                        </a:rPr>
                        <a:t>• It provides the customer with the ability to consume operation related data (e.g. PM/FM data, logs, trace, analytics reports, event notifications).</a:t>
                      </a:r>
                    </a:p>
                    <a:p>
                      <a:pPr>
                        <a:lnSpc>
                          <a:spcPct val="107000"/>
                        </a:lnSpc>
                        <a:spcAft>
                          <a:spcPts val="800"/>
                        </a:spcAft>
                      </a:pPr>
                      <a:r>
                        <a:rPr lang="en-US" sz="1000" kern="1200" dirty="0">
                          <a:solidFill>
                            <a:schemeClr val="dk1"/>
                          </a:solidFill>
                          <a:effectLst/>
                          <a:latin typeface="Calibri" panose="020F0502020204030204" pitchFamily="34" charset="0"/>
                          <a:cs typeface="Times New Roman" panose="02020603050405020304" pitchFamily="18" charset="0"/>
                        </a:rPr>
                        <a:t>NOTE 1: The management data feeds customer owned systems, and can be used for internal consumption (B2B) or made available to their own customers (B2B2X, e.g. hyperscaler enriches management data with additional information and exposes them to their own customers via proprietary APIs).</a:t>
                      </a:r>
                    </a:p>
                    <a:p>
                      <a:pPr>
                        <a:lnSpc>
                          <a:spcPct val="107000"/>
                        </a:lnSpc>
                        <a:spcAft>
                          <a:spcPts val="800"/>
                        </a:spcAft>
                      </a:pPr>
                      <a:r>
                        <a:rPr lang="en-US" sz="1000" kern="1200" dirty="0">
                          <a:solidFill>
                            <a:schemeClr val="dk1"/>
                          </a:solidFill>
                          <a:effectLst/>
                          <a:latin typeface="Calibri" panose="020F0502020204030204" pitchFamily="34" charset="0"/>
                          <a:cs typeface="Times New Roman" panose="02020603050405020304" pitchFamily="18" charset="0"/>
                        </a:rPr>
                        <a:t>• It provides the customer with the ability to gain access to </a:t>
                      </a:r>
                      <a:r>
                        <a:rPr lang="en-US" sz="1000" b="1" kern="1200" dirty="0">
                          <a:solidFill>
                            <a:schemeClr val="dk1"/>
                          </a:solidFill>
                          <a:effectLst/>
                          <a:latin typeface="Calibri" panose="020F0502020204030204" pitchFamily="34" charset="0"/>
                          <a:cs typeface="Times New Roman" panose="02020603050405020304" pitchFamily="18" charset="0"/>
                        </a:rPr>
                        <a:t>Customer-Facing Service (CFS) catalog and inventory</a:t>
                      </a:r>
                      <a:r>
                        <a:rPr lang="en-US" sz="1000" kern="1200" dirty="0">
                          <a:solidFill>
                            <a:schemeClr val="dk1"/>
                          </a:solidFill>
                          <a:effectLst/>
                          <a:latin typeface="Calibri" panose="020F0502020204030204" pitchFamily="34" charset="0"/>
                          <a:cs typeface="Times New Roman" panose="02020603050405020304" pitchFamily="18" charset="0"/>
                        </a:rPr>
                        <a:t>.</a:t>
                      </a:r>
                    </a:p>
                    <a:p>
                      <a:pPr>
                        <a:lnSpc>
                          <a:spcPct val="107000"/>
                        </a:lnSpc>
                        <a:spcAft>
                          <a:spcPts val="800"/>
                        </a:spcAft>
                      </a:pPr>
                      <a:r>
                        <a:rPr lang="en-US" sz="1000" kern="1200" dirty="0">
                          <a:solidFill>
                            <a:schemeClr val="dk1"/>
                          </a:solidFill>
                          <a:effectLst/>
                          <a:latin typeface="Calibri" panose="020F0502020204030204" pitchFamily="34" charset="0"/>
                          <a:cs typeface="Times New Roman" panose="02020603050405020304" pitchFamily="18" charset="0"/>
                        </a:rPr>
                        <a:t>NOTE 2: This </a:t>
                      </a:r>
                      <a:r>
                        <a:rPr lang="en-US" sz="1000" b="1" kern="1200" dirty="0">
                          <a:solidFill>
                            <a:schemeClr val="dk1"/>
                          </a:solidFill>
                          <a:effectLst/>
                          <a:latin typeface="Calibri" panose="020F0502020204030204" pitchFamily="34" charset="0"/>
                          <a:cs typeface="Times New Roman" panose="02020603050405020304" pitchFamily="18" charset="0"/>
                        </a:rPr>
                        <a:t>includes catalog of APIs and inventory of edge nodes </a:t>
                      </a:r>
                      <a:r>
                        <a:rPr lang="en-US" sz="1000" kern="1200" dirty="0">
                          <a:solidFill>
                            <a:schemeClr val="dk1"/>
                          </a:solidFill>
                          <a:effectLst/>
                          <a:latin typeface="Calibri" panose="020F0502020204030204" pitchFamily="34" charset="0"/>
                          <a:cs typeface="Times New Roman" panose="02020603050405020304" pitchFamily="18" charset="0"/>
                        </a:rPr>
                        <a:t>(features, location, availability)</a:t>
                      </a:r>
                    </a:p>
                  </a:txBody>
                  <a:tcPr marL="68580" marR="68580" marT="0" marB="0"/>
                </a:tc>
                <a:extLst>
                  <a:ext uri="{0D108BD9-81ED-4DB2-BD59-A6C34878D82A}">
                    <a16:rowId xmlns:a16="http://schemas.microsoft.com/office/drawing/2014/main" val="2305390963"/>
                  </a:ext>
                </a:extLst>
              </a:tr>
              <a:tr h="0">
                <a:tc>
                  <a:txBody>
                    <a:bodyPr/>
                    <a:lstStyle/>
                    <a:p>
                      <a:pPr>
                        <a:lnSpc>
                          <a:spcPct val="107000"/>
                        </a:lnSpc>
                        <a:spcAft>
                          <a:spcPts val="800"/>
                        </a:spcAft>
                      </a:pPr>
                      <a:r>
                        <a:rPr lang="en-US" sz="1100" b="1" dirty="0">
                          <a:effectLst/>
                          <a:latin typeface="Calibri" panose="020F0502020204030204" pitchFamily="34" charset="0"/>
                          <a:ea typeface="Calibri" panose="020F0502020204030204" pitchFamily="34" charset="0"/>
                          <a:cs typeface="Calibri" panose="020F0502020204030204" pitchFamily="34" charset="0"/>
                        </a:rPr>
                        <a:t>TMF632 Party</a:t>
                      </a:r>
                      <a:endParaRPr lang="fr-FR" sz="1100" b="1"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US" sz="1100" b="1" dirty="0">
                          <a:effectLst/>
                          <a:latin typeface="Calibri" panose="020F0502020204030204" pitchFamily="34" charset="0"/>
                          <a:ea typeface="Calibri" panose="020F0502020204030204" pitchFamily="34" charset="0"/>
                          <a:cs typeface="Calibri" panose="020F0502020204030204" pitchFamily="34" charset="0"/>
                        </a:rPr>
                        <a:t>TMF629 Customer</a:t>
                      </a:r>
                      <a:endParaRPr lang="fr-FR" sz="1100" b="1"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rgbClr val="FFE7E7"/>
                    </a:solidFill>
                  </a:tcPr>
                </a:tc>
                <a:tc>
                  <a:txBody>
                    <a:bodyPr/>
                    <a:lstStyle/>
                    <a:p>
                      <a:pPr>
                        <a:lnSpc>
                          <a:spcPct val="107000"/>
                        </a:lnSpc>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Related to customer data, these 2 TMF API allow to manage party (individual or organization) end party role as Customer.</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FE7E7"/>
                    </a:solidFill>
                  </a:tcPr>
                </a:tc>
                <a:extLst>
                  <a:ext uri="{0D108BD9-81ED-4DB2-BD59-A6C34878D82A}">
                    <a16:rowId xmlns:a16="http://schemas.microsoft.com/office/drawing/2014/main" val="27891103"/>
                  </a:ext>
                </a:extLst>
              </a:tr>
              <a:tr h="0">
                <a:tc>
                  <a:txBody>
                    <a:bodyPr/>
                    <a:lstStyle/>
                    <a:p>
                      <a:pPr>
                        <a:lnSpc>
                          <a:spcPct val="107000"/>
                        </a:lnSpc>
                        <a:spcAft>
                          <a:spcPts val="800"/>
                        </a:spcAft>
                      </a:pPr>
                      <a:r>
                        <a:rPr lang="en-US" sz="1100" b="1" dirty="0">
                          <a:effectLst/>
                          <a:latin typeface="Calibri" panose="020F0502020204030204" pitchFamily="34" charset="0"/>
                          <a:ea typeface="Calibri" panose="020F0502020204030204" pitchFamily="34" charset="0"/>
                          <a:cs typeface="Calibri" panose="020F0502020204030204" pitchFamily="34" charset="0"/>
                        </a:rPr>
                        <a:t>TMF633 Service Catalog</a:t>
                      </a:r>
                      <a:endParaRPr lang="fr-FR" sz="1100" b="1"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US" sz="1100" b="1" dirty="0">
                          <a:effectLst/>
                          <a:latin typeface="Calibri" panose="020F0502020204030204" pitchFamily="34" charset="0"/>
                          <a:ea typeface="Calibri" panose="020F0502020204030204" pitchFamily="34" charset="0"/>
                          <a:cs typeface="Calibri" panose="020F0502020204030204" pitchFamily="34" charset="0"/>
                        </a:rPr>
                        <a:t>TMF 638 Service Inventory</a:t>
                      </a:r>
                    </a:p>
                    <a:p>
                      <a:pPr>
                        <a:lnSpc>
                          <a:spcPct val="107000"/>
                        </a:lnSpc>
                        <a:spcAft>
                          <a:spcPts val="800"/>
                        </a:spcAft>
                      </a:pPr>
                      <a:r>
                        <a:rPr lang="en-US" sz="1100" b="1" dirty="0">
                          <a:effectLst/>
                          <a:latin typeface="Calibri" panose="020F0502020204030204" pitchFamily="34" charset="0"/>
                          <a:ea typeface="Calibri" panose="020F0502020204030204" pitchFamily="34" charset="0"/>
                          <a:cs typeface="Calibri" panose="020F0502020204030204" pitchFamily="34" charset="0"/>
                        </a:rPr>
                        <a:t>TMF634 Resource Catalog</a:t>
                      </a:r>
                    </a:p>
                    <a:p>
                      <a:pPr>
                        <a:lnSpc>
                          <a:spcPct val="107000"/>
                        </a:lnSpc>
                        <a:spcAft>
                          <a:spcPts val="800"/>
                        </a:spcAft>
                      </a:pPr>
                      <a:r>
                        <a:rPr lang="en-US" sz="1100" b="1" dirty="0">
                          <a:effectLst/>
                          <a:latin typeface="Calibri" panose="020F0502020204030204" pitchFamily="34" charset="0"/>
                          <a:ea typeface="Calibri" panose="020F0502020204030204" pitchFamily="34" charset="0"/>
                          <a:cs typeface="Calibri" panose="020F0502020204030204" pitchFamily="34" charset="0"/>
                        </a:rPr>
                        <a:t>TMF639 Resource inventory</a:t>
                      </a:r>
                      <a:endParaRPr lang="fr-FR" sz="1100" b="1"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rgbClr val="FFE7E7"/>
                    </a:solidFill>
                  </a:tcPr>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TMF633 manages the service specification </a:t>
                      </a:r>
                      <a:r>
                        <a:rPr lang="en-US" sz="11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US" sz="1100" dirty="0">
                          <a:effectLst/>
                          <a:latin typeface="Calibri" panose="020F0502020204030204" pitchFamily="34" charset="0"/>
                          <a:ea typeface="Calibri" panose="020F0502020204030204" pitchFamily="34" charset="0"/>
                          <a:cs typeface="Times New Roman" panose="02020603050405020304" pitchFamily="18" charset="0"/>
                        </a:rPr>
                        <a:t> the catalogue description of the service while TMF638 exposes the service instances in the inventory.</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These API could be completed with Resource level API to retrieve and consult all supporting resource.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The service is managed with state and in relationship with place (location)</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Additional API at service level </a:t>
                      </a:r>
                      <a:r>
                        <a:rPr lang="en-US" sz="1100" b="1" dirty="0">
                          <a:effectLst/>
                          <a:latin typeface="Calibri" panose="020F0502020204030204" pitchFamily="34" charset="0"/>
                          <a:ea typeface="Calibri" panose="020F0502020204030204" pitchFamily="34" charset="0"/>
                          <a:cs typeface="Times New Roman" panose="02020603050405020304" pitchFamily="18" charset="0"/>
                        </a:rPr>
                        <a:t>like TMF640 Service Activation &amp; configuration</a:t>
                      </a:r>
                      <a:r>
                        <a:rPr lang="en-US" sz="1100" dirty="0">
                          <a:effectLst/>
                          <a:latin typeface="Calibri" panose="020F0502020204030204" pitchFamily="34" charset="0"/>
                          <a:ea typeface="Calibri" panose="020F0502020204030204" pitchFamily="34" charset="0"/>
                          <a:cs typeface="Times New Roman" panose="02020603050405020304" pitchFamily="18" charset="0"/>
                        </a:rPr>
                        <a:t> could be also useful.</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FE7E7"/>
                    </a:solidFill>
                  </a:tcPr>
                </a:tc>
                <a:extLst>
                  <a:ext uri="{0D108BD9-81ED-4DB2-BD59-A6C34878D82A}">
                    <a16:rowId xmlns:a16="http://schemas.microsoft.com/office/drawing/2014/main" val="3430175727"/>
                  </a:ext>
                </a:extLst>
              </a:tr>
            </a:tbl>
          </a:graphicData>
        </a:graphic>
      </p:graphicFrame>
      <p:pic>
        <p:nvPicPr>
          <p:cNvPr id="2050" name="Picture 2" descr="@camaraproject">
            <a:extLst>
              <a:ext uri="{FF2B5EF4-FFF2-40B4-BE49-F238E27FC236}">
                <a16:creationId xmlns:a16="http://schemas.microsoft.com/office/drawing/2014/main" id="{BD6D3AE4-AC55-4C2C-8B12-24C4B153044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1355" y="555526"/>
            <a:ext cx="736476" cy="73647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M Forum Confluence">
            <a:extLst>
              <a:ext uri="{FF2B5EF4-FFF2-40B4-BE49-F238E27FC236}">
                <a16:creationId xmlns:a16="http://schemas.microsoft.com/office/drawing/2014/main" id="{2C519E26-8114-47FE-B38F-160729C1E3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311" y="3003798"/>
            <a:ext cx="754520" cy="156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2050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aster blanc 2021">
  <a:themeElements>
    <a:clrScheme name="Orange WHT Secondary">
      <a:dk1>
        <a:srgbClr val="000000"/>
      </a:dk1>
      <a:lt1>
        <a:srgbClr val="FFFFFF"/>
      </a:lt1>
      <a:dk2>
        <a:srgbClr val="8F8F8F"/>
      </a:dk2>
      <a:lt2>
        <a:srgbClr val="FF7900"/>
      </a:lt2>
      <a:accent1>
        <a:srgbClr val="FF7900"/>
      </a:accent1>
      <a:accent2>
        <a:srgbClr val="4BB4E6"/>
      </a:accent2>
      <a:accent3>
        <a:srgbClr val="50BE87"/>
      </a:accent3>
      <a:accent4>
        <a:srgbClr val="FFB4E6"/>
      </a:accent4>
      <a:accent5>
        <a:srgbClr val="A885D8"/>
      </a:accent5>
      <a:accent6>
        <a:srgbClr val="FFD200"/>
      </a:accent6>
      <a:hlink>
        <a:srgbClr val="FF7900"/>
      </a:hlink>
      <a:folHlink>
        <a:srgbClr val="FF7900"/>
      </a:folHlink>
    </a:clrScheme>
    <a:fontScheme name="Orange">
      <a:majorFont>
        <a:latin typeface="Helvetica 75 Bold"/>
        <a:ea typeface=""/>
        <a:cs typeface=""/>
      </a:majorFont>
      <a:minorFont>
        <a:latin typeface="Helvetica 75 Bol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1600" dirty="0" smtClean="0">
            <a:solidFill>
              <a:srgbClr val="000000"/>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bodyPr wrap="none" lIns="0" tIns="0" rIns="0" bIns="0" rtlCol="0">
        <a:spAutoFit/>
      </a:bodyPr>
      <a:lstStyle>
        <a:defPPr>
          <a:defRPr sz="1400" dirty="0" err="1" smtClean="0"/>
        </a:defPPr>
      </a:lstStyle>
    </a:txDef>
  </a:objectDefaults>
  <a:extraClrSchemeLst/>
  <a:extLst>
    <a:ext uri="{05A4C25C-085E-4340-85A3-A5531E510DB2}">
      <thm15:themeFamily xmlns:thm15="http://schemas.microsoft.com/office/thememl/2012/main" name="OFR Orange Innovation interne ligne gauche v6" id="{C7CF14A7-3E42-4574-9DB3-0532F4EF10C0}" vid="{80F87AFB-01AF-47AF-A1CB-89211E6F7C09}"/>
    </a:ext>
  </a:extLst>
</a:theme>
</file>

<file path=ppt/theme/theme2.xml><?xml version="1.0" encoding="utf-8"?>
<a:theme xmlns:a="http://schemas.openxmlformats.org/drawingml/2006/main" name="Master noir 2021">
  <a:themeElements>
    <a:clrScheme name="Orange BLK Core">
      <a:dk1>
        <a:srgbClr val="FFFFFF"/>
      </a:dk1>
      <a:lt1>
        <a:srgbClr val="000000"/>
      </a:lt1>
      <a:dk2>
        <a:srgbClr val="8F8F8F"/>
      </a:dk2>
      <a:lt2>
        <a:srgbClr val="FF7900"/>
      </a:lt2>
      <a:accent1>
        <a:srgbClr val="FF7900"/>
      </a:accent1>
      <a:accent2>
        <a:srgbClr val="FFFFFF"/>
      </a:accent2>
      <a:accent3>
        <a:srgbClr val="595959"/>
      </a:accent3>
      <a:accent4>
        <a:srgbClr val="8F8F8F"/>
      </a:accent4>
      <a:accent5>
        <a:srgbClr val="D6D6D6"/>
      </a:accent5>
      <a:accent6>
        <a:srgbClr val="595959"/>
      </a:accent6>
      <a:hlink>
        <a:srgbClr val="FF7900"/>
      </a:hlink>
      <a:folHlink>
        <a:srgbClr val="FF7900"/>
      </a:folHlink>
    </a:clrScheme>
    <a:fontScheme name="Orange">
      <a:majorFont>
        <a:latin typeface="Helvetica 75 Bold"/>
        <a:ea typeface=""/>
        <a:cs typeface=""/>
      </a:majorFont>
      <a:minorFont>
        <a:latin typeface="Helvetica 75 Bol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1600" dirty="0" smtClean="0">
            <a:solidFill>
              <a:srgbClr val="000000"/>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bodyPr wrap="none" lIns="0" tIns="0" rIns="0" bIns="0" rtlCol="0">
        <a:spAutoFit/>
      </a:bodyPr>
      <a:lstStyle>
        <a:defPPr>
          <a:defRPr sz="1400" dirty="0" err="1" smtClean="0"/>
        </a:defPPr>
      </a:lstStyle>
    </a:txDef>
  </a:objectDefaults>
  <a:extraClrSchemeLst/>
  <a:extLst>
    <a:ext uri="{05A4C25C-085E-4340-85A3-A5531E510DB2}">
      <thm15:themeFamily xmlns:thm15="http://schemas.microsoft.com/office/thememl/2012/main" name="OFR Orange Innovation interne ligne gauche v6" id="{C7CF14A7-3E42-4574-9DB3-0532F4EF10C0}" vid="{D2816493-D3E7-4244-806B-0110FD01E59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B454CBD94BA9849A89436F8EEECE801" ma:contentTypeVersion="1" ma:contentTypeDescription="Create a new document." ma:contentTypeScope="" ma:versionID="911bac6e52642ff7e45f1920523dafa5">
  <xsd:schema xmlns:xsd="http://www.w3.org/2001/XMLSchema" xmlns:xs="http://www.w3.org/2001/XMLSchema" xmlns:p="http://schemas.microsoft.com/office/2006/metadata/properties" xmlns:ns1="http://schemas.microsoft.com/sharepoint/v3" targetNamespace="http://schemas.microsoft.com/office/2006/metadata/properties" ma:root="true" ma:fieldsID="1c579f4d7995ed8abb7a390014acff17"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A529BDB-FC6E-4801-A782-41EDE01FF00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4B223DC-0EA2-4B5D-8283-CB961A092825}">
  <ds:schemaRefs>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7BC9E46E-2939-4C92-A847-189854327AF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OFR_Orange_Innovation_interne(1)</Template>
  <TotalTime>1333</TotalTime>
  <Words>2427</Words>
  <Application>Microsoft Office PowerPoint</Application>
  <PresentationFormat>Affichage à l'écran (16:9)</PresentationFormat>
  <Paragraphs>205</Paragraphs>
  <Slides>21</Slides>
  <Notes>1</Notes>
  <HiddenSlides>0</HiddenSlides>
  <MMClips>0</MMClips>
  <ScaleCrop>false</ScaleCrop>
  <HeadingPairs>
    <vt:vector size="6" baseType="variant">
      <vt:variant>
        <vt:lpstr>Polices utilisées</vt:lpstr>
      </vt:variant>
      <vt:variant>
        <vt:i4>8</vt:i4>
      </vt:variant>
      <vt:variant>
        <vt:lpstr>Thème</vt:lpstr>
      </vt:variant>
      <vt:variant>
        <vt:i4>2</vt:i4>
      </vt:variant>
      <vt:variant>
        <vt:lpstr>Titres des diapositives</vt:lpstr>
      </vt:variant>
      <vt:variant>
        <vt:i4>21</vt:i4>
      </vt:variant>
    </vt:vector>
  </HeadingPairs>
  <TitlesOfParts>
    <vt:vector size="31" baseType="lpstr">
      <vt:lpstr>Arial</vt:lpstr>
      <vt:lpstr>Calibri</vt:lpstr>
      <vt:lpstr>Helvetica 45 Light</vt:lpstr>
      <vt:lpstr>Helvetica 55 Roman</vt:lpstr>
      <vt:lpstr>Helvetica 75</vt:lpstr>
      <vt:lpstr>Helvetica 75 Bold</vt:lpstr>
      <vt:lpstr>Symbol</vt:lpstr>
      <vt:lpstr>Wingdings</vt:lpstr>
      <vt:lpstr>Master blanc 2021</vt:lpstr>
      <vt:lpstr>Master noir 2021</vt:lpstr>
      <vt:lpstr>Contribution to Camara commonalities workgroup meeting  TMF open API </vt:lpstr>
      <vt:lpstr>objective &amp; caveat</vt:lpstr>
      <vt:lpstr>TMF API at a glance</vt:lpstr>
      <vt:lpstr>TMF Open APIs benefits for Camara</vt:lpstr>
      <vt:lpstr>Présentation PowerPoint</vt:lpstr>
      <vt:lpstr>TMF API candidates for Camara family</vt:lpstr>
      <vt:lpstr>TMF API candidates for Camara family</vt:lpstr>
      <vt:lpstr>TMF API candidates for Camara family</vt:lpstr>
      <vt:lpstr>TMF API candidates for Camara family</vt:lpstr>
      <vt:lpstr>TMF API candidates for Camara family</vt:lpstr>
      <vt:lpstr>TMF API candidates for Camara family</vt:lpstr>
      <vt:lpstr>TMF API candidates for Camara family</vt:lpstr>
      <vt:lpstr>TMF API candidates for Camara family</vt:lpstr>
      <vt:lpstr>TMF API candidates for Camara family</vt:lpstr>
      <vt:lpstr>Présentation PowerPoint</vt:lpstr>
      <vt:lpstr>illustrate TMF extension/ polymorphism </vt:lpstr>
      <vt:lpstr>illustrate TMF extension/ polymorphism </vt:lpstr>
      <vt:lpstr>illustrate TMF extension/ polymorphism </vt:lpstr>
      <vt:lpstr>Présentation PowerPoint</vt:lpstr>
      <vt:lpstr>next steps?</vt:lpstr>
      <vt:lpstr>Thanks</vt:lpstr>
    </vt:vector>
  </TitlesOfParts>
  <Company>Orange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DELEMARRE Marine INNOV/COM</dc:creator>
  <cp:lastModifiedBy>ROBERT Ludovic INNOV/IT-S</cp:lastModifiedBy>
  <cp:revision>51</cp:revision>
  <dcterms:created xsi:type="dcterms:W3CDTF">2022-01-25T09:56:43Z</dcterms:created>
  <dcterms:modified xsi:type="dcterms:W3CDTF">2022-05-18T15:42:00Z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0x010100AB454CBD94BA9849A89436F8EEECE801</vt:lpwstr>
  </property>
  <property fmtid="{D5CDD505-2E9C-101B-9397-08002B2CF9AE}" pid="3" name="MSIP_Label_e6c818a6-e1a0-4a6e-a969-20d857c5dc62_Enabled">
    <vt:lpwstr>true</vt:lpwstr>
  </property>
  <property fmtid="{D5CDD505-2E9C-101B-9397-08002B2CF9AE}" pid="4" name="MSIP_Label_e6c818a6-e1a0-4a6e-a969-20d857c5dc62_SetDate">
    <vt:lpwstr>2022-05-18T15:42:00Z</vt:lpwstr>
  </property>
  <property fmtid="{D5CDD505-2E9C-101B-9397-08002B2CF9AE}" pid="5" name="MSIP_Label_e6c818a6-e1a0-4a6e-a969-20d857c5dc62_Method">
    <vt:lpwstr>Standard</vt:lpwstr>
  </property>
  <property fmtid="{D5CDD505-2E9C-101B-9397-08002B2CF9AE}" pid="6" name="MSIP_Label_e6c818a6-e1a0-4a6e-a969-20d857c5dc62_Name">
    <vt:lpwstr>Orange_restricted_internal.2</vt:lpwstr>
  </property>
  <property fmtid="{D5CDD505-2E9C-101B-9397-08002B2CF9AE}" pid="7" name="MSIP_Label_e6c818a6-e1a0-4a6e-a969-20d857c5dc62_SiteId">
    <vt:lpwstr>90c7a20a-f34b-40bf-bc48-b9253b6f5d20</vt:lpwstr>
  </property>
  <property fmtid="{D5CDD505-2E9C-101B-9397-08002B2CF9AE}" pid="8" name="MSIP_Label_e6c818a6-e1a0-4a6e-a969-20d857c5dc62_ActionId">
    <vt:lpwstr>805aaf94-709c-4bcc-807f-87f6c38b6ca4</vt:lpwstr>
  </property>
  <property fmtid="{D5CDD505-2E9C-101B-9397-08002B2CF9AE}" pid="9" name="MSIP_Label_e6c818a6-e1a0-4a6e-a969-20d857c5dc62_ContentBits">
    <vt:lpwstr>2</vt:lpwstr>
  </property>
</Properties>
</file>