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9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7DE6118-2437-4B30-8E3C-4D2BE6020583}" type="datetimeFigureOut">
              <a:rPr lang="en-US" smtClean="0"/>
              <a:pPr/>
              <a:t>12/4/2017</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607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819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1984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0141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87DE6118-2437-4B30-8E3C-4D2BE6020583}" type="datetimeFigureOut">
              <a:rPr lang="en-US" smtClean="0"/>
              <a:pPr/>
              <a:t>12/4/2017</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317226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3015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652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2797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583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7DE6118-2437-4B30-8E3C-4D2BE6020583}" type="datetimeFigureOut">
              <a:rPr lang="en-US" smtClean="0"/>
              <a:pPr/>
              <a:t>12/4/2017</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931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7DE6118-2437-4B30-8E3C-4D2BE6020583}" type="datetimeFigureOut">
              <a:rPr lang="en-US" smtClean="0"/>
              <a:pPr/>
              <a:t>12/4/2017</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909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7DE6118-2437-4B30-8E3C-4D2BE6020583}" type="datetimeFigureOut">
              <a:rPr lang="en-US" dirty="0"/>
              <a:pPr/>
              <a:t>12/4/2017</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48240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11" orient="horz" pos="1368" userDrawn="1">
          <p15:clr>
            <a:srgbClr val="F26B43"/>
          </p15:clr>
        </p15:guide>
        <p15:guide id="12" orient="horz" pos="1440" userDrawn="1">
          <p15:clr>
            <a:srgbClr val="F26B43"/>
          </p15:clr>
        </p15:guide>
        <p15:guide id="13" orient="horz" pos="3696" userDrawn="1">
          <p15:clr>
            <a:srgbClr val="F26B43"/>
          </p15:clr>
        </p15:guide>
        <p15:guide id="14" orient="horz" pos="432" userDrawn="1">
          <p15:clr>
            <a:srgbClr val="F26B43"/>
          </p15:clr>
        </p15:guide>
        <p15:guide id="15" orient="horz" pos="1512" userDrawn="1">
          <p15:clr>
            <a:srgbClr val="F26B43"/>
          </p15:clr>
        </p15:guide>
        <p15:guide id="16" pos="5184" userDrawn="1">
          <p15:clr>
            <a:srgbClr val="F26B43"/>
          </p15:clr>
        </p15:guide>
        <p15:guide id="17" pos="702" userDrawn="1">
          <p15:clr>
            <a:srgbClr val="F26B43"/>
          </p15:clr>
        </p15:guide>
        <p15:guide id="18" pos="6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atmel.com/Images/Atmel-8272-8-bit-AVR-microcontroller-ATmega164A_PA-324A_PA-644A_PA-1284_P_datasheet.pdf"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CustomShape 1"/>
          <p:cNvSpPr/>
          <p:nvPr/>
        </p:nvSpPr>
        <p:spPr>
          <a:xfrm>
            <a:off x="990090" y="1165590"/>
            <a:ext cx="7163370" cy="11853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dirty="0">
                <a:solidFill>
                  <a:srgbClr val="000000"/>
                </a:solidFill>
                <a:uFill>
                  <a:solidFill>
                    <a:srgbClr val="FFFFFF"/>
                  </a:solidFill>
                </a:uFill>
                <a:latin typeface="Franklin Gothic Book"/>
                <a:ea typeface="DejaVu Sans"/>
              </a:rPr>
              <a:t>PROBLÉMATIQUE </a:t>
            </a:r>
            <a:endParaRPr lang="fr-CA" sz="1350" spc="-1" dirty="0">
              <a:solidFill>
                <a:srgbClr val="000000"/>
              </a:solidFill>
              <a:uFill>
                <a:solidFill>
                  <a:srgbClr val="FFFFFF"/>
                </a:solidFill>
              </a:uFill>
              <a:latin typeface="Arial"/>
            </a:endParaRPr>
          </a:p>
          <a:p>
            <a:pPr>
              <a:lnSpc>
                <a:spcPct val="100000"/>
              </a:lnSpc>
            </a:pPr>
            <a:r>
              <a:rPr lang="fr-CA" sz="1200" spc="-1" dirty="0">
                <a:solidFill>
                  <a:srgbClr val="000000"/>
                </a:solidFill>
                <a:uFill>
                  <a:solidFill>
                    <a:srgbClr val="FFFFFF"/>
                  </a:solidFill>
                </a:uFill>
                <a:latin typeface="Franklin Gothic Book"/>
                <a:ea typeface="Source Han Sans CN Regular"/>
              </a:rPr>
              <a:t>Lors de l’épreuve, le robot doit agir comme une araignée, débuter au centre de la toile, tourner et détecter les insectes et aller les chercher. Il doit finalement sortir de la toile. Afin de faciliter le travail de mes coéquipiers, qui s’occupent entre autre de trouver et signaler au robot le chemin idéal, je devais leur fournir des fonctions qu’il peuvent utiliser afin de déplacer le robot</a:t>
            </a:r>
            <a:endParaRPr lang="fr-CA" sz="1200" spc="-1" dirty="0">
              <a:solidFill>
                <a:srgbClr val="000000"/>
              </a:solidFill>
              <a:uFill>
                <a:solidFill>
                  <a:srgbClr val="FFFFFF"/>
                </a:solidFill>
              </a:uFill>
              <a:latin typeface="Arial"/>
            </a:endParaRPr>
          </a:p>
        </p:txBody>
      </p:sp>
      <p:sp>
        <p:nvSpPr>
          <p:cNvPr id="77" name="CustomShape 2"/>
          <p:cNvSpPr/>
          <p:nvPr/>
        </p:nvSpPr>
        <p:spPr>
          <a:xfrm>
            <a:off x="990090" y="2428376"/>
            <a:ext cx="7163370" cy="10260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dirty="0">
                <a:solidFill>
                  <a:srgbClr val="000000"/>
                </a:solidFill>
                <a:uFill>
                  <a:solidFill>
                    <a:srgbClr val="FFFFFF"/>
                  </a:solidFill>
                </a:uFill>
                <a:latin typeface="Franklin Gothic Book"/>
                <a:ea typeface="DejaVu Sans"/>
              </a:rPr>
              <a:t>DÉFIS</a:t>
            </a:r>
            <a:endParaRPr lang="fr-CA" sz="135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Vérifier les ajustements à la direction du robot selon l’orientation à laquelle il arrive à une intersection</a:t>
            </a:r>
            <a:endParaRPr lang="fr-CA" sz="120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Être en mesure de connaître la direction du robot et celle désirée</a:t>
            </a:r>
            <a:endParaRPr lang="fr-CA" sz="1200" spc="-1" dirty="0">
              <a:solidFill>
                <a:srgbClr val="000000"/>
              </a:solidFill>
              <a:uFill>
                <a:solidFill>
                  <a:srgbClr val="FFFFFF"/>
                </a:solidFill>
              </a:uFill>
              <a:latin typeface="Arial"/>
            </a:endParaRPr>
          </a:p>
          <a:p>
            <a:pPr>
              <a:lnSpc>
                <a:spcPct val="100000"/>
              </a:lnSpc>
            </a:pPr>
            <a:endParaRPr lang="fr-CA" sz="1200" spc="-1" dirty="0">
              <a:solidFill>
                <a:srgbClr val="000000"/>
              </a:solidFill>
              <a:uFill>
                <a:solidFill>
                  <a:srgbClr val="FFFFFF"/>
                </a:solidFill>
              </a:uFill>
              <a:latin typeface="Arial"/>
            </a:endParaRPr>
          </a:p>
        </p:txBody>
      </p:sp>
      <p:sp>
        <p:nvSpPr>
          <p:cNvPr id="78" name="CustomShape 3"/>
          <p:cNvSpPr/>
          <p:nvPr/>
        </p:nvSpPr>
        <p:spPr>
          <a:xfrm>
            <a:off x="990090" y="3531862"/>
            <a:ext cx="7163370" cy="212166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dirty="0">
                <a:solidFill>
                  <a:srgbClr val="000000"/>
                </a:solidFill>
                <a:uFill>
                  <a:solidFill>
                    <a:srgbClr val="FFFFFF"/>
                  </a:solidFill>
                </a:uFill>
                <a:latin typeface="Franklin Gothic Book"/>
                <a:ea typeface="DejaVu Sans"/>
              </a:rPr>
              <a:t>CODE</a:t>
            </a:r>
            <a:endParaRPr lang="fr-CA" sz="135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Avoir une fonction qui retourne la direction du robot selon une matrice 2x2 des points de départ et des points finaux</a:t>
            </a:r>
            <a:endParaRPr lang="fr-CA" sz="1200" spc="-1" dirty="0">
              <a:solidFill>
                <a:srgbClr val="000000"/>
              </a:solidFill>
              <a:uFill>
                <a:solidFill>
                  <a:srgbClr val="FFFFFF"/>
                </a:solidFill>
              </a:uFill>
              <a:latin typeface="Arial"/>
            </a:endParaRPr>
          </a:p>
          <a:p>
            <a:pPr>
              <a:lnSpc>
                <a:spcPct val="100000"/>
              </a:lnSpc>
            </a:pPr>
            <a:endParaRPr lang="fr-CA" sz="120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Itérer à travers le chemin final et déterminer le mouvement approprié du robot selon un </a:t>
            </a:r>
            <a:r>
              <a:rPr lang="fr-CA" sz="1200" i="1" spc="-1" dirty="0">
                <a:solidFill>
                  <a:srgbClr val="000000"/>
                </a:solidFill>
                <a:uFill>
                  <a:solidFill>
                    <a:srgbClr val="FFFFFF"/>
                  </a:solidFill>
                </a:uFill>
                <a:latin typeface="Franklin Gothic Book"/>
                <a:ea typeface="DejaVu Sans"/>
              </a:rPr>
              <a:t>switch-case</a:t>
            </a:r>
            <a:r>
              <a:rPr lang="fr-CA" sz="1200" spc="-1" dirty="0">
                <a:solidFill>
                  <a:srgbClr val="000000"/>
                </a:solidFill>
                <a:uFill>
                  <a:solidFill>
                    <a:srgbClr val="FFFFFF"/>
                  </a:solidFill>
                </a:uFill>
                <a:latin typeface="Franklin Gothic Book"/>
                <a:ea typeface="DejaVu Sans"/>
              </a:rPr>
              <a:t> et des conditions </a:t>
            </a:r>
            <a:r>
              <a:rPr lang="fr-CA" sz="1200" i="1" spc="-1" dirty="0">
                <a:solidFill>
                  <a:srgbClr val="000000"/>
                </a:solidFill>
                <a:uFill>
                  <a:solidFill>
                    <a:srgbClr val="FFFFFF"/>
                  </a:solidFill>
                </a:uFill>
                <a:latin typeface="Franklin Gothic Book"/>
                <a:ea typeface="DejaVu Sans"/>
              </a:rPr>
              <a:t>if/</a:t>
            </a:r>
            <a:r>
              <a:rPr lang="fr-CA" sz="1200" i="1" spc="-1" dirty="0" err="1">
                <a:solidFill>
                  <a:srgbClr val="000000"/>
                </a:solidFill>
                <a:uFill>
                  <a:solidFill>
                    <a:srgbClr val="FFFFFF"/>
                  </a:solidFill>
                </a:uFill>
                <a:latin typeface="Franklin Gothic Book"/>
                <a:ea typeface="DejaVu Sans"/>
              </a:rPr>
              <a:t>else</a:t>
            </a:r>
            <a:r>
              <a:rPr lang="fr-CA" sz="1200" i="1" spc="-1" dirty="0">
                <a:solidFill>
                  <a:srgbClr val="000000"/>
                </a:solidFill>
                <a:uFill>
                  <a:solidFill>
                    <a:srgbClr val="FFFFFF"/>
                  </a:solidFill>
                </a:uFill>
                <a:latin typeface="Franklin Gothic Book"/>
                <a:ea typeface="DejaVu Sans"/>
              </a:rPr>
              <a:t> if</a:t>
            </a:r>
            <a:r>
              <a:rPr lang="fr-CA" sz="1200" spc="-1" dirty="0">
                <a:solidFill>
                  <a:srgbClr val="000000"/>
                </a:solidFill>
                <a:uFill>
                  <a:solidFill>
                    <a:srgbClr val="FFFFFF"/>
                  </a:solidFill>
                </a:uFill>
                <a:latin typeface="Franklin Gothic Book"/>
                <a:ea typeface="DejaVu Sans"/>
              </a:rPr>
              <a:t> associant la direction actuelle du robot à la direction prochaine devant être obtenu</a:t>
            </a:r>
            <a:endParaRPr lang="fr-CA" sz="1200" spc="-1" dirty="0">
              <a:solidFill>
                <a:srgbClr val="000000"/>
              </a:solidFill>
              <a:uFill>
                <a:solidFill>
                  <a:srgbClr val="FFFFFF"/>
                </a:solidFill>
              </a:uFill>
              <a:latin typeface="Arial"/>
            </a:endParaRPr>
          </a:p>
          <a:p>
            <a:pPr>
              <a:lnSpc>
                <a:spcPct val="100000"/>
              </a:lnSpc>
            </a:pPr>
            <a:endParaRPr lang="fr-CA" sz="120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Avoir une boucle qui vérifie si le robot se trouve à un point où un insecte fut détecté et une condition qui met le robot en attente lorsqu’il a détecté tous les insectes sur la toile</a:t>
            </a:r>
            <a:endParaRPr lang="fr-CA" sz="1200" spc="-1" dirty="0">
              <a:solidFill>
                <a:srgbClr val="000000"/>
              </a:solidFill>
              <a:uFill>
                <a:solidFill>
                  <a:srgbClr val="FFFFFF"/>
                </a:solidFill>
              </a:uFill>
              <a:latin typeface="Arial"/>
            </a:endParaRPr>
          </a:p>
          <a:p>
            <a:pPr>
              <a:lnSpc>
                <a:spcPct val="100000"/>
              </a:lnSpc>
            </a:pPr>
            <a:endParaRPr lang="fr-CA" sz="1200" spc="-1" dirty="0">
              <a:solidFill>
                <a:srgbClr val="000000"/>
              </a:solidFill>
              <a:uFill>
                <a:solidFill>
                  <a:srgbClr val="FFFFFF"/>
                </a:solidFill>
              </a:uFill>
              <a:latin typeface="Arial"/>
            </a:endParaRPr>
          </a:p>
        </p:txBody>
      </p:sp>
      <p:sp>
        <p:nvSpPr>
          <p:cNvPr id="79" name="CustomShape 4"/>
          <p:cNvSpPr/>
          <p:nvPr/>
        </p:nvSpPr>
        <p:spPr>
          <a:xfrm>
            <a:off x="3456970" y="746284"/>
            <a:ext cx="5507730" cy="34182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b="1" spc="-1" dirty="0">
                <a:solidFill>
                  <a:srgbClr val="000000"/>
                </a:solidFill>
                <a:uFill>
                  <a:solidFill>
                    <a:srgbClr val="FFFFFF"/>
                  </a:solidFill>
                </a:uFill>
                <a:latin typeface="Franklin Gothic Book"/>
                <a:ea typeface="DejaVu Sans"/>
              </a:rPr>
              <a:t>LIER CHEMIN AU MOUVEMENT DU ROBOT</a:t>
            </a:r>
            <a:endParaRPr lang="fr-CA"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1" name="Picture 4"/>
          <p:cNvPicPr/>
          <p:nvPr/>
        </p:nvPicPr>
        <p:blipFill>
          <a:blip r:embed="rId2"/>
          <a:stretch/>
        </p:blipFill>
        <p:spPr>
          <a:xfrm>
            <a:off x="1048410" y="1232550"/>
            <a:ext cx="3770280" cy="4392090"/>
          </a:xfrm>
          <a:prstGeom prst="rect">
            <a:avLst/>
          </a:prstGeom>
          <a:ln>
            <a:noFill/>
          </a:ln>
        </p:spPr>
      </p:pic>
      <p:sp>
        <p:nvSpPr>
          <p:cNvPr id="122" name="CustomShape 1"/>
          <p:cNvSpPr/>
          <p:nvPr/>
        </p:nvSpPr>
        <p:spPr>
          <a:xfrm>
            <a:off x="5047380" y="2551770"/>
            <a:ext cx="3620970" cy="17334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a:solidFill>
                  <a:srgbClr val="000000"/>
                </a:solidFill>
                <a:uFill>
                  <a:solidFill>
                    <a:srgbClr val="FFFFFF"/>
                  </a:solidFill>
                </a:uFill>
                <a:latin typeface="Franklin Gothic Book"/>
                <a:ea typeface="DejaVu Sans"/>
              </a:rPr>
              <a:t>CAPTEUR DE DISTANCE</a:t>
            </a:r>
            <a:endParaRPr lang="fr-CA" sz="1350" spc="-1">
              <a:solidFill>
                <a:srgbClr val="000000"/>
              </a:solidFill>
              <a:uFill>
                <a:solidFill>
                  <a:srgbClr val="FFFFFF"/>
                </a:solidFill>
              </a:uFill>
              <a:latin typeface="Arial"/>
            </a:endParaRPr>
          </a:p>
          <a:p>
            <a:pPr marL="214380" indent="-213840">
              <a:buClr>
                <a:srgbClr val="000000"/>
              </a:buClr>
              <a:buFont typeface="Arial"/>
              <a:buChar char="•"/>
            </a:pPr>
            <a:r>
              <a:rPr lang="fr-CA" sz="1200" spc="-1">
                <a:solidFill>
                  <a:srgbClr val="000000"/>
                </a:solidFill>
                <a:uFill>
                  <a:solidFill>
                    <a:srgbClr val="FFFFFF"/>
                  </a:solidFill>
                </a:uFill>
                <a:latin typeface="Franklin Gothic Book"/>
                <a:ea typeface="DejaVu Sans"/>
              </a:rPr>
              <a:t>Valeur de retour exponentielle</a:t>
            </a:r>
            <a:endParaRPr lang="fr-CA" sz="1200" spc="-1">
              <a:solidFill>
                <a:srgbClr val="000000"/>
              </a:solidFill>
              <a:uFill>
                <a:solidFill>
                  <a:srgbClr val="FFFFFF"/>
                </a:solidFill>
              </a:uFill>
              <a:latin typeface="Arial"/>
            </a:endParaRPr>
          </a:p>
          <a:p>
            <a:pPr>
              <a:lnSpc>
                <a:spcPct val="100000"/>
              </a:lnSpc>
            </a:pPr>
            <a:endParaRPr lang="fr-CA" sz="1200" spc="-1">
              <a:solidFill>
                <a:srgbClr val="000000"/>
              </a:solidFill>
              <a:uFill>
                <a:solidFill>
                  <a:srgbClr val="FFFFFF"/>
                </a:solidFill>
              </a:uFill>
              <a:latin typeface="Arial"/>
            </a:endParaRPr>
          </a:p>
          <a:p>
            <a:pPr marL="214380" indent="-213840">
              <a:buClr>
                <a:srgbClr val="000000"/>
              </a:buClr>
              <a:buFont typeface="Arial"/>
              <a:buChar char="•"/>
            </a:pPr>
            <a:r>
              <a:rPr lang="fr-CA" sz="1200" spc="-1">
                <a:solidFill>
                  <a:srgbClr val="000000"/>
                </a:solidFill>
                <a:uFill>
                  <a:solidFill>
                    <a:srgbClr val="FFFFFF"/>
                  </a:solidFill>
                </a:uFill>
                <a:latin typeface="Franklin Gothic Book"/>
                <a:ea typeface="DejaVu Sans"/>
              </a:rPr>
              <a:t>Inverse par rapport à la logique (valeur élevée pour une lecture proche, basse pour une lecture loin)</a:t>
            </a:r>
            <a:endParaRPr lang="fr-CA" sz="1200" spc="-1">
              <a:solidFill>
                <a:srgbClr val="000000"/>
              </a:solidFill>
              <a:uFill>
                <a:solidFill>
                  <a:srgbClr val="FFFFFF"/>
                </a:solidFill>
              </a:uFill>
              <a:latin typeface="Arial"/>
            </a:endParaRPr>
          </a:p>
          <a:p>
            <a:pPr>
              <a:lnSpc>
                <a:spcPct val="100000"/>
              </a:lnSpc>
            </a:pPr>
            <a:endParaRPr lang="fr-CA" sz="1200" spc="-1">
              <a:solidFill>
                <a:srgbClr val="000000"/>
              </a:solidFill>
              <a:uFill>
                <a:solidFill>
                  <a:srgbClr val="FFFFFF"/>
                </a:solidFill>
              </a:uFill>
              <a:latin typeface="Arial"/>
            </a:endParaRPr>
          </a:p>
          <a:p>
            <a:pPr marL="214380" indent="-213840">
              <a:buClr>
                <a:srgbClr val="000000"/>
              </a:buClr>
              <a:buFont typeface="Arial"/>
              <a:buChar char="•"/>
            </a:pPr>
            <a:r>
              <a:rPr lang="fr-CA" sz="1200" spc="-1">
                <a:solidFill>
                  <a:srgbClr val="000000"/>
                </a:solidFill>
                <a:uFill>
                  <a:solidFill>
                    <a:srgbClr val="FFFFFF"/>
                  </a:solidFill>
                </a:uFill>
                <a:latin typeface="Franklin Gothic Book"/>
                <a:ea typeface="DejaVu Sans"/>
              </a:rPr>
              <a:t>Valeur non précise avec une lecture à une distance de 3 centimètres ou moins</a:t>
            </a:r>
            <a:endParaRPr lang="fr-CA" sz="1200"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CustomShape 1"/>
          <p:cNvSpPr/>
          <p:nvPr/>
        </p:nvSpPr>
        <p:spPr>
          <a:xfrm>
            <a:off x="1028700" y="1371600"/>
            <a:ext cx="7200360" cy="1114020"/>
          </a:xfrm>
          <a:prstGeom prst="rect">
            <a:avLst/>
          </a:prstGeom>
          <a:noFill/>
          <a:ln>
            <a:noFill/>
          </a:ln>
        </p:spPr>
        <p:style>
          <a:lnRef idx="0">
            <a:scrgbClr r="0" g="0" b="0"/>
          </a:lnRef>
          <a:fillRef idx="0">
            <a:scrgbClr r="0" g="0" b="0"/>
          </a:fillRef>
          <a:effectRef idx="0">
            <a:scrgbClr r="0" g="0" b="0"/>
          </a:effectRef>
          <a:fontRef idx="minor"/>
        </p:style>
      </p:sp>
      <p:pic>
        <p:nvPicPr>
          <p:cNvPr id="124" name="Espace réservé du contenu 4"/>
          <p:cNvPicPr/>
          <p:nvPr/>
        </p:nvPicPr>
        <p:blipFill>
          <a:blip r:embed="rId2"/>
          <a:stretch/>
        </p:blipFill>
        <p:spPr>
          <a:xfrm>
            <a:off x="1120230" y="857250"/>
            <a:ext cx="6994620" cy="524583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CustomShape 1"/>
          <p:cNvSpPr/>
          <p:nvPr/>
        </p:nvSpPr>
        <p:spPr>
          <a:xfrm>
            <a:off x="4964760" y="1451250"/>
            <a:ext cx="3620970" cy="100278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a:solidFill>
                  <a:srgbClr val="000000"/>
                </a:solidFill>
                <a:uFill>
                  <a:solidFill>
                    <a:srgbClr val="FFFFFF"/>
                  </a:solidFill>
                </a:uFill>
                <a:latin typeface="Franklin Gothic Book"/>
                <a:ea typeface="DejaVu Sans"/>
              </a:rPr>
              <a:t>CAPTEUR DE LIGNE </a:t>
            </a:r>
            <a:r>
              <a:rPr lang="fr-CA" sz="1350" b="1" spc="-1">
                <a:solidFill>
                  <a:srgbClr val="000000"/>
                </a:solidFill>
                <a:uFill>
                  <a:solidFill>
                    <a:srgbClr val="FFFFFF"/>
                  </a:solidFill>
                </a:uFill>
                <a:latin typeface="Franklin Gothic Book"/>
                <a:ea typeface="Source Han Sans CN Regular"/>
              </a:rPr>
              <a:t>CYTRON LSS05</a:t>
            </a:r>
            <a:endParaRPr lang="fr-CA" sz="1350" spc="-1">
              <a:solidFill>
                <a:srgbClr val="000000"/>
              </a:solidFill>
              <a:uFill>
                <a:solidFill>
                  <a:srgbClr val="FFFFFF"/>
                </a:solidFill>
              </a:uFill>
              <a:latin typeface="Arial"/>
            </a:endParaRPr>
          </a:p>
          <a:p>
            <a:pPr>
              <a:lnSpc>
                <a:spcPct val="100000"/>
              </a:lnSpc>
            </a:pPr>
            <a:endParaRPr lang="fr-CA" sz="1350" spc="-1">
              <a:solidFill>
                <a:srgbClr val="000000"/>
              </a:solidFill>
              <a:uFill>
                <a:solidFill>
                  <a:srgbClr val="FFFFFF"/>
                </a:solidFill>
              </a:uFill>
              <a:latin typeface="Arial"/>
            </a:endParaRPr>
          </a:p>
          <a:p>
            <a:pPr marL="214380" indent="-213840">
              <a:buClr>
                <a:srgbClr val="000000"/>
              </a:buClr>
              <a:buFont typeface="Arial"/>
              <a:buChar char="•"/>
            </a:pPr>
            <a:r>
              <a:rPr lang="fr-CA" sz="1200" spc="-1">
                <a:solidFill>
                  <a:srgbClr val="000000"/>
                </a:solidFill>
                <a:uFill>
                  <a:solidFill>
                    <a:srgbClr val="FFFFFF"/>
                  </a:solidFill>
                </a:uFill>
                <a:latin typeface="Franklin Gothic Book"/>
                <a:ea typeface="DejaVu Sans"/>
              </a:rPr>
              <a:t>Cinq capteurs</a:t>
            </a:r>
            <a:endParaRPr lang="fr-CA" sz="1200" spc="-1">
              <a:solidFill>
                <a:srgbClr val="000000"/>
              </a:solidFill>
              <a:uFill>
                <a:solidFill>
                  <a:srgbClr val="FFFFFF"/>
                </a:solidFill>
              </a:uFill>
              <a:latin typeface="Arial"/>
            </a:endParaRPr>
          </a:p>
          <a:p>
            <a:pPr>
              <a:lnSpc>
                <a:spcPct val="100000"/>
              </a:lnSpc>
            </a:pPr>
            <a:endParaRPr lang="fr-CA" sz="1200" spc="-1">
              <a:solidFill>
                <a:srgbClr val="000000"/>
              </a:solidFill>
              <a:uFill>
                <a:solidFill>
                  <a:srgbClr val="FFFFFF"/>
                </a:solidFill>
              </a:uFill>
              <a:latin typeface="Arial"/>
            </a:endParaRPr>
          </a:p>
          <a:p>
            <a:pPr marL="214380" indent="-213840">
              <a:buClr>
                <a:srgbClr val="000000"/>
              </a:buClr>
              <a:buFont typeface="Arial"/>
              <a:buChar char="•"/>
            </a:pPr>
            <a:r>
              <a:rPr lang="fr-CA" sz="1200" spc="-1">
                <a:solidFill>
                  <a:srgbClr val="000000"/>
                </a:solidFill>
                <a:uFill>
                  <a:solidFill>
                    <a:srgbClr val="FFFFFF"/>
                  </a:solidFill>
                </a:uFill>
                <a:latin typeface="Franklin Gothic Book"/>
                <a:ea typeface="DejaVu Sans"/>
              </a:rPr>
              <a:t>Un interrupteur pour calibrer</a:t>
            </a:r>
            <a:endParaRPr lang="fr-CA" sz="1200" spc="-1">
              <a:solidFill>
                <a:srgbClr val="000000"/>
              </a:solidFill>
              <a:uFill>
                <a:solidFill>
                  <a:srgbClr val="FFFFFF"/>
                </a:solidFill>
              </a:uFill>
              <a:latin typeface="Arial"/>
            </a:endParaRPr>
          </a:p>
        </p:txBody>
      </p:sp>
      <p:pic>
        <p:nvPicPr>
          <p:cNvPr id="126" name="Picture 125"/>
          <p:cNvPicPr/>
          <p:nvPr/>
        </p:nvPicPr>
        <p:blipFill>
          <a:blip r:embed="rId2"/>
          <a:stretch/>
        </p:blipFill>
        <p:spPr>
          <a:xfrm>
            <a:off x="540000" y="857520"/>
            <a:ext cx="4277610" cy="5142960"/>
          </a:xfrm>
          <a:prstGeom prst="rect">
            <a:avLst/>
          </a:prstGeom>
          <a:ln>
            <a:noFill/>
          </a:ln>
        </p:spPr>
      </p:pic>
      <p:pic>
        <p:nvPicPr>
          <p:cNvPr id="127" name="Picture 126"/>
          <p:cNvPicPr/>
          <p:nvPr/>
        </p:nvPicPr>
        <p:blipFill>
          <a:blip r:embed="rId3"/>
          <a:stretch/>
        </p:blipFill>
        <p:spPr>
          <a:xfrm>
            <a:off x="5238000" y="3503250"/>
            <a:ext cx="2806920" cy="2342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CustomShape 1"/>
          <p:cNvSpPr/>
          <p:nvPr/>
        </p:nvSpPr>
        <p:spPr>
          <a:xfrm>
            <a:off x="990090" y="1609757"/>
            <a:ext cx="7163370" cy="63828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dirty="0">
                <a:solidFill>
                  <a:srgbClr val="000000"/>
                </a:solidFill>
                <a:uFill>
                  <a:solidFill>
                    <a:srgbClr val="FFFFFF"/>
                  </a:solidFill>
                </a:uFill>
                <a:latin typeface="Franklin Gothic Book"/>
                <a:ea typeface="DejaVu Sans"/>
              </a:rPr>
              <a:t>PROBLÉMATIQUE </a:t>
            </a:r>
            <a:endParaRPr lang="fr-CA" sz="1350" spc="-1" dirty="0">
              <a:solidFill>
                <a:srgbClr val="000000"/>
              </a:solidFill>
              <a:uFill>
                <a:solidFill>
                  <a:srgbClr val="FFFFFF"/>
                </a:solidFill>
              </a:uFill>
              <a:latin typeface="Arial"/>
            </a:endParaRPr>
          </a:p>
          <a:p>
            <a:r>
              <a:rPr lang="fr-CA" sz="1200" spc="-1" dirty="0">
                <a:solidFill>
                  <a:srgbClr val="000000"/>
                </a:solidFill>
                <a:uFill>
                  <a:solidFill>
                    <a:srgbClr val="FFFFFF"/>
                  </a:solidFill>
                </a:uFill>
                <a:latin typeface="Franklin Gothic Book"/>
                <a:ea typeface="DejaVu Sans"/>
              </a:rPr>
              <a:t>Le robot doit agir comme une araignée, débuter au centre de la toile, tourner et détecter les insectes et aller les chercher. Il doit finalement sortir de la toile. Plusieurs fonctions doivent être conçues afin de faire déplacer le robot de façon voulue.</a:t>
            </a:r>
            <a:endParaRPr lang="fr-CA" sz="1200" spc="-1" dirty="0">
              <a:solidFill>
                <a:srgbClr val="000000"/>
              </a:solidFill>
              <a:uFill>
                <a:solidFill>
                  <a:srgbClr val="FFFFFF"/>
                </a:solidFill>
              </a:uFill>
              <a:latin typeface="Calibri"/>
            </a:endParaRPr>
          </a:p>
        </p:txBody>
      </p:sp>
      <p:sp>
        <p:nvSpPr>
          <p:cNvPr id="129" name="CustomShape 2"/>
          <p:cNvSpPr/>
          <p:nvPr/>
        </p:nvSpPr>
        <p:spPr>
          <a:xfrm>
            <a:off x="990090" y="2664772"/>
            <a:ext cx="7163370" cy="8208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dirty="0">
                <a:solidFill>
                  <a:srgbClr val="000000"/>
                </a:solidFill>
                <a:uFill>
                  <a:solidFill>
                    <a:srgbClr val="FFFFFF"/>
                  </a:solidFill>
                </a:uFill>
                <a:latin typeface="Franklin Gothic Book"/>
                <a:ea typeface="DejaVu Sans"/>
              </a:rPr>
              <a:t>DÉFIS</a:t>
            </a:r>
            <a:endParaRPr lang="fr-CA" sz="135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Le changement de batteries et l’épuisement de ceux-ci modifie la puissance des moteurs.</a:t>
            </a:r>
            <a:endParaRPr lang="fr-CA" sz="120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Les moteurs ne tournent pas </a:t>
            </a:r>
            <a:r>
              <a:rPr lang="fr-CA" sz="1200" spc="-1" dirty="0" err="1">
                <a:solidFill>
                  <a:srgbClr val="000000"/>
                </a:solidFill>
                <a:uFill>
                  <a:solidFill>
                    <a:srgbClr val="FFFFFF"/>
                  </a:solidFill>
                </a:uFill>
                <a:latin typeface="Franklin Gothic Book"/>
                <a:ea typeface="DejaVu Sans"/>
              </a:rPr>
              <a:t>pas</a:t>
            </a:r>
            <a:r>
              <a:rPr lang="fr-CA" sz="1200" spc="-1" dirty="0">
                <a:solidFill>
                  <a:srgbClr val="000000"/>
                </a:solidFill>
                <a:uFill>
                  <a:solidFill>
                    <a:srgbClr val="FFFFFF"/>
                  </a:solidFill>
                </a:uFill>
                <a:latin typeface="Franklin Gothic Book"/>
                <a:ea typeface="DejaVu Sans"/>
              </a:rPr>
              <a:t> à la même vitesse pour une même puissance donnée.</a:t>
            </a:r>
            <a:endParaRPr lang="fr-CA" sz="1200" spc="-1" dirty="0">
              <a:solidFill>
                <a:srgbClr val="000000"/>
              </a:solidFill>
              <a:uFill>
                <a:solidFill>
                  <a:srgbClr val="FFFFFF"/>
                </a:solidFill>
              </a:uFill>
              <a:latin typeface="Arial"/>
            </a:endParaRPr>
          </a:p>
        </p:txBody>
      </p:sp>
      <p:sp>
        <p:nvSpPr>
          <p:cNvPr id="130" name="CustomShape 3"/>
          <p:cNvSpPr/>
          <p:nvPr/>
        </p:nvSpPr>
        <p:spPr>
          <a:xfrm>
            <a:off x="990090" y="3660678"/>
            <a:ext cx="7163370" cy="228042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dirty="0">
                <a:solidFill>
                  <a:srgbClr val="000000"/>
                </a:solidFill>
                <a:uFill>
                  <a:solidFill>
                    <a:srgbClr val="FFFFFF"/>
                  </a:solidFill>
                </a:uFill>
                <a:latin typeface="Franklin Gothic Book"/>
                <a:ea typeface="DejaVu Sans"/>
              </a:rPr>
              <a:t>CODE</a:t>
            </a:r>
            <a:endParaRPr lang="fr-CA" sz="135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Plusieurs fonctions doivent êtres implémentées afin de faire déplacer le robot en ligne droite sur une ligne, faire la détection d’intersections, tourner à gauche et à droite ainsi que de faire un 180 degré.</a:t>
            </a:r>
            <a:endParaRPr lang="fr-CA" sz="1200" spc="-1" dirty="0">
              <a:solidFill>
                <a:srgbClr val="000000"/>
              </a:solidFill>
              <a:uFill>
                <a:solidFill>
                  <a:srgbClr val="FFFFFF"/>
                </a:solidFill>
              </a:uFill>
              <a:latin typeface="Arial"/>
            </a:endParaRPr>
          </a:p>
        </p:txBody>
      </p:sp>
      <p:sp>
        <p:nvSpPr>
          <p:cNvPr id="131" name="CustomShape 4"/>
          <p:cNvSpPr/>
          <p:nvPr/>
        </p:nvSpPr>
        <p:spPr>
          <a:xfrm>
            <a:off x="3847500" y="721419"/>
            <a:ext cx="4710420" cy="34182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b="1" spc="-1" dirty="0">
                <a:solidFill>
                  <a:srgbClr val="000000"/>
                </a:solidFill>
                <a:uFill>
                  <a:solidFill>
                    <a:srgbClr val="FFFFFF"/>
                  </a:solidFill>
                </a:uFill>
                <a:latin typeface="Franklin Gothic Book"/>
                <a:ea typeface="DejaVu Sans"/>
              </a:rPr>
              <a:t>SUIVRE LA TOILE</a:t>
            </a:r>
            <a:endParaRPr lang="fr-CA"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CustomShape 1"/>
          <p:cNvSpPr/>
          <p:nvPr/>
        </p:nvSpPr>
        <p:spPr>
          <a:xfrm>
            <a:off x="990090" y="3067470"/>
            <a:ext cx="7163370" cy="17334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a:solidFill>
                  <a:srgbClr val="000000"/>
                </a:solidFill>
                <a:uFill>
                  <a:solidFill>
                    <a:srgbClr val="FFFFFF"/>
                  </a:solidFill>
                </a:uFill>
                <a:latin typeface="Franklin Gothic Book"/>
                <a:ea typeface="DejaVu Sans"/>
              </a:rPr>
              <a:t>ÉTAPES DU PROBLÈME </a:t>
            </a:r>
            <a:endParaRPr lang="fr-CA" sz="1350" spc="-1">
              <a:solidFill>
                <a:srgbClr val="000000"/>
              </a:solidFill>
              <a:uFill>
                <a:solidFill>
                  <a:srgbClr val="FFFFFF"/>
                </a:solidFill>
              </a:uFill>
              <a:latin typeface="Arial"/>
            </a:endParaRPr>
          </a:p>
          <a:p>
            <a:pPr marL="257310" indent="-256770">
              <a:buClr>
                <a:srgbClr val="000000"/>
              </a:buClr>
              <a:buFont typeface="Franklin Gothic Book"/>
              <a:buAutoNum type="arabicPeriod"/>
            </a:pPr>
            <a:r>
              <a:rPr lang="fr-CA" sz="1200" spc="-1">
                <a:solidFill>
                  <a:srgbClr val="000000"/>
                </a:solidFill>
                <a:uFill>
                  <a:solidFill>
                    <a:srgbClr val="FFFFFF"/>
                  </a:solidFill>
                </a:uFill>
                <a:latin typeface="Franklin Gothic Book"/>
                <a:ea typeface="DejaVu Sans"/>
              </a:rPr>
              <a:t>Analyser la toile en pivotant sur soi-même, en captant chaque insecte représenté par un poteau d’aluminium et en faisant une routine de détection de l’insecte</a:t>
            </a:r>
            <a:endParaRPr lang="fr-CA" sz="1200" spc="-1">
              <a:solidFill>
                <a:srgbClr val="000000"/>
              </a:solidFill>
              <a:uFill>
                <a:solidFill>
                  <a:srgbClr val="FFFFFF"/>
                </a:solidFill>
              </a:uFill>
              <a:latin typeface="Arial"/>
            </a:endParaRPr>
          </a:p>
          <a:p>
            <a:pPr marL="257310" indent="-256770">
              <a:buClr>
                <a:srgbClr val="000000"/>
              </a:buClr>
              <a:buFont typeface="Franklin Gothic Book"/>
              <a:buAutoNum type="arabicPeriod"/>
            </a:pPr>
            <a:r>
              <a:rPr lang="fr-CA" sz="1200" spc="-1">
                <a:solidFill>
                  <a:srgbClr val="000000"/>
                </a:solidFill>
                <a:uFill>
                  <a:solidFill>
                    <a:srgbClr val="FFFFFF"/>
                  </a:solidFill>
                </a:uFill>
                <a:latin typeface="Franklin Gothic Book"/>
                <a:ea typeface="DejaVu Sans"/>
              </a:rPr>
              <a:t>Mettre le robot en attente</a:t>
            </a:r>
            <a:endParaRPr lang="fr-CA" sz="1200" spc="-1">
              <a:solidFill>
                <a:srgbClr val="000000"/>
              </a:solidFill>
              <a:uFill>
                <a:solidFill>
                  <a:srgbClr val="FFFFFF"/>
                </a:solidFill>
              </a:uFill>
              <a:latin typeface="Arial"/>
            </a:endParaRPr>
          </a:p>
          <a:p>
            <a:pPr marL="257310" indent="-256770">
              <a:buClr>
                <a:srgbClr val="000000"/>
              </a:buClr>
              <a:buFont typeface="Franklin Gothic Book"/>
              <a:buAutoNum type="arabicPeriod"/>
            </a:pPr>
            <a:r>
              <a:rPr lang="fr-CA" sz="1200" spc="-1">
                <a:solidFill>
                  <a:srgbClr val="000000"/>
                </a:solidFill>
                <a:uFill>
                  <a:solidFill>
                    <a:srgbClr val="FFFFFF"/>
                  </a:solidFill>
                </a:uFill>
                <a:latin typeface="Franklin Gothic Book"/>
                <a:ea typeface="DejaVu Sans"/>
              </a:rPr>
              <a:t>Récupérer les insectes en effectuant le chemin le plus court et en faisant une routine de récupération à chaque intersection ayant un insecte</a:t>
            </a:r>
            <a:endParaRPr lang="fr-CA" sz="1200" spc="-1">
              <a:solidFill>
                <a:srgbClr val="000000"/>
              </a:solidFill>
              <a:uFill>
                <a:solidFill>
                  <a:srgbClr val="FFFFFF"/>
                </a:solidFill>
              </a:uFill>
              <a:latin typeface="Arial"/>
            </a:endParaRPr>
          </a:p>
          <a:p>
            <a:pPr marL="257310" indent="-256770">
              <a:buClr>
                <a:srgbClr val="000000"/>
              </a:buClr>
              <a:buFont typeface="Franklin Gothic Book"/>
              <a:buAutoNum type="arabicPeriod"/>
            </a:pPr>
            <a:r>
              <a:rPr lang="fr-CA" sz="1200" spc="-1">
                <a:solidFill>
                  <a:srgbClr val="000000"/>
                </a:solidFill>
                <a:uFill>
                  <a:solidFill>
                    <a:srgbClr val="FFFFFF"/>
                  </a:solidFill>
                </a:uFill>
                <a:latin typeface="Franklin Gothic Book"/>
                <a:ea typeface="DejaVu Sans"/>
              </a:rPr>
              <a:t>Sortir de la toile toujours en effectuant le chemin le plus court et en faisant jouer une courte mélodie a la fin du parcours</a:t>
            </a:r>
            <a:endParaRPr lang="fr-CA" sz="1200" spc="-1">
              <a:solidFill>
                <a:srgbClr val="000000"/>
              </a:solidFill>
              <a:uFill>
                <a:solidFill>
                  <a:srgbClr val="FFFFFF"/>
                </a:solidFill>
              </a:uFill>
              <a:latin typeface="Arial"/>
            </a:endParaRPr>
          </a:p>
          <a:p>
            <a:pPr>
              <a:lnSpc>
                <a:spcPct val="100000"/>
              </a:lnSpc>
            </a:pPr>
            <a:endParaRPr lang="fr-CA" sz="1200" spc="-1">
              <a:solidFill>
                <a:srgbClr val="000000"/>
              </a:solidFill>
              <a:uFill>
                <a:solidFill>
                  <a:srgbClr val="FFFFFF"/>
                </a:solidFill>
              </a:uFill>
              <a:latin typeface="Arial"/>
            </a:endParaRPr>
          </a:p>
        </p:txBody>
      </p:sp>
      <p:sp>
        <p:nvSpPr>
          <p:cNvPr id="81" name="CustomShape 2"/>
          <p:cNvSpPr/>
          <p:nvPr/>
        </p:nvSpPr>
        <p:spPr>
          <a:xfrm>
            <a:off x="990090" y="1997460"/>
            <a:ext cx="7163370" cy="8208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dirty="0">
                <a:solidFill>
                  <a:srgbClr val="000000"/>
                </a:solidFill>
                <a:uFill>
                  <a:solidFill>
                    <a:srgbClr val="FFFFFF"/>
                  </a:solidFill>
                </a:uFill>
                <a:latin typeface="Franklin Gothic Book"/>
                <a:ea typeface="DejaVu Sans"/>
              </a:rPr>
              <a:t>OBJECTIF</a:t>
            </a:r>
            <a:endParaRPr lang="fr-CA" sz="1350" spc="-1" dirty="0">
              <a:solidFill>
                <a:srgbClr val="000000"/>
              </a:solidFill>
              <a:uFill>
                <a:solidFill>
                  <a:srgbClr val="FFFFFF"/>
                </a:solidFill>
              </a:uFill>
              <a:latin typeface="Arial"/>
            </a:endParaRPr>
          </a:p>
          <a:p>
            <a:pPr>
              <a:lnSpc>
                <a:spcPct val="100000"/>
              </a:lnSpc>
            </a:pPr>
            <a:r>
              <a:rPr lang="fr-CA" sz="1200" spc="-1" dirty="0">
                <a:solidFill>
                  <a:srgbClr val="000000"/>
                </a:solidFill>
                <a:uFill>
                  <a:solidFill>
                    <a:srgbClr val="FFFFFF"/>
                  </a:solidFill>
                </a:uFill>
                <a:latin typeface="Franklin Gothic Book"/>
                <a:ea typeface="DejaVu Sans"/>
              </a:rPr>
              <a:t>L'épreuve consiste à faire agir le robot comme une araignée. Celui-ci débutera au centre de sa toile et devra repérer les insectes qu'il a capturés avec celle-ci. Dans un deuxième temps, il devra aller voir chacun d'eux. Puis finalement, le robot devra sortir de la toile.</a:t>
            </a:r>
            <a:endParaRPr lang="fr-CA" sz="1200" spc="-1" dirty="0">
              <a:solidFill>
                <a:srgbClr val="000000"/>
              </a:solidFill>
              <a:uFill>
                <a:solidFill>
                  <a:srgbClr val="FFFFFF"/>
                </a:solidFill>
              </a:uFill>
              <a:latin typeface="Arial"/>
            </a:endParaRPr>
          </a:p>
        </p:txBody>
      </p:sp>
      <p:sp>
        <p:nvSpPr>
          <p:cNvPr id="82" name="CustomShape 3"/>
          <p:cNvSpPr/>
          <p:nvPr/>
        </p:nvSpPr>
        <p:spPr>
          <a:xfrm>
            <a:off x="3957112" y="764065"/>
            <a:ext cx="4710420" cy="34182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b="1" spc="-1" dirty="0">
                <a:solidFill>
                  <a:srgbClr val="000000"/>
                </a:solidFill>
                <a:uFill>
                  <a:solidFill>
                    <a:srgbClr val="FFFFFF"/>
                  </a:solidFill>
                </a:uFill>
                <a:latin typeface="Franklin Gothic Book"/>
                <a:ea typeface="DejaVu Sans"/>
              </a:rPr>
              <a:t>ÉPREUVE FINALE</a:t>
            </a:r>
            <a:endParaRPr lang="fr-CA"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CustomShape 1"/>
          <p:cNvSpPr/>
          <p:nvPr/>
        </p:nvSpPr>
        <p:spPr>
          <a:xfrm>
            <a:off x="3918406" y="764065"/>
            <a:ext cx="4710420" cy="34182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b="1" spc="-1" dirty="0">
                <a:solidFill>
                  <a:srgbClr val="000000"/>
                </a:solidFill>
                <a:uFill>
                  <a:solidFill>
                    <a:srgbClr val="FFFFFF"/>
                  </a:solidFill>
                </a:uFill>
                <a:latin typeface="Franklin Gothic Book"/>
                <a:ea typeface="DejaVu Sans"/>
              </a:rPr>
              <a:t>RÉFÉRENCES</a:t>
            </a:r>
            <a:endParaRPr lang="fr-CA" spc="-1" dirty="0">
              <a:solidFill>
                <a:srgbClr val="000000"/>
              </a:solidFill>
              <a:uFill>
                <a:solidFill>
                  <a:srgbClr val="FFFFFF"/>
                </a:solidFill>
              </a:uFill>
              <a:latin typeface="Arial"/>
            </a:endParaRPr>
          </a:p>
        </p:txBody>
      </p:sp>
      <p:sp>
        <p:nvSpPr>
          <p:cNvPr id="84" name="CustomShape 2"/>
          <p:cNvSpPr/>
          <p:nvPr/>
        </p:nvSpPr>
        <p:spPr>
          <a:xfrm>
            <a:off x="1116720" y="2212380"/>
            <a:ext cx="7163370" cy="191916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257310" indent="-256770">
              <a:buClr>
                <a:srgbClr val="000000"/>
              </a:buClr>
              <a:buFont typeface="Franklin Gothic Book"/>
              <a:buAutoNum type="arabicPeriod"/>
            </a:pPr>
            <a:r>
              <a:rPr lang="fr-CA" sz="1350" spc="-1">
                <a:solidFill>
                  <a:srgbClr val="000000"/>
                </a:solidFill>
                <a:uFill>
                  <a:solidFill>
                    <a:srgbClr val="FFFFFF"/>
                  </a:solidFill>
                </a:uFill>
                <a:latin typeface="Franklin Gothic Book"/>
                <a:ea typeface="DejaVu Sans"/>
              </a:rPr>
              <a:t>Collin, "INF1995: génie informatique et génie logiciel - Polytechnique Montréal", </a:t>
            </a:r>
            <a:r>
              <a:rPr lang="fr-CA" sz="1350" i="1" spc="-1">
                <a:solidFill>
                  <a:srgbClr val="000000"/>
                </a:solidFill>
                <a:uFill>
                  <a:solidFill>
                    <a:srgbClr val="FFFFFF"/>
                  </a:solidFill>
                </a:uFill>
                <a:latin typeface="Franklin Gothic Book"/>
                <a:ea typeface="DejaVu Sans"/>
              </a:rPr>
              <a:t>Groupes.polymtl.ca</a:t>
            </a:r>
            <a:r>
              <a:rPr lang="fr-CA" sz="1350" spc="-1">
                <a:solidFill>
                  <a:srgbClr val="000000"/>
                </a:solidFill>
                <a:uFill>
                  <a:solidFill>
                    <a:srgbClr val="FFFFFF"/>
                  </a:solidFill>
                </a:uFill>
                <a:latin typeface="Franklin Gothic Book"/>
                <a:ea typeface="DejaVu Sans"/>
              </a:rPr>
              <a:t>, 2017. [En Ligne]. Disponible: http://www.groupes.polymtl.ca/inf1995/tp/projet/. </a:t>
            </a:r>
            <a:endParaRPr lang="fr-CA" sz="1350" spc="-1">
              <a:solidFill>
                <a:srgbClr val="000000"/>
              </a:solidFill>
              <a:uFill>
                <a:solidFill>
                  <a:srgbClr val="FFFFFF"/>
                </a:solidFill>
              </a:uFill>
              <a:latin typeface="Arial"/>
            </a:endParaRPr>
          </a:p>
          <a:p>
            <a:pPr marL="257310" indent="-256770">
              <a:buClr>
                <a:srgbClr val="000000"/>
              </a:buClr>
              <a:buFont typeface="Franklin Gothic Book"/>
              <a:buAutoNum type="arabicPeriod"/>
            </a:pPr>
            <a:r>
              <a:rPr lang="fr-CA" sz="1350" spc="-1">
                <a:solidFill>
                  <a:srgbClr val="000000"/>
                </a:solidFill>
                <a:uFill>
                  <a:solidFill>
                    <a:srgbClr val="FFFFFF"/>
                  </a:solidFill>
                </a:uFill>
                <a:latin typeface="Franklin Gothic Book"/>
                <a:ea typeface="DejaVu Sans"/>
              </a:rPr>
              <a:t>"Dijkstra's algorithm", </a:t>
            </a:r>
            <a:r>
              <a:rPr lang="fr-CA" sz="1350" i="1" spc="-1">
                <a:solidFill>
                  <a:srgbClr val="000000"/>
                </a:solidFill>
                <a:uFill>
                  <a:solidFill>
                    <a:srgbClr val="FFFFFF"/>
                  </a:solidFill>
                </a:uFill>
                <a:latin typeface="Franklin Gothic Book"/>
                <a:ea typeface="DejaVu Sans"/>
              </a:rPr>
              <a:t>En.wikipedia.org</a:t>
            </a:r>
            <a:r>
              <a:rPr lang="fr-CA" sz="1350" spc="-1">
                <a:solidFill>
                  <a:srgbClr val="000000"/>
                </a:solidFill>
                <a:uFill>
                  <a:solidFill>
                    <a:srgbClr val="FFFFFF"/>
                  </a:solidFill>
                </a:uFill>
                <a:latin typeface="Franklin Gothic Book"/>
                <a:ea typeface="DejaVu Sans"/>
              </a:rPr>
              <a:t>, 2017. [En Ligne]. Disponible: https://en.wikipedia.org/wiki/Dijkstra%27s_algorithm. </a:t>
            </a:r>
            <a:endParaRPr lang="fr-CA" sz="1350" spc="-1">
              <a:solidFill>
                <a:srgbClr val="000000"/>
              </a:solidFill>
              <a:uFill>
                <a:solidFill>
                  <a:srgbClr val="FFFFFF"/>
                </a:solidFill>
              </a:uFill>
              <a:latin typeface="Arial"/>
            </a:endParaRPr>
          </a:p>
          <a:p>
            <a:pPr marL="257310" indent="-256770">
              <a:buClr>
                <a:srgbClr val="000000"/>
              </a:buClr>
              <a:buFont typeface="Franklin Gothic Book"/>
              <a:buAutoNum type="arabicPeriod"/>
            </a:pPr>
            <a:r>
              <a:rPr lang="fr-CA" sz="1350" spc="-1">
                <a:solidFill>
                  <a:srgbClr val="000000"/>
                </a:solidFill>
                <a:uFill>
                  <a:solidFill>
                    <a:srgbClr val="FFFFFF"/>
                  </a:solidFill>
                </a:uFill>
                <a:latin typeface="Franklin Gothic Book"/>
                <a:ea typeface="DejaVu Sans"/>
              </a:rPr>
              <a:t>Atmel Corporation, </a:t>
            </a:r>
            <a:r>
              <a:rPr lang="fr-CA" sz="1350" i="1" spc="-1">
                <a:solidFill>
                  <a:srgbClr val="000000"/>
                </a:solidFill>
                <a:uFill>
                  <a:solidFill>
                    <a:srgbClr val="FFFFFF"/>
                  </a:solidFill>
                </a:uFill>
                <a:latin typeface="Franklin Gothic Book"/>
                <a:ea typeface="DejaVu Sans"/>
              </a:rPr>
              <a:t>8-bit Atmel Microcontroller with16/32/64/128K Bytes In-System Programmable Flash - ATmega164A/PA/324A/PA/644A/PA/1284/P</a:t>
            </a:r>
            <a:r>
              <a:rPr lang="fr-CA" sz="1350" spc="-1">
                <a:solidFill>
                  <a:srgbClr val="000000"/>
                </a:solidFill>
                <a:uFill>
                  <a:solidFill>
                    <a:srgbClr val="FFFFFF"/>
                  </a:solidFill>
                </a:uFill>
                <a:latin typeface="Franklin Gothic Book"/>
                <a:ea typeface="DejaVu Sans"/>
              </a:rPr>
              <a:t>, </a:t>
            </a:r>
            <a:r>
              <a:rPr lang="fr-CA" sz="1350" u="sng" spc="-1">
                <a:solidFill>
                  <a:srgbClr val="0000FF"/>
                </a:solidFill>
                <a:uFill>
                  <a:solidFill>
                    <a:srgbClr val="FFFFFF"/>
                  </a:solidFill>
                </a:uFill>
                <a:latin typeface="Franklin Gothic Book"/>
                <a:ea typeface="DejaVu Sans"/>
                <a:hlinkClick r:id="rId2"/>
              </a:rPr>
              <a:t>http://www.atmel.com/Images/Atmel-8272-8-bit-AVR-microcontroller-ATmega164A_PA-324A_PA-644A_PA-1284_P_datasheet.pdf</a:t>
            </a:r>
            <a:r>
              <a:rPr lang="fr-CA" sz="1350" spc="-1">
                <a:solidFill>
                  <a:srgbClr val="000000"/>
                </a:solidFill>
                <a:uFill>
                  <a:solidFill>
                    <a:srgbClr val="FFFFFF"/>
                  </a:solidFill>
                </a:uFill>
                <a:latin typeface="Franklin Gothic Book"/>
                <a:ea typeface="DejaVu Sans"/>
              </a:rPr>
              <a:t> 586 p.</a:t>
            </a:r>
            <a:endParaRPr lang="fr-CA" sz="1350" spc="-1">
              <a:solidFill>
                <a:srgbClr val="000000"/>
              </a:solidFill>
              <a:uFill>
                <a:solidFill>
                  <a:srgbClr val="FFFFFF"/>
                </a:solidFill>
              </a:uFill>
              <a:latin typeface="Arial"/>
            </a:endParaRPr>
          </a:p>
        </p:txBody>
      </p:sp>
      <p:sp>
        <p:nvSpPr>
          <p:cNvPr id="2" name="Title 1">
            <a:extLst>
              <a:ext uri="{FF2B5EF4-FFF2-40B4-BE49-F238E27FC236}">
                <a16:creationId xmlns:a16="http://schemas.microsoft.com/office/drawing/2014/main" id="{43B5D304-9B43-4385-8CFA-34802C800B94}"/>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0A314C5C-9863-47A1-8002-9267D830014D}"/>
              </a:ext>
            </a:extLst>
          </p:cNvPr>
          <p:cNvSpPr>
            <a:spLocks noGrp="1"/>
          </p:cNvSpPr>
          <p:nvPr>
            <p:ph type="subTitle" idx="1"/>
          </p:nvPr>
        </p:nvSpPr>
        <p:spPr/>
        <p:txBody>
          <a:bodyPr/>
          <a:lstStyle/>
          <a:p>
            <a:endParaRPr lang="en-CA"/>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CustomShape 1"/>
          <p:cNvSpPr/>
          <p:nvPr/>
        </p:nvSpPr>
        <p:spPr>
          <a:xfrm>
            <a:off x="358560" y="857520"/>
            <a:ext cx="170910" cy="51429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6" name="CustomShape 2"/>
          <p:cNvSpPr/>
          <p:nvPr/>
        </p:nvSpPr>
        <p:spPr>
          <a:xfrm>
            <a:off x="0" y="857250"/>
            <a:ext cx="9143550" cy="5142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87" name="Image 3"/>
          <p:cNvPicPr/>
          <p:nvPr/>
        </p:nvPicPr>
        <p:blipFill>
          <a:blip r:embed="rId2"/>
          <a:stretch/>
        </p:blipFill>
        <p:spPr>
          <a:xfrm rot="16200000">
            <a:off x="2157705" y="-998187"/>
            <a:ext cx="5142690" cy="8829000"/>
          </a:xfrm>
          <a:prstGeom prst="rect">
            <a:avLst/>
          </a:prstGeom>
          <a:ln>
            <a:noFill/>
          </a:ln>
        </p:spPr>
      </p:pic>
      <p:pic>
        <p:nvPicPr>
          <p:cNvPr id="88" name="Graphique 4"/>
          <p:cNvPicPr/>
          <p:nvPr/>
        </p:nvPicPr>
        <p:blipFill>
          <a:blip r:embed="rId3"/>
          <a:stretch/>
        </p:blipFill>
        <p:spPr>
          <a:xfrm rot="16200000">
            <a:off x="1473660" y="3136050"/>
            <a:ext cx="586440" cy="586440"/>
          </a:xfrm>
          <a:prstGeom prst="rect">
            <a:avLst/>
          </a:prstGeom>
          <a:ln>
            <a:noFill/>
          </a:ln>
        </p:spPr>
      </p:pic>
      <p:pic>
        <p:nvPicPr>
          <p:cNvPr id="89" name="Graphique 8"/>
          <p:cNvPicPr/>
          <p:nvPr/>
        </p:nvPicPr>
        <p:blipFill>
          <a:blip r:embed="rId4"/>
          <a:stretch/>
        </p:blipFill>
        <p:spPr>
          <a:xfrm rot="16200000">
            <a:off x="2225340" y="2717280"/>
            <a:ext cx="1254960" cy="1254960"/>
          </a:xfrm>
          <a:prstGeom prst="rect">
            <a:avLst/>
          </a:prstGeom>
          <a:ln>
            <a:noFill/>
          </a:ln>
        </p:spPr>
      </p:pic>
      <p:pic>
        <p:nvPicPr>
          <p:cNvPr id="90" name="Graphique 12"/>
          <p:cNvPicPr/>
          <p:nvPr/>
        </p:nvPicPr>
        <p:blipFill>
          <a:blip r:embed="rId3"/>
          <a:stretch/>
        </p:blipFill>
        <p:spPr>
          <a:xfrm rot="16200000">
            <a:off x="497070" y="5120550"/>
            <a:ext cx="586440" cy="586440"/>
          </a:xfrm>
          <a:prstGeom prst="rect">
            <a:avLst/>
          </a:prstGeom>
          <a:ln>
            <a:noFill/>
          </a:ln>
        </p:spPr>
      </p:pic>
      <p:pic>
        <p:nvPicPr>
          <p:cNvPr id="91" name="Graphique 13"/>
          <p:cNvPicPr/>
          <p:nvPr/>
        </p:nvPicPr>
        <p:blipFill>
          <a:blip r:embed="rId3"/>
          <a:stretch/>
        </p:blipFill>
        <p:spPr>
          <a:xfrm rot="16200000">
            <a:off x="3613410" y="4146120"/>
            <a:ext cx="586440" cy="586440"/>
          </a:xfrm>
          <a:prstGeom prst="rect">
            <a:avLst/>
          </a:prstGeom>
          <a:ln>
            <a:noFill/>
          </a:ln>
        </p:spPr>
      </p:pic>
      <p:pic>
        <p:nvPicPr>
          <p:cNvPr id="92" name="Graphique 14"/>
          <p:cNvPicPr/>
          <p:nvPr/>
        </p:nvPicPr>
        <p:blipFill>
          <a:blip r:embed="rId3"/>
          <a:stretch/>
        </p:blipFill>
        <p:spPr>
          <a:xfrm rot="16200000">
            <a:off x="2559600" y="1063530"/>
            <a:ext cx="586440" cy="586440"/>
          </a:xfrm>
          <a:prstGeom prst="rect">
            <a:avLst/>
          </a:prstGeom>
          <a:ln>
            <a:noFill/>
          </a:ln>
        </p:spPr>
      </p:pic>
      <p:pic>
        <p:nvPicPr>
          <p:cNvPr id="93" name="Graphique 15"/>
          <p:cNvPicPr/>
          <p:nvPr/>
        </p:nvPicPr>
        <p:blipFill>
          <a:blip r:embed="rId3"/>
          <a:stretch/>
        </p:blipFill>
        <p:spPr>
          <a:xfrm rot="16200000">
            <a:off x="1571670" y="2069820"/>
            <a:ext cx="586440" cy="586440"/>
          </a:xfrm>
          <a:prstGeom prst="rect">
            <a:avLst/>
          </a:prstGeom>
          <a:ln>
            <a:noFill/>
          </a:ln>
        </p:spPr>
      </p:pic>
      <p:sp>
        <p:nvSpPr>
          <p:cNvPr id="94" name="CustomShape 3"/>
          <p:cNvSpPr/>
          <p:nvPr/>
        </p:nvSpPr>
        <p:spPr>
          <a:xfrm flipV="1">
            <a:off x="2985930" y="1649430"/>
            <a:ext cx="270" cy="106623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95" name="CustomShape 4"/>
          <p:cNvSpPr/>
          <p:nvPr/>
        </p:nvSpPr>
        <p:spPr>
          <a:xfrm>
            <a:off x="2851200" y="1649970"/>
            <a:ext cx="270" cy="59454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96" name="CustomShape 5"/>
          <p:cNvSpPr/>
          <p:nvPr/>
        </p:nvSpPr>
        <p:spPr>
          <a:xfrm flipH="1">
            <a:off x="2145960" y="2382750"/>
            <a:ext cx="647190" cy="27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97" name="CustomShape 6"/>
          <p:cNvSpPr/>
          <p:nvPr/>
        </p:nvSpPr>
        <p:spPr>
          <a:xfrm>
            <a:off x="1865160" y="2522610"/>
            <a:ext cx="270" cy="70794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98" name="CustomShape 7"/>
          <p:cNvSpPr/>
          <p:nvPr/>
        </p:nvSpPr>
        <p:spPr>
          <a:xfrm>
            <a:off x="1865160" y="3676320"/>
            <a:ext cx="270" cy="76221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99" name="CustomShape 8"/>
          <p:cNvSpPr/>
          <p:nvPr/>
        </p:nvSpPr>
        <p:spPr>
          <a:xfrm flipH="1">
            <a:off x="1057050" y="4422060"/>
            <a:ext cx="780570" cy="81729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100" name="CustomShape 9"/>
          <p:cNvSpPr/>
          <p:nvPr/>
        </p:nvSpPr>
        <p:spPr>
          <a:xfrm>
            <a:off x="1951830" y="4510080"/>
            <a:ext cx="898830" cy="27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101" name="CustomShape 10"/>
          <p:cNvSpPr/>
          <p:nvPr/>
        </p:nvSpPr>
        <p:spPr>
          <a:xfrm flipV="1">
            <a:off x="1127250" y="4522500"/>
            <a:ext cx="737370" cy="75681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102" name="CustomShape 11"/>
          <p:cNvSpPr/>
          <p:nvPr/>
        </p:nvSpPr>
        <p:spPr>
          <a:xfrm>
            <a:off x="2961360" y="4504140"/>
            <a:ext cx="898830" cy="27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103" name="CustomShape 12"/>
          <p:cNvSpPr/>
          <p:nvPr/>
        </p:nvSpPr>
        <p:spPr>
          <a:xfrm flipV="1">
            <a:off x="3993570" y="3443580"/>
            <a:ext cx="270" cy="70092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104" name="CustomShape 13"/>
          <p:cNvSpPr/>
          <p:nvPr/>
        </p:nvSpPr>
        <p:spPr>
          <a:xfrm>
            <a:off x="3975750" y="3428730"/>
            <a:ext cx="961470" cy="27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
        <p:nvSpPr>
          <p:cNvPr id="105" name="CustomShape 14"/>
          <p:cNvSpPr/>
          <p:nvPr/>
        </p:nvSpPr>
        <p:spPr>
          <a:xfrm>
            <a:off x="5060880" y="3428730"/>
            <a:ext cx="3753270" cy="270"/>
          </a:xfrm>
          <a:custGeom>
            <a:avLst/>
            <a:gdLst/>
            <a:ahLst/>
            <a:cxnLst/>
            <a:rect l="l" t="t" r="r" b="b"/>
            <a:pathLst>
              <a:path w="21600" h="21600">
                <a:moveTo>
                  <a:pt x="0" y="0"/>
                </a:moveTo>
                <a:lnTo>
                  <a:pt x="21600" y="21600"/>
                </a:lnTo>
              </a:path>
            </a:pathLst>
          </a:custGeom>
          <a:noFill/>
          <a:ln w="41400">
            <a:solidFill>
              <a:schemeClr val="accent6">
                <a:lumMod val="75000"/>
              </a:schemeClr>
            </a:solidFill>
            <a:round/>
            <a:tailEnd type="arrow"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2A4F79-F121-413D-BE5F-4B453F67EA29}"/>
              </a:ext>
            </a:extLst>
          </p:cNvPr>
          <p:cNvSpPr/>
          <p:nvPr/>
        </p:nvSpPr>
        <p:spPr>
          <a:xfrm>
            <a:off x="0" y="0"/>
            <a:ext cx="9144000" cy="7555915"/>
          </a:xfrm>
          <a:prstGeom prst="rect">
            <a:avLst/>
          </a:prstGeom>
          <a:solidFill>
            <a:schemeClr val="bg1"/>
          </a:solidFill>
          <a:ln>
            <a:solidFill>
              <a:schemeClr val="bg1"/>
            </a:solidFill>
          </a:ln>
        </p:spPr>
        <p:txBody>
          <a:bodyPr wrap="square" lIns="91440" tIns="45720" rIns="91440" bIns="45720">
            <a:spAutoFit/>
          </a:bodyPr>
          <a:lstStyle/>
          <a:p>
            <a:pPr algn="ctr"/>
            <a:r>
              <a:rPr lang="fr-FR" sz="10000" b="1" dirty="0">
                <a:ln w="6600">
                  <a:solidFill>
                    <a:schemeClr val="tx1"/>
                  </a:solidFill>
                  <a:prstDash val="solid"/>
                </a:ln>
                <a:solidFill>
                  <a:schemeClr val="bg1"/>
                </a:solidFill>
                <a:effectLst>
                  <a:outerShdw dist="38100" dir="2700000" algn="tl" rotWithShape="0">
                    <a:schemeClr val="tx1"/>
                  </a:outerShdw>
                </a:effectLst>
              </a:rPr>
              <a:t>ÉQUIPE 15-21</a:t>
            </a:r>
          </a:p>
          <a:p>
            <a:pPr algn="ctr"/>
            <a:r>
              <a:rPr lang="fr-FR" sz="5000" b="1" dirty="0">
                <a:ln w="6600">
                  <a:solidFill>
                    <a:schemeClr val="tx1"/>
                  </a:solidFill>
                  <a:prstDash val="solid"/>
                </a:ln>
                <a:solidFill>
                  <a:schemeClr val="bg1"/>
                </a:solidFill>
                <a:effectLst>
                  <a:outerShdw dist="38100" dir="2700000" algn="tl" rotWithShape="0">
                    <a:schemeClr val="tx1"/>
                  </a:outerShdw>
                </a:effectLst>
              </a:rPr>
              <a:t>XxX_SLAC9000_XxX</a:t>
            </a:r>
          </a:p>
          <a:p>
            <a:pPr algn="ctr"/>
            <a:endParaRPr lang="fr-FR" sz="3500" b="1" dirty="0">
              <a:ln w="6600">
                <a:solidFill>
                  <a:schemeClr val="tx1"/>
                </a:solidFill>
                <a:prstDash val="solid"/>
              </a:ln>
              <a:solidFill>
                <a:schemeClr val="bg1"/>
              </a:solidFill>
              <a:effectLst>
                <a:outerShdw dist="38100" dir="2700000" algn="tl" rotWithShape="0">
                  <a:schemeClr val="tx1"/>
                </a:outerShdw>
              </a:effectLst>
            </a:endParaRPr>
          </a:p>
          <a:p>
            <a:pPr algn="ctr"/>
            <a:r>
              <a:rPr lang="fr-FR" sz="5000" b="1" dirty="0">
                <a:ln w="6600">
                  <a:solidFill>
                    <a:schemeClr val="tx1"/>
                  </a:solidFill>
                  <a:prstDash val="solid"/>
                </a:ln>
                <a:solidFill>
                  <a:schemeClr val="bg1"/>
                </a:solidFill>
                <a:effectLst>
                  <a:outerShdw dist="38100" dir="2700000" algn="tl" rotWithShape="0">
                    <a:schemeClr val="tx1"/>
                  </a:outerShdw>
                </a:effectLst>
              </a:rPr>
              <a:t>Jean-Sébastien Boulianne</a:t>
            </a:r>
          </a:p>
          <a:p>
            <a:pPr algn="ctr"/>
            <a:r>
              <a:rPr lang="fr-FR" sz="5000" b="1" dirty="0">
                <a:ln w="6600">
                  <a:solidFill>
                    <a:schemeClr val="tx1"/>
                  </a:solidFill>
                  <a:prstDash val="solid"/>
                </a:ln>
                <a:solidFill>
                  <a:schemeClr val="bg1"/>
                </a:solidFill>
                <a:effectLst>
                  <a:outerShdw dist="38100" dir="2700000" algn="tl" rotWithShape="0">
                    <a:schemeClr val="tx1"/>
                  </a:outerShdw>
                </a:effectLst>
              </a:rPr>
              <a:t>François-Xavier Legault</a:t>
            </a:r>
          </a:p>
          <a:p>
            <a:pPr algn="ctr"/>
            <a:r>
              <a:rPr lang="fr-FR" sz="5000" b="1" dirty="0">
                <a:ln w="6600">
                  <a:solidFill>
                    <a:schemeClr val="tx1"/>
                  </a:solidFill>
                  <a:prstDash val="solid"/>
                </a:ln>
                <a:solidFill>
                  <a:schemeClr val="bg1"/>
                </a:solidFill>
                <a:effectLst>
                  <a:outerShdw dist="38100" dir="2700000" algn="tl" rotWithShape="0">
                    <a:schemeClr val="tx1"/>
                  </a:outerShdw>
                </a:effectLst>
              </a:rPr>
              <a:t>Charles Marois</a:t>
            </a:r>
          </a:p>
          <a:p>
            <a:pPr algn="ctr"/>
            <a:r>
              <a:rPr lang="fr-FR" sz="5000" b="1" dirty="0">
                <a:ln w="6600">
                  <a:solidFill>
                    <a:schemeClr val="tx1"/>
                  </a:solidFill>
                  <a:prstDash val="solid"/>
                </a:ln>
                <a:solidFill>
                  <a:schemeClr val="bg1"/>
                </a:solidFill>
                <a:effectLst>
                  <a:outerShdw dist="38100" dir="2700000" algn="tl" rotWithShape="0">
                    <a:schemeClr val="tx1"/>
                  </a:outerShdw>
                </a:effectLst>
              </a:rPr>
              <a:t>Jacob Dorais</a:t>
            </a:r>
          </a:p>
          <a:p>
            <a:pPr algn="ctr"/>
            <a:endParaRPr lang="fr-FR" sz="5000" b="1" dirty="0">
              <a:ln w="6600">
                <a:solidFill>
                  <a:schemeClr val="tx1"/>
                </a:solidFill>
                <a:prstDash val="solid"/>
              </a:ln>
              <a:solidFill>
                <a:schemeClr val="bg1"/>
              </a:solidFill>
              <a:effectLst>
                <a:outerShdw dist="38100" dir="2700000" algn="tl" rotWithShape="0">
                  <a:schemeClr val="tx1"/>
                </a:outerShdw>
              </a:effectLst>
            </a:endParaRPr>
          </a:p>
          <a:p>
            <a:pPr algn="ctr"/>
            <a:endParaRPr lang="fr-FR" sz="5000" b="1" dirty="0">
              <a:ln w="6600">
                <a:solidFill>
                  <a:schemeClr val="tx1"/>
                </a:solidFill>
                <a:prstDash val="solid"/>
              </a:ln>
              <a:solidFill>
                <a:schemeClr val="bg1"/>
              </a:solidFill>
              <a:effectLst>
                <a:outerShdw dist="38100" dir="2700000" algn="tl" rotWithShape="0">
                  <a:schemeClr val="tx1"/>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CustomShape 1"/>
          <p:cNvSpPr/>
          <p:nvPr/>
        </p:nvSpPr>
        <p:spPr>
          <a:xfrm>
            <a:off x="1028700" y="1635390"/>
            <a:ext cx="7200360" cy="111402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rmAutofit/>
          </a:bodyPr>
          <a:lstStyle/>
          <a:p>
            <a:pPr>
              <a:lnSpc>
                <a:spcPct val="89000"/>
              </a:lnSpc>
            </a:pPr>
            <a:r>
              <a:rPr lang="fr-CA" b="1" spc="-1">
                <a:solidFill>
                  <a:srgbClr val="191B0E"/>
                </a:solidFill>
                <a:uFill>
                  <a:solidFill>
                    <a:srgbClr val="FFFFFF"/>
                  </a:solidFill>
                </a:uFill>
                <a:latin typeface="Franklin Gothic Book"/>
              </a:rPr>
              <a:t>Conclusion</a:t>
            </a:r>
            <a:endParaRPr lang="fr-CA" spc="-1">
              <a:solidFill>
                <a:srgbClr val="000000"/>
              </a:solidFill>
              <a:uFill>
                <a:solidFill>
                  <a:srgbClr val="FFFFFF"/>
                </a:solidFill>
              </a:uFill>
              <a:latin typeface="Arial"/>
            </a:endParaRPr>
          </a:p>
        </p:txBody>
      </p:sp>
      <p:sp>
        <p:nvSpPr>
          <p:cNvPr id="108" name="CustomShape 2"/>
          <p:cNvSpPr/>
          <p:nvPr/>
        </p:nvSpPr>
        <p:spPr>
          <a:xfrm>
            <a:off x="1028700" y="2086020"/>
            <a:ext cx="7200360" cy="268542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spcBef>
                <a:spcPts val="751"/>
              </a:spcBef>
              <a:spcAft>
                <a:spcPts val="151"/>
              </a:spcAft>
            </a:pPr>
            <a:r>
              <a:rPr lang="fr-CA" sz="1200" spc="-1">
                <a:solidFill>
                  <a:srgbClr val="191B0E"/>
                </a:solidFill>
                <a:uFill>
                  <a:solidFill>
                    <a:srgbClr val="FFFFFF"/>
                  </a:solidFill>
                </a:uFill>
                <a:latin typeface="Franklin Gothic Book"/>
              </a:rPr>
              <a:t>Ce travail en équipe nous aura permis de:</a:t>
            </a:r>
            <a:endParaRPr lang="fr-CA" sz="1200" spc="-1">
              <a:solidFill>
                <a:srgbClr val="000000"/>
              </a:solidFill>
              <a:uFill>
                <a:solidFill>
                  <a:srgbClr val="FFFFFF"/>
                </a:solidFill>
              </a:uFill>
              <a:latin typeface="Arial"/>
            </a:endParaRPr>
          </a:p>
          <a:p>
            <a:pPr marL="288090" indent="-287550">
              <a:spcBef>
                <a:spcPts val="751"/>
              </a:spcBef>
              <a:spcAft>
                <a:spcPts val="151"/>
              </a:spcAft>
              <a:buClr>
                <a:srgbClr val="191B0E"/>
              </a:buClr>
              <a:buFont typeface="Wingdings" charset="2"/>
              <a:buChar char=""/>
            </a:pPr>
            <a:r>
              <a:rPr lang="fr-CA" sz="1200" spc="-1">
                <a:solidFill>
                  <a:srgbClr val="191B0E"/>
                </a:solidFill>
                <a:uFill>
                  <a:solidFill>
                    <a:srgbClr val="FFFFFF"/>
                  </a:solidFill>
                </a:uFill>
                <a:latin typeface="Franklin Gothic Book"/>
              </a:rPr>
              <a:t>réaliser un système informatique</a:t>
            </a:r>
            <a:endParaRPr lang="fr-CA" sz="1200" spc="-1">
              <a:solidFill>
                <a:srgbClr val="000000"/>
              </a:solidFill>
              <a:uFill>
                <a:solidFill>
                  <a:srgbClr val="FFFFFF"/>
                </a:solidFill>
              </a:uFill>
              <a:latin typeface="Arial"/>
            </a:endParaRPr>
          </a:p>
          <a:p>
            <a:pPr marL="288090" indent="-287550">
              <a:spcBef>
                <a:spcPts val="751"/>
              </a:spcBef>
              <a:spcAft>
                <a:spcPts val="151"/>
              </a:spcAft>
              <a:buClr>
                <a:srgbClr val="191B0E"/>
              </a:buClr>
              <a:buFont typeface="Wingdings" charset="2"/>
              <a:buChar char=""/>
            </a:pPr>
            <a:r>
              <a:rPr lang="fr-CA" sz="1200" spc="-1">
                <a:solidFill>
                  <a:srgbClr val="191B0E"/>
                </a:solidFill>
                <a:uFill>
                  <a:solidFill>
                    <a:srgbClr val="FFFFFF"/>
                  </a:solidFill>
                </a:uFill>
                <a:latin typeface="Franklin Gothic Book"/>
              </a:rPr>
              <a:t>intégrer les concepts techniques du génie informatique et logiciel vus en première année </a:t>
            </a:r>
            <a:endParaRPr lang="fr-CA" sz="1200" spc="-1">
              <a:solidFill>
                <a:srgbClr val="000000"/>
              </a:solidFill>
              <a:uFill>
                <a:solidFill>
                  <a:srgbClr val="FFFFFF"/>
                </a:solidFill>
              </a:uFill>
              <a:latin typeface="Arial"/>
            </a:endParaRPr>
          </a:p>
          <a:p>
            <a:pPr marL="288090" indent="-287550">
              <a:spcBef>
                <a:spcPts val="751"/>
              </a:spcBef>
              <a:spcAft>
                <a:spcPts val="151"/>
              </a:spcAft>
              <a:buClr>
                <a:srgbClr val="191B0E"/>
              </a:buClr>
              <a:buFont typeface="Wingdings" charset="2"/>
              <a:buChar char=""/>
            </a:pPr>
            <a:r>
              <a:rPr lang="fr-CA" sz="1200" spc="-1">
                <a:solidFill>
                  <a:srgbClr val="191B0E"/>
                </a:solidFill>
                <a:uFill>
                  <a:solidFill>
                    <a:srgbClr val="FFFFFF"/>
                  </a:solidFill>
                </a:uFill>
                <a:latin typeface="Franklin Gothic Book"/>
              </a:rPr>
              <a:t>apprendre à gérer la dynamique et la structure d’une équipe de travail</a:t>
            </a:r>
            <a:endParaRPr lang="fr-CA" sz="1200" spc="-1">
              <a:solidFill>
                <a:srgbClr val="000000"/>
              </a:solidFill>
              <a:uFill>
                <a:solidFill>
                  <a:srgbClr val="FFFFFF"/>
                </a:solidFill>
              </a:uFill>
              <a:latin typeface="Arial"/>
            </a:endParaRPr>
          </a:p>
          <a:p>
            <a:pPr marL="288090" indent="-287550">
              <a:spcBef>
                <a:spcPts val="751"/>
              </a:spcBef>
              <a:spcAft>
                <a:spcPts val="151"/>
              </a:spcAft>
              <a:buClr>
                <a:srgbClr val="191B0E"/>
              </a:buClr>
              <a:buFont typeface="Wingdings" charset="2"/>
              <a:buChar char=""/>
            </a:pPr>
            <a:r>
              <a:rPr lang="fr-CA" sz="1200" spc="-1">
                <a:solidFill>
                  <a:srgbClr val="191B0E"/>
                </a:solidFill>
                <a:uFill>
                  <a:solidFill>
                    <a:srgbClr val="FFFFFF"/>
                  </a:solidFill>
                </a:uFill>
                <a:latin typeface="Franklin Gothic Book"/>
              </a:rPr>
              <a:t>développer l’écoute et le respect des autres en validant et en confrontant nos idées</a:t>
            </a:r>
            <a:endParaRPr lang="fr-CA" sz="1200" spc="-1">
              <a:solidFill>
                <a:srgbClr val="000000"/>
              </a:solidFill>
              <a:uFill>
                <a:solidFill>
                  <a:srgbClr val="FFFFFF"/>
                </a:solidFill>
              </a:uFill>
              <a:latin typeface="Arial"/>
            </a:endParaRPr>
          </a:p>
          <a:p>
            <a:pPr>
              <a:lnSpc>
                <a:spcPct val="94000"/>
              </a:lnSpc>
              <a:spcBef>
                <a:spcPts val="751"/>
              </a:spcBef>
              <a:spcAft>
                <a:spcPts val="151"/>
              </a:spcAft>
            </a:pPr>
            <a:endParaRPr lang="fr-CA" sz="1200"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9" name="Image 4"/>
          <p:cNvPicPr/>
          <p:nvPr/>
        </p:nvPicPr>
        <p:blipFill>
          <a:blip r:embed="rId2"/>
          <a:stretch/>
        </p:blipFill>
        <p:spPr>
          <a:xfrm rot="10800000">
            <a:off x="15388110" y="11850030"/>
            <a:ext cx="6243750" cy="5142960"/>
          </a:xfrm>
          <a:prstGeom prst="rect">
            <a:avLst/>
          </a:prstGeom>
          <a:ln>
            <a:noFill/>
          </a:ln>
        </p:spPr>
      </p:pic>
      <p:sp>
        <p:nvSpPr>
          <p:cNvPr id="111" name="CustomShape 1"/>
          <p:cNvSpPr/>
          <p:nvPr/>
        </p:nvSpPr>
        <p:spPr>
          <a:xfrm>
            <a:off x="1028700" y="1371600"/>
            <a:ext cx="7200360" cy="1114020"/>
          </a:xfrm>
          <a:prstGeom prst="rect">
            <a:avLst/>
          </a:prstGeom>
          <a:noFill/>
          <a:ln>
            <a:noFill/>
          </a:ln>
        </p:spPr>
        <p:style>
          <a:lnRef idx="0">
            <a:scrgbClr r="0" g="0" b="0"/>
          </a:lnRef>
          <a:fillRef idx="0">
            <a:scrgbClr r="0" g="0" b="0"/>
          </a:fillRef>
          <a:effectRef idx="0">
            <a:scrgbClr r="0" g="0" b="0"/>
          </a:effectRef>
          <a:fontRef idx="minor"/>
        </p:style>
      </p:sp>
      <p:pic>
        <p:nvPicPr>
          <p:cNvPr id="112" name="Espace réservé du contenu 3"/>
          <p:cNvPicPr/>
          <p:nvPr/>
        </p:nvPicPr>
        <p:blipFill>
          <a:blip r:embed="rId3"/>
          <a:stretch/>
        </p:blipFill>
        <p:spPr>
          <a:xfrm rot="5400000">
            <a:off x="1114300" y="-1114301"/>
            <a:ext cx="6915399" cy="9144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Image 5"/>
          <p:cNvPicPr/>
          <p:nvPr/>
        </p:nvPicPr>
        <p:blipFill>
          <a:blip r:embed="rId2"/>
          <a:stretch/>
        </p:blipFill>
        <p:spPr>
          <a:xfrm rot="10800000">
            <a:off x="17044560" y="12001230"/>
            <a:ext cx="7900200" cy="5142960"/>
          </a:xfrm>
          <a:prstGeom prst="rect">
            <a:avLst/>
          </a:prstGeom>
          <a:ln>
            <a:noFill/>
          </a:ln>
        </p:spPr>
      </p:pic>
      <p:sp>
        <p:nvSpPr>
          <p:cNvPr id="115" name="CustomShape 1"/>
          <p:cNvSpPr/>
          <p:nvPr/>
        </p:nvSpPr>
        <p:spPr>
          <a:xfrm>
            <a:off x="1028700" y="1371600"/>
            <a:ext cx="7200360" cy="1114020"/>
          </a:xfrm>
          <a:prstGeom prst="rect">
            <a:avLst/>
          </a:prstGeom>
          <a:noFill/>
          <a:ln>
            <a:noFill/>
          </a:ln>
        </p:spPr>
        <p:style>
          <a:lnRef idx="0">
            <a:scrgbClr r="0" g="0" b="0"/>
          </a:lnRef>
          <a:fillRef idx="0">
            <a:scrgbClr r="0" g="0" b="0"/>
          </a:fillRef>
          <a:effectRef idx="0">
            <a:scrgbClr r="0" g="0" b="0"/>
          </a:effectRef>
          <a:fontRef idx="minor"/>
        </p:style>
      </p:sp>
      <p:pic>
        <p:nvPicPr>
          <p:cNvPr id="116" name="Espace réservé du contenu 3"/>
          <p:cNvPicPr/>
          <p:nvPr/>
        </p:nvPicPr>
        <p:blipFill>
          <a:blip r:embed="rId3"/>
          <a:stretch/>
        </p:blipFill>
        <p:spPr>
          <a:xfrm>
            <a:off x="0" y="-1"/>
            <a:ext cx="9144000" cy="6389775"/>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CustomShape 1"/>
          <p:cNvSpPr/>
          <p:nvPr/>
        </p:nvSpPr>
        <p:spPr>
          <a:xfrm>
            <a:off x="990090" y="1499974"/>
            <a:ext cx="7163370" cy="63828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dirty="0">
                <a:solidFill>
                  <a:srgbClr val="000000"/>
                </a:solidFill>
                <a:uFill>
                  <a:solidFill>
                    <a:srgbClr val="FFFFFF"/>
                  </a:solidFill>
                </a:uFill>
                <a:latin typeface="Franklin Gothic Book"/>
                <a:ea typeface="DejaVu Sans"/>
              </a:rPr>
              <a:t>PROBLÉMATIQUE </a:t>
            </a:r>
            <a:endParaRPr lang="fr-CA" sz="1350" spc="-1" dirty="0">
              <a:solidFill>
                <a:srgbClr val="000000"/>
              </a:solidFill>
              <a:uFill>
                <a:solidFill>
                  <a:srgbClr val="FFFFFF"/>
                </a:solidFill>
              </a:uFill>
              <a:latin typeface="Arial"/>
            </a:endParaRPr>
          </a:p>
          <a:p>
            <a:pPr>
              <a:lnSpc>
                <a:spcPct val="100000"/>
              </a:lnSpc>
            </a:pPr>
            <a:r>
              <a:rPr lang="fr-CA" sz="1200" spc="-1" dirty="0">
                <a:solidFill>
                  <a:srgbClr val="000000"/>
                </a:solidFill>
                <a:uFill>
                  <a:solidFill>
                    <a:srgbClr val="FFFFFF"/>
                  </a:solidFill>
                </a:uFill>
                <a:latin typeface="Franklin Gothic Book"/>
                <a:ea typeface="DejaVu Sans"/>
              </a:rPr>
              <a:t>Trouver les tubes d’aluminium faisant office d’insectes afin d’envoyer leur position dans l’algorithme de </a:t>
            </a:r>
            <a:r>
              <a:rPr lang="fr-CA" sz="1200" spc="-1" dirty="0" err="1">
                <a:solidFill>
                  <a:srgbClr val="000000"/>
                </a:solidFill>
                <a:uFill>
                  <a:solidFill>
                    <a:srgbClr val="FFFFFF"/>
                  </a:solidFill>
                </a:uFill>
                <a:latin typeface="Franklin Gothic Book"/>
                <a:ea typeface="DejaVu Sans"/>
              </a:rPr>
              <a:t>Djikstra</a:t>
            </a:r>
            <a:r>
              <a:rPr lang="fr-CA" sz="1200" spc="-1" dirty="0">
                <a:solidFill>
                  <a:srgbClr val="000000"/>
                </a:solidFill>
                <a:uFill>
                  <a:solidFill>
                    <a:srgbClr val="FFFFFF"/>
                  </a:solidFill>
                </a:uFill>
                <a:latin typeface="Franklin Gothic Book"/>
                <a:ea typeface="DejaVu Sans"/>
              </a:rPr>
              <a:t> ainsi que la quantité d’insecte trouvés</a:t>
            </a:r>
            <a:endParaRPr lang="fr-CA" sz="1200" spc="-1" dirty="0">
              <a:solidFill>
                <a:srgbClr val="000000"/>
              </a:solidFill>
              <a:uFill>
                <a:solidFill>
                  <a:srgbClr val="FFFFFF"/>
                </a:solidFill>
              </a:uFill>
              <a:latin typeface="Arial"/>
            </a:endParaRPr>
          </a:p>
        </p:txBody>
      </p:sp>
      <p:sp>
        <p:nvSpPr>
          <p:cNvPr id="118" name="CustomShape 2"/>
          <p:cNvSpPr/>
          <p:nvPr/>
        </p:nvSpPr>
        <p:spPr>
          <a:xfrm>
            <a:off x="990090" y="2207854"/>
            <a:ext cx="7163370" cy="82080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a:solidFill>
                  <a:srgbClr val="000000"/>
                </a:solidFill>
                <a:uFill>
                  <a:solidFill>
                    <a:srgbClr val="FFFFFF"/>
                  </a:solidFill>
                </a:uFill>
                <a:latin typeface="Franklin Gothic Book"/>
                <a:ea typeface="DejaVu Sans"/>
              </a:rPr>
              <a:t>DÉFIS</a:t>
            </a:r>
            <a:endParaRPr lang="fr-CA" sz="1350" spc="-1">
              <a:solidFill>
                <a:srgbClr val="000000"/>
              </a:solidFill>
              <a:uFill>
                <a:solidFill>
                  <a:srgbClr val="FFFFFF"/>
                </a:solidFill>
              </a:uFill>
              <a:latin typeface="Arial"/>
            </a:endParaRPr>
          </a:p>
          <a:p>
            <a:pPr marL="214380" indent="-213840">
              <a:buClr>
                <a:srgbClr val="000000"/>
              </a:buClr>
              <a:buFont typeface="Arial"/>
              <a:buChar char="•"/>
            </a:pPr>
            <a:r>
              <a:rPr lang="fr-CA" sz="1200" spc="-1">
                <a:solidFill>
                  <a:srgbClr val="000000"/>
                </a:solidFill>
                <a:uFill>
                  <a:solidFill>
                    <a:srgbClr val="FFFFFF"/>
                  </a:solidFill>
                </a:uFill>
                <a:latin typeface="Franklin Gothic Book"/>
                <a:ea typeface="DejaVu Sans"/>
              </a:rPr>
              <a:t>Garder le compte des huit directions possible vues du centre</a:t>
            </a:r>
            <a:endParaRPr lang="fr-CA" sz="1200" spc="-1">
              <a:solidFill>
                <a:srgbClr val="000000"/>
              </a:solidFill>
              <a:uFill>
                <a:solidFill>
                  <a:srgbClr val="FFFFFF"/>
                </a:solidFill>
              </a:uFill>
              <a:latin typeface="Arial"/>
            </a:endParaRPr>
          </a:p>
          <a:p>
            <a:pPr marL="214380" indent="-213840">
              <a:buClr>
                <a:srgbClr val="000000"/>
              </a:buClr>
              <a:buFont typeface="Arial"/>
              <a:buChar char="•"/>
            </a:pPr>
            <a:r>
              <a:rPr lang="fr-CA" sz="1200" spc="-1">
                <a:solidFill>
                  <a:srgbClr val="000000"/>
                </a:solidFill>
                <a:uFill>
                  <a:solidFill>
                    <a:srgbClr val="FFFFFF"/>
                  </a:solidFill>
                </a:uFill>
                <a:latin typeface="Franklin Gothic Book"/>
                <a:ea typeface="DejaVu Sans"/>
              </a:rPr>
              <a:t>Placer les insectes à la bonne distance du centre (loin ou proche)</a:t>
            </a:r>
            <a:endParaRPr lang="fr-CA" sz="1200" spc="-1">
              <a:solidFill>
                <a:srgbClr val="000000"/>
              </a:solidFill>
              <a:uFill>
                <a:solidFill>
                  <a:srgbClr val="FFFFFF"/>
                </a:solidFill>
              </a:uFill>
              <a:latin typeface="Arial"/>
            </a:endParaRPr>
          </a:p>
          <a:p>
            <a:pPr marL="214380" indent="-213840">
              <a:buClr>
                <a:srgbClr val="000000"/>
              </a:buClr>
              <a:buFont typeface="Arial"/>
              <a:buChar char="•"/>
            </a:pPr>
            <a:r>
              <a:rPr lang="fr-CA" sz="1200" spc="-1">
                <a:solidFill>
                  <a:srgbClr val="000000"/>
                </a:solidFill>
                <a:uFill>
                  <a:solidFill>
                    <a:srgbClr val="FFFFFF"/>
                  </a:solidFill>
                </a:uFill>
                <a:latin typeface="Franklin Gothic Book"/>
                <a:ea typeface="DejaVu Sans"/>
              </a:rPr>
              <a:t>Valeur retournée par le capteur de distance change avec le voltage reçu par le capteur</a:t>
            </a:r>
            <a:endParaRPr lang="fr-CA" sz="1200" spc="-1">
              <a:solidFill>
                <a:srgbClr val="000000"/>
              </a:solidFill>
              <a:uFill>
                <a:solidFill>
                  <a:srgbClr val="FFFFFF"/>
                </a:solidFill>
              </a:uFill>
              <a:latin typeface="Arial"/>
            </a:endParaRPr>
          </a:p>
        </p:txBody>
      </p:sp>
      <p:sp>
        <p:nvSpPr>
          <p:cNvPr id="119" name="CustomShape 3"/>
          <p:cNvSpPr/>
          <p:nvPr/>
        </p:nvSpPr>
        <p:spPr>
          <a:xfrm>
            <a:off x="990090" y="3098254"/>
            <a:ext cx="7163370" cy="228042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sz="1350" b="1" spc="-1" dirty="0">
                <a:solidFill>
                  <a:srgbClr val="000000"/>
                </a:solidFill>
                <a:uFill>
                  <a:solidFill>
                    <a:srgbClr val="FFFFFF"/>
                  </a:solidFill>
                </a:uFill>
                <a:latin typeface="Franklin Gothic Book"/>
                <a:ea typeface="DejaVu Sans"/>
              </a:rPr>
              <a:t>CODE</a:t>
            </a:r>
            <a:endParaRPr lang="fr-CA" sz="135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Faire tourner le robot sur lui-même et arrêter après un tour complet en comptant le nombre de ligne détectées par le capteur de ligne</a:t>
            </a:r>
            <a:endParaRPr lang="fr-CA" sz="1200" spc="-1" dirty="0">
              <a:solidFill>
                <a:srgbClr val="000000"/>
              </a:solidFill>
              <a:uFill>
                <a:solidFill>
                  <a:srgbClr val="FFFFFF"/>
                </a:solidFill>
              </a:uFill>
              <a:latin typeface="Arial"/>
            </a:endParaRPr>
          </a:p>
          <a:p>
            <a:pPr>
              <a:lnSpc>
                <a:spcPct val="100000"/>
              </a:lnSpc>
            </a:pPr>
            <a:endParaRPr lang="fr-CA" sz="120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Trouver les seuils de lecture du capteur pour un tube près et loin, en position diagonale et perpendiculaire</a:t>
            </a:r>
            <a:endParaRPr lang="fr-CA" sz="1200" spc="-1" dirty="0">
              <a:solidFill>
                <a:srgbClr val="000000"/>
              </a:solidFill>
              <a:uFill>
                <a:solidFill>
                  <a:srgbClr val="FFFFFF"/>
                </a:solidFill>
              </a:uFill>
              <a:latin typeface="Arial"/>
            </a:endParaRPr>
          </a:p>
          <a:p>
            <a:pPr>
              <a:lnSpc>
                <a:spcPct val="100000"/>
              </a:lnSpc>
            </a:pPr>
            <a:endParaRPr lang="fr-CA" sz="120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Comparaison de la valeur de lecture avec la précédente, ajout d’un insecte lorsque la valeur diminue</a:t>
            </a:r>
            <a:endParaRPr lang="fr-CA" sz="1200" spc="-1" dirty="0">
              <a:solidFill>
                <a:srgbClr val="000000"/>
              </a:solidFill>
              <a:uFill>
                <a:solidFill>
                  <a:srgbClr val="FFFFFF"/>
                </a:solidFill>
              </a:uFill>
              <a:latin typeface="Arial"/>
            </a:endParaRPr>
          </a:p>
          <a:p>
            <a:pPr>
              <a:lnSpc>
                <a:spcPct val="100000"/>
              </a:lnSpc>
            </a:pPr>
            <a:endParaRPr lang="fr-CA" sz="1200" spc="-1" dirty="0">
              <a:solidFill>
                <a:srgbClr val="000000"/>
              </a:solidFill>
              <a:uFill>
                <a:solidFill>
                  <a:srgbClr val="FFFFFF"/>
                </a:solidFill>
              </a:uFill>
              <a:latin typeface="Arial"/>
            </a:endParaRPr>
          </a:p>
          <a:p>
            <a:pPr marL="214380" indent="-213840">
              <a:buClr>
                <a:srgbClr val="000000"/>
              </a:buClr>
              <a:buFont typeface="Arial"/>
              <a:buChar char="•"/>
            </a:pPr>
            <a:r>
              <a:rPr lang="fr-CA" sz="1200" spc="-1" dirty="0">
                <a:solidFill>
                  <a:srgbClr val="000000"/>
                </a:solidFill>
                <a:uFill>
                  <a:solidFill>
                    <a:srgbClr val="FFFFFF"/>
                  </a:solidFill>
                </a:uFill>
                <a:latin typeface="Franklin Gothic Book"/>
                <a:ea typeface="DejaVu Sans"/>
              </a:rPr>
              <a:t>Ajouter les objets trouvés à la liste d’insectes puis envoyer cet liste à l’algorithme de </a:t>
            </a:r>
            <a:r>
              <a:rPr lang="fr-CA" sz="1200" spc="-1" dirty="0" err="1">
                <a:solidFill>
                  <a:srgbClr val="000000"/>
                </a:solidFill>
                <a:uFill>
                  <a:solidFill>
                    <a:srgbClr val="FFFFFF"/>
                  </a:solidFill>
                </a:uFill>
                <a:latin typeface="Franklin Gothic Book"/>
                <a:ea typeface="DejaVu Sans"/>
              </a:rPr>
              <a:t>Djikstra</a:t>
            </a:r>
            <a:endParaRPr lang="fr-CA" sz="1200" spc="-1" dirty="0">
              <a:solidFill>
                <a:srgbClr val="000000"/>
              </a:solidFill>
              <a:uFill>
                <a:solidFill>
                  <a:srgbClr val="FFFFFF"/>
                </a:solidFill>
              </a:uFill>
              <a:latin typeface="Arial"/>
            </a:endParaRPr>
          </a:p>
        </p:txBody>
      </p:sp>
      <p:sp>
        <p:nvSpPr>
          <p:cNvPr id="120" name="CustomShape 4"/>
          <p:cNvSpPr/>
          <p:nvPr/>
        </p:nvSpPr>
        <p:spPr>
          <a:xfrm>
            <a:off x="3847500" y="721418"/>
            <a:ext cx="4710420" cy="34182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fr-CA" b="1" spc="-1" dirty="0">
                <a:solidFill>
                  <a:srgbClr val="000000"/>
                </a:solidFill>
                <a:uFill>
                  <a:solidFill>
                    <a:srgbClr val="FFFFFF"/>
                  </a:solidFill>
                </a:uFill>
                <a:latin typeface="Franklin Gothic Book"/>
                <a:ea typeface="DejaVu Sans"/>
              </a:rPr>
              <a:t>DÉTECTION DES INSECTES</a:t>
            </a:r>
            <a:endParaRPr lang="fr-CA" spc="-1" dirty="0">
              <a:solidFill>
                <a:srgbClr val="000000"/>
              </a:solidFill>
              <a:uFill>
                <a:solidFill>
                  <a:srgbClr val="FFFFFF"/>
                </a:solidFill>
              </a:uFill>
              <a:latin typeface="Arial"/>
            </a:endParaRPr>
          </a:p>
        </p:txBody>
      </p:sp>
      <p:sp>
        <p:nvSpPr>
          <p:cNvPr id="2" name="Title 1">
            <a:extLst>
              <a:ext uri="{FF2B5EF4-FFF2-40B4-BE49-F238E27FC236}">
                <a16:creationId xmlns:a16="http://schemas.microsoft.com/office/drawing/2014/main" id="{A7FFC67F-88CB-43F5-9C37-4210D24378E5}"/>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138CA4C2-D260-49E3-80B5-F2CE03C9E99B}"/>
              </a:ext>
            </a:extLst>
          </p:cNvPr>
          <p:cNvSpPr>
            <a:spLocks noGrp="1"/>
          </p:cNvSpPr>
          <p:nvPr>
            <p:ph type="subTitle" idx="1"/>
          </p:nvPr>
        </p:nvSpPr>
        <p:spPr/>
        <p:txBody>
          <a:bodyPr/>
          <a:lstStyle/>
          <a:p>
            <a:endParaRPr lang="en-CA"/>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128</TotalTime>
  <Words>518</Words>
  <Application>Microsoft Office PowerPoint</Application>
  <PresentationFormat>On-screen Show (4:3)</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DejaVu Sans</vt:lpstr>
      <vt:lpstr>Franklin Gothic Book</vt:lpstr>
      <vt:lpstr>Source Han Sans CN Regular</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Charles Marois</dc:creator>
  <dc:description/>
  <cp:lastModifiedBy>JeanSeb Boulianne</cp:lastModifiedBy>
  <cp:revision>18</cp:revision>
  <cp:lastPrinted>2017-12-05T03:11:53Z</cp:lastPrinted>
  <dcterms:created xsi:type="dcterms:W3CDTF">2017-12-04T18:18:15Z</dcterms:created>
  <dcterms:modified xsi:type="dcterms:W3CDTF">2017-12-05T03:12:40Z</dcterms:modified>
  <dc:language>fr-CA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