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115" y="29"/>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4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4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rive.google.com/drive/folders/0B2wozRID2keMdWxmLTkyUF9ZM0U?usp=sharing" TargetMode="External"/><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g"/><Relationship Id="rId11" Type="http://schemas.openxmlformats.org/officeDocument/2006/relationships/image" Target="../media/image16.PNG"/><Relationship Id="rId5" Type="http://schemas.openxmlformats.org/officeDocument/2006/relationships/hyperlink" Target="mailto:cboutros@ucsc.edu" TargetMode="External"/><Relationship Id="rId10" Type="http://schemas.openxmlformats.org/officeDocument/2006/relationships/image" Target="../media/image15.PNG"/><Relationship Id="rId4" Type="http://schemas.openxmlformats.org/officeDocument/2006/relationships/hyperlink" Target="http://colinraffel.com/publications/ismir2014intuitive.pdf"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8233001"/>
          </a:xfrm>
        </p:spPr>
        <p:txBody>
          <a:bodyPr/>
          <a:lstStyle/>
          <a:p>
            <a:r>
              <a:rPr lang="en-US" dirty="0"/>
              <a:t>Data sonification has received some attention in the past, particularly in the 70s as an attempt to create art and more recently as a potential tool in medicine. The most famous of these have used EEG data to create sound, such as Alvin </a:t>
            </a:r>
            <a:r>
              <a:rPr lang="en-US" dirty="0" err="1"/>
              <a:t>Lucier’s</a:t>
            </a:r>
            <a:r>
              <a:rPr lang="en-US" dirty="0"/>
              <a:t> </a:t>
            </a:r>
            <a:r>
              <a:rPr lang="en-US" dirty="0" err="1"/>
              <a:t>audification</a:t>
            </a:r>
            <a:r>
              <a:rPr lang="en-US" dirty="0"/>
              <a:t> projects and recent research undertaken by CCRMA at Stanford; yet there has been little expansion in coordinating multiple datasets, and further attempts to leverage audio to perceive data are few and far between. While exploring these projects, I came to the conclusion that periodic data, such as circadian and ultradian rhythms that occur in human biology, would be extremely suitable to sound mapping. This project embarks on a journey in circadian rhythm sonification by taking various temperature data sets of one subject from a csv file and mapping them to sound in a way that accurately reflects patterns in the data (and between the different sets). The result is one solid step towards a long-ranging goal of coordinating multiple types of circadian and ultradian data to sound in order to reflect a comprehensive overview of the changes within a human body in relation to time. What I have found is that sound is an underutilized but illuminating way to perceive data, one that is potentially more naturally suited to some types of data than the typical visual methods we currently use to representation them. </a:t>
            </a:r>
          </a:p>
          <a:p>
            <a:endParaRPr lang="en-US" dirty="0"/>
          </a:p>
        </p:txBody>
      </p:sp>
      <p:sp>
        <p:nvSpPr>
          <p:cNvPr id="450" name="Text Placeholder 449"/>
          <p:cNvSpPr>
            <a:spLocks noGrp="1"/>
          </p:cNvSpPr>
          <p:nvPr>
            <p:ph type="body" sz="quarter" idx="11"/>
          </p:nvPr>
        </p:nvSpPr>
        <p:spPr/>
        <p:txBody>
          <a:bodyPr/>
          <a:lstStyle/>
          <a:p>
            <a:r>
              <a:rPr lang="en-US" dirty="0"/>
              <a:t>ABSTRACT</a:t>
            </a:r>
          </a:p>
        </p:txBody>
      </p:sp>
      <p:sp>
        <p:nvSpPr>
          <p:cNvPr id="453" name="Text Placeholder 452"/>
          <p:cNvSpPr>
            <a:spLocks noGrp="1"/>
          </p:cNvSpPr>
          <p:nvPr>
            <p:ph type="body" sz="quarter" idx="20"/>
          </p:nvPr>
        </p:nvSpPr>
        <p:spPr>
          <a:xfrm>
            <a:off x="922341" y="13965875"/>
            <a:ext cx="10050462" cy="754045"/>
          </a:xfrm>
        </p:spPr>
        <p:txBody>
          <a:bodyPr/>
          <a:lstStyle/>
          <a:p>
            <a:r>
              <a:rPr lang="en-US" dirty="0"/>
              <a:t>OBJECTIVES</a:t>
            </a:r>
          </a:p>
        </p:txBody>
      </p:sp>
      <p:sp>
        <p:nvSpPr>
          <p:cNvPr id="454" name="Text Placeholder 453"/>
          <p:cNvSpPr>
            <a:spLocks noGrp="1"/>
          </p:cNvSpPr>
          <p:nvPr>
            <p:ph type="body" sz="quarter" idx="21"/>
          </p:nvPr>
        </p:nvSpPr>
        <p:spPr>
          <a:xfrm>
            <a:off x="11587165" y="6378482"/>
            <a:ext cx="10048874" cy="26068653"/>
          </a:xfrm>
        </p:spPr>
        <p:txBody>
          <a:bodyPr/>
          <a:lstStyle/>
          <a:p>
            <a:r>
              <a:rPr lang="en-US" dirty="0"/>
              <a:t>   Building on the history and on the massive availability of technological resources available today, I decided I wanted to begin </a:t>
            </a:r>
            <a:r>
              <a:rPr lang="en-US" dirty="0" err="1"/>
              <a:t>sonifying</a:t>
            </a:r>
            <a:r>
              <a:rPr lang="en-US" dirty="0"/>
              <a:t> specifically human circadian rhythms with the ultimate goal of being able to </a:t>
            </a:r>
            <a:r>
              <a:rPr lang="en-US" dirty="0" err="1"/>
              <a:t>sonify</a:t>
            </a:r>
            <a:r>
              <a:rPr lang="en-US" dirty="0"/>
              <a:t> multiple rhythms from a singular source in a way that is accurate, comprehensible, meaningful in demonstrating the relationships between different rhythms, and easy (even beautiful) to listen to. In other words, I wanted to build a kind of “human symphony” that is informative as well as beautiful. There are many approaches to doing this, as well as many potential pitfalls for inaccuracy. </a:t>
            </a:r>
          </a:p>
          <a:p>
            <a:r>
              <a:rPr lang="en-US" dirty="0"/>
              <a:t>   In the first step, I started out small, choosing three temperature datasets (core, distal, and axial) taken from one subject over a three day period. Originally, I converted the data from a measurement of Celsius to a MIDI note number using the standard frequency-to-MIDI conversion formula (see section on Materials &amp; Methods) and tweaked the values to fit a range where all the data could be perceived, but later would adjust this process so that the piece was not in Equal Temperament tuning, the notes were spread over the same octave ranges, and the math was based on normalized values. There was also the problem that the data came from one person over the course of 72 hours, but the resolution is one sample per minute — much to slow for the ear to pick up any patterns. So I compressed the data by treating each minute like a tenth of a second — the whole piece shrinks from 72 hours to around 4 minutes in length. </a:t>
            </a:r>
          </a:p>
          <a:p>
            <a:r>
              <a:rPr lang="en-US" dirty="0"/>
              <a:t>   After producing a piece that really was the </a:t>
            </a:r>
            <a:r>
              <a:rPr lang="en-US" dirty="0" err="1"/>
              <a:t>sonified</a:t>
            </a:r>
            <a:r>
              <a:rPr lang="en-US" dirty="0"/>
              <a:t> data from three correlated sets, I wanted to go back and really refine what I had; in other words, I wanted to dive deep into the data I already had and retrieve more information from it, as well as make their </a:t>
            </a:r>
            <a:r>
              <a:rPr lang="en-US" dirty="0" err="1"/>
              <a:t>sonified</a:t>
            </a:r>
            <a:r>
              <a:rPr lang="en-US" dirty="0"/>
              <a:t> representations much more accurate and meaningful. It was necessary, for example, to adjust the ranges and pitches so that they more realistically correlated to the data. First, all temperature values across the three datasets had to be normalized using the global minimum and maximum values; then </a:t>
            </a:r>
            <a:r>
              <a:rPr lang="en-US" dirty="0" err="1"/>
              <a:t>Pretty_MIDI’s</a:t>
            </a:r>
            <a:r>
              <a:rPr lang="en-US" dirty="0"/>
              <a:t> pitch bending functionality could be applied to develop control for mapping numbers to note values without “bucketing” them via the standard 12-tone division of the octave, a common (and arbitrary) feature of Western music, as well as a default of MIDI notation. </a:t>
            </a:r>
            <a:br>
              <a:rPr lang="en-US" dirty="0"/>
            </a:br>
            <a:r>
              <a:rPr lang="en-US" dirty="0"/>
              <a:t>   Needing a range large enough for a non-musician to detect subtle shifts in pitch, I chose the octave spread for all three sets to be from the floor frequency A4 (440 Hz) to A6 (1760 Hz), a 4:1 octave ratio. To achieve this mapping from the normalized Celsius value I devised a formula, with the adjustable parameters being Floor Frequency and Octave Ratio (see section on Materials &amp; Methods).</a:t>
            </a:r>
          </a:p>
          <a:p>
            <a:r>
              <a:rPr lang="en-US" dirty="0"/>
              <a:t>   From there I was able take the original frequency-to-MIDI conversion formula and use the remainder of the frequency float value to retrieve an accurate pitch bend value (only whole numbers are used for the MIDI conversion), and set the MIDI note number and pitch bend value to a time value, which was a tenth of a second for one minute of data. </a:t>
            </a:r>
          </a:p>
          <a:p>
            <a:r>
              <a:rPr lang="en-US" dirty="0"/>
              <a:t>At the end of this step all the data was objectively represented in a non-tuned system, with all the datasets spread across the same ranges.</a:t>
            </a:r>
          </a:p>
          <a:p>
            <a:r>
              <a:rPr lang="en-US" dirty="0"/>
              <a:t>   The next step was to apply different statistical methods to the data, the most interesting being the first order differential equation. After doing this to the original sets, I now had three completely new arrays to </a:t>
            </a:r>
            <a:r>
              <a:rPr lang="en-US" dirty="0" err="1"/>
              <a:t>sonify</a:t>
            </a:r>
            <a:r>
              <a:rPr lang="en-US" dirty="0"/>
              <a:t>. Finally, I added a percussion track containing event information, signifying when in each individual set we reached the overall maxima and minima data point.</a:t>
            </a:r>
          </a:p>
          <a:p>
            <a:r>
              <a:rPr lang="en-US" dirty="0"/>
              <a:t>   What we now had at the end of this part of the project were the three normalized and pitch bended data sets, their corresponding and almost percussive difference equation sets, and an event-related percussion track that indicated important moments in the original datasets. At this point, the project is in its second phase: still a ways away from the final destination, but definitely a well-formed structure built on a solid foundation. </a:t>
            </a:r>
          </a:p>
          <a:p>
            <a:endParaRPr lang="en-US" dirty="0"/>
          </a:p>
          <a:p>
            <a:endParaRPr lang="en-US" dirty="0"/>
          </a:p>
          <a:p>
            <a:endParaRPr lang="en-US" dirty="0"/>
          </a:p>
          <a:p>
            <a:endParaRPr lang="en-US" dirty="0"/>
          </a:p>
        </p:txBody>
      </p:sp>
      <p:sp>
        <p:nvSpPr>
          <p:cNvPr id="455" name="Text Placeholder 454"/>
          <p:cNvSpPr>
            <a:spLocks noGrp="1"/>
          </p:cNvSpPr>
          <p:nvPr>
            <p:ph type="body" sz="quarter" idx="22"/>
          </p:nvPr>
        </p:nvSpPr>
        <p:spPr>
          <a:xfrm>
            <a:off x="11587166" y="5548750"/>
            <a:ext cx="10048875" cy="754045"/>
          </a:xfrm>
        </p:spPr>
        <p:txBody>
          <a:bodyPr/>
          <a:lstStyle/>
          <a:p>
            <a:r>
              <a:rPr lang="en-US" dirty="0"/>
              <a:t>PROCESS</a:t>
            </a:r>
          </a:p>
        </p:txBody>
      </p:sp>
      <p:sp>
        <p:nvSpPr>
          <p:cNvPr id="456" name="Text Placeholder 455"/>
          <p:cNvSpPr>
            <a:spLocks noGrp="1"/>
          </p:cNvSpPr>
          <p:nvPr>
            <p:ph type="body" sz="quarter" idx="23"/>
          </p:nvPr>
        </p:nvSpPr>
        <p:spPr>
          <a:xfrm>
            <a:off x="22258339" y="6378481"/>
            <a:ext cx="10048874" cy="8341439"/>
          </a:xfrm>
        </p:spPr>
        <p:txBody>
          <a:bodyPr/>
          <a:lstStyle/>
          <a:p>
            <a:r>
              <a:rPr lang="en-US" dirty="0"/>
              <a:t>As of the current state of the project, all immediate goals have been met. Outputs of the project include*:</a:t>
            </a:r>
          </a:p>
          <a:p>
            <a:endParaRPr lang="en-US" dirty="0"/>
          </a:p>
          <a:p>
            <a:pPr marL="342900" indent="-342900">
              <a:buFontTx/>
              <a:buChar char="-"/>
            </a:pPr>
            <a:r>
              <a:rPr lang="en-US" dirty="0"/>
              <a:t>Software which takes several related datasets in csv format and accurately outputs a sound recording comprised of the data and statistics performed on it</a:t>
            </a:r>
          </a:p>
          <a:p>
            <a:pPr marL="342900" indent="-342900">
              <a:buFontTx/>
              <a:buChar char="-"/>
            </a:pPr>
            <a:r>
              <a:rPr lang="en-US" dirty="0"/>
              <a:t>New datasets obtained from the original three: three corresponding difference equation sets and an event-related percussion track, in addition to the normalized and pitch bended versions of the original sets.</a:t>
            </a:r>
          </a:p>
          <a:p>
            <a:pPr marL="342900" indent="-342900">
              <a:buFontTx/>
              <a:buChar char="-"/>
            </a:pPr>
            <a:r>
              <a:rPr lang="en-US" dirty="0"/>
              <a:t>Sound recordings: several versions, all reflecting the same information but with aesthetic parameters experimentally adjusted. Examples of controllable parameters that only affect listening experience (and not the data outputs) include instrumentation/timbre, volume, and range.</a:t>
            </a:r>
          </a:p>
          <a:p>
            <a:endParaRPr lang="en-US" dirty="0"/>
          </a:p>
          <a:p>
            <a:r>
              <a:rPr lang="en-US" dirty="0"/>
              <a:t>* Recordings and code, including the </a:t>
            </a:r>
            <a:r>
              <a:rPr lang="en-US" dirty="0" err="1"/>
              <a:t>IPython</a:t>
            </a:r>
            <a:r>
              <a:rPr lang="en-US" dirty="0"/>
              <a:t> </a:t>
            </a:r>
            <a:r>
              <a:rPr lang="en-US" dirty="0" err="1"/>
              <a:t>Jupyter</a:t>
            </a:r>
            <a:r>
              <a:rPr lang="en-US" dirty="0"/>
              <a:t> </a:t>
            </a:r>
            <a:r>
              <a:rPr lang="en-US" dirty="0" err="1"/>
              <a:t>Notebok</a:t>
            </a:r>
            <a:r>
              <a:rPr lang="en-US" dirty="0"/>
              <a:t>, may be found via the following Google Drive link: </a:t>
            </a:r>
            <a:r>
              <a:rPr lang="en-US" dirty="0">
                <a:hlinkClick r:id="rId3"/>
              </a:rPr>
              <a:t>https://drive.google.com/drive/folders/0B2wozRID2keMdWxmLTkyUF9ZM0U?usp=sharing</a:t>
            </a:r>
            <a:endParaRPr lang="en-US" dirty="0"/>
          </a:p>
          <a:p>
            <a:endParaRPr lang="en-US" dirty="0"/>
          </a:p>
          <a:p>
            <a:endParaRPr lang="en-US" dirty="0"/>
          </a:p>
        </p:txBody>
      </p:sp>
      <p:sp>
        <p:nvSpPr>
          <p:cNvPr id="457" name="Text Placeholder 456"/>
          <p:cNvSpPr>
            <a:spLocks noGrp="1"/>
          </p:cNvSpPr>
          <p:nvPr>
            <p:ph type="body" sz="quarter" idx="24"/>
          </p:nvPr>
        </p:nvSpPr>
        <p:spPr>
          <a:xfrm>
            <a:off x="22250400" y="5548750"/>
            <a:ext cx="10058400" cy="754045"/>
          </a:xfrm>
        </p:spPr>
        <p:txBody>
          <a:bodyPr/>
          <a:lstStyle/>
          <a:p>
            <a:r>
              <a:rPr lang="en-US" dirty="0"/>
              <a:t>RESULTS</a:t>
            </a:r>
          </a:p>
        </p:txBody>
      </p:sp>
      <p:sp>
        <p:nvSpPr>
          <p:cNvPr id="458" name="Text Placeholder 457"/>
          <p:cNvSpPr>
            <a:spLocks noGrp="1"/>
          </p:cNvSpPr>
          <p:nvPr>
            <p:ph type="body" sz="quarter" idx="25"/>
          </p:nvPr>
        </p:nvSpPr>
        <p:spPr/>
        <p:txBody>
          <a:bodyPr/>
          <a:lstStyle/>
          <a:p>
            <a:r>
              <a:rPr lang="en-US" dirty="0"/>
              <a:t>Conclusions</a:t>
            </a:r>
          </a:p>
        </p:txBody>
      </p:sp>
      <p:sp>
        <p:nvSpPr>
          <p:cNvPr id="459" name="Text Placeholder 458"/>
          <p:cNvSpPr>
            <a:spLocks noGrp="1"/>
          </p:cNvSpPr>
          <p:nvPr>
            <p:ph type="body" sz="quarter" idx="26"/>
          </p:nvPr>
        </p:nvSpPr>
        <p:spPr>
          <a:xfrm>
            <a:off x="32914027" y="6378481"/>
            <a:ext cx="10047018" cy="10156604"/>
          </a:xfrm>
        </p:spPr>
        <p:txBody>
          <a:bodyPr/>
          <a:lstStyle/>
          <a:p>
            <a:r>
              <a:rPr lang="en-US" dirty="0"/>
              <a:t>   While the project in its current form is now interesting and useful from both a musical standpoint and a scientific one, the next steps are to add more breadth and more depth to it: breadth in terms of new datasets, and depth in terms of deeper, more revealing statistics. These first few steps have constructed and refined the accuracy of the </a:t>
            </a:r>
            <a:r>
              <a:rPr lang="en-US" dirty="0" err="1"/>
              <a:t>sonifications</a:t>
            </a:r>
            <a:r>
              <a:rPr lang="en-US" dirty="0"/>
              <a:t> and made them bearable to listen to; I now want to further improve the piece from an aesthetic standpoint and expand the project in terms of the data it </a:t>
            </a:r>
            <a:r>
              <a:rPr lang="en-US" dirty="0" err="1"/>
              <a:t>processess</a:t>
            </a:r>
            <a:r>
              <a:rPr lang="en-US" dirty="0"/>
              <a:t>. Ms. Grant, her peers, and I are continuing this project and working together to optimize it for their research; in this case, that means the best musical outcome as well, as the whole purpose of this experiment is to create music that reveals something important about the numbers that created it. Recently we obtained EEG, EGG, EKG, and activity datasets, and these will soon be integrated into the sonification process with concurrent temperature data. Farther down the road, we would like to attempt mapping this data in real-time, with a human wearing sensors, without having to translate to MIDI first. This step, should it come to fruition, would make the piece truly generative (the composer would really only be adjusting equations and choosing parameters), and could also be a more responsive tool for investigating the human body. Possible uses of technology like this outside of research would be as a medical monitoring tool, either for laymen interested in their own health, or for medical professionals who often find their visual faculties occupied and would benefit from a device that can output data aurally.</a:t>
            </a:r>
          </a:p>
          <a:p>
            <a:br>
              <a:rPr lang="en-US" dirty="0"/>
            </a:br>
            <a:endParaRPr lang="en-US" dirty="0"/>
          </a:p>
        </p:txBody>
      </p:sp>
      <p:sp>
        <p:nvSpPr>
          <p:cNvPr id="460" name="Text Placeholder 459"/>
          <p:cNvSpPr>
            <a:spLocks noGrp="1"/>
          </p:cNvSpPr>
          <p:nvPr>
            <p:ph type="body" sz="quarter" idx="27"/>
          </p:nvPr>
        </p:nvSpPr>
        <p:spPr>
          <a:xfrm>
            <a:off x="32908052" y="16046877"/>
            <a:ext cx="10047018" cy="754045"/>
          </a:xfrm>
        </p:spPr>
        <p:txBody>
          <a:bodyPr/>
          <a:lstStyle/>
          <a:p>
            <a:r>
              <a:rPr lang="en-US" dirty="0"/>
              <a:t>REFERENCES</a:t>
            </a:r>
          </a:p>
        </p:txBody>
      </p:sp>
      <p:sp>
        <p:nvSpPr>
          <p:cNvPr id="461" name="Text Placeholder 460"/>
          <p:cNvSpPr>
            <a:spLocks noGrp="1"/>
          </p:cNvSpPr>
          <p:nvPr>
            <p:ph type="body" sz="quarter" idx="28"/>
          </p:nvPr>
        </p:nvSpPr>
        <p:spPr>
          <a:xfrm>
            <a:off x="32978845" y="16806081"/>
            <a:ext cx="10052050" cy="4924403"/>
          </a:xfrm>
        </p:spPr>
        <p:txBody>
          <a:bodyPr/>
          <a:lstStyle/>
          <a:p>
            <a:pPr fontAlgn="base"/>
            <a:r>
              <a:rPr lang="en-US" dirty="0"/>
              <a:t>1. Colin </a:t>
            </a:r>
            <a:r>
              <a:rPr lang="en-US" dirty="0" err="1"/>
              <a:t>Raffel</a:t>
            </a:r>
            <a:r>
              <a:rPr lang="en-US" dirty="0"/>
              <a:t> and Daniel P. W. Ellis. </a:t>
            </a:r>
            <a:r>
              <a:rPr lang="en-US" i="1" u="sng" dirty="0">
                <a:hlinkClick r:id="rId4"/>
              </a:rPr>
              <a:t>Intuitive Analysis, Creation and Manipulation of MIDI Data with </a:t>
            </a:r>
            <a:r>
              <a:rPr lang="en-US" i="1" u="sng" dirty="0" err="1">
                <a:hlinkClick r:id="rId4"/>
              </a:rPr>
              <a:t>pretty_midi</a:t>
            </a:r>
            <a:r>
              <a:rPr lang="en-US" dirty="0"/>
              <a:t>. In Proceedings of the 15th International Conference on Music Information Retrieval Late Breaking and Demo Papers, 2014.</a:t>
            </a:r>
          </a:p>
          <a:p>
            <a:pPr fontAlgn="base"/>
            <a:r>
              <a:rPr lang="en-US" dirty="0"/>
              <a:t>2. Haas, Roland, and Vera </a:t>
            </a:r>
            <a:r>
              <a:rPr lang="en-US" dirty="0" err="1"/>
              <a:t>Brandes</a:t>
            </a:r>
            <a:r>
              <a:rPr lang="en-US" dirty="0"/>
              <a:t>. </a:t>
            </a:r>
            <a:r>
              <a:rPr lang="en-US" i="1" dirty="0"/>
              <a:t>Music that works Contributions of biology, neurophysiology, psychology, sociology, medicine and musicology</a:t>
            </a:r>
            <a:r>
              <a:rPr lang="en-US" dirty="0"/>
              <a:t>. Vienna: Springer Vienna, 2009. Print.</a:t>
            </a:r>
          </a:p>
          <a:p>
            <a:pPr fontAlgn="base"/>
            <a:r>
              <a:rPr lang="en-US" dirty="0"/>
              <a:t>3. "New Device Listens to Brain, May Help Epileptic Patients ..." </a:t>
            </a:r>
            <a:r>
              <a:rPr lang="en-US" dirty="0" err="1"/>
              <a:t>N.p</a:t>
            </a:r>
            <a:r>
              <a:rPr lang="en-US" dirty="0"/>
              <a:t>., </a:t>
            </a:r>
            <a:r>
              <a:rPr lang="en-US" dirty="0" err="1"/>
              <a:t>n.d.</a:t>
            </a:r>
            <a:r>
              <a:rPr lang="en-US" dirty="0"/>
              <a:t> Web. 14 Feb. 2017.</a:t>
            </a:r>
          </a:p>
          <a:p>
            <a:r>
              <a:rPr lang="en-US" dirty="0"/>
              <a:t>4. </a:t>
            </a:r>
            <a:r>
              <a:rPr lang="en-US" dirty="0" err="1"/>
              <a:t>Rosenboom</a:t>
            </a:r>
            <a:r>
              <a:rPr lang="en-US" dirty="0"/>
              <a:t>, David. </a:t>
            </a:r>
            <a:r>
              <a:rPr lang="en-US" i="1" dirty="0"/>
              <a:t>Biofeedback and the arts: results of </a:t>
            </a:r>
            <a:r>
              <a:rPr lang="en-US" i="1" dirty="0" err="1"/>
              <a:t>arly</a:t>
            </a:r>
            <a:r>
              <a:rPr lang="en-US" i="1" dirty="0"/>
              <a:t> experiments</a:t>
            </a:r>
            <a:r>
              <a:rPr lang="en-US" dirty="0"/>
              <a:t>. Vancouver, B.C: A.R.C. Publications, 1976. Print.</a:t>
            </a:r>
          </a:p>
        </p:txBody>
      </p:sp>
      <p:sp>
        <p:nvSpPr>
          <p:cNvPr id="462" name="Text Placeholder 461"/>
          <p:cNvSpPr>
            <a:spLocks noGrp="1"/>
          </p:cNvSpPr>
          <p:nvPr>
            <p:ph type="body" sz="quarter" idx="29"/>
          </p:nvPr>
        </p:nvSpPr>
        <p:spPr>
          <a:xfrm>
            <a:off x="32897988" y="24514189"/>
            <a:ext cx="10047018" cy="754045"/>
          </a:xfrm>
        </p:spPr>
        <p:txBody>
          <a:bodyPr/>
          <a:lstStyle/>
          <a:p>
            <a:r>
              <a:rPr lang="en-US" dirty="0"/>
              <a:t>CONTACT</a:t>
            </a:r>
          </a:p>
        </p:txBody>
      </p:sp>
      <p:sp>
        <p:nvSpPr>
          <p:cNvPr id="463" name="Text Placeholder 462"/>
          <p:cNvSpPr>
            <a:spLocks noGrp="1"/>
          </p:cNvSpPr>
          <p:nvPr>
            <p:ph type="body" sz="quarter" idx="30"/>
          </p:nvPr>
        </p:nvSpPr>
        <p:spPr>
          <a:xfrm>
            <a:off x="32914027" y="25268234"/>
            <a:ext cx="10052050" cy="1769693"/>
          </a:xfrm>
        </p:spPr>
        <p:txBody>
          <a:bodyPr/>
          <a:lstStyle/>
          <a:p>
            <a:r>
              <a:rPr lang="en-US" dirty="0"/>
              <a:t>For further information, contact Camellia Boutros at </a:t>
            </a:r>
            <a:r>
              <a:rPr lang="en-US" dirty="0">
                <a:hlinkClick r:id="rId5"/>
              </a:rPr>
              <a:t>cboutros@ucsc.edu</a:t>
            </a:r>
            <a:r>
              <a:rPr lang="en-US" dirty="0"/>
              <a:t>.</a:t>
            </a:r>
          </a:p>
          <a:p>
            <a:endParaRPr lang="en-US" dirty="0"/>
          </a:p>
          <a:p>
            <a:endParaRPr lang="en-US" dirty="0"/>
          </a:p>
        </p:txBody>
      </p:sp>
      <p:sp>
        <p:nvSpPr>
          <p:cNvPr id="464" name="Text Placeholder 463"/>
          <p:cNvSpPr>
            <a:spLocks noGrp="1"/>
          </p:cNvSpPr>
          <p:nvPr>
            <p:ph type="body" sz="quarter" idx="96"/>
          </p:nvPr>
        </p:nvSpPr>
        <p:spPr>
          <a:xfrm>
            <a:off x="904188" y="14687169"/>
            <a:ext cx="10056813" cy="6078565"/>
          </a:xfrm>
        </p:spPr>
        <p:txBody>
          <a:bodyPr/>
          <a:lstStyle/>
          <a:p>
            <a:r>
              <a:rPr lang="en-US" dirty="0"/>
              <a:t>-Immediate Objective: Develop a method to </a:t>
            </a:r>
            <a:r>
              <a:rPr lang="en-US" dirty="0" err="1"/>
              <a:t>sonify</a:t>
            </a:r>
            <a:r>
              <a:rPr lang="en-US" dirty="0"/>
              <a:t> multiple human circadian rhythms from a singular source in a way that accurately represents the data and illustrates relationships inherent to it</a:t>
            </a:r>
          </a:p>
          <a:p>
            <a:r>
              <a:rPr lang="en-US" dirty="0"/>
              <a:t>-Immediate Objective: Render </a:t>
            </a:r>
            <a:r>
              <a:rPr lang="en-US" dirty="0" err="1"/>
              <a:t>sonifications</a:t>
            </a:r>
            <a:r>
              <a:rPr lang="en-US" dirty="0"/>
              <a:t> so that they are beautiful and easy to listen to, in addition to being clear and accurate, promoting listening over long periods of time. This is an important consideration if this technology is to eventually be used as a monitoring tool for medical information.</a:t>
            </a:r>
          </a:p>
          <a:p>
            <a:r>
              <a:rPr lang="en-US" dirty="0"/>
              <a:t>-Immediate Objective: Discover what statistical methods are worth taking and </a:t>
            </a:r>
            <a:r>
              <a:rPr lang="en-US" dirty="0" err="1"/>
              <a:t>sonifying</a:t>
            </a:r>
            <a:r>
              <a:rPr lang="en-US" dirty="0"/>
              <a:t> to highlight subtle yet significant changes in the data over time. </a:t>
            </a:r>
          </a:p>
          <a:p>
            <a:r>
              <a:rPr lang="en-US" dirty="0"/>
              <a:t>-Long term Objective: Add complexity in terms of additional datasets and statistical methods, and sophisticate the process so that data is streamed to sound in real-time.</a:t>
            </a:r>
          </a:p>
        </p:txBody>
      </p:sp>
      <p:sp>
        <p:nvSpPr>
          <p:cNvPr id="465" name="Text Placeholder 464"/>
          <p:cNvSpPr>
            <a:spLocks noGrp="1"/>
          </p:cNvSpPr>
          <p:nvPr>
            <p:ph type="body" sz="quarter" idx="150"/>
          </p:nvPr>
        </p:nvSpPr>
        <p:spPr/>
        <p:txBody>
          <a:bodyPr/>
          <a:lstStyle/>
          <a:p>
            <a:r>
              <a:rPr lang="en-US" dirty="0"/>
              <a:t>University of California Santa Cruz, Jack Baskin School of Engineering</a:t>
            </a:r>
          </a:p>
        </p:txBody>
      </p:sp>
      <p:sp>
        <p:nvSpPr>
          <p:cNvPr id="466" name="Text Placeholder 465"/>
          <p:cNvSpPr>
            <a:spLocks noGrp="1"/>
          </p:cNvSpPr>
          <p:nvPr>
            <p:ph type="body" sz="quarter" idx="151"/>
          </p:nvPr>
        </p:nvSpPr>
        <p:spPr/>
        <p:txBody>
          <a:bodyPr>
            <a:normAutofit fontScale="92500" lnSpcReduction="10000"/>
          </a:bodyPr>
          <a:lstStyle/>
          <a:p>
            <a:r>
              <a:rPr lang="en-US" dirty="0"/>
              <a:t>Camellia Boutros</a:t>
            </a:r>
          </a:p>
        </p:txBody>
      </p:sp>
      <p:sp>
        <p:nvSpPr>
          <p:cNvPr id="467" name="Text Placeholder 466"/>
          <p:cNvSpPr>
            <a:spLocks noGrp="1"/>
          </p:cNvSpPr>
          <p:nvPr>
            <p:ph type="body" sz="quarter" idx="153"/>
          </p:nvPr>
        </p:nvSpPr>
        <p:spPr/>
        <p:txBody>
          <a:bodyPr>
            <a:normAutofit fontScale="85000" lnSpcReduction="10000"/>
          </a:bodyPr>
          <a:lstStyle/>
          <a:p>
            <a:r>
              <a:rPr lang="en-US" dirty="0"/>
              <a:t>Data Sonification Using </a:t>
            </a:r>
            <a:r>
              <a:rPr lang="en-US" dirty="0" err="1"/>
              <a:t>Pretty_MIDI</a:t>
            </a:r>
            <a:r>
              <a:rPr lang="en-US" dirty="0"/>
              <a:t> and </a:t>
            </a:r>
            <a:r>
              <a:rPr lang="en-US" dirty="0" err="1"/>
              <a:t>Jupyter</a:t>
            </a:r>
            <a:r>
              <a:rPr lang="en-US" dirty="0"/>
              <a:t> Notebook </a:t>
            </a:r>
          </a:p>
        </p:txBody>
      </p:sp>
      <p:sp>
        <p:nvSpPr>
          <p:cNvPr id="20" name="Text Placeholder 452">
            <a:extLst>
              <a:ext uri="{FF2B5EF4-FFF2-40B4-BE49-F238E27FC236}">
                <a16:creationId xmlns:a16="http://schemas.microsoft.com/office/drawing/2014/main" id="{903815BF-6342-4ED4-B094-D99CBF1F411F}"/>
              </a:ext>
            </a:extLst>
          </p:cNvPr>
          <p:cNvSpPr txBox="1">
            <a:spLocks/>
          </p:cNvSpPr>
          <p:nvPr/>
        </p:nvSpPr>
        <p:spPr>
          <a:xfrm>
            <a:off x="784047" y="20935646"/>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MATERIALS &amp; METHODS</a:t>
            </a:r>
          </a:p>
        </p:txBody>
      </p:sp>
      <p:sp>
        <p:nvSpPr>
          <p:cNvPr id="21" name="Text Placeholder 463">
            <a:extLst>
              <a:ext uri="{FF2B5EF4-FFF2-40B4-BE49-F238E27FC236}">
                <a16:creationId xmlns:a16="http://schemas.microsoft.com/office/drawing/2014/main" id="{734B6648-C309-4B94-B170-6FA43E583EED}"/>
              </a:ext>
            </a:extLst>
          </p:cNvPr>
          <p:cNvSpPr txBox="1">
            <a:spLocks/>
          </p:cNvSpPr>
          <p:nvPr/>
        </p:nvSpPr>
        <p:spPr>
          <a:xfrm>
            <a:off x="923538" y="21730484"/>
            <a:ext cx="10056813" cy="109260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Software:</a:t>
            </a:r>
          </a:p>
          <a:p>
            <a:r>
              <a:rPr lang="en-US" dirty="0"/>
              <a:t>-Python version 2.7, </a:t>
            </a:r>
            <a:r>
              <a:rPr lang="en-US" dirty="0" err="1"/>
              <a:t>IPython</a:t>
            </a:r>
            <a:r>
              <a:rPr lang="en-US" dirty="0"/>
              <a:t>, </a:t>
            </a:r>
            <a:r>
              <a:rPr lang="en-US" dirty="0" err="1"/>
              <a:t>Pretty_MIDI</a:t>
            </a:r>
            <a:r>
              <a:rPr lang="en-US" dirty="0"/>
              <a:t> (</a:t>
            </a:r>
            <a:r>
              <a:rPr lang="en-US" dirty="0" err="1"/>
              <a:t>IPython</a:t>
            </a:r>
            <a:r>
              <a:rPr lang="en-US" dirty="0"/>
              <a:t> Library), </a:t>
            </a:r>
            <a:r>
              <a:rPr lang="en-US" dirty="0" err="1"/>
              <a:t>Jupyter</a:t>
            </a:r>
            <a:r>
              <a:rPr lang="en-US" dirty="0"/>
              <a:t> Notebook, Ableton Live (Digital Audio Workstation)</a:t>
            </a:r>
          </a:p>
          <a:p>
            <a:endParaRPr lang="en-US" dirty="0"/>
          </a:p>
          <a:p>
            <a:r>
              <a:rPr lang="en-US" dirty="0"/>
              <a:t>Hardware:</a:t>
            </a:r>
          </a:p>
          <a:p>
            <a:r>
              <a:rPr lang="en-US" dirty="0"/>
              <a:t>-Temperature sensor: Currently in development at UC Berkeley with commercial use as the long term goal. Takes measurements in Celsius at a resolution of one measurement per minute. </a:t>
            </a:r>
          </a:p>
          <a:p>
            <a:endParaRPr lang="en-US" dirty="0"/>
          </a:p>
          <a:p>
            <a:r>
              <a:rPr lang="en-US" dirty="0"/>
              <a:t>Data:</a:t>
            </a:r>
          </a:p>
          <a:p>
            <a:r>
              <a:rPr lang="en-US" dirty="0"/>
              <a:t>-Three temperature datasets (core, distal, and axial) taken from one subject, Azure Grant, a student researching circadian rhythms at UC Berkeley, over a three day period.</a:t>
            </a:r>
          </a:p>
          <a:p>
            <a:endParaRPr lang="en-US" dirty="0"/>
          </a:p>
          <a:p>
            <a:r>
              <a:rPr lang="en-US" dirty="0"/>
              <a:t>Mathematical Methods: </a:t>
            </a:r>
          </a:p>
          <a:p>
            <a:r>
              <a:rPr lang="en-US" dirty="0"/>
              <a:t>-Standard frequency-to-MIDI conversion formula: </a:t>
            </a:r>
          </a:p>
          <a:p>
            <a:pPr algn="ctr"/>
            <a:r>
              <a:rPr lang="en-US" dirty="0"/>
              <a:t>MIDI # = 69 + 12 log2(freq. / 440 Hz)</a:t>
            </a:r>
          </a:p>
          <a:p>
            <a:pPr algn="ctr"/>
            <a:endParaRPr lang="en-US" dirty="0"/>
          </a:p>
          <a:p>
            <a:r>
              <a:rPr lang="en-US" dirty="0"/>
              <a:t>- A formula I developed to map the normalized Celsius values across any octave range:</a:t>
            </a:r>
          </a:p>
          <a:p>
            <a:pPr algn="ctr"/>
            <a:r>
              <a:rPr lang="en-US" dirty="0"/>
              <a:t>Frequency = (Octave Ratio) ^(Normalized Celsius) * Floor Frequency</a:t>
            </a:r>
          </a:p>
          <a:p>
            <a:br>
              <a:rPr lang="en-US" dirty="0"/>
            </a:br>
            <a:r>
              <a:rPr lang="en-US" dirty="0"/>
              <a:t>* Octave Ratio is the ratio of octaves to Floor Frequency</a:t>
            </a:r>
          </a:p>
          <a:p>
            <a:endParaRPr lang="en-US" dirty="0"/>
          </a:p>
        </p:txBody>
      </p:sp>
      <p:sp>
        <p:nvSpPr>
          <p:cNvPr id="23" name="Text Placeholder 461">
            <a:extLst>
              <a:ext uri="{FF2B5EF4-FFF2-40B4-BE49-F238E27FC236}">
                <a16:creationId xmlns:a16="http://schemas.microsoft.com/office/drawing/2014/main" id="{79CAC394-1C5A-4CC1-BCB5-F801270ABDA4}"/>
              </a:ext>
            </a:extLst>
          </p:cNvPr>
          <p:cNvSpPr txBox="1">
            <a:spLocks/>
          </p:cNvSpPr>
          <p:nvPr/>
        </p:nvSpPr>
        <p:spPr>
          <a:xfrm>
            <a:off x="32897988" y="26345933"/>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ACKNOWLEDGMENTS</a:t>
            </a:r>
          </a:p>
        </p:txBody>
      </p:sp>
      <p:sp>
        <p:nvSpPr>
          <p:cNvPr id="24" name="Text Placeholder 462">
            <a:extLst>
              <a:ext uri="{FF2B5EF4-FFF2-40B4-BE49-F238E27FC236}">
                <a16:creationId xmlns:a16="http://schemas.microsoft.com/office/drawing/2014/main" id="{3608B47A-6E82-44A8-A2FA-F3B3331097A2}"/>
              </a:ext>
            </a:extLst>
          </p:cNvPr>
          <p:cNvSpPr txBox="1">
            <a:spLocks/>
          </p:cNvSpPr>
          <p:nvPr/>
        </p:nvSpPr>
        <p:spPr>
          <a:xfrm>
            <a:off x="32903020" y="27299048"/>
            <a:ext cx="10052050" cy="53091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 would like to thank Larry Polansky, composer and Professor of Music at UC Santa Cruz, and Charlie McDowell, Professor of Computer Science at UC Santa Cruz. Their support and guidance went well beyond what an undergraduate student would expect from members of faculty, especially when they are so occupied with interesting and exciting projects of their own.</a:t>
            </a:r>
          </a:p>
          <a:p>
            <a:br>
              <a:rPr lang="en-US" dirty="0"/>
            </a:br>
            <a:r>
              <a:rPr lang="en-US" dirty="0"/>
              <a:t>Special thanks is also due to Azure Grant and her lab at UC Berkeley, who graciously and freely let me make use of data they have collected in pursuit of their own research.</a:t>
            </a:r>
          </a:p>
          <a:p>
            <a:endParaRPr lang="en-US" dirty="0"/>
          </a:p>
          <a:p>
            <a:endParaRPr lang="en-US" dirty="0"/>
          </a:p>
        </p:txBody>
      </p:sp>
      <p:sp>
        <p:nvSpPr>
          <p:cNvPr id="30" name="Text Placeholder 455">
            <a:extLst>
              <a:ext uri="{FF2B5EF4-FFF2-40B4-BE49-F238E27FC236}">
                <a16:creationId xmlns:a16="http://schemas.microsoft.com/office/drawing/2014/main" id="{87DCF78A-AE4F-47BD-A8B5-2DE2C44CDAF7}"/>
              </a:ext>
            </a:extLst>
          </p:cNvPr>
          <p:cNvSpPr txBox="1">
            <a:spLocks/>
          </p:cNvSpPr>
          <p:nvPr/>
        </p:nvSpPr>
        <p:spPr>
          <a:xfrm>
            <a:off x="22222950" y="19886230"/>
            <a:ext cx="10048874" cy="1177243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   Listening to the final recordings, I was for the first time surprised and fascinated by what I heard; the pitch bending is eerie and gives the piece a feeling of life, as opposed to the static and repetitive predecessor in the first cut. The researchers agreed, though they were more impressed by the level of accuracy the sonification had now attained. </a:t>
            </a:r>
          </a:p>
          <a:p>
            <a:r>
              <a:rPr lang="en-US" dirty="0"/>
              <a:t>   The statistics taken on the data began to hint at deeper meanings. Covariance and correlation confirmed the obvious, which was that the distal and axial sets were positively correlated, and both inversely correlated with the core dataset. This has not been really helpful yet, although it might be in the future. What was more interesting was creating new arrays from the existing sets using first-order differential calculus; doing this for all datasets, I now had three completely new arrays to </a:t>
            </a:r>
            <a:r>
              <a:rPr lang="en-US" dirty="0" err="1"/>
              <a:t>sonify</a:t>
            </a:r>
            <a:r>
              <a:rPr lang="en-US" dirty="0"/>
              <a:t>. Leaving out values of zero (indicating no change from one sample to the next), what could be heard was a meaningful accompaniment to the data that could communicate movement of the data. In fact, with the original dataset MIDI turned off, the difference equation MIDI could accurately convey a sense of the data, although now the piece was pointillistic rather than three streams of sound, which sounds like a more efficient and clear way of perceiving the data. Using the next orders of calculus, this concept could be taken further to reveal things like local minima and maxima, although that step has not yet been taken. What I did do was add the overall maxima and minima for each individual dataset to a percussion track, indicating very clearly while listening the points in the recording where we reached a meaningful peak or valley in temperature. </a:t>
            </a:r>
          </a:p>
          <a:p>
            <a:r>
              <a:rPr lang="en-US" dirty="0"/>
              <a:t>   While I am still experimenting with timbres and octave ranges, I am constantly learning more about the data as it is being revealed to my ears, like unexpectedly frequent events, or the confirmation of periodic “cluster points” between the sets.</a:t>
            </a:r>
          </a:p>
          <a:p>
            <a:endParaRPr lang="en-US" dirty="0"/>
          </a:p>
        </p:txBody>
      </p:sp>
      <p:sp>
        <p:nvSpPr>
          <p:cNvPr id="31" name="Text Placeholder 456">
            <a:extLst>
              <a:ext uri="{FF2B5EF4-FFF2-40B4-BE49-F238E27FC236}">
                <a16:creationId xmlns:a16="http://schemas.microsoft.com/office/drawing/2014/main" id="{D793D199-DA0B-498B-8F0A-25F711D4830D}"/>
              </a:ext>
            </a:extLst>
          </p:cNvPr>
          <p:cNvSpPr txBox="1">
            <a:spLocks/>
          </p:cNvSpPr>
          <p:nvPr/>
        </p:nvSpPr>
        <p:spPr>
          <a:xfrm>
            <a:off x="22278242" y="1913218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FINDINGS: WHAT DOES IT SOUND LIKE?</a:t>
            </a:r>
          </a:p>
        </p:txBody>
      </p:sp>
      <p:pic>
        <p:nvPicPr>
          <p:cNvPr id="13" name="Picture 12">
            <a:extLst>
              <a:ext uri="{FF2B5EF4-FFF2-40B4-BE49-F238E27FC236}">
                <a16:creationId xmlns:a16="http://schemas.microsoft.com/office/drawing/2014/main" id="{E2D4CDF5-132C-4BCD-92F4-28550BB944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20" y="460477"/>
            <a:ext cx="5539873" cy="2319629"/>
          </a:xfrm>
          <a:prstGeom prst="rect">
            <a:avLst/>
          </a:prstGeom>
        </p:spPr>
      </p:pic>
      <p:pic>
        <p:nvPicPr>
          <p:cNvPr id="15" name="Picture 14">
            <a:extLst>
              <a:ext uri="{FF2B5EF4-FFF2-40B4-BE49-F238E27FC236}">
                <a16:creationId xmlns:a16="http://schemas.microsoft.com/office/drawing/2014/main" id="{E649C63D-B84D-45F7-963F-94320314D3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665096" y="469558"/>
            <a:ext cx="2279910" cy="2879885"/>
          </a:xfrm>
          <a:prstGeom prst="rect">
            <a:avLst/>
          </a:prstGeom>
        </p:spPr>
      </p:pic>
      <p:pic>
        <p:nvPicPr>
          <p:cNvPr id="25" name="Picture 24">
            <a:extLst>
              <a:ext uri="{FF2B5EF4-FFF2-40B4-BE49-F238E27FC236}">
                <a16:creationId xmlns:a16="http://schemas.microsoft.com/office/drawing/2014/main" id="{076717EC-08F0-404D-9FDD-086CAF039A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45432" y="22388993"/>
            <a:ext cx="9772258" cy="1466687"/>
          </a:xfrm>
          <a:prstGeom prst="rect">
            <a:avLst/>
          </a:prstGeom>
        </p:spPr>
      </p:pic>
      <p:pic>
        <p:nvPicPr>
          <p:cNvPr id="49" name="Picture 48">
            <a:extLst>
              <a:ext uri="{FF2B5EF4-FFF2-40B4-BE49-F238E27FC236}">
                <a16:creationId xmlns:a16="http://schemas.microsoft.com/office/drawing/2014/main" id="{EFDD2E3B-92E4-4519-ACD7-7AA5163869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6673" y="15506943"/>
            <a:ext cx="3328132" cy="2721631"/>
          </a:xfrm>
          <a:prstGeom prst="rect">
            <a:avLst/>
          </a:prstGeom>
        </p:spPr>
      </p:pic>
      <p:pic>
        <p:nvPicPr>
          <p:cNvPr id="28" name="Picture 27">
            <a:extLst>
              <a:ext uri="{FF2B5EF4-FFF2-40B4-BE49-F238E27FC236}">
                <a16:creationId xmlns:a16="http://schemas.microsoft.com/office/drawing/2014/main" id="{055572FD-4207-4D58-9637-EE0D245563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09423" y="14833023"/>
            <a:ext cx="4694803" cy="3839583"/>
          </a:xfrm>
          <a:prstGeom prst="rect">
            <a:avLst/>
          </a:prstGeom>
        </p:spPr>
      </p:pic>
      <p:sp>
        <p:nvSpPr>
          <p:cNvPr id="29" name="Arrow: Right 28">
            <a:extLst>
              <a:ext uri="{FF2B5EF4-FFF2-40B4-BE49-F238E27FC236}">
                <a16:creationId xmlns:a16="http://schemas.microsoft.com/office/drawing/2014/main" id="{E6C2ED9D-03AC-46DE-AD9D-5488FCA5B5C3}"/>
              </a:ext>
            </a:extLst>
          </p:cNvPr>
          <p:cNvSpPr/>
          <p:nvPr/>
        </p:nvSpPr>
        <p:spPr>
          <a:xfrm>
            <a:off x="26072193" y="16593204"/>
            <a:ext cx="899841" cy="56532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36" name="Picture 35">
            <a:extLst>
              <a:ext uri="{FF2B5EF4-FFF2-40B4-BE49-F238E27FC236}">
                <a16:creationId xmlns:a16="http://schemas.microsoft.com/office/drawing/2014/main" id="{EE4685E2-462E-4F39-B86C-E56DE9E95C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81268" y="29935604"/>
            <a:ext cx="8665147" cy="1575708"/>
          </a:xfrm>
          <a:prstGeom prst="rect">
            <a:avLst/>
          </a:prstGeom>
        </p:spPr>
      </p:pic>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2381</TotalTime>
  <Words>1963</Words>
  <Application>Microsoft Office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Camellia Boutros</cp:lastModifiedBy>
  <cp:revision>108</cp:revision>
  <dcterms:created xsi:type="dcterms:W3CDTF">2012-02-03T19:11:35Z</dcterms:created>
  <dcterms:modified xsi:type="dcterms:W3CDTF">2017-10-01T03:32:17Z</dcterms:modified>
</cp:coreProperties>
</file>