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57" r:id="rId6"/>
    <p:sldId id="259" r:id="rId7"/>
    <p:sldId id="267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9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F9FC-1996-498E-BB81-707C49C852FF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EWAS-fusion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Transcriptomewide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𝑊𝐴𝑆</m:t>
                        </m:r>
                      </m:sub>
                    </m:sSub>
                  </m:oMath>
                </a14:m>
                <a:r>
                  <a:rPr lang="en-GB" dirty="0"/>
                  <a:t>) was originally proposed for gene express data. For a given Trait of interest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for which GWAS summary statistics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is available, the corresponding Wald statistic for TWAS is defined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GB" dirty="0"/>
                  <a:t> is a weight associated with gene expression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covariance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, respectively.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 err="1"/>
                  <a:t>Gusev</a:t>
                </a:r>
                <a:r>
                  <a:rPr lang="en-GB" dirty="0"/>
                  <a:t> A, et al. (2016). Integrative approaches for large-scale transcriptome-wide association studies. Nature Genetics, 48, 245-252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8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stands for Functional Summary-based Imputation (FUSION) and  is a suite of tools for performing a transcriptome-wide (or any other </a:t>
            </a:r>
            <a:r>
              <a:rPr lang="en-GB" dirty="0" err="1"/>
              <a:t>ome</a:t>
            </a:r>
            <a:r>
              <a:rPr lang="en-GB" dirty="0"/>
              <a:t>-wide) association study by predicting functional/molecular phenotypes into GWAS using only summary statistics. The goal is to identify associations between a GWAS phenotype and a functional phenotype that was only measured in reference data.</a:t>
            </a:r>
          </a:p>
          <a:p>
            <a:r>
              <a:rPr lang="en-GB" dirty="0"/>
              <a:t>This is a closely linked framework to MR, </a:t>
            </a:r>
            <a:r>
              <a:rPr lang="en-GB" dirty="0" err="1"/>
              <a:t>i.e</a:t>
            </a:r>
            <a:r>
              <a:rPr lang="en-GB" dirty="0"/>
              <a:t>,, for SNP-gene expression-trait association., e.g., Holmes MV, et al. (2017). Mendelian randomization in </a:t>
            </a:r>
            <a:r>
              <a:rPr lang="en-GB" dirty="0" err="1"/>
              <a:t>cardiometabolic</a:t>
            </a:r>
            <a:r>
              <a:rPr lang="en-GB" dirty="0"/>
              <a:t> disease: challenges in evaluating causality. Nat Rev </a:t>
            </a:r>
            <a:r>
              <a:rPr lang="en-GB" dirty="0" err="1"/>
              <a:t>Cardiol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57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300" dirty="0"/>
              <a:t>The FUSION framework has several advantages: 1. It integrates heritability estimation and covariate adjustment for whole-chromosomes with additional models LASSO, elastic net, BLUP and BSLMM.  2. It offers cross-validation, joint/conditional analyses with the output also informing top hit SNPs and inferred methylation quantitative trait locus (</a:t>
            </a:r>
            <a:r>
              <a:rPr lang="en-GB" sz="2300" dirty="0" err="1"/>
              <a:t>meQTL</a:t>
            </a:r>
            <a:r>
              <a:rPr lang="en-GB" sz="2300" dirty="0"/>
              <a:t>). 3. The new software uses modified GCTA software (</a:t>
            </a:r>
            <a:r>
              <a:rPr lang="en-GB" sz="2300" dirty="0" err="1"/>
              <a:t>gcta_nr_robust</a:t>
            </a:r>
            <a:r>
              <a:rPr lang="en-GB" sz="2300" dirty="0"/>
              <a:t>) leading to higher yield of probes with </a:t>
            </a:r>
            <a:r>
              <a:rPr lang="en-GB" sz="2300" dirty="0" err="1"/>
              <a:t>heritabilities</a:t>
            </a:r>
            <a:r>
              <a:rPr lang="en-GB" sz="2300" dirty="0"/>
              <a:t> reaching statistical significance, GEMMA giving BSLMM estimates and ability to align strands with reference panels. As both the increased number of models and cross-validation led to excessive computing time, we dropped BSLMM models and conducted five cross-validations. </a:t>
            </a:r>
          </a:p>
          <a:p>
            <a:r>
              <a:rPr lang="en-GB" sz="2300" dirty="0"/>
              <a:t>Mancuso N, et al. (2017). Integrating gene expression with summary association statistics to identify susceptibility genes for 30 complex traits. American Journal of Human Genetics, 2017, 100, 473-487.</a:t>
            </a:r>
          </a:p>
        </p:txBody>
      </p:sp>
    </p:spTree>
    <p:extLst>
      <p:ext uri="{BB962C8B-B14F-4D97-AF65-F5344CB8AC3E}">
        <p14:creationId xmlns:p14="http://schemas.microsoft.com/office/powerpoint/2010/main" val="5612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XWAS-fusion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Transcriptomewide</a:t>
            </a:r>
            <a:r>
              <a:rPr lang="en-US" dirty="0"/>
              <a:t> association studies (TWAS)</a:t>
            </a:r>
            <a:endParaRPr lang="en-GB" dirty="0"/>
          </a:p>
          <a:p>
            <a:r>
              <a:rPr lang="en-GB" dirty="0" err="1"/>
              <a:t>Epigenomewide</a:t>
            </a:r>
            <a:r>
              <a:rPr lang="en-GB" dirty="0"/>
              <a:t> association (EWAS)</a:t>
            </a:r>
          </a:p>
          <a:p>
            <a:r>
              <a:rPr lang="en-US" dirty="0" err="1"/>
              <a:t>Proteomewide</a:t>
            </a:r>
            <a:r>
              <a:rPr lang="en-US" dirty="0"/>
              <a:t> … (PWAS)</a:t>
            </a:r>
          </a:p>
          <a:p>
            <a:r>
              <a:rPr lang="en-US" dirty="0"/>
              <a:t>Microbiome … (MWAS)</a:t>
            </a:r>
          </a:p>
          <a:p>
            <a:r>
              <a:rPr lang="en-US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61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EWAS (X=E)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Analogous to TWAS, an </a:t>
                </a:r>
                <a:r>
                  <a:rPr lang="en-GB" dirty="0" err="1"/>
                  <a:t>epigenomewide</a:t>
                </a:r>
                <a:r>
                  <a:rPr lang="en-GB" dirty="0"/>
                  <a:t>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</m:oMath>
                </a14:m>
                <a:r>
                  <a:rPr lang="en-GB" dirty="0"/>
                  <a:t>) is defined through methylation data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en-GB" dirty="0"/>
                  <a:t> is the weight associated with methylation. Both approaches allow for imputation using GWAS summary statistics.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91" y="969819"/>
            <a:ext cx="75751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1346" y="849685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305636" y="849685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Methylation</a:t>
            </a:r>
            <a:endParaRPr lang="en-GB" sz="2400" b="1" dirty="0"/>
          </a:p>
        </p:txBody>
      </p:sp>
      <p:cxnSp>
        <p:nvCxnSpPr>
          <p:cNvPr id="16" name="Elbow Connector 15"/>
          <p:cNvCxnSpPr>
            <a:stCxn id="6" idx="3"/>
            <a:endCxn id="10" idx="1"/>
          </p:cNvCxnSpPr>
          <p:nvPr/>
        </p:nvCxnSpPr>
        <p:spPr>
          <a:xfrm>
            <a:off x="4895274" y="1163722"/>
            <a:ext cx="4410362" cy="12700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8" idx="1"/>
          </p:cNvCxnSpPr>
          <p:nvPr/>
        </p:nvCxnSpPr>
        <p:spPr>
          <a:xfrm rot="10800000" flipV="1">
            <a:off x="3491346" y="1163721"/>
            <a:ext cx="12700" cy="2193697"/>
          </a:xfrm>
          <a:prstGeom prst="curvedConnector3">
            <a:avLst>
              <a:gd name="adj1" fmla="val 1800000"/>
            </a:avLst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9" idx="0"/>
          </p:cNvCxnSpPr>
          <p:nvPr/>
        </p:nvCxnSpPr>
        <p:spPr>
          <a:xfrm>
            <a:off x="10240818" y="1477758"/>
            <a:ext cx="0" cy="156562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301545" y="727045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GWAS summary statistics</a:t>
            </a:r>
            <a:endParaRPr lang="en-GB" sz="24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95564" y="2075903"/>
            <a:ext cx="289306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LD Reference panel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052290" y="1185019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(top1, </a:t>
            </a:r>
            <a:r>
              <a:rPr lang="en-US" sz="2400" b="1" dirty="0" err="1"/>
              <a:t>blup</a:t>
            </a:r>
            <a:r>
              <a:rPr lang="en-US" sz="2400" b="1" dirty="0"/>
              <a:t>, lasso, </a:t>
            </a:r>
            <a:r>
              <a:rPr lang="en-US" sz="2400" b="1" dirty="0" err="1"/>
              <a:t>enet</a:t>
            </a:r>
            <a:r>
              <a:rPr lang="en-US" sz="2400" b="1" dirty="0"/>
              <a:t>, </a:t>
            </a:r>
            <a:r>
              <a:rPr lang="en-US" sz="2400" b="1" dirty="0" err="1"/>
              <a:t>bslmm</a:t>
            </a:r>
            <a:r>
              <a:rPr lang="en-US" sz="2400" b="1" dirty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(SNP, A1, A2, Z)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413313" y="2082254"/>
            <a:ext cx="240167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(bed, </a:t>
            </a:r>
            <a:r>
              <a:rPr lang="en-US" sz="2400" b="1" dirty="0" err="1"/>
              <a:t>bim</a:t>
            </a:r>
            <a:r>
              <a:rPr lang="en-US" sz="2400" b="1" dirty="0"/>
              <a:t>, fam)</a:t>
            </a:r>
            <a:endParaRPr lang="en-GB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95274" y="4781966"/>
            <a:ext cx="360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EWAS-fusion flowchart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3371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EWAS-fusion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total of 442,920 </a:t>
            </a:r>
            <a:r>
              <a:rPr lang="en-GB" dirty="0" err="1"/>
              <a:t>CpG</a:t>
            </a:r>
            <a:r>
              <a:rPr lang="en-GB" dirty="0"/>
              <a:t> sites based on Illumina humanmethylation450 chips on 1,146 individuals in EPIC-Norfolk study were available. Among these, 1,117 individuals also had genotype data from </a:t>
            </a:r>
            <a:r>
              <a:rPr lang="en-GB" dirty="0" err="1"/>
              <a:t>Affymetrix</a:t>
            </a:r>
            <a:r>
              <a:rPr lang="en-GB" dirty="0"/>
              <a:t> </a:t>
            </a:r>
            <a:r>
              <a:rPr lang="en-GB" dirty="0" err="1"/>
              <a:t>BioBank</a:t>
            </a:r>
            <a:r>
              <a:rPr lang="en-GB" dirty="0"/>
              <a:t> Axiom chips. </a:t>
            </a:r>
          </a:p>
          <a:p>
            <a:r>
              <a:rPr lang="en-GB" dirty="0"/>
              <a:t>HapMap2 SNPs from genetic data of these individuals were extracted via PLINK2 according to cis-positions of each probe and subsequently used to build weight analogous to gene expression data as implemented in computer software TWAS. </a:t>
            </a:r>
          </a:p>
          <a:p>
            <a:r>
              <a:rPr lang="en-GB" dirty="0"/>
              <a:t>Probes were filtered according to their </a:t>
            </a:r>
            <a:r>
              <a:rPr lang="en-GB" dirty="0" err="1"/>
              <a:t>heritabilities</a:t>
            </a:r>
            <a:r>
              <a:rPr lang="en-GB" dirty="0"/>
              <a:t> from modified GCTA software (</a:t>
            </a:r>
            <a:r>
              <a:rPr lang="en-GB" dirty="0" err="1"/>
              <a:t>gcta_nr_robust</a:t>
            </a:r>
            <a:r>
              <a:rPr lang="en-GB" dirty="0"/>
              <a:t>) at significant level of 0.01. The weight generation and methylation imputation is now part of EWAS-fusion. We then performed EWAS for given GWAS summary statistics.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17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EWAS-fusion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EWAS-fusion has the following components,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get_weight.qsub</a:t>
            </a:r>
            <a:r>
              <a:rPr lang="en-US" dirty="0"/>
              <a:t> is a revised script to generate probe-specific weights and ewas-fusion.sh is the script for association analysis both via </a:t>
            </a:r>
            <a:r>
              <a:rPr lang="en-US" dirty="0" err="1"/>
              <a:t>sge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/>
              <a:t>ewas-fusion.sh conducts association as well as joint/conditional analysis using our weights and LD panel as distributed by software FUSION.</a:t>
            </a:r>
          </a:p>
          <a:p>
            <a:r>
              <a:rPr lang="en-US" dirty="0" err="1"/>
              <a:t>ewas-annotate.R</a:t>
            </a:r>
            <a:r>
              <a:rPr lang="en-US" dirty="0"/>
              <a:t> and </a:t>
            </a:r>
            <a:r>
              <a:rPr lang="en-US" dirty="0" err="1"/>
              <a:t>ewas-plot.R</a:t>
            </a:r>
            <a:r>
              <a:rPr lang="en-US" dirty="0"/>
              <a:t> facilitate analysis described above.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6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660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EWAS-fusion</vt:lpstr>
      <vt:lpstr>TWAS</vt:lpstr>
      <vt:lpstr>FUSION I</vt:lpstr>
      <vt:lpstr>FUSION II</vt:lpstr>
      <vt:lpstr>XWAS-fusion</vt:lpstr>
      <vt:lpstr>EWAS (X=E)</vt:lpstr>
      <vt:lpstr>PowerPoint Presentation</vt:lpstr>
      <vt:lpstr>EWAS-fusion I</vt:lpstr>
      <vt:lpstr>EWAS-fusion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TWAS-FUSION</dc:title>
  <dc:creator>jing hua zhao</dc:creator>
  <cp:lastModifiedBy>User</cp:lastModifiedBy>
  <cp:revision>78</cp:revision>
  <dcterms:created xsi:type="dcterms:W3CDTF">2017-10-27T11:52:04Z</dcterms:created>
  <dcterms:modified xsi:type="dcterms:W3CDTF">2018-02-26T17:33:25Z</dcterms:modified>
</cp:coreProperties>
</file>