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57" r:id="rId6"/>
    <p:sldId id="259" r:id="rId7"/>
    <p:sldId id="267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6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9FC-1996-498E-BB81-707C49C852FF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F053-0B99-4CD0-B7E5-62E8A0222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EWAS-fusion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2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Transcriptomewide association statistic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𝑊𝐴𝑆</m:t>
                        </m:r>
                      </m:sub>
                    </m:sSub>
                  </m:oMath>
                </a14:m>
                <a:r>
                  <a:rPr lang="en-GB" dirty="0" smtClean="0"/>
                  <a:t>) was originally proposed for gene express data</a:t>
                </a:r>
                <a:r>
                  <a:rPr lang="en-GB" dirty="0"/>
                  <a:t>. </a:t>
                </a:r>
                <a:r>
                  <a:rPr lang="en-GB" dirty="0" smtClean="0"/>
                  <a:t>For </a:t>
                </a:r>
                <a:r>
                  <a:rPr lang="en-GB" dirty="0"/>
                  <a:t>a given Trait of interest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for which GWAS summary statistics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is available, the corresponding Wald statistic for TWAS is defined such that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𝑔𝑒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GB" dirty="0"/>
                  <a:t> is a weight associated with gene expression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covariance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, respectively. </a:t>
                </a:r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dirty="0" err="1"/>
                  <a:t>Gusev</a:t>
                </a:r>
                <a:r>
                  <a:rPr lang="en-GB" dirty="0"/>
                  <a:t> A, et al. (2016). Integrative approaches for large-scale transcriptome-wide association studies. Nature Genetics, 48, 245-252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stands for Functional </a:t>
            </a:r>
            <a:r>
              <a:rPr lang="en-GB" dirty="0"/>
              <a:t>Summary-based Imputation (</a:t>
            </a:r>
            <a:r>
              <a:rPr lang="en-GB" dirty="0" smtClean="0"/>
              <a:t>FUSION) and  is </a:t>
            </a:r>
            <a:r>
              <a:rPr lang="en-GB" dirty="0"/>
              <a:t>a suite of tools for performing a transcriptome-wide (or any other </a:t>
            </a:r>
            <a:r>
              <a:rPr lang="en-GB" dirty="0" err="1"/>
              <a:t>ome</a:t>
            </a:r>
            <a:r>
              <a:rPr lang="en-GB" dirty="0"/>
              <a:t>-wide) association study by predicting functional/molecular phenotypes into GWAS using only summary statistics. The goal is to identify associations between a GWAS phenotype and a functional phenotype that was only measured in reference data</a:t>
            </a:r>
            <a:r>
              <a:rPr lang="en-GB" dirty="0" smtClean="0"/>
              <a:t>.</a:t>
            </a:r>
          </a:p>
          <a:p>
            <a:r>
              <a:rPr lang="en-GB" dirty="0"/>
              <a:t>This is a closely linked framework to MR, </a:t>
            </a:r>
            <a:r>
              <a:rPr lang="en-GB" dirty="0" err="1"/>
              <a:t>i.e</a:t>
            </a:r>
            <a:r>
              <a:rPr lang="en-GB" dirty="0"/>
              <a:t>,, for SNP-gene expression-trait association., e.g., Holmes MV, et al. (2017). Mendelian randomization in </a:t>
            </a:r>
            <a:r>
              <a:rPr lang="en-GB" dirty="0" err="1"/>
              <a:t>cardiometabolic</a:t>
            </a:r>
            <a:r>
              <a:rPr lang="en-GB" dirty="0"/>
              <a:t> disease</a:t>
            </a:r>
            <a:r>
              <a:rPr lang="en-GB" dirty="0" smtClean="0"/>
              <a:t>: challenges </a:t>
            </a:r>
            <a:r>
              <a:rPr lang="en-GB" dirty="0"/>
              <a:t>in evaluating causality. Nat Rev </a:t>
            </a:r>
            <a:r>
              <a:rPr lang="en-GB" dirty="0" err="1"/>
              <a:t>Cardiol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300" dirty="0"/>
              <a:t>The FUSION framework has several advantages</a:t>
            </a:r>
            <a:r>
              <a:rPr lang="en-GB" sz="2300" dirty="0" smtClean="0"/>
              <a:t>: 1. It </a:t>
            </a:r>
            <a:r>
              <a:rPr lang="en-GB" sz="2300" dirty="0"/>
              <a:t>integrates heritability estimation and covariate adjustment for whole-chromosomes with additional models </a:t>
            </a:r>
            <a:r>
              <a:rPr lang="en-GB" sz="2300" dirty="0" smtClean="0"/>
              <a:t>LASSO</a:t>
            </a:r>
            <a:r>
              <a:rPr lang="en-GB" sz="2300" dirty="0"/>
              <a:t>, elastic net, </a:t>
            </a:r>
            <a:r>
              <a:rPr lang="en-GB" sz="2300" dirty="0" smtClean="0"/>
              <a:t>BLUP and BSLMM.  2. It </a:t>
            </a:r>
            <a:r>
              <a:rPr lang="en-GB" sz="2300" dirty="0"/>
              <a:t>offers cross-validation, joint/conditional analyses with the output also informing top hit SNPs and inferred methylation quantitative trait locus (</a:t>
            </a:r>
            <a:r>
              <a:rPr lang="en-GB" sz="2300" dirty="0" err="1"/>
              <a:t>meQTL</a:t>
            </a:r>
            <a:r>
              <a:rPr lang="en-GB" sz="2300" dirty="0"/>
              <a:t>). </a:t>
            </a:r>
            <a:r>
              <a:rPr lang="en-GB" sz="2300" dirty="0" smtClean="0"/>
              <a:t>3. he </a:t>
            </a:r>
            <a:r>
              <a:rPr lang="en-GB" sz="2300" dirty="0"/>
              <a:t>new software uses modified GCTA software (</a:t>
            </a:r>
            <a:r>
              <a:rPr lang="en-GB" sz="2300" dirty="0" err="1"/>
              <a:t>gcta_nr_robust</a:t>
            </a:r>
            <a:r>
              <a:rPr lang="en-GB" sz="2300" dirty="0"/>
              <a:t>) leading to higher yield of probes with </a:t>
            </a:r>
            <a:r>
              <a:rPr lang="en-GB" sz="2300" dirty="0" err="1"/>
              <a:t>heritabilities</a:t>
            </a:r>
            <a:r>
              <a:rPr lang="en-GB" sz="2300" dirty="0"/>
              <a:t> reaching statistical significance, GEMMA giving BSLMM estimates and ability to align strands with reference panels. As both the increased number of models and cross-validation led to excessive computing time, we dropped BSLMM models and conducted five cross-validations. </a:t>
            </a:r>
            <a:endParaRPr lang="en-GB" sz="2300" dirty="0" smtClean="0"/>
          </a:p>
          <a:p>
            <a:r>
              <a:rPr lang="en-GB" sz="2300" dirty="0"/>
              <a:t>Mancuso N, et al. (2017). Integrating gene expression with summary association statistics to identify susceptibility genes for 30 complex traits. American Journal of Human Genetics, 2017, 100, </a:t>
            </a:r>
            <a:r>
              <a:rPr lang="en-GB" sz="2300" dirty="0" smtClean="0"/>
              <a:t>473-487.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5612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XWAS-fusion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Transcriptomewide</a:t>
            </a:r>
            <a:r>
              <a:rPr lang="en-US" dirty="0" smtClean="0"/>
              <a:t> association studies (TWAS)</a:t>
            </a:r>
            <a:endParaRPr lang="en-GB" dirty="0" smtClean="0"/>
          </a:p>
          <a:p>
            <a:r>
              <a:rPr lang="en-GB" dirty="0" err="1" smtClean="0"/>
              <a:t>Epigenomewide</a:t>
            </a:r>
            <a:r>
              <a:rPr lang="en-GB" dirty="0" smtClean="0"/>
              <a:t> </a:t>
            </a:r>
            <a:r>
              <a:rPr lang="en-GB" dirty="0"/>
              <a:t>association </a:t>
            </a:r>
            <a:r>
              <a:rPr lang="en-GB" dirty="0" smtClean="0"/>
              <a:t>(</a:t>
            </a:r>
            <a:r>
              <a:rPr lang="en-GB" dirty="0"/>
              <a:t>EWAS</a:t>
            </a:r>
            <a:r>
              <a:rPr lang="en-GB" dirty="0" smtClean="0"/>
              <a:t>)</a:t>
            </a:r>
          </a:p>
          <a:p>
            <a:r>
              <a:rPr lang="en-US" dirty="0" err="1" smtClean="0"/>
              <a:t>Proteomewide</a:t>
            </a:r>
            <a:r>
              <a:rPr lang="en-US" dirty="0" smtClean="0"/>
              <a:t> … (PWAS)</a:t>
            </a:r>
          </a:p>
          <a:p>
            <a:r>
              <a:rPr lang="en-US" dirty="0" smtClean="0"/>
              <a:t>Microbiome … (MWAS)</a:t>
            </a:r>
          </a:p>
          <a:p>
            <a:r>
              <a:rPr lang="en-US" dirty="0" smtClean="0"/>
              <a:t>…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106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EWAS (X=E)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Analogous to </a:t>
                </a:r>
                <a:r>
                  <a:rPr lang="en-GB" dirty="0"/>
                  <a:t>T</a:t>
                </a:r>
                <a:r>
                  <a:rPr lang="en-GB" dirty="0" smtClean="0"/>
                  <a:t>WAS</a:t>
                </a:r>
                <a:r>
                  <a:rPr lang="en-GB" dirty="0" smtClean="0"/>
                  <a:t>, </a:t>
                </a:r>
                <a:r>
                  <a:rPr lang="en-GB" dirty="0"/>
                  <a:t>an </a:t>
                </a:r>
                <a:r>
                  <a:rPr lang="en-GB" dirty="0" err="1"/>
                  <a:t>epigenomewide</a:t>
                </a:r>
                <a:r>
                  <a:rPr lang="en-GB" dirty="0"/>
                  <a:t> association statistic </a:t>
                </a:r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𝐸𝑊𝐴𝑆</m:t>
                        </m:r>
                      </m:sub>
                    </m:sSub>
                  </m:oMath>
                </a14:m>
                <a:r>
                  <a:rPr lang="en-GB" dirty="0"/>
                  <a:t>) is defined through methylation data so </a:t>
                </a:r>
                <a:r>
                  <a:rPr lang="en-GB" dirty="0" smtClean="0"/>
                  <a:t>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𝐸𝑊𝐴𝑆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𝑚𝑒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en-GB" dirty="0"/>
                  <a:t> is the weight associated with methylation. Both approaches allow for imputation using GWAS summary statistics</a:t>
                </a:r>
                <a:r>
                  <a:rPr lang="en-GB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25625"/>
                <a:ext cx="10515600" cy="4351338"/>
              </a:xfrm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969819"/>
            <a:ext cx="75751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1346" y="849685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491346" y="3043382"/>
            <a:ext cx="1403928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SNP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9305636" y="3043381"/>
            <a:ext cx="1870363" cy="628073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Trait</a:t>
            </a:r>
            <a:endParaRPr lang="en-GB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305636" y="849685"/>
            <a:ext cx="1870364" cy="628073"/>
          </a:xfrm>
          <a:prstGeom prst="rect">
            <a:avLst/>
          </a:prstGeom>
          <a:ln w="38100" cmpd="sng">
            <a:solidFill>
              <a:schemeClr val="accent6">
                <a:alpha val="9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Methylation</a:t>
            </a:r>
            <a:endParaRPr lang="en-GB" sz="2400" b="1" dirty="0"/>
          </a:p>
        </p:txBody>
      </p:sp>
      <p:cxnSp>
        <p:nvCxnSpPr>
          <p:cNvPr id="16" name="Elbow Connector 15"/>
          <p:cNvCxnSpPr>
            <a:stCxn id="6" idx="3"/>
            <a:endCxn id="10" idx="1"/>
          </p:cNvCxnSpPr>
          <p:nvPr/>
        </p:nvCxnSpPr>
        <p:spPr>
          <a:xfrm>
            <a:off x="4895274" y="1163722"/>
            <a:ext cx="4410362" cy="12700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9" idx="1"/>
          </p:cNvCxnSpPr>
          <p:nvPr/>
        </p:nvCxnSpPr>
        <p:spPr>
          <a:xfrm flipV="1">
            <a:off x="4895274" y="3357418"/>
            <a:ext cx="4410362" cy="1"/>
          </a:xfrm>
          <a:prstGeom prst="bentConnector3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8" idx="1"/>
          </p:cNvCxnSpPr>
          <p:nvPr/>
        </p:nvCxnSpPr>
        <p:spPr>
          <a:xfrm rot="10800000" flipV="1">
            <a:off x="3491346" y="1163721"/>
            <a:ext cx="12700" cy="2193697"/>
          </a:xfrm>
          <a:prstGeom prst="curvedConnector3">
            <a:avLst>
              <a:gd name="adj1" fmla="val 1800000"/>
            </a:avLst>
          </a:prstGeom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9" idx="0"/>
          </p:cNvCxnSpPr>
          <p:nvPr/>
        </p:nvCxnSpPr>
        <p:spPr>
          <a:xfrm>
            <a:off x="10240818" y="1477758"/>
            <a:ext cx="0" cy="1565623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5301545" y="727045"/>
            <a:ext cx="304039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EWAS Reference panel</a:t>
            </a:r>
            <a:endParaRPr lang="en-GB" sz="24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5301545" y="2871177"/>
            <a:ext cx="3398979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GWAS summary statistics</a:t>
            </a:r>
            <a:endParaRPr lang="en-GB" sz="2400" b="1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95564" y="2075903"/>
            <a:ext cx="2893061" cy="461665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LD Reference panel</a:t>
            </a:r>
            <a:endParaRPr lang="en-GB" sz="2400" b="1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5052290" y="1185019"/>
            <a:ext cx="425334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(top1, </a:t>
            </a:r>
            <a:r>
              <a:rPr lang="en-US" sz="2400" b="1" dirty="0" err="1" smtClean="0"/>
              <a:t>blup</a:t>
            </a:r>
            <a:r>
              <a:rPr lang="en-US" sz="2400" b="1" dirty="0" smtClean="0"/>
              <a:t>, lasso, </a:t>
            </a:r>
            <a:r>
              <a:rPr lang="en-US" sz="2400" b="1" dirty="0" err="1" smtClean="0"/>
              <a:t>enet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bslmm</a:t>
            </a:r>
            <a:r>
              <a:rPr lang="en-US" sz="2400" b="1" dirty="0" smtClean="0"/>
              <a:t>)</a:t>
            </a:r>
            <a:endParaRPr lang="en-GB" sz="2400" b="1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861509" y="3341439"/>
            <a:ext cx="2480428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(SNP, A1, A2, Z)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413313" y="2082254"/>
            <a:ext cx="2401671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(bed, </a:t>
            </a:r>
            <a:r>
              <a:rPr lang="en-US" sz="2400" b="1" dirty="0" err="1" smtClean="0"/>
              <a:t>bim</a:t>
            </a:r>
            <a:r>
              <a:rPr lang="en-US" sz="2400" b="1" dirty="0" smtClean="0"/>
              <a:t>, fam)</a:t>
            </a:r>
            <a:endParaRPr lang="en-GB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95274" y="4781966"/>
            <a:ext cx="360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EWAS-fusion flowchart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33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total of 442,920 </a:t>
            </a:r>
            <a:r>
              <a:rPr lang="en-GB" dirty="0" err="1"/>
              <a:t>CpG</a:t>
            </a:r>
            <a:r>
              <a:rPr lang="en-GB" dirty="0"/>
              <a:t> sites based on Illumina humanmethylation450 chips on 1,146 individuals in EPIC-Norfolk study were available. Among these, 1,117 individuals also had genotype data from </a:t>
            </a:r>
            <a:r>
              <a:rPr lang="en-GB" dirty="0" err="1"/>
              <a:t>Affymetrix</a:t>
            </a:r>
            <a:r>
              <a:rPr lang="en-GB" dirty="0"/>
              <a:t> </a:t>
            </a:r>
            <a:r>
              <a:rPr lang="en-GB" dirty="0" err="1"/>
              <a:t>BioBank</a:t>
            </a:r>
            <a:r>
              <a:rPr lang="en-GB" dirty="0"/>
              <a:t> Axiom chips. </a:t>
            </a:r>
          </a:p>
          <a:p>
            <a:r>
              <a:rPr lang="en-GB" dirty="0"/>
              <a:t>HapMap2 SNPs from genetic data of these individuals were extracted via PLINK2 according to cis-positions of each probe and subsequently used to build weight analogous to gene expression data as implemented in computer software TWAS. </a:t>
            </a:r>
          </a:p>
          <a:p>
            <a:r>
              <a:rPr lang="en-GB" dirty="0" smtClean="0"/>
              <a:t>Probes were filtered according </a:t>
            </a:r>
            <a:r>
              <a:rPr lang="en-GB" dirty="0"/>
              <a:t>to their </a:t>
            </a:r>
            <a:r>
              <a:rPr lang="en-GB" dirty="0" err="1"/>
              <a:t>heritabilities</a:t>
            </a:r>
            <a:r>
              <a:rPr lang="en-GB" dirty="0"/>
              <a:t> </a:t>
            </a:r>
            <a:r>
              <a:rPr lang="en-GB" dirty="0" smtClean="0"/>
              <a:t>from </a:t>
            </a:r>
            <a:r>
              <a:rPr lang="en-GB" dirty="0"/>
              <a:t>modified GCTA software (</a:t>
            </a:r>
            <a:r>
              <a:rPr lang="en-GB" dirty="0" err="1"/>
              <a:t>gcta_nr_robust</a:t>
            </a:r>
            <a:r>
              <a:rPr lang="en-GB" dirty="0"/>
              <a:t>) </a:t>
            </a:r>
            <a:r>
              <a:rPr lang="en-GB" dirty="0" smtClean="0"/>
              <a:t>at significant level </a:t>
            </a:r>
            <a:r>
              <a:rPr lang="en-GB" dirty="0"/>
              <a:t>of 0.01. </a:t>
            </a:r>
            <a:r>
              <a:rPr lang="en-GB" dirty="0" smtClean="0"/>
              <a:t>The </a:t>
            </a:r>
            <a:r>
              <a:rPr lang="en-GB" dirty="0"/>
              <a:t>weight generation and methylation imputation </a:t>
            </a:r>
            <a:r>
              <a:rPr lang="en-GB" dirty="0" smtClean="0"/>
              <a:t>is now part of </a:t>
            </a:r>
            <a:r>
              <a:rPr lang="en-GB" dirty="0"/>
              <a:t>EWAS-fusion. We then performed EWAS for given GWAS summary statistics.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EWAS-fusion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EWAS-fusion has the following components,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get_weight.qsub</a:t>
            </a:r>
            <a:r>
              <a:rPr lang="en-US" dirty="0" smtClean="0"/>
              <a:t> </a:t>
            </a:r>
            <a:r>
              <a:rPr lang="en-US" dirty="0"/>
              <a:t>is a revised script to generate probe-specific weights </a:t>
            </a:r>
            <a:r>
              <a:rPr lang="en-US" dirty="0" smtClean="0"/>
              <a:t>and ewas-fusion.sh is the script for association analysis both via </a:t>
            </a:r>
            <a:r>
              <a:rPr lang="en-US" dirty="0" err="1"/>
              <a:t>sge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 smtClean="0"/>
              <a:t>ewas-fusion.sh conducts association </a:t>
            </a:r>
            <a:r>
              <a:rPr lang="en-GB" dirty="0"/>
              <a:t>as well as joint/conditional analysis using our weights and LD panel </a:t>
            </a:r>
            <a:r>
              <a:rPr lang="en-GB" dirty="0" smtClean="0"/>
              <a:t>as distributed by software FUSION.</a:t>
            </a:r>
          </a:p>
          <a:p>
            <a:r>
              <a:rPr lang="en-US" dirty="0" err="1" smtClean="0"/>
              <a:t>ewas-annotate.R</a:t>
            </a:r>
            <a:r>
              <a:rPr lang="en-US" dirty="0" smtClean="0"/>
              <a:t> and </a:t>
            </a:r>
            <a:r>
              <a:rPr lang="en-US" dirty="0" err="1" smtClean="0"/>
              <a:t>ewas-plot.R</a:t>
            </a:r>
            <a:r>
              <a:rPr lang="en-US" dirty="0" smtClean="0"/>
              <a:t> facilitate analysis described above.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5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520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EWAS-fusion</vt:lpstr>
      <vt:lpstr>TWAS</vt:lpstr>
      <vt:lpstr>FUSION I</vt:lpstr>
      <vt:lpstr>FUSION II</vt:lpstr>
      <vt:lpstr>XWAS-fusion</vt:lpstr>
      <vt:lpstr>EWAS (X=E)</vt:lpstr>
      <vt:lpstr>PowerPoint Presentation</vt:lpstr>
      <vt:lpstr>EWAS-fusion I</vt:lpstr>
      <vt:lpstr>EWAS-fusion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TWAS-FUSION</dc:title>
  <dc:creator>jing hua zhao</dc:creator>
  <cp:lastModifiedBy>jing hua zhao</cp:lastModifiedBy>
  <cp:revision>77</cp:revision>
  <dcterms:created xsi:type="dcterms:W3CDTF">2017-10-27T11:52:04Z</dcterms:created>
  <dcterms:modified xsi:type="dcterms:W3CDTF">2018-02-24T01:05:51Z</dcterms:modified>
</cp:coreProperties>
</file>