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1" r:id="rId5"/>
    <p:sldId id="265" r:id="rId6"/>
    <p:sldId id="257" r:id="rId7"/>
    <p:sldId id="267" r:id="rId8"/>
    <p:sldId id="259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19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91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42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58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19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22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39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3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96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4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54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EF9FC-1996-498E-BB81-707C49C852FF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14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r>
              <a:rPr lang="en-US" dirty="0" smtClean="0"/>
              <a:t>WAS-fusion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21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EWAS-fusion II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A </a:t>
            </a:r>
            <a:r>
              <a:rPr lang="en-GB" dirty="0"/>
              <a:t>total of 442,920 </a:t>
            </a:r>
            <a:r>
              <a:rPr lang="en-GB" dirty="0" err="1"/>
              <a:t>CpG</a:t>
            </a:r>
            <a:r>
              <a:rPr lang="en-GB" dirty="0"/>
              <a:t> sites based on Illumina humanmethylation450 chips on 1,146 individuals in EPIC-Norfolk study were available. Among these, 1,117 individuals also had genotype data from </a:t>
            </a:r>
            <a:r>
              <a:rPr lang="en-GB" dirty="0" err="1"/>
              <a:t>Affymetrix</a:t>
            </a:r>
            <a:r>
              <a:rPr lang="en-GB" dirty="0"/>
              <a:t> </a:t>
            </a:r>
            <a:r>
              <a:rPr lang="en-GB" dirty="0" err="1"/>
              <a:t>BioBank</a:t>
            </a:r>
            <a:r>
              <a:rPr lang="en-GB" dirty="0"/>
              <a:t> Axiom chips. </a:t>
            </a:r>
          </a:p>
          <a:p>
            <a:r>
              <a:rPr lang="en-GB" dirty="0"/>
              <a:t>HapMap2 SNPs from genetic data of these individuals were extracted via PLINK2 according to cis-positions of each probe and subsequently used to build weight analogous to gene expression data as implemented in computer software TWAS. </a:t>
            </a:r>
          </a:p>
          <a:p>
            <a:r>
              <a:rPr lang="en-GB" dirty="0"/>
              <a:t>We filtered probes according to their </a:t>
            </a:r>
            <a:r>
              <a:rPr lang="en-GB" dirty="0" err="1"/>
              <a:t>heritabilities</a:t>
            </a:r>
            <a:r>
              <a:rPr lang="en-GB" dirty="0"/>
              <a:t> estimated from software GCTA at significant level of 0.01. We then performed EWAS for given GWAS summary statistics. The weight generation and methylation imputation was implemented in software called TWAS-pipeline, which allows for whole </a:t>
            </a:r>
            <a:r>
              <a:rPr lang="en-GB" dirty="0" err="1"/>
              <a:t>epigenome</a:t>
            </a:r>
            <a:r>
              <a:rPr lang="en-GB" dirty="0"/>
              <a:t> computation</a:t>
            </a:r>
            <a:r>
              <a:rPr lang="en-GB" dirty="0" smtClean="0"/>
              <a:t>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217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TWAS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 err="1" smtClean="0"/>
                  <a:t>Transcriptomewide</a:t>
                </a:r>
                <a:r>
                  <a:rPr lang="en-GB" dirty="0" smtClean="0"/>
                  <a:t> association statistic (TWAS) was originally proposed for gene express data</a:t>
                </a:r>
                <a:r>
                  <a:rPr lang="en-GB" dirty="0"/>
                  <a:t>. </a:t>
                </a: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For </a:t>
                </a:r>
                <a:r>
                  <a:rPr lang="en-GB" dirty="0"/>
                  <a:t>a given Trait of interest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for which GWAS summary statistics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GB" dirty="0"/>
                  <a:t> is available, the corresponding Wald statistic for TWAS is defined such that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𝑇𝑊𝐴𝑆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𝑔𝑒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𝑔𝑒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𝑔𝑒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𝑔𝑒</m:t>
                        </m:r>
                      </m:sub>
                    </m:sSub>
                  </m:oMath>
                </a14:m>
                <a:r>
                  <a:rPr lang="en-GB" dirty="0"/>
                  <a:t> is a weight associated with gene expression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dirty="0"/>
                  <a:t> covariance matrix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GB" dirty="0"/>
                  <a:t>, respectively. </a:t>
                </a:r>
                <a:endParaRPr lang="en-GB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GB" dirty="0" err="1"/>
                  <a:t>Gusev</a:t>
                </a:r>
                <a:r>
                  <a:rPr lang="en-GB" dirty="0"/>
                  <a:t> A, et al. (2016). Integrative approaches for large-scale transcriptome-wide association studies. Nature Genetics, 48, 245-252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333" b="-1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18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FUSION 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It stands for Functional </a:t>
            </a:r>
            <a:r>
              <a:rPr lang="en-GB" dirty="0"/>
              <a:t>Summary-based Imputation (FUSION)</a:t>
            </a:r>
          </a:p>
          <a:p>
            <a:r>
              <a:rPr lang="en-GB" dirty="0" smtClean="0"/>
              <a:t>It is </a:t>
            </a:r>
            <a:r>
              <a:rPr lang="en-GB" dirty="0"/>
              <a:t>a suite of tools for performing a transcriptome-wide (or any other </a:t>
            </a:r>
            <a:r>
              <a:rPr lang="en-GB" dirty="0" err="1"/>
              <a:t>ome</a:t>
            </a:r>
            <a:r>
              <a:rPr lang="en-GB" dirty="0"/>
              <a:t>-wide) association study by predicting functional/molecular phenotypes into GWAS using only summary statistics. The goal is to identify associations between a GWAS phenotype and a functional phenotype that was only measured in reference data</a:t>
            </a:r>
            <a:r>
              <a:rPr lang="en-GB" dirty="0" smtClean="0"/>
              <a:t>.</a:t>
            </a:r>
          </a:p>
          <a:p>
            <a:r>
              <a:rPr lang="en-GB" dirty="0"/>
              <a:t>This is a closely linked framework to MR, </a:t>
            </a:r>
            <a:r>
              <a:rPr lang="en-GB" dirty="0" err="1"/>
              <a:t>i.e</a:t>
            </a:r>
            <a:r>
              <a:rPr lang="en-GB" dirty="0"/>
              <a:t>,, for SNP-gene expression-trait association., e.g., Holmes MV, et al. (2017). Mendelian randomization in </a:t>
            </a:r>
            <a:r>
              <a:rPr lang="en-GB" dirty="0" err="1"/>
              <a:t>cardiometabolic</a:t>
            </a:r>
            <a:r>
              <a:rPr lang="en-GB" dirty="0"/>
              <a:t> disease</a:t>
            </a:r>
            <a:r>
              <a:rPr lang="en-GB" dirty="0" smtClean="0"/>
              <a:t>: challenges </a:t>
            </a:r>
            <a:r>
              <a:rPr lang="en-GB" dirty="0"/>
              <a:t>in evaluating causality. Nat Rev </a:t>
            </a:r>
            <a:r>
              <a:rPr lang="en-GB" dirty="0" err="1"/>
              <a:t>Cardiol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057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FUSION II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300" dirty="0"/>
              <a:t>The FUSION framework has several advantages</a:t>
            </a:r>
            <a:r>
              <a:rPr lang="en-GB" sz="2300" dirty="0" smtClean="0"/>
              <a:t>: 1. </a:t>
            </a:r>
            <a:r>
              <a:rPr lang="en-GB" sz="2300" dirty="0" smtClean="0"/>
              <a:t>I</a:t>
            </a:r>
            <a:r>
              <a:rPr lang="en-GB" sz="2300" dirty="0" smtClean="0"/>
              <a:t>t </a:t>
            </a:r>
            <a:r>
              <a:rPr lang="en-GB" sz="2300" dirty="0"/>
              <a:t>integrates heritability estimation and covariate adjustment for whole-chromosomes with additional </a:t>
            </a:r>
            <a:r>
              <a:rPr lang="en-GB" sz="2300"/>
              <a:t>models </a:t>
            </a:r>
            <a:r>
              <a:rPr lang="en-GB" sz="2300" smtClean="0"/>
              <a:t>LASSO</a:t>
            </a:r>
            <a:r>
              <a:rPr lang="en-GB" sz="2300" dirty="0"/>
              <a:t>, elastic net</a:t>
            </a:r>
            <a:r>
              <a:rPr lang="en-GB" sz="2300"/>
              <a:t>, </a:t>
            </a:r>
            <a:r>
              <a:rPr lang="en-GB" sz="2300" smtClean="0"/>
              <a:t>BLUP and BSLMM.  </a:t>
            </a:r>
            <a:r>
              <a:rPr lang="en-GB" sz="2300" dirty="0" smtClean="0"/>
              <a:t>2. </a:t>
            </a:r>
            <a:r>
              <a:rPr lang="en-GB" sz="2300" dirty="0" smtClean="0"/>
              <a:t>I</a:t>
            </a:r>
            <a:r>
              <a:rPr lang="en-GB" sz="2300" dirty="0" smtClean="0"/>
              <a:t>t </a:t>
            </a:r>
            <a:r>
              <a:rPr lang="en-GB" sz="2300" dirty="0"/>
              <a:t>offers cross-validation, joint/conditional analyses with the output also informing top hit SNPs and inferred methylation quantitative trait locus (</a:t>
            </a:r>
            <a:r>
              <a:rPr lang="en-GB" sz="2300" dirty="0" err="1"/>
              <a:t>meQTL</a:t>
            </a:r>
            <a:r>
              <a:rPr lang="en-GB" sz="2300" dirty="0"/>
              <a:t>). </a:t>
            </a:r>
            <a:r>
              <a:rPr lang="en-GB" sz="2300" dirty="0" smtClean="0"/>
              <a:t>3. he </a:t>
            </a:r>
            <a:r>
              <a:rPr lang="en-GB" sz="2300" dirty="0"/>
              <a:t>new software uses modified GCTA software (</a:t>
            </a:r>
            <a:r>
              <a:rPr lang="en-GB" sz="2300" dirty="0" err="1"/>
              <a:t>gcta_nr_robust</a:t>
            </a:r>
            <a:r>
              <a:rPr lang="en-GB" sz="2300" dirty="0"/>
              <a:t>) leading to higher yield of probes with </a:t>
            </a:r>
            <a:r>
              <a:rPr lang="en-GB" sz="2300" dirty="0" err="1"/>
              <a:t>heritabilities</a:t>
            </a:r>
            <a:r>
              <a:rPr lang="en-GB" sz="2300" dirty="0"/>
              <a:t> reaching statistical significance, GEMMA giving BSLMM estimates and ability to align strands with reference panels. As both the increased number of models and cross-validation led to excessive computing time, we dropped BSLMM models and conducted five cross-validations. </a:t>
            </a:r>
            <a:endParaRPr lang="en-GB" sz="2300" dirty="0" smtClean="0"/>
          </a:p>
          <a:p>
            <a:r>
              <a:rPr lang="en-GB" sz="2300" dirty="0"/>
              <a:t>Mancuso N, et al. (2017). Integrating gene expression with summary association statistics to identify susceptibility genes for 30 complex traits. American Journal of Human Genetics, 2017, 100, </a:t>
            </a:r>
            <a:r>
              <a:rPr lang="en-GB" sz="2300" dirty="0" smtClean="0"/>
              <a:t>473-487.</a:t>
            </a:r>
            <a:endParaRPr lang="en-GB" sz="2300" dirty="0"/>
          </a:p>
        </p:txBody>
      </p:sp>
    </p:spTree>
    <p:extLst>
      <p:ext uri="{BB962C8B-B14F-4D97-AF65-F5344CB8AC3E}">
        <p14:creationId xmlns:p14="http://schemas.microsoft.com/office/powerpoint/2010/main" val="56125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TWAS-Pipeline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twas.sh</a:t>
            </a:r>
            <a:r>
              <a:rPr lang="en-GB" dirty="0"/>
              <a:t>, twas-single.sh uses weights in the original paper in three populations, while gtex.* covers those for 53 tissues</a:t>
            </a:r>
            <a:r>
              <a:rPr lang="en-GB" dirty="0" smtClean="0"/>
              <a:t>.</a:t>
            </a:r>
          </a:p>
          <a:p>
            <a:r>
              <a:rPr lang="en-GB" dirty="0"/>
              <a:t>ge-fusion.* sets up TWAS using FUSION models for five expression weights, whereas gtex-fusion.* conducts FUSION analysis for all 43 tissues.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534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XWAS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Transcriptomewide</a:t>
            </a:r>
            <a:r>
              <a:rPr lang="en-US" dirty="0" smtClean="0"/>
              <a:t> association studies (TWAS)</a:t>
            </a:r>
            <a:endParaRPr lang="en-GB" dirty="0" smtClean="0"/>
          </a:p>
          <a:p>
            <a:r>
              <a:rPr lang="en-GB" dirty="0" err="1" smtClean="0"/>
              <a:t>Epigenomewide</a:t>
            </a:r>
            <a:r>
              <a:rPr lang="en-GB" dirty="0" smtClean="0"/>
              <a:t> </a:t>
            </a:r>
            <a:r>
              <a:rPr lang="en-GB" dirty="0"/>
              <a:t>association </a:t>
            </a:r>
            <a:r>
              <a:rPr lang="en-GB" dirty="0" smtClean="0"/>
              <a:t>(</a:t>
            </a:r>
            <a:r>
              <a:rPr lang="en-GB" dirty="0"/>
              <a:t>EWAS</a:t>
            </a:r>
            <a:r>
              <a:rPr lang="en-GB" dirty="0" smtClean="0"/>
              <a:t>)</a:t>
            </a:r>
          </a:p>
          <a:p>
            <a:r>
              <a:rPr lang="en-US" smtClean="0"/>
              <a:t>Proteomewide</a:t>
            </a:r>
            <a:r>
              <a:rPr lang="en-US" dirty="0" smtClean="0"/>
              <a:t> … (PWAS)</a:t>
            </a:r>
          </a:p>
          <a:p>
            <a:r>
              <a:rPr lang="en-US" dirty="0" smtClean="0"/>
              <a:t>…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1061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1491" y="969819"/>
            <a:ext cx="757511" cy="461665"/>
          </a:xfrm>
          <a:prstGeom prst="rect">
            <a:avLst/>
          </a:prstGeom>
          <a:noFill/>
          <a:ln w="38100" cmpd="sng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SNP</a:t>
            </a:r>
            <a:endParaRPr lang="en-GB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3491346" y="849685"/>
            <a:ext cx="1403928" cy="628073"/>
          </a:xfrm>
          <a:prstGeom prst="rect">
            <a:avLst/>
          </a:prstGeom>
          <a:ln w="38100" cmpd="sng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SNP</a:t>
            </a:r>
            <a:endParaRPr lang="en-GB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3491346" y="3043382"/>
            <a:ext cx="1403928" cy="628073"/>
          </a:xfrm>
          <a:prstGeom prst="rect">
            <a:avLst/>
          </a:prstGeom>
          <a:ln w="38100" cmpd="sng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SNP</a:t>
            </a:r>
            <a:endParaRPr lang="en-GB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9305636" y="3043381"/>
            <a:ext cx="1870363" cy="628073"/>
          </a:xfrm>
          <a:prstGeom prst="rect">
            <a:avLst/>
          </a:prstGeom>
          <a:ln w="38100" cmpd="sng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Trait</a:t>
            </a:r>
            <a:endParaRPr lang="en-GB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9305636" y="849685"/>
            <a:ext cx="1870364" cy="628073"/>
          </a:xfrm>
          <a:prstGeom prst="rect">
            <a:avLst/>
          </a:prstGeom>
          <a:ln w="38100" cmpd="sng">
            <a:solidFill>
              <a:schemeClr val="accent6">
                <a:alpha val="97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Methylation</a:t>
            </a:r>
            <a:endParaRPr lang="en-GB" sz="2400" b="1" dirty="0"/>
          </a:p>
        </p:txBody>
      </p:sp>
      <p:cxnSp>
        <p:nvCxnSpPr>
          <p:cNvPr id="16" name="Elbow Connector 15"/>
          <p:cNvCxnSpPr>
            <a:stCxn id="6" idx="3"/>
            <a:endCxn id="10" idx="1"/>
          </p:cNvCxnSpPr>
          <p:nvPr/>
        </p:nvCxnSpPr>
        <p:spPr>
          <a:xfrm>
            <a:off x="4895274" y="1163722"/>
            <a:ext cx="4410362" cy="12700"/>
          </a:xfrm>
          <a:prstGeom prst="bentConnector3">
            <a:avLst/>
          </a:prstGeom>
          <a:ln w="38100" cmpd="sng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" idx="3"/>
            <a:endCxn id="9" idx="1"/>
          </p:cNvCxnSpPr>
          <p:nvPr/>
        </p:nvCxnSpPr>
        <p:spPr>
          <a:xfrm flipV="1">
            <a:off x="4895274" y="3357418"/>
            <a:ext cx="4410362" cy="1"/>
          </a:xfrm>
          <a:prstGeom prst="bentConnector3">
            <a:avLst/>
          </a:prstGeom>
          <a:ln w="38100" cmpd="sng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6" idx="1"/>
            <a:endCxn id="8" idx="1"/>
          </p:cNvCxnSpPr>
          <p:nvPr/>
        </p:nvCxnSpPr>
        <p:spPr>
          <a:xfrm rot="10800000" flipV="1">
            <a:off x="3491346" y="1163721"/>
            <a:ext cx="12700" cy="2193697"/>
          </a:xfrm>
          <a:prstGeom prst="curvedConnector3">
            <a:avLst>
              <a:gd name="adj1" fmla="val 1800000"/>
            </a:avLst>
          </a:prstGeom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9" idx="0"/>
          </p:cNvCxnSpPr>
          <p:nvPr/>
        </p:nvCxnSpPr>
        <p:spPr>
          <a:xfrm>
            <a:off x="10240818" y="1477758"/>
            <a:ext cx="0" cy="1565623"/>
          </a:xfrm>
          <a:prstGeom prst="straightConnector1">
            <a:avLst/>
          </a:prstGeom>
          <a:ln w="38100" cmpd="sng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flipH="1">
            <a:off x="5301545" y="727045"/>
            <a:ext cx="3040391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EWAS Reference panel</a:t>
            </a:r>
            <a:endParaRPr lang="en-GB" sz="2400" b="1" dirty="0"/>
          </a:p>
        </p:txBody>
      </p:sp>
      <p:sp>
        <p:nvSpPr>
          <p:cNvPr id="32" name="TextBox 31"/>
          <p:cNvSpPr txBox="1"/>
          <p:nvPr/>
        </p:nvSpPr>
        <p:spPr>
          <a:xfrm flipH="1">
            <a:off x="5301545" y="2871177"/>
            <a:ext cx="3398979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GWAS summary statistics</a:t>
            </a:r>
            <a:endParaRPr lang="en-GB" sz="2400" b="1" dirty="0"/>
          </a:p>
        </p:txBody>
      </p:sp>
      <p:sp>
        <p:nvSpPr>
          <p:cNvPr id="33" name="TextBox 32"/>
          <p:cNvSpPr txBox="1"/>
          <p:nvPr/>
        </p:nvSpPr>
        <p:spPr>
          <a:xfrm flipH="1">
            <a:off x="295564" y="2075903"/>
            <a:ext cx="2893061" cy="461665"/>
          </a:xfrm>
          <a:prstGeom prst="rect">
            <a:avLst/>
          </a:prstGeom>
          <a:noFill/>
          <a:ln w="38100" cmpd="sng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LD Reference panel</a:t>
            </a:r>
            <a:endParaRPr lang="en-GB" sz="2400" b="1" dirty="0"/>
          </a:p>
        </p:txBody>
      </p:sp>
      <p:sp>
        <p:nvSpPr>
          <p:cNvPr id="19" name="TextBox 18"/>
          <p:cNvSpPr txBox="1"/>
          <p:nvPr/>
        </p:nvSpPr>
        <p:spPr>
          <a:xfrm flipH="1">
            <a:off x="5052290" y="1185019"/>
            <a:ext cx="4253346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(top1, </a:t>
            </a:r>
            <a:r>
              <a:rPr lang="en-US" sz="2400" b="1" dirty="0" err="1" smtClean="0"/>
              <a:t>blup</a:t>
            </a:r>
            <a:r>
              <a:rPr lang="en-US" sz="2400" b="1" dirty="0" smtClean="0"/>
              <a:t>, lasso, </a:t>
            </a:r>
            <a:r>
              <a:rPr lang="en-US" sz="2400" b="1" dirty="0" err="1" smtClean="0"/>
              <a:t>enet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bslmm</a:t>
            </a:r>
            <a:r>
              <a:rPr lang="en-US" sz="2400" b="1" dirty="0" smtClean="0"/>
              <a:t>)</a:t>
            </a:r>
            <a:endParaRPr lang="en-GB" sz="2400" b="1" dirty="0"/>
          </a:p>
        </p:txBody>
      </p:sp>
      <p:sp>
        <p:nvSpPr>
          <p:cNvPr id="20" name="TextBox 19"/>
          <p:cNvSpPr txBox="1"/>
          <p:nvPr/>
        </p:nvSpPr>
        <p:spPr>
          <a:xfrm flipH="1">
            <a:off x="5861509" y="3341439"/>
            <a:ext cx="2480428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(SNP, A1, A2, Z)</a:t>
            </a:r>
            <a:endParaRPr lang="en-GB" sz="2400" b="1" dirty="0"/>
          </a:p>
        </p:txBody>
      </p:sp>
      <p:sp>
        <p:nvSpPr>
          <p:cNvPr id="21" name="TextBox 20"/>
          <p:cNvSpPr txBox="1"/>
          <p:nvPr/>
        </p:nvSpPr>
        <p:spPr>
          <a:xfrm flipH="1">
            <a:off x="3413313" y="2082254"/>
            <a:ext cx="2401671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(Bed, </a:t>
            </a:r>
            <a:r>
              <a:rPr lang="en-US" sz="2400" b="1" dirty="0" err="1" smtClean="0"/>
              <a:t>bim</a:t>
            </a:r>
            <a:r>
              <a:rPr lang="en-US" sz="2400" b="1" dirty="0" smtClean="0"/>
              <a:t>, fam)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633711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EWAS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By analogy, an </a:t>
                </a:r>
                <a:r>
                  <a:rPr lang="en-GB" dirty="0" err="1"/>
                  <a:t>epigenomewide</a:t>
                </a:r>
                <a:r>
                  <a:rPr lang="en-GB" dirty="0"/>
                  <a:t> association statistic (EWAS) is defined through methylation data so that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𝐸𝑊𝐴𝑆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𝑚𝑒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𝑚𝑒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𝑚𝑒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𝑚𝑒</m:t>
                        </m:r>
                      </m:sub>
                    </m:sSub>
                  </m:oMath>
                </a14:m>
                <a:r>
                  <a:rPr lang="en-GB" dirty="0"/>
                  <a:t> is the weight associated with methylation. Both approaches allow for imputation using GWAS summary statistics</a:t>
                </a:r>
                <a:r>
                  <a:rPr lang="en-GB" dirty="0" smtClean="0"/>
                  <a:t>.</a:t>
                </a:r>
              </a:p>
              <a:p>
                <a:pPr marL="0" indent="0">
                  <a:buNone/>
                </a:pPr>
                <a:r>
                  <a:rPr lang="en-GB" dirty="0" smtClean="0"/>
                  <a:t>The </a:t>
                </a:r>
                <a:r>
                  <a:rPr lang="en-GB" dirty="0"/>
                  <a:t>derivation of these weights and imputation were done using methods as described in </a:t>
                </a:r>
                <a:r>
                  <a:rPr lang="en-GB" dirty="0" err="1"/>
                  <a:t>Gusev</a:t>
                </a:r>
                <a:r>
                  <a:rPr lang="en-GB" dirty="0"/>
                  <a:t> et al. (2016) called TWAS as well as in Mancuso et al. (2016) called Functional Summary-based Imputation (FUSION). The TWAS statistics from both approaches agreed very well</a:t>
                </a:r>
                <a:r>
                  <a:rPr lang="en-GB" dirty="0" smtClean="0"/>
                  <a:t>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05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EWAS-fusion 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EWAS-fusion is a </a:t>
            </a:r>
            <a:r>
              <a:rPr lang="en-GB" dirty="0" err="1"/>
              <a:t>sge</a:t>
            </a:r>
            <a:r>
              <a:rPr lang="en-GB" dirty="0"/>
              <a:t>/parallel implementation using weights generated from Illumina </a:t>
            </a:r>
            <a:r>
              <a:rPr lang="en-GB" dirty="0" err="1"/>
              <a:t>infinium</a:t>
            </a:r>
            <a:r>
              <a:rPr lang="en-GB" dirty="0"/>
              <a:t> humanmethylation450 </a:t>
            </a:r>
            <a:r>
              <a:rPr lang="en-GB" dirty="0" err="1"/>
              <a:t>beadchip</a:t>
            </a:r>
            <a:r>
              <a:rPr lang="en-GB" dirty="0"/>
              <a:t> analogous to TWAS</a:t>
            </a:r>
            <a:r>
              <a:rPr lang="en-GB" dirty="0" smtClean="0"/>
              <a:t>.</a:t>
            </a:r>
          </a:p>
          <a:p>
            <a:r>
              <a:rPr lang="en-US" dirty="0" err="1"/>
              <a:t>get_weight.qsub</a:t>
            </a:r>
            <a:r>
              <a:rPr lang="en-US" dirty="0"/>
              <a:t> is a revised script to generate probe-specific weights </a:t>
            </a:r>
            <a:r>
              <a:rPr lang="en-US" dirty="0" smtClean="0"/>
              <a:t>and ewas-fusion.sh is the script for association analysis both via </a:t>
            </a:r>
            <a:r>
              <a:rPr lang="en-US" dirty="0" err="1"/>
              <a:t>sge</a:t>
            </a:r>
            <a:r>
              <a:rPr lang="en-US" dirty="0"/>
              <a:t>.</a:t>
            </a:r>
            <a:endParaRPr lang="en-GB" dirty="0"/>
          </a:p>
          <a:p>
            <a:r>
              <a:rPr lang="en-GB" dirty="0" smtClean="0"/>
              <a:t>Our </a:t>
            </a:r>
            <a:r>
              <a:rPr lang="en-GB" dirty="0"/>
              <a:t>reference panel for EWAS imputation contains 79,569 probes reaching the heritability p value threshold of 0.01. The association as well as joint/conditional analysis using our weights and LD panel is implemented in software called EWAS-fusion. Like the original TWAS, our implementation will enable a range of GWAS summary statistics to be used coupled with downstream analysis.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456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632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EWAS-fusion</vt:lpstr>
      <vt:lpstr>TWAS</vt:lpstr>
      <vt:lpstr>FUSION I</vt:lpstr>
      <vt:lpstr>FUSION II</vt:lpstr>
      <vt:lpstr>TWAS-Pipeline</vt:lpstr>
      <vt:lpstr>XWAS</vt:lpstr>
      <vt:lpstr>PowerPoint Presentation</vt:lpstr>
      <vt:lpstr>EWAS</vt:lpstr>
      <vt:lpstr>EWAS-fusion I</vt:lpstr>
      <vt:lpstr>EWAS-fusion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TWAS-FUSION</dc:title>
  <dc:creator>jing hua zhao</dc:creator>
  <cp:lastModifiedBy>jing hua zhao</cp:lastModifiedBy>
  <cp:revision>44</cp:revision>
  <dcterms:created xsi:type="dcterms:W3CDTF">2017-10-27T11:52:04Z</dcterms:created>
  <dcterms:modified xsi:type="dcterms:W3CDTF">2018-02-23T00:35:17Z</dcterms:modified>
</cp:coreProperties>
</file>