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0"/>
  </p:notesMasterIdLst>
  <p:sldIdLst>
    <p:sldId id="256" r:id="rId3"/>
    <p:sldId id="336" r:id="rId4"/>
    <p:sldId id="337" r:id="rId5"/>
    <p:sldId id="338" r:id="rId6"/>
    <p:sldId id="301" r:id="rId7"/>
    <p:sldId id="326" r:id="rId8"/>
    <p:sldId id="327" r:id="rId9"/>
    <p:sldId id="329" r:id="rId10"/>
    <p:sldId id="328" r:id="rId11"/>
    <p:sldId id="334" r:id="rId12"/>
    <p:sldId id="330" r:id="rId13"/>
    <p:sldId id="335" r:id="rId14"/>
    <p:sldId id="331" r:id="rId15"/>
    <p:sldId id="332" r:id="rId16"/>
    <p:sldId id="333" r:id="rId17"/>
    <p:sldId id="295" r:id="rId18"/>
    <p:sldId id="29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95D1"/>
    <a:srgbClr val="212121"/>
    <a:srgbClr val="D2E4F4"/>
    <a:srgbClr val="8CBAE2"/>
    <a:srgbClr val="F2C811"/>
    <a:srgbClr val="FF5757"/>
    <a:srgbClr val="E2F0D9"/>
    <a:srgbClr val="FFF2CC"/>
    <a:srgbClr val="BFBFBF"/>
    <a:srgbClr val="4D9C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09" autoAdjust="0"/>
    <p:restoredTop sz="82780" autoAdjust="0"/>
  </p:normalViewPr>
  <p:slideViewPr>
    <p:cSldViewPr snapToGrid="0">
      <p:cViewPr varScale="1">
        <p:scale>
          <a:sx n="94" d="100"/>
          <a:sy n="94" d="100"/>
        </p:scale>
        <p:origin x="1062" y="90"/>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2/23/2018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‹Nr.›</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Smart contracts, being custom code, open up the possibility for bugs to be introduced into a system. Like all software, the bugs can expose data or even worse allow hackers to siphon off resources as was done in 2016 when hackers exploited the Ethereum network. Several million dollars worth of ETH was stolen as a result before the software could be patched.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guiding principle for Smart Contracts is to keep them simple as possible. This mitigates the risk of introducing bugs dues to complexity. Likewise, like all software, it is good to a QA process in place to test contracts. Because Ethereum can be deployed as a stand-alone system, Ethereum contracts can be tested before they are put into a production Ethereum network.</a:t>
            </a: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2012602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Solidity is a common programming language used to write Smart Contracts on Ethereum.  Solidity is syntactically similar to JavaScript, so most any developer with JavaScript experience can quickly pickup and use Solidity.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Solidity is compiled using the </a:t>
            </a:r>
            <a:r>
              <a:rPr lang="en-US" sz="1200" kern="1200" dirty="0" err="1">
                <a:solidFill>
                  <a:schemeClr val="tx1"/>
                </a:solidFill>
                <a:effectLst/>
                <a:latin typeface="+mn-lt"/>
                <a:ea typeface="+mn-ea"/>
                <a:cs typeface="+mn-cs"/>
              </a:rPr>
              <a:t>solc</a:t>
            </a:r>
            <a:r>
              <a:rPr lang="en-US" sz="1200" kern="1200" dirty="0">
                <a:solidFill>
                  <a:schemeClr val="tx1"/>
                </a:solidFill>
                <a:effectLst/>
                <a:latin typeface="+mn-lt"/>
                <a:ea typeface="+mn-ea"/>
                <a:cs typeface="+mn-cs"/>
              </a:rPr>
              <a:t> compiler. The compiler doesn’t actually produce a binary, rather it produces a JSON file that contains a description of the API exposed by the contract as well as serialized form of the byte code.</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501971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Contracts are deployed to an Ethereum network through the RPC. Once compiled, the JSON file can be published and used. The Ethereum transaction node that runs the contract assigns the contract an address that is used by clients interacting with the node to make Remote Procedural Calls.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Ethereum has a number of ways to deploy contracts, however one of the easiest ways to get contracts on Ethereum networks is to use the Truffle framework. Truffle provides the tools and conventions to create contracts, compile them, and the deploy them to Ethereum networks.</a:t>
            </a:r>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080571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Blockchain as a Service (BaaS) is an easy to deploy solution for creating blockchain networks. Anyone with an Azure Subscription can spin up a modest or monster Ethereum network in minutes using the Azure Portal. Once running, all the tools available for working with Ethereum can be used on the Azure network. </a:t>
            </a:r>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406580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On the </a:t>
            </a:r>
            <a:r>
              <a:rPr lang="en-GB" dirty="0" err="1"/>
              <a:t>github</a:t>
            </a:r>
            <a:r>
              <a:rPr lang="en-GB" dirty="0"/>
              <a:t> repository you can find all the relevant information for finishing the project on your own or replicating it later.</a:t>
            </a:r>
            <a:endParaRPr lang="de-DE" dirty="0"/>
          </a:p>
        </p:txBody>
      </p:sp>
      <p:sp>
        <p:nvSpPr>
          <p:cNvPr id="4" name="Foliennummernplatzhalt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827905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Blockchains are essentially a distributed database wherein each block is linked to another block in the chain by way of hashes from another block. This means that a block cannot be modified without breaking the entire chain. Having these interlinking blocks makes the chain forward moving only – data cannot be retroactively changed once it is written to a block. With this limitation, the tradeoff means that the chain is tamper resistant because changing data would change hashes, secure in that the data is immutable, and verifiable in that the hashes can be reproduced from the data. Blockchain was invented</a:t>
            </a:r>
            <a:r>
              <a:rPr lang="en-US" sz="1200" kern="1200" baseline="0" dirty="0">
                <a:solidFill>
                  <a:schemeClr val="tx1"/>
                </a:solidFill>
                <a:effectLst/>
                <a:latin typeface="+mn-lt"/>
                <a:ea typeface="+mn-ea"/>
                <a:cs typeface="+mn-cs"/>
              </a:rPr>
              <a:t> for Bitcoin, but its uses go far beyond cryptocurrency. For an interesting read on how Blockchain might be used to implement secure electronic voting, see https://venturebeat.com/2016/10/22/blockchain-tech-could-fight-voter-fraud-and-these-countries-are-testing-it/.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Unlike other systems of trust, such as public key infrastructure that rely on a trusted third party such as a certificate authority, block chains operate on a peer-to-peer basis. The trust inherent to blockchains, as described, rests on the fact that the data in the blocks is used to create the hashes for new blocks. The means that blockchains have no central authority or the like overseeing the block chain. Likewise, blockchains become more secure with size and redundancy as data on chains is copied between nodes on the peer-to-peer network.</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294295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Blockchain “mining” is the process of discovering new blocks to be used on the chain. When a blockchain is new, discovering new blocks happens quickly. However, as the blockchain grows, the rate slows down substantially because the complexity of the chain grows exponentially.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Miners will setup mining nodes whose sole purpose is to discover new blocks to receive Bitcoins. Some clever setups have used arrays of GPU’s to create massive parallel computing platforms.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Blockchain miners are rewarded with “coin” (a.k.a. “cryptocurrency”), which is a digital currency that can be used on the blockchain. Many different types of coin exist with the most popular being Bitcoin. The valuation of these currencies in traded currencies is in the billions of dollars as of 2017.</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457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order to use blockchain, a user has to setup a virtual wallet to track his or her coin. The wallet is usually some kind of app that can interact with a blockchain network to send and receive coin from one address to another address on the network. The address is a unique identifier on the network to which coin is tied. Anyone can setup an address without coin in it and do so anonymously.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peer-to-peer nature of blockchain networks and the anonymity of the transaction is one of the big selling points of cryptocurrencies. Likewise, this scheme has the potential to drastically cut down on the security and administration of centrally managed currencies. There’s no private key infrastructure, no need for credit card security, no need for central banks, and so on.</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490695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Ethereum is both a blockchain network and a technology. The Ethereum networks employees the technology, but one does not have to subscribe to the Ethereum network in order to use the Ethereum technology. It allows users to create their own blockchains for whatever reason he or she sees fit, and that blockchain can be publicly shared or privately shared depending on how it is applied.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Ethereum is a general purpose blockchain that still has all the concepts of those designed for cryptocurrencies. Ethereum nodes mine “Ether” as the currency that is exchanged in Ethereum networks.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058308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Ethereum is finding uses all over the place. Many experts consider blockchains to be a disruptive technology because it changes the way that people use technology for business. The peer-to-peer nature of the technology decentralizes control and reduce administrative overhead in many ways for maintaining data integrity.</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96677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Smart contracts are the how Ethereum makes its blockchain implementation more general purpose. A contract is really nothing more than a program that runs on the blockchain. The program can be called through the Remote Procedure Call (RPC) protocol built into Ethereum and parameters can be passed to the RPC just like they can on other RPC technologies. Likewise, data can be read and stored using the RPC.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RPC’s that write to a block chain though in a smart contract are called transactions. Writing to the blockchain requires Ether be paid to run the RPC.  RPC’s that read data from the blockchain do not require Ether.</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3456492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‹Nr.›</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2/23/2018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‹Nr.›</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‹Nr.›</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‹Nr.›</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‹Nr.›</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‹Nr.›</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‹Nr.›</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2/23/2018</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‹Nr.›</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‹Nr.›</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2/23/2018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‹Nr.›</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2/23/2018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‹Nr.›</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2/23/2018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‹Nr.›</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cambridge-ms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hyperlink" Target="https://www.chiark.greenend.org.uk/~sgtatham/putty/latest.html" TargetMode="External"/><Relationship Id="rId2" Type="http://schemas.openxmlformats.org/officeDocument/2006/relationships/hyperlink" Target="https://nodejs.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07840" y="1096963"/>
            <a:ext cx="6817360" cy="2387600"/>
          </a:xfrm>
        </p:spPr>
        <p:txBody>
          <a:bodyPr>
            <a:normAutofit fontScale="90000"/>
          </a:bodyPr>
          <a:lstStyle/>
          <a:p>
            <a:r>
              <a:rPr lang="en-US" dirty="0"/>
              <a:t>Blockchain-as-a-Service on Microsoft Azure</a:t>
            </a:r>
          </a:p>
        </p:txBody>
      </p:sp>
      <p:sp>
        <p:nvSpPr>
          <p:cNvPr id="3" name="Subtitle 2"/>
          <p:cNvSpPr>
            <a:spLocks noGrp="1"/>
          </p:cNvSpPr>
          <p:nvPr>
            <p:ph type="subTitle" idx="1"/>
          </p:nvPr>
        </p:nvSpPr>
        <p:spPr>
          <a:xfrm>
            <a:off x="4307840" y="3581718"/>
            <a:ext cx="6725920" cy="1655762"/>
          </a:xfrm>
        </p:spPr>
        <p:txBody>
          <a:bodyPr/>
          <a:lstStyle/>
          <a:p>
            <a:endParaRPr lang="en-US" dirty="0"/>
          </a:p>
          <a:p>
            <a:r>
              <a:rPr lang="en-US" dirty="0"/>
              <a:t>Or How to build your own </a:t>
            </a:r>
            <a:r>
              <a:rPr lang="en-US" dirty="0" err="1"/>
              <a:t>CryptoCoin</a:t>
            </a:r>
            <a:endParaRPr lang="en-US" dirty="0"/>
          </a:p>
          <a:p>
            <a:r>
              <a:rPr lang="en-US" dirty="0"/>
              <a:t>Friday, 23</a:t>
            </a:r>
            <a:r>
              <a:rPr lang="en-US" baseline="30000" dirty="0"/>
              <a:t>rd</a:t>
            </a:r>
            <a:r>
              <a:rPr lang="en-US" dirty="0"/>
              <a:t> of February 2018</a:t>
            </a:r>
          </a:p>
        </p:txBody>
      </p:sp>
      <p:pic>
        <p:nvPicPr>
          <p:cNvPr id="5" name="Grafik 4">
            <a:extLst>
              <a:ext uri="{FF2B5EF4-FFF2-40B4-BE49-F238E27FC236}">
                <a16:creationId xmlns:a16="http://schemas.microsoft.com/office/drawing/2014/main" id="{1DFA1B4F-5B90-498B-BF0A-D5ED4AA02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030" y="1096963"/>
            <a:ext cx="3432810" cy="3432810"/>
          </a:xfrm>
          <a:prstGeom prst="rect">
            <a:avLst/>
          </a:prstGeom>
        </p:spPr>
      </p:pic>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for Ethereum</a:t>
            </a:r>
          </a:p>
        </p:txBody>
      </p:sp>
      <p:sp>
        <p:nvSpPr>
          <p:cNvPr id="3" name="Content Placeholder 2"/>
          <p:cNvSpPr>
            <a:spLocks noGrp="1"/>
          </p:cNvSpPr>
          <p:nvPr>
            <p:ph idx="1"/>
          </p:nvPr>
        </p:nvSpPr>
        <p:spPr>
          <a:xfrm>
            <a:off x="838198" y="1690688"/>
            <a:ext cx="6211187" cy="4550623"/>
          </a:xfrm>
        </p:spPr>
        <p:txBody>
          <a:bodyPr>
            <a:normAutofit fontScale="92500"/>
          </a:bodyPr>
          <a:lstStyle/>
          <a:p>
            <a:pPr marL="0" indent="0">
              <a:buNone/>
            </a:pPr>
            <a:r>
              <a:rPr lang="en-US" dirty="0"/>
              <a:t>Because Ethereum is general-purpose, it can be used for all sorts of applications in which a secure network of trust is needed. Some possibilities include:</a:t>
            </a:r>
          </a:p>
          <a:p>
            <a:r>
              <a:rPr lang="en-US" dirty="0"/>
              <a:t>Bond trading</a:t>
            </a:r>
          </a:p>
          <a:p>
            <a:r>
              <a:rPr lang="en-US" dirty="0"/>
              <a:t>Secure electronic voting</a:t>
            </a:r>
          </a:p>
          <a:p>
            <a:r>
              <a:rPr lang="en-US" dirty="0"/>
              <a:t>Identity management</a:t>
            </a:r>
          </a:p>
          <a:p>
            <a:r>
              <a:rPr lang="en-US" dirty="0"/>
              <a:t>Real-estate transactions</a:t>
            </a:r>
          </a:p>
          <a:p>
            <a:r>
              <a:rPr lang="en-US" dirty="0"/>
              <a:t>Electronic banking</a:t>
            </a:r>
          </a:p>
          <a:p>
            <a:r>
              <a:rPr lang="en-US" dirty="0"/>
              <a:t>Supply-chain management</a:t>
            </a:r>
          </a:p>
          <a:p>
            <a:endParaRPr lang="en-US" dirty="0"/>
          </a:p>
        </p:txBody>
      </p:sp>
      <p:pic>
        <p:nvPicPr>
          <p:cNvPr id="4098" name="Picture 2" descr="Image result for ethereum logo">
            <a:extLst>
              <a:ext uri="{FF2B5EF4-FFF2-40B4-BE49-F238E27FC236}">
                <a16:creationId xmlns:a16="http://schemas.microsoft.com/office/drawing/2014/main" id="{DE8022E3-3CC2-4E08-AC4D-424EEA9A8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1478147"/>
            <a:ext cx="47625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281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Contracts</a:t>
            </a:r>
          </a:p>
        </p:txBody>
      </p:sp>
      <p:sp>
        <p:nvSpPr>
          <p:cNvPr id="3" name="Content Placeholder 2"/>
          <p:cNvSpPr>
            <a:spLocks noGrp="1"/>
          </p:cNvSpPr>
          <p:nvPr>
            <p:ph idx="1"/>
          </p:nvPr>
        </p:nvSpPr>
        <p:spPr>
          <a:xfrm>
            <a:off x="838199" y="1825625"/>
            <a:ext cx="5753101" cy="4200826"/>
          </a:xfrm>
        </p:spPr>
        <p:txBody>
          <a:bodyPr>
            <a:normAutofit/>
          </a:bodyPr>
          <a:lstStyle/>
          <a:p>
            <a:r>
              <a:rPr lang="en-US" dirty="0"/>
              <a:t>Small programs that run on a blockchain network</a:t>
            </a:r>
          </a:p>
          <a:p>
            <a:r>
              <a:rPr lang="en-US" dirty="0"/>
              <a:t>called via RPC.</a:t>
            </a:r>
          </a:p>
          <a:p>
            <a:r>
              <a:rPr lang="en-US" dirty="0"/>
              <a:t>When an app changes data on the blockchain, it costs a transaction free</a:t>
            </a:r>
          </a:p>
          <a:p>
            <a:r>
              <a:rPr lang="en-US" dirty="0"/>
              <a:t>Contracts are typically written in a language called Solidity.</a:t>
            </a:r>
          </a:p>
        </p:txBody>
      </p:sp>
      <p:pic>
        <p:nvPicPr>
          <p:cNvPr id="7170" name="Picture 2" descr="Person Holding Silver Pen Signing Photographers Signature">
            <a:extLst>
              <a:ext uri="{FF2B5EF4-FFF2-40B4-BE49-F238E27FC236}">
                <a16:creationId xmlns:a16="http://schemas.microsoft.com/office/drawing/2014/main" id="{76508EAD-6050-49A6-92B9-47A313448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3201" y="2013319"/>
            <a:ext cx="4079450" cy="3058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940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Weaknesses</a:t>
            </a:r>
          </a:p>
        </p:txBody>
      </p:sp>
      <p:sp>
        <p:nvSpPr>
          <p:cNvPr id="3" name="Content Placeholder 2"/>
          <p:cNvSpPr>
            <a:spLocks noGrp="1"/>
          </p:cNvSpPr>
          <p:nvPr>
            <p:ph idx="1"/>
          </p:nvPr>
        </p:nvSpPr>
        <p:spPr>
          <a:xfrm>
            <a:off x="838198" y="1690688"/>
            <a:ext cx="6211187" cy="4550623"/>
          </a:xfrm>
        </p:spPr>
        <p:txBody>
          <a:bodyPr>
            <a:normAutofit/>
          </a:bodyPr>
          <a:lstStyle/>
          <a:p>
            <a:r>
              <a:rPr lang="en-US" dirty="0"/>
              <a:t>subject of much debate since exploited in 2016.</a:t>
            </a:r>
          </a:p>
          <a:p>
            <a:r>
              <a:rPr lang="en-US" dirty="0"/>
              <a:t>Smart contracts are like any other software, only as good as the developers who write them.</a:t>
            </a:r>
          </a:p>
          <a:p>
            <a:r>
              <a:rPr lang="en-US" dirty="0"/>
              <a:t>Contracts are public to the network, so if a contract has a bug, anyone can exploit it.</a:t>
            </a:r>
          </a:p>
          <a:p>
            <a:endParaRPr lang="en-US" dirty="0"/>
          </a:p>
        </p:txBody>
      </p:sp>
      <p:pic>
        <p:nvPicPr>
          <p:cNvPr id="4098" name="Picture 2" descr="Image result for ethereum logo">
            <a:extLst>
              <a:ext uri="{FF2B5EF4-FFF2-40B4-BE49-F238E27FC236}">
                <a16:creationId xmlns:a16="http://schemas.microsoft.com/office/drawing/2014/main" id="{DE8022E3-3CC2-4E08-AC4D-424EEA9A8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1478147"/>
            <a:ext cx="47625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669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Solidity</a:t>
            </a:r>
          </a:p>
        </p:txBody>
      </p:sp>
      <p:sp>
        <p:nvSpPr>
          <p:cNvPr id="3" name="Content Placeholder 2"/>
          <p:cNvSpPr>
            <a:spLocks noGrp="1"/>
          </p:cNvSpPr>
          <p:nvPr>
            <p:ph idx="1"/>
          </p:nvPr>
        </p:nvSpPr>
        <p:spPr>
          <a:xfrm>
            <a:off x="838199" y="1825625"/>
            <a:ext cx="5172308" cy="4200826"/>
          </a:xfrm>
        </p:spPr>
        <p:txBody>
          <a:bodyPr>
            <a:normAutofit/>
          </a:bodyPr>
          <a:lstStyle/>
          <a:p>
            <a:r>
              <a:rPr lang="en-US" dirty="0"/>
              <a:t>programming language for writing smart contracts</a:t>
            </a:r>
          </a:p>
          <a:p>
            <a:r>
              <a:rPr lang="en-US" dirty="0"/>
              <a:t>syntactically similar to JavaScript.</a:t>
            </a:r>
          </a:p>
          <a:p>
            <a:r>
              <a:rPr lang="en-US" dirty="0"/>
              <a:t>Contracts are declared in Solidity, with each method being a Remote Procedure Call on that contract. </a:t>
            </a:r>
          </a:p>
        </p:txBody>
      </p:sp>
      <p:sp>
        <p:nvSpPr>
          <p:cNvPr id="5" name="TextBox 4">
            <a:extLst>
              <a:ext uri="{FF2B5EF4-FFF2-40B4-BE49-F238E27FC236}">
                <a16:creationId xmlns:a16="http://schemas.microsoft.com/office/drawing/2014/main" id="{A3B74381-7001-49ED-929F-4D8B6758D47B}"/>
              </a:ext>
            </a:extLst>
          </p:cNvPr>
          <p:cNvSpPr txBox="1"/>
          <p:nvPr/>
        </p:nvSpPr>
        <p:spPr>
          <a:xfrm>
            <a:off x="6560289" y="2243581"/>
            <a:ext cx="6655981" cy="289310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pragma solidity ^0.4.0;</a:t>
            </a:r>
          </a:p>
          <a:p>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contract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SimpleStorage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storedData</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function</a:t>
            </a:r>
            <a:r>
              <a:rPr lang="en-US" sz="1400" dirty="0">
                <a:latin typeface="Courier New" panose="02070309020205020404" pitchFamily="49" charset="0"/>
                <a:cs typeface="Courier New" panose="02070309020205020404" pitchFamily="49" charset="0"/>
              </a:rPr>
              <a:t> set(</a:t>
            </a:r>
            <a:r>
              <a:rPr lang="en-US" sz="1400" dirty="0" err="1">
                <a:latin typeface="Courier New" panose="02070309020205020404" pitchFamily="49" charset="0"/>
                <a:cs typeface="Courier New" panose="02070309020205020404" pitchFamily="49" charset="0"/>
              </a:rPr>
              <a:t>uint</a:t>
            </a:r>
            <a:r>
              <a:rPr lang="en-US" sz="1400" dirty="0">
                <a:latin typeface="Courier New" panose="02070309020205020404" pitchFamily="49" charset="0"/>
                <a:cs typeface="Courier New" panose="02070309020205020404" pitchFamily="49" charset="0"/>
              </a:rPr>
              <a:t> x)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storedData</a:t>
            </a:r>
            <a:r>
              <a:rPr lang="en-US" sz="1400" dirty="0">
                <a:latin typeface="Courier New" panose="02070309020205020404" pitchFamily="49" charset="0"/>
                <a:cs typeface="Courier New" panose="02070309020205020404" pitchFamily="49" charset="0"/>
              </a:rPr>
              <a:t> = x;</a:t>
            </a:r>
          </a:p>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function</a:t>
            </a:r>
            <a:r>
              <a:rPr lang="en-US" sz="1400" dirty="0">
                <a:latin typeface="Courier New" panose="02070309020205020404" pitchFamily="49" charset="0"/>
                <a:cs typeface="Courier New" panose="02070309020205020404" pitchFamily="49" charset="0"/>
              </a:rPr>
              <a:t> get() </a:t>
            </a:r>
            <a:r>
              <a:rPr lang="en-US" sz="1400" b="1" dirty="0">
                <a:latin typeface="Courier New" panose="02070309020205020404" pitchFamily="49" charset="0"/>
                <a:cs typeface="Courier New" panose="02070309020205020404" pitchFamily="49" charset="0"/>
              </a:rPr>
              <a:t>constant</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uint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storedData</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3E38B8C8-BA05-4E1C-ABBB-2142B38ED630}"/>
              </a:ext>
            </a:extLst>
          </p:cNvPr>
          <p:cNvSpPr/>
          <p:nvPr/>
        </p:nvSpPr>
        <p:spPr>
          <a:xfrm>
            <a:off x="2134627" y="5734063"/>
            <a:ext cx="7922746" cy="584775"/>
          </a:xfrm>
          <a:prstGeom prst="rect">
            <a:avLst/>
          </a:prstGeom>
        </p:spPr>
        <p:txBody>
          <a:bodyPr wrap="none">
            <a:spAutoFit/>
          </a:bodyPr>
          <a:lstStyle/>
          <a:p>
            <a:r>
              <a:rPr lang="en-US" sz="3200" dirty="0"/>
              <a:t>https://solidity.readthedocs.io/en/develop/</a:t>
            </a:r>
          </a:p>
        </p:txBody>
      </p:sp>
    </p:spTree>
    <p:extLst>
      <p:ext uri="{BB962C8B-B14F-4D97-AF65-F5344CB8AC3E}">
        <p14:creationId xmlns:p14="http://schemas.microsoft.com/office/powerpoint/2010/main" val="2163489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Contracts</a:t>
            </a:r>
          </a:p>
        </p:txBody>
      </p:sp>
      <p:sp>
        <p:nvSpPr>
          <p:cNvPr id="3" name="Content Placeholder 2"/>
          <p:cNvSpPr>
            <a:spLocks noGrp="1"/>
          </p:cNvSpPr>
          <p:nvPr>
            <p:ph idx="1"/>
          </p:nvPr>
        </p:nvSpPr>
        <p:spPr>
          <a:xfrm>
            <a:off x="838199" y="1825625"/>
            <a:ext cx="5060796" cy="4200826"/>
          </a:xfrm>
        </p:spPr>
        <p:txBody>
          <a:bodyPr>
            <a:normAutofit fontScale="92500" lnSpcReduction="10000"/>
          </a:bodyPr>
          <a:lstStyle/>
          <a:p>
            <a:r>
              <a:rPr lang="en-US" dirty="0"/>
              <a:t>Ethereum uses transaction nodes to run contracts</a:t>
            </a:r>
          </a:p>
          <a:p>
            <a:r>
              <a:rPr lang="en-US" dirty="0"/>
              <a:t>JSON file produced by the contract compiler deployed to the transaction nodes</a:t>
            </a:r>
          </a:p>
          <a:p>
            <a:r>
              <a:rPr lang="en-US" dirty="0"/>
              <a:t> each File is assigned an address</a:t>
            </a:r>
          </a:p>
          <a:p>
            <a:r>
              <a:rPr lang="en-US" dirty="0"/>
              <a:t>This address is used by clients to make RPC calls</a:t>
            </a:r>
          </a:p>
          <a:p>
            <a:r>
              <a:rPr lang="en-US" dirty="0"/>
              <a:t>Truffle used for deploying contracts</a:t>
            </a:r>
          </a:p>
        </p:txBody>
      </p:sp>
      <p:pic>
        <p:nvPicPr>
          <p:cNvPr id="6" name="Picture 2" descr="Image result for ethereum logo">
            <a:extLst>
              <a:ext uri="{FF2B5EF4-FFF2-40B4-BE49-F238E27FC236}">
                <a16:creationId xmlns:a16="http://schemas.microsoft.com/office/drawing/2014/main" id="{961C6FB0-DCA8-4409-9A7C-B95AFC79C8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1478147"/>
            <a:ext cx="4762500" cy="37528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BF5BFC2-A69B-4F38-9D92-BA1288F64CEE}"/>
              </a:ext>
            </a:extLst>
          </p:cNvPr>
          <p:cNvSpPr/>
          <p:nvPr/>
        </p:nvSpPr>
        <p:spPr>
          <a:xfrm>
            <a:off x="978195" y="6013609"/>
            <a:ext cx="10644077" cy="523220"/>
          </a:xfrm>
          <a:prstGeom prst="rect">
            <a:avLst/>
          </a:prstGeom>
        </p:spPr>
        <p:txBody>
          <a:bodyPr wrap="square">
            <a:spAutoFit/>
          </a:bodyPr>
          <a:lstStyle/>
          <a:p>
            <a:pPr algn="ctr"/>
            <a:r>
              <a:rPr lang="en-US" sz="2800" dirty="0"/>
              <a:t>http://truffle.readthedocs.io/en/beta/getting_started/contracts/</a:t>
            </a:r>
          </a:p>
        </p:txBody>
      </p:sp>
    </p:spTree>
    <p:extLst>
      <p:ext uri="{BB962C8B-B14F-4D97-AF65-F5344CB8AC3E}">
        <p14:creationId xmlns:p14="http://schemas.microsoft.com/office/powerpoint/2010/main" val="2353222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Blockchain-as-a-Service</a:t>
            </a:r>
          </a:p>
        </p:txBody>
      </p:sp>
      <p:sp>
        <p:nvSpPr>
          <p:cNvPr id="3" name="Content Placeholder 2"/>
          <p:cNvSpPr>
            <a:spLocks noGrp="1"/>
          </p:cNvSpPr>
          <p:nvPr>
            <p:ph idx="1"/>
          </p:nvPr>
        </p:nvSpPr>
        <p:spPr>
          <a:xfrm>
            <a:off x="838199" y="1825625"/>
            <a:ext cx="5966638" cy="4200826"/>
          </a:xfrm>
        </p:spPr>
        <p:txBody>
          <a:bodyPr>
            <a:normAutofit/>
          </a:bodyPr>
          <a:lstStyle/>
          <a:p>
            <a:r>
              <a:rPr lang="en-US" dirty="0"/>
              <a:t>enables anyone with an Azure subscription to spin up an Ethereum blockchain in minutes.</a:t>
            </a:r>
          </a:p>
          <a:p>
            <a:r>
              <a:rPr lang="en-US" dirty="0"/>
              <a:t>Users can specify VM sizes / number of VMs to serve as mining and transaction</a:t>
            </a:r>
          </a:p>
          <a:p>
            <a:r>
              <a:rPr lang="en-US" dirty="0"/>
              <a:t>Very fast forward</a:t>
            </a:r>
          </a:p>
        </p:txBody>
      </p:sp>
      <p:sp>
        <p:nvSpPr>
          <p:cNvPr id="4" name="Rectangle 3">
            <a:extLst>
              <a:ext uri="{FF2B5EF4-FFF2-40B4-BE49-F238E27FC236}">
                <a16:creationId xmlns:a16="http://schemas.microsoft.com/office/drawing/2014/main" id="{DAB80CCD-BC05-452E-80B7-A804E475F3C5}"/>
              </a:ext>
            </a:extLst>
          </p:cNvPr>
          <p:cNvSpPr/>
          <p:nvPr/>
        </p:nvSpPr>
        <p:spPr>
          <a:xfrm>
            <a:off x="1966670" y="5764841"/>
            <a:ext cx="9099927" cy="523220"/>
          </a:xfrm>
          <a:prstGeom prst="rect">
            <a:avLst/>
          </a:prstGeom>
        </p:spPr>
        <p:txBody>
          <a:bodyPr wrap="none">
            <a:spAutoFit/>
          </a:bodyPr>
          <a:lstStyle/>
          <a:p>
            <a:r>
              <a:rPr lang="en-US" sz="2800" dirty="0"/>
              <a:t>https://azure.microsoft.com/en-us/solutions/blockchain/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8462" y="1825625"/>
            <a:ext cx="2940318" cy="3534937"/>
          </a:xfrm>
          <a:prstGeom prst="rect">
            <a:avLst/>
          </a:prstGeom>
        </p:spPr>
      </p:pic>
    </p:spTree>
    <p:extLst>
      <p:ext uri="{BB962C8B-B14F-4D97-AF65-F5344CB8AC3E}">
        <p14:creationId xmlns:p14="http://schemas.microsoft.com/office/powerpoint/2010/main" val="2182276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Hands-On Lab</a:t>
            </a:r>
          </a:p>
        </p:txBody>
      </p:sp>
      <p:sp>
        <p:nvSpPr>
          <p:cNvPr id="5" name="Text Placeholder 4"/>
          <p:cNvSpPr>
            <a:spLocks noGrp="1"/>
          </p:cNvSpPr>
          <p:nvPr>
            <p:ph type="body" idx="1"/>
          </p:nvPr>
        </p:nvSpPr>
        <p:spPr/>
        <p:txBody>
          <a:bodyPr/>
          <a:lstStyle/>
          <a:p>
            <a:r>
              <a:rPr lang="en-US" dirty="0"/>
              <a:t>Blockchain on Azure HOL</a:t>
            </a:r>
          </a:p>
        </p:txBody>
      </p:sp>
    </p:spTree>
    <p:extLst>
      <p:ext uri="{BB962C8B-B14F-4D97-AF65-F5344CB8AC3E}">
        <p14:creationId xmlns:p14="http://schemas.microsoft.com/office/powerpoint/2010/main" val="3335184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32D23728-407B-4F43-AE95-5FFD627F0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2910" y="683895"/>
            <a:ext cx="2198370" cy="2198370"/>
          </a:xfrm>
          <a:prstGeom prst="rect">
            <a:avLst/>
          </a:prstGeom>
        </p:spPr>
      </p:pic>
    </p:spTree>
    <p:extLst>
      <p:ext uri="{BB962C8B-B14F-4D97-AF65-F5344CB8AC3E}">
        <p14:creationId xmlns:p14="http://schemas.microsoft.com/office/powerpoint/2010/main" val="15703237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97A90A-74CA-4188-9F63-182D2D0502B4}"/>
              </a:ext>
            </a:extLst>
          </p:cNvPr>
          <p:cNvSpPr>
            <a:spLocks noGrp="1"/>
          </p:cNvSpPr>
          <p:nvPr>
            <p:ph type="title"/>
          </p:nvPr>
        </p:nvSpPr>
        <p:spPr/>
        <p:txBody>
          <a:bodyPr/>
          <a:lstStyle/>
          <a:p>
            <a:r>
              <a:rPr lang="en-GB" dirty="0"/>
              <a:t>Introduction</a:t>
            </a:r>
            <a:endParaRPr lang="de-DE" dirty="0"/>
          </a:p>
        </p:txBody>
      </p:sp>
      <p:sp>
        <p:nvSpPr>
          <p:cNvPr id="3" name="Inhaltsplatzhalter 2">
            <a:extLst>
              <a:ext uri="{FF2B5EF4-FFF2-40B4-BE49-F238E27FC236}">
                <a16:creationId xmlns:a16="http://schemas.microsoft.com/office/drawing/2014/main" id="{6DD38090-F69C-4B22-A3EA-20F00FA4DD79}"/>
              </a:ext>
            </a:extLst>
          </p:cNvPr>
          <p:cNvSpPr>
            <a:spLocks noGrp="1"/>
          </p:cNvSpPr>
          <p:nvPr>
            <p:ph idx="1"/>
          </p:nvPr>
        </p:nvSpPr>
        <p:spPr/>
        <p:txBody>
          <a:bodyPr/>
          <a:lstStyle/>
          <a:p>
            <a:endParaRPr lang="en-GB" dirty="0"/>
          </a:p>
          <a:p>
            <a:r>
              <a:rPr lang="en-GB" dirty="0"/>
              <a:t>Brought to you by the Cambridge MSPs</a:t>
            </a:r>
          </a:p>
          <a:p>
            <a:r>
              <a:rPr lang="en-GB" dirty="0"/>
              <a:t>Short introduction to Blockchain</a:t>
            </a:r>
          </a:p>
          <a:p>
            <a:r>
              <a:rPr lang="en-GB" dirty="0"/>
              <a:t>Hands on practical afterwards</a:t>
            </a:r>
          </a:p>
          <a:p>
            <a:r>
              <a:rPr lang="en-GB" dirty="0"/>
              <a:t>Build your own Ethereum-based Crypto Coin</a:t>
            </a:r>
          </a:p>
        </p:txBody>
      </p:sp>
    </p:spTree>
    <p:extLst>
      <p:ext uri="{BB962C8B-B14F-4D97-AF65-F5344CB8AC3E}">
        <p14:creationId xmlns:p14="http://schemas.microsoft.com/office/powerpoint/2010/main" val="2384288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99AED4-7820-408B-9C28-5592D6A5335A}"/>
              </a:ext>
            </a:extLst>
          </p:cNvPr>
          <p:cNvSpPr>
            <a:spLocks noGrp="1"/>
          </p:cNvSpPr>
          <p:nvPr>
            <p:ph type="title"/>
          </p:nvPr>
        </p:nvSpPr>
        <p:spPr/>
        <p:txBody>
          <a:bodyPr/>
          <a:lstStyle/>
          <a:p>
            <a:r>
              <a:rPr lang="en-GB" dirty="0" err="1"/>
              <a:t>Github</a:t>
            </a:r>
            <a:endParaRPr lang="de-DE" dirty="0"/>
          </a:p>
        </p:txBody>
      </p:sp>
      <p:sp>
        <p:nvSpPr>
          <p:cNvPr id="3" name="Inhaltsplatzhalter 2">
            <a:extLst>
              <a:ext uri="{FF2B5EF4-FFF2-40B4-BE49-F238E27FC236}">
                <a16:creationId xmlns:a16="http://schemas.microsoft.com/office/drawing/2014/main" id="{2356C0F9-3D8D-4FF9-9DC4-B8EB8FCA94B6}"/>
              </a:ext>
            </a:extLst>
          </p:cNvPr>
          <p:cNvSpPr>
            <a:spLocks noGrp="1"/>
          </p:cNvSpPr>
          <p:nvPr>
            <p:ph idx="1"/>
          </p:nvPr>
        </p:nvSpPr>
        <p:spPr/>
        <p:txBody>
          <a:bodyPr/>
          <a:lstStyle/>
          <a:p>
            <a:r>
              <a:rPr lang="de-DE" dirty="0">
                <a:hlinkClick r:id="rId3"/>
              </a:rPr>
              <a:t>https://github.com/cambridge-msp</a:t>
            </a:r>
            <a:endParaRPr lang="de-DE" dirty="0"/>
          </a:p>
          <a:p>
            <a:r>
              <a:rPr lang="en-GB" dirty="0"/>
              <a:t>I</a:t>
            </a:r>
            <a:r>
              <a:rPr lang="de-DE" dirty="0" err="1"/>
              <a:t>nstructions</a:t>
            </a:r>
            <a:endParaRPr lang="de-DE" dirty="0"/>
          </a:p>
          <a:p>
            <a:r>
              <a:rPr lang="en-GB" dirty="0"/>
              <a:t>R</a:t>
            </a:r>
            <a:r>
              <a:rPr lang="de-DE" dirty="0" err="1"/>
              <a:t>esources</a:t>
            </a:r>
            <a:endParaRPr lang="de-DE" dirty="0"/>
          </a:p>
          <a:p>
            <a:r>
              <a:rPr lang="en-GB" dirty="0"/>
              <a:t>P</a:t>
            </a:r>
            <a:r>
              <a:rPr lang="de-DE" dirty="0" err="1"/>
              <a:t>resentation</a:t>
            </a:r>
            <a:endParaRPr lang="de-DE" dirty="0"/>
          </a:p>
        </p:txBody>
      </p:sp>
      <p:pic>
        <p:nvPicPr>
          <p:cNvPr id="5" name="Grafik 4">
            <a:extLst>
              <a:ext uri="{FF2B5EF4-FFF2-40B4-BE49-F238E27FC236}">
                <a16:creationId xmlns:a16="http://schemas.microsoft.com/office/drawing/2014/main" id="{CB8983C2-B3E0-4661-A0BD-5BBDAF6802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298065"/>
            <a:ext cx="5715000" cy="3000375"/>
          </a:xfrm>
          <a:prstGeom prst="rect">
            <a:avLst/>
          </a:prstGeom>
        </p:spPr>
      </p:pic>
    </p:spTree>
    <p:extLst>
      <p:ext uri="{BB962C8B-B14F-4D97-AF65-F5344CB8AC3E}">
        <p14:creationId xmlns:p14="http://schemas.microsoft.com/office/powerpoint/2010/main" val="3074418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806CAF-662C-49D4-AF31-E0F9C9386D6C}"/>
              </a:ext>
            </a:extLst>
          </p:cNvPr>
          <p:cNvSpPr>
            <a:spLocks noGrp="1"/>
          </p:cNvSpPr>
          <p:nvPr>
            <p:ph type="title"/>
          </p:nvPr>
        </p:nvSpPr>
        <p:spPr/>
        <p:txBody>
          <a:bodyPr/>
          <a:lstStyle/>
          <a:p>
            <a:r>
              <a:rPr lang="en-GB" dirty="0"/>
              <a:t>Setting </a:t>
            </a:r>
            <a:r>
              <a:rPr lang="en-GB"/>
              <a:t>up stuff</a:t>
            </a:r>
            <a:endParaRPr lang="de-DE"/>
          </a:p>
        </p:txBody>
      </p:sp>
      <p:sp>
        <p:nvSpPr>
          <p:cNvPr id="3" name="Inhaltsplatzhalter 2">
            <a:extLst>
              <a:ext uri="{FF2B5EF4-FFF2-40B4-BE49-F238E27FC236}">
                <a16:creationId xmlns:a16="http://schemas.microsoft.com/office/drawing/2014/main" id="{16B294DF-13E7-45BD-9692-431E8AFB730F}"/>
              </a:ext>
            </a:extLst>
          </p:cNvPr>
          <p:cNvSpPr>
            <a:spLocks noGrp="1"/>
          </p:cNvSpPr>
          <p:nvPr>
            <p:ph idx="1"/>
          </p:nvPr>
        </p:nvSpPr>
        <p:spPr/>
        <p:txBody>
          <a:bodyPr/>
          <a:lstStyle/>
          <a:p>
            <a:r>
              <a:rPr lang="en-GB" dirty="0"/>
              <a:t>The following resources are required to successfully finish the workshop:</a:t>
            </a:r>
          </a:p>
          <a:p>
            <a:r>
              <a:rPr lang="en-GB" dirty="0"/>
              <a:t>Install </a:t>
            </a:r>
            <a:r>
              <a:rPr lang="en-GB" dirty="0" err="1"/>
              <a:t>npm</a:t>
            </a:r>
            <a:r>
              <a:rPr lang="en-GB" dirty="0"/>
              <a:t>: </a:t>
            </a:r>
            <a:r>
              <a:rPr lang="en-GB" dirty="0">
                <a:hlinkClick r:id="rId2"/>
              </a:rPr>
              <a:t>https://nodejs.org</a:t>
            </a:r>
            <a:endParaRPr lang="de-DE" dirty="0"/>
          </a:p>
          <a:p>
            <a:r>
              <a:rPr lang="en-GB" dirty="0"/>
              <a:t>I</a:t>
            </a:r>
            <a:r>
              <a:rPr lang="de-DE" dirty="0" err="1"/>
              <a:t>nstall</a:t>
            </a:r>
            <a:r>
              <a:rPr lang="de-DE" dirty="0"/>
              <a:t> </a:t>
            </a:r>
            <a:r>
              <a:rPr lang="de-DE" dirty="0" err="1"/>
              <a:t>Putty</a:t>
            </a:r>
            <a:r>
              <a:rPr lang="de-DE" dirty="0"/>
              <a:t> (Windows </a:t>
            </a:r>
            <a:r>
              <a:rPr lang="de-DE" dirty="0" err="1"/>
              <a:t>only</a:t>
            </a:r>
            <a:r>
              <a:rPr lang="de-DE" dirty="0"/>
              <a:t>): </a:t>
            </a:r>
            <a:r>
              <a:rPr lang="de-DE" dirty="0">
                <a:hlinkClick r:id="rId3"/>
              </a:rPr>
              <a:t>https://www.chiark.greenend.org.uk/~sgtatham/putty/latest.html</a:t>
            </a:r>
            <a:endParaRPr lang="de-DE" dirty="0"/>
          </a:p>
          <a:p>
            <a:r>
              <a:rPr lang="en-GB" dirty="0"/>
              <a:t>Install </a:t>
            </a:r>
            <a:r>
              <a:rPr lang="en-GB" dirty="0" err="1"/>
              <a:t>MetaMask</a:t>
            </a:r>
            <a:r>
              <a:rPr lang="en-GB" dirty="0"/>
              <a:t> browser addon</a:t>
            </a:r>
          </a:p>
        </p:txBody>
      </p:sp>
    </p:spTree>
    <p:extLst>
      <p:ext uri="{BB962C8B-B14F-4D97-AF65-F5344CB8AC3E}">
        <p14:creationId xmlns:p14="http://schemas.microsoft.com/office/powerpoint/2010/main" val="2478613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Blockchain?</a:t>
            </a:r>
          </a:p>
        </p:txBody>
      </p:sp>
      <p:sp>
        <p:nvSpPr>
          <p:cNvPr id="3" name="Content Placeholder 2"/>
          <p:cNvSpPr>
            <a:spLocks noGrp="1"/>
          </p:cNvSpPr>
          <p:nvPr>
            <p:ph idx="1"/>
          </p:nvPr>
        </p:nvSpPr>
        <p:spPr>
          <a:xfrm>
            <a:off x="838199" y="1825625"/>
            <a:ext cx="4733261" cy="4200826"/>
          </a:xfrm>
        </p:spPr>
        <p:txBody>
          <a:bodyPr>
            <a:normAutofit/>
          </a:bodyPr>
          <a:lstStyle/>
          <a:p>
            <a:r>
              <a:rPr lang="en-US" dirty="0"/>
              <a:t>Distributed databases</a:t>
            </a:r>
          </a:p>
          <a:p>
            <a:r>
              <a:rPr lang="en-US" dirty="0"/>
              <a:t>Made up of blocks</a:t>
            </a:r>
          </a:p>
          <a:p>
            <a:r>
              <a:rPr lang="en-US" dirty="0"/>
              <a:t>Offers secure* storage of transaction data</a:t>
            </a:r>
          </a:p>
          <a:p>
            <a:r>
              <a:rPr lang="en-US" dirty="0"/>
              <a:t>Bitcoin, Ethereum etc.</a:t>
            </a:r>
          </a:p>
          <a:p>
            <a:endParaRPr lang="en-US" dirty="0"/>
          </a:p>
          <a:p>
            <a:endParaRPr lang="en-US" dirty="0"/>
          </a:p>
          <a:p>
            <a:pPr marL="0" indent="0">
              <a:buNone/>
            </a:pPr>
            <a:r>
              <a:rPr lang="en-US" sz="2000" dirty="0"/>
              <a:t>*tamper-resistant, secure, verifiable</a:t>
            </a:r>
          </a:p>
        </p:txBody>
      </p:sp>
      <p:pic>
        <p:nvPicPr>
          <p:cNvPr id="1026" name="Picture 2" descr="Blockchain Illustration 2.jpg">
            <a:extLst>
              <a:ext uri="{FF2B5EF4-FFF2-40B4-BE49-F238E27FC236}">
                <a16:creationId xmlns:a16="http://schemas.microsoft.com/office/drawing/2014/main" id="{A9A0237C-8520-4988-A77E-5B34452F43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489" y="2030818"/>
            <a:ext cx="5557283" cy="3125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515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Blockchains Work?</a:t>
            </a:r>
          </a:p>
        </p:txBody>
      </p:sp>
      <p:sp>
        <p:nvSpPr>
          <p:cNvPr id="3" name="Content Placeholder 2"/>
          <p:cNvSpPr>
            <a:spLocks noGrp="1"/>
          </p:cNvSpPr>
          <p:nvPr>
            <p:ph idx="1"/>
          </p:nvPr>
        </p:nvSpPr>
        <p:spPr>
          <a:xfrm>
            <a:off x="244549" y="1825625"/>
            <a:ext cx="5577637" cy="4200826"/>
          </a:xfrm>
        </p:spPr>
        <p:txBody>
          <a:bodyPr>
            <a:normAutofit/>
          </a:bodyPr>
          <a:lstStyle/>
          <a:p>
            <a:r>
              <a:rPr lang="en-US" dirty="0"/>
              <a:t>No trusted third-party authority</a:t>
            </a:r>
          </a:p>
          <a:p>
            <a:r>
              <a:rPr lang="en-US" dirty="0"/>
              <a:t>Decentralized network of nodes</a:t>
            </a:r>
          </a:p>
          <a:p>
            <a:r>
              <a:rPr lang="en-US" dirty="0"/>
              <a:t>Connected via the internet</a:t>
            </a:r>
          </a:p>
          <a:p>
            <a:r>
              <a:rPr lang="en-US" dirty="0"/>
              <a:t>Block validation via network</a:t>
            </a:r>
          </a:p>
          <a:p>
            <a:r>
              <a:rPr lang="en-US" dirty="0"/>
              <a:t>Majority agreement validation</a:t>
            </a:r>
          </a:p>
          <a:p>
            <a:r>
              <a:rPr lang="en-US" dirty="0"/>
              <a:t>Creates an immutable ledger.</a:t>
            </a:r>
          </a:p>
        </p:txBody>
      </p:sp>
      <p:pic>
        <p:nvPicPr>
          <p:cNvPr id="4" name="Picture 3">
            <a:extLst>
              <a:ext uri="{FF2B5EF4-FFF2-40B4-BE49-F238E27FC236}">
                <a16:creationId xmlns:a16="http://schemas.microsoft.com/office/drawing/2014/main" id="{0C6E0C62-1ABC-4F46-B226-2B8F76331F20}"/>
              </a:ext>
            </a:extLst>
          </p:cNvPr>
          <p:cNvPicPr>
            <a:picLocks noChangeAspect="1"/>
          </p:cNvPicPr>
          <p:nvPr/>
        </p:nvPicPr>
        <p:blipFill>
          <a:blip r:embed="rId3"/>
          <a:stretch>
            <a:fillRect/>
          </a:stretch>
        </p:blipFill>
        <p:spPr>
          <a:xfrm>
            <a:off x="6614655" y="1534592"/>
            <a:ext cx="4321500" cy="1704833"/>
          </a:xfrm>
          <a:prstGeom prst="rect">
            <a:avLst/>
          </a:prstGeom>
        </p:spPr>
      </p:pic>
      <p:sp>
        <p:nvSpPr>
          <p:cNvPr id="6" name="TextBox 5">
            <a:extLst>
              <a:ext uri="{FF2B5EF4-FFF2-40B4-BE49-F238E27FC236}">
                <a16:creationId xmlns:a16="http://schemas.microsoft.com/office/drawing/2014/main" id="{D9D357C2-8185-41C8-81C6-2C4DCAA8FD1F}"/>
              </a:ext>
            </a:extLst>
          </p:cNvPr>
          <p:cNvSpPr txBox="1"/>
          <p:nvPr/>
        </p:nvSpPr>
        <p:spPr>
          <a:xfrm>
            <a:off x="6663703" y="3235920"/>
            <a:ext cx="4223400" cy="369332"/>
          </a:xfrm>
          <a:prstGeom prst="rect">
            <a:avLst/>
          </a:prstGeom>
          <a:noFill/>
        </p:spPr>
        <p:txBody>
          <a:bodyPr wrap="none" rtlCol="0">
            <a:spAutoFit/>
          </a:bodyPr>
          <a:lstStyle/>
          <a:p>
            <a:r>
              <a:rPr lang="en-US" dirty="0"/>
              <a:t>Traditional Trusted Third-Party Authority</a:t>
            </a:r>
          </a:p>
        </p:txBody>
      </p:sp>
      <p:sp>
        <p:nvSpPr>
          <p:cNvPr id="9" name="TextBox 8">
            <a:extLst>
              <a:ext uri="{FF2B5EF4-FFF2-40B4-BE49-F238E27FC236}">
                <a16:creationId xmlns:a16="http://schemas.microsoft.com/office/drawing/2014/main" id="{C60F1D74-B82F-4B1F-B5DF-70C37AA7A17E}"/>
              </a:ext>
            </a:extLst>
          </p:cNvPr>
          <p:cNvSpPr txBox="1"/>
          <p:nvPr/>
        </p:nvSpPr>
        <p:spPr>
          <a:xfrm>
            <a:off x="7536120" y="5129922"/>
            <a:ext cx="3839705" cy="369332"/>
          </a:xfrm>
          <a:prstGeom prst="rect">
            <a:avLst/>
          </a:prstGeom>
          <a:noFill/>
        </p:spPr>
        <p:txBody>
          <a:bodyPr wrap="none" rtlCol="0">
            <a:spAutoFit/>
          </a:bodyPr>
          <a:lstStyle/>
          <a:p>
            <a:r>
              <a:rPr lang="en-US" dirty="0"/>
              <a:t>Blockchain as an Immutable Ledger</a:t>
            </a:r>
          </a:p>
        </p:txBody>
      </p:sp>
      <p:pic>
        <p:nvPicPr>
          <p:cNvPr id="8" name="Picture 7">
            <a:extLst>
              <a:ext uri="{FF2B5EF4-FFF2-40B4-BE49-F238E27FC236}">
                <a16:creationId xmlns:a16="http://schemas.microsoft.com/office/drawing/2014/main" id="{96AC4163-4041-4874-B046-6A4775AC127F}"/>
              </a:ext>
            </a:extLst>
          </p:cNvPr>
          <p:cNvPicPr>
            <a:picLocks noChangeAspect="1"/>
          </p:cNvPicPr>
          <p:nvPr/>
        </p:nvPicPr>
        <p:blipFill>
          <a:blip r:embed="rId4"/>
          <a:stretch>
            <a:fillRect/>
          </a:stretch>
        </p:blipFill>
        <p:spPr>
          <a:xfrm>
            <a:off x="6077821" y="4096386"/>
            <a:ext cx="5395163" cy="1033536"/>
          </a:xfrm>
          <a:prstGeom prst="rect">
            <a:avLst/>
          </a:prstGeom>
        </p:spPr>
      </p:pic>
    </p:spTree>
    <p:extLst>
      <p:ext uri="{BB962C8B-B14F-4D97-AF65-F5344CB8AC3E}">
        <p14:creationId xmlns:p14="http://schemas.microsoft.com/office/powerpoint/2010/main" val="2945437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Mining</a:t>
            </a:r>
          </a:p>
        </p:txBody>
      </p:sp>
      <p:sp>
        <p:nvSpPr>
          <p:cNvPr id="3" name="Content Placeholder 2"/>
          <p:cNvSpPr>
            <a:spLocks noGrp="1"/>
          </p:cNvSpPr>
          <p:nvPr>
            <p:ph idx="1"/>
          </p:nvPr>
        </p:nvSpPr>
        <p:spPr>
          <a:xfrm>
            <a:off x="838199" y="1825625"/>
            <a:ext cx="5084136" cy="4200826"/>
          </a:xfrm>
        </p:spPr>
        <p:txBody>
          <a:bodyPr>
            <a:normAutofit fontScale="92500"/>
          </a:bodyPr>
          <a:lstStyle/>
          <a:p>
            <a:r>
              <a:rPr lang="en-US" dirty="0"/>
              <a:t>Nodes discovered by “mining”</a:t>
            </a:r>
          </a:p>
          <a:p>
            <a:r>
              <a:rPr lang="en-US" dirty="0"/>
              <a:t>Achieved by running resource intensive algorithms</a:t>
            </a:r>
          </a:p>
          <a:p>
            <a:r>
              <a:rPr lang="en-US" dirty="0"/>
              <a:t>Node who succeeds in finding and validating the solution receives “coin” as reward</a:t>
            </a:r>
          </a:p>
          <a:p>
            <a:r>
              <a:rPr lang="en-US" dirty="0"/>
              <a:t>Complexity relative to number of miners / network size</a:t>
            </a:r>
          </a:p>
        </p:txBody>
      </p:sp>
      <p:pic>
        <p:nvPicPr>
          <p:cNvPr id="2050" name="Picture 2" descr="backhoe bucket, barren, dirt">
            <a:extLst>
              <a:ext uri="{FF2B5EF4-FFF2-40B4-BE49-F238E27FC236}">
                <a16:creationId xmlns:a16="http://schemas.microsoft.com/office/drawing/2014/main" id="{1DF4A1B3-816F-4569-AF81-410C410B93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4333" y="2069695"/>
            <a:ext cx="4819467" cy="3214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185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Wallets</a:t>
            </a:r>
          </a:p>
        </p:txBody>
      </p:sp>
      <p:sp>
        <p:nvSpPr>
          <p:cNvPr id="3" name="Content Placeholder 2"/>
          <p:cNvSpPr>
            <a:spLocks noGrp="1"/>
          </p:cNvSpPr>
          <p:nvPr>
            <p:ph idx="1"/>
          </p:nvPr>
        </p:nvSpPr>
        <p:spPr>
          <a:xfrm>
            <a:off x="838199" y="1825625"/>
            <a:ext cx="4733261" cy="4200826"/>
          </a:xfrm>
        </p:spPr>
        <p:txBody>
          <a:bodyPr>
            <a:normAutofit fontScale="92500" lnSpcReduction="10000"/>
          </a:bodyPr>
          <a:lstStyle/>
          <a:p>
            <a:r>
              <a:rPr lang="en-US" dirty="0"/>
              <a:t>Users must set up virtual bank account – called “wallets”</a:t>
            </a:r>
          </a:p>
          <a:p>
            <a:r>
              <a:rPr lang="en-US" dirty="0"/>
              <a:t>Stores personal coins associated to the user</a:t>
            </a:r>
          </a:p>
          <a:p>
            <a:r>
              <a:rPr lang="en-US" dirty="0"/>
              <a:t>Acts as client on the blockchain network</a:t>
            </a:r>
          </a:p>
          <a:p>
            <a:r>
              <a:rPr lang="en-US" dirty="0"/>
              <a:t>Has ability to send / receive money</a:t>
            </a:r>
          </a:p>
          <a:p>
            <a:r>
              <a:rPr lang="en-US" dirty="0" err="1"/>
              <a:t>MetaMask</a:t>
            </a:r>
            <a:r>
              <a:rPr lang="en-US" dirty="0"/>
              <a:t>, Electrum, Armory …</a:t>
            </a:r>
          </a:p>
        </p:txBody>
      </p:sp>
      <p:pic>
        <p:nvPicPr>
          <p:cNvPr id="5122" name="Picture 2" descr="bank notes, business, cash">
            <a:extLst>
              <a:ext uri="{FF2B5EF4-FFF2-40B4-BE49-F238E27FC236}">
                <a16:creationId xmlns:a16="http://schemas.microsoft.com/office/drawing/2014/main" id="{7CE2AB42-2A5D-42AD-9FE4-9BECEBF6E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01281"/>
            <a:ext cx="5453964" cy="364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011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a:t>
            </a:r>
          </a:p>
        </p:txBody>
      </p:sp>
      <p:sp>
        <p:nvSpPr>
          <p:cNvPr id="3" name="Content Placeholder 2"/>
          <p:cNvSpPr>
            <a:spLocks noGrp="1"/>
          </p:cNvSpPr>
          <p:nvPr>
            <p:ph idx="1"/>
          </p:nvPr>
        </p:nvSpPr>
        <p:spPr>
          <a:xfrm>
            <a:off x="838199" y="1825625"/>
            <a:ext cx="5573234" cy="4200826"/>
          </a:xfrm>
        </p:spPr>
        <p:txBody>
          <a:bodyPr>
            <a:normAutofit/>
          </a:bodyPr>
          <a:lstStyle/>
          <a:p>
            <a:r>
              <a:rPr lang="en-US" dirty="0"/>
              <a:t>blockchain network </a:t>
            </a:r>
          </a:p>
          <a:p>
            <a:r>
              <a:rPr lang="en-US" dirty="0"/>
              <a:t>open-source technology</a:t>
            </a:r>
          </a:p>
          <a:p>
            <a:r>
              <a:rPr lang="en-US" dirty="0"/>
              <a:t>Not pure cryptocurrency</a:t>
            </a:r>
          </a:p>
          <a:p>
            <a:r>
              <a:rPr lang="en-US" dirty="0"/>
              <a:t>invented as general-purpose blockchain </a:t>
            </a:r>
          </a:p>
          <a:p>
            <a:r>
              <a:rPr lang="en-US" dirty="0"/>
              <a:t>can be applied in new and creative ways.</a:t>
            </a:r>
          </a:p>
        </p:txBody>
      </p:sp>
      <p:pic>
        <p:nvPicPr>
          <p:cNvPr id="4098" name="Picture 2" descr="Image result for ethereum logo">
            <a:extLst>
              <a:ext uri="{FF2B5EF4-FFF2-40B4-BE49-F238E27FC236}">
                <a16:creationId xmlns:a16="http://schemas.microsoft.com/office/drawing/2014/main" id="{DE8022E3-3CC2-4E08-AC4D-424EEA9A8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1478147"/>
            <a:ext cx="4762500" cy="37528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7EA7BB5-FE5C-4627-8025-D7EAEBA15B4A}"/>
              </a:ext>
            </a:extLst>
          </p:cNvPr>
          <p:cNvSpPr/>
          <p:nvPr/>
        </p:nvSpPr>
        <p:spPr>
          <a:xfrm>
            <a:off x="3743372" y="5738009"/>
            <a:ext cx="5695855" cy="646331"/>
          </a:xfrm>
          <a:prstGeom prst="rect">
            <a:avLst/>
          </a:prstGeom>
        </p:spPr>
        <p:txBody>
          <a:bodyPr wrap="none">
            <a:spAutoFit/>
          </a:bodyPr>
          <a:lstStyle/>
          <a:p>
            <a:r>
              <a:rPr lang="en-US" sz="3600" dirty="0"/>
              <a:t>https://www.ethereum.org/</a:t>
            </a:r>
          </a:p>
        </p:txBody>
      </p:sp>
    </p:spTree>
    <p:extLst>
      <p:ext uri="{BB962C8B-B14F-4D97-AF65-F5344CB8AC3E}">
        <p14:creationId xmlns:p14="http://schemas.microsoft.com/office/powerpoint/2010/main" val="75747109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1829</Words>
  <Application>Microsoft Office PowerPoint</Application>
  <PresentationFormat>Breitbild</PresentationFormat>
  <Paragraphs>145</Paragraphs>
  <Slides>17</Slides>
  <Notes>13</Notes>
  <HiddenSlides>0</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17</vt:i4>
      </vt:variant>
    </vt:vector>
  </HeadingPairs>
  <TitlesOfParts>
    <vt:vector size="28" baseType="lpstr">
      <vt:lpstr>Arial</vt:lpstr>
      <vt:lpstr>Calibri</vt:lpstr>
      <vt:lpstr>Consolas</vt:lpstr>
      <vt:lpstr>Courier New</vt:lpstr>
      <vt:lpstr>Lucida Console</vt:lpstr>
      <vt:lpstr>Segoe UI</vt:lpstr>
      <vt:lpstr>Segoe UI Light</vt:lpstr>
      <vt:lpstr>Segoe UI Semibold</vt:lpstr>
      <vt:lpstr>Wingdings</vt:lpstr>
      <vt:lpstr>Office Theme</vt:lpstr>
      <vt:lpstr>1_MS1444_Windows Azure Template 16x9_r08a</vt:lpstr>
      <vt:lpstr>Blockchain-as-a-Service on Microsoft Azure</vt:lpstr>
      <vt:lpstr>Introduction</vt:lpstr>
      <vt:lpstr>Github</vt:lpstr>
      <vt:lpstr>Setting up stuff</vt:lpstr>
      <vt:lpstr>What is a Blockchain?</vt:lpstr>
      <vt:lpstr>How Do Blockchains Work?</vt:lpstr>
      <vt:lpstr>Blockchain Mining</vt:lpstr>
      <vt:lpstr>Wallets</vt:lpstr>
      <vt:lpstr>Ethereum</vt:lpstr>
      <vt:lpstr>Uses for Ethereum</vt:lpstr>
      <vt:lpstr>Smart Contracts</vt:lpstr>
      <vt:lpstr>Blockchain Weaknesses</vt:lpstr>
      <vt:lpstr>Solidity</vt:lpstr>
      <vt:lpstr>Deploying Contracts</vt:lpstr>
      <vt:lpstr>Azure Blockchain-as-a-Service</vt:lpstr>
      <vt:lpstr>Hands-On Lab</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Blockchain-as-a-Service on Microsoft Azure</dc:title>
  <dc:creator>scott@liquiddaffodil.com</dc:creator>
  <cp:lastModifiedBy>Jan Helmich</cp:lastModifiedBy>
  <cp:revision>365</cp:revision>
  <dcterms:created xsi:type="dcterms:W3CDTF">2016-04-21T18:51:19Z</dcterms:created>
  <dcterms:modified xsi:type="dcterms:W3CDTF">2018-02-23T10:24:45Z</dcterms:modified>
</cp:coreProperties>
</file>