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71"/>
  </p:handoutMasterIdLst>
  <p:sldIdLst>
    <p:sldId id="258" r:id="rId2"/>
    <p:sldId id="259" r:id="rId3"/>
    <p:sldId id="260" r:id="rId4"/>
    <p:sldId id="319" r:id="rId5"/>
    <p:sldId id="262" r:id="rId6"/>
    <p:sldId id="263" r:id="rId7"/>
    <p:sldId id="264" r:id="rId8"/>
    <p:sldId id="265" r:id="rId9"/>
    <p:sldId id="320" r:id="rId10"/>
    <p:sldId id="266" r:id="rId11"/>
    <p:sldId id="267" r:id="rId12"/>
    <p:sldId id="268" r:id="rId13"/>
    <p:sldId id="270" r:id="rId14"/>
    <p:sldId id="321" r:id="rId15"/>
    <p:sldId id="269" r:id="rId16"/>
    <p:sldId id="322" r:id="rId17"/>
    <p:sldId id="323" r:id="rId18"/>
    <p:sldId id="324" r:id="rId19"/>
    <p:sldId id="271" r:id="rId20"/>
    <p:sldId id="325" r:id="rId21"/>
    <p:sldId id="326" r:id="rId22"/>
    <p:sldId id="272" r:id="rId23"/>
    <p:sldId id="327" r:id="rId24"/>
    <p:sldId id="273" r:id="rId25"/>
    <p:sldId id="274" r:id="rId26"/>
    <p:sldId id="275" r:id="rId27"/>
    <p:sldId id="313" r:id="rId28"/>
    <p:sldId id="279" r:id="rId29"/>
    <p:sldId id="280" r:id="rId30"/>
    <p:sldId id="281" r:id="rId31"/>
    <p:sldId id="282" r:id="rId32"/>
    <p:sldId id="283" r:id="rId33"/>
    <p:sldId id="284" r:id="rId34"/>
    <p:sldId id="330" r:id="rId35"/>
    <p:sldId id="285" r:id="rId36"/>
    <p:sldId id="329" r:id="rId37"/>
    <p:sldId id="287" r:id="rId38"/>
    <p:sldId id="286" r:id="rId39"/>
    <p:sldId id="315" r:id="rId40"/>
    <p:sldId id="288" r:id="rId41"/>
    <p:sldId id="289" r:id="rId42"/>
    <p:sldId id="290" r:id="rId43"/>
    <p:sldId id="331" r:id="rId44"/>
    <p:sldId id="292" r:id="rId45"/>
    <p:sldId id="332" r:id="rId46"/>
    <p:sldId id="317" r:id="rId47"/>
    <p:sldId id="293" r:id="rId48"/>
    <p:sldId id="294" r:id="rId49"/>
    <p:sldId id="318" r:id="rId50"/>
    <p:sldId id="295" r:id="rId51"/>
    <p:sldId id="296" r:id="rId52"/>
    <p:sldId id="297" r:id="rId53"/>
    <p:sldId id="316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33" r:id="rId70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9999"/>
    <a:srgbClr val="00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43" autoAdjust="0"/>
  </p:normalViewPr>
  <p:slideViewPr>
    <p:cSldViewPr>
      <p:cViewPr varScale="1">
        <p:scale>
          <a:sx n="102" d="100"/>
          <a:sy n="102" d="100"/>
        </p:scale>
        <p:origin x="-11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665" cy="48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866" y="0"/>
            <a:ext cx="2890665" cy="48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815"/>
            <a:ext cx="2890665" cy="48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866" y="9263815"/>
            <a:ext cx="2890665" cy="48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78566E-B394-4D59-A1D3-837B95EBE4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22110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E0EC161-CE4A-46C5-A087-DD490492E0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3400" y="179388"/>
            <a:ext cx="1933575" cy="6478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0" y="179388"/>
            <a:ext cx="5651500" cy="6478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75" y="179388"/>
            <a:ext cx="7377113" cy="900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079500" y="1258888"/>
            <a:ext cx="7737475" cy="53990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438275" y="179388"/>
            <a:ext cx="7377113" cy="900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9500" y="1258888"/>
            <a:ext cx="3792538" cy="2622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4438" y="1258888"/>
            <a:ext cx="3792537" cy="2622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79500" y="4033838"/>
            <a:ext cx="3792538" cy="2624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4438" y="4033838"/>
            <a:ext cx="3792537" cy="2624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0" y="1258888"/>
            <a:ext cx="3792538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4438" y="1258888"/>
            <a:ext cx="3792537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8275" y="179388"/>
            <a:ext cx="7377113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1258888"/>
            <a:ext cx="7737475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5949950"/>
            <a:ext cx="936625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3" name="Line 7"/>
          <p:cNvSpPr>
            <a:spLocks noChangeShapeType="1"/>
          </p:cNvSpPr>
          <p:nvPr userDrawn="1"/>
        </p:nvSpPr>
        <p:spPr bwMode="auto">
          <a:xfrm flipH="1" flipV="1">
            <a:off x="165100" y="1079500"/>
            <a:ext cx="8648700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152400" y="54927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539750" y="5492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927100" y="549275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er.essex.ac.uk/files/teaching/stephenj/ec968/pdfs/ec968lnotesv6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1557338"/>
            <a:ext cx="7772400" cy="1470025"/>
          </a:xfrm>
        </p:spPr>
        <p:txBody>
          <a:bodyPr/>
          <a:lstStyle/>
          <a:p>
            <a:pPr eaLnBrk="1" hangingPunct="1"/>
            <a:r>
              <a:rPr lang="en-GB" sz="2500" smtClean="0"/>
              <a:t>SC968: Panel Data Methods for Sociologists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500438"/>
            <a:ext cx="6400800" cy="1752600"/>
          </a:xfrm>
        </p:spPr>
        <p:txBody>
          <a:bodyPr/>
          <a:lstStyle/>
          <a:p>
            <a:pPr eaLnBrk="1" hangingPunct="1"/>
            <a:r>
              <a:rPr lang="en-GB" sz="3600" smtClean="0"/>
              <a:t>Introduction to survival/event history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Duration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Event history analysis is to do with the analysis of the duration of a nonoccurrence of an event or the length of time during the risk period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Examples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Duration of marriage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Length of life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In practice we model the probability of a transition conditional on being in the risk set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313" y="1643063"/>
            <a:ext cx="6249987" cy="452596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GB" sz="2800" smtClean="0"/>
              <a:t>ID  Entry date   Died      End date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GB" sz="2800" smtClean="0"/>
          </a:p>
          <a:p>
            <a:pPr marL="609600" indent="-609600" eaLnBrk="1" hangingPunct="1">
              <a:buFontTx/>
              <a:buNone/>
            </a:pPr>
            <a:r>
              <a:rPr lang="en-GB" sz="2000" smtClean="0"/>
              <a:t>1	01/01/1991                              01/01/2008</a:t>
            </a:r>
          </a:p>
          <a:p>
            <a:pPr marL="609600" indent="-609600" eaLnBrk="1" hangingPunct="1">
              <a:buFontTx/>
              <a:buAutoNum type="arabicPlain"/>
            </a:pPr>
            <a:endParaRPr lang="en-GB" sz="2000" smtClean="0"/>
          </a:p>
          <a:p>
            <a:pPr marL="609600" indent="-609600" eaLnBrk="1" hangingPunct="1">
              <a:buFontTx/>
              <a:buAutoNum type="arabicPlain" startAt="2"/>
            </a:pPr>
            <a:r>
              <a:rPr lang="en-GB" sz="2000" smtClean="0"/>
              <a:t>01/01/1991     01/01/2000	    01/01/2000</a:t>
            </a:r>
          </a:p>
          <a:p>
            <a:pPr marL="609600" indent="-609600" eaLnBrk="1" hangingPunct="1">
              <a:buFontTx/>
              <a:buAutoNum type="arabicPlain" startAt="2"/>
            </a:pPr>
            <a:endParaRPr lang="en-GB" sz="2000" smtClean="0"/>
          </a:p>
          <a:p>
            <a:pPr marL="609600" indent="-609600" eaLnBrk="1" hangingPunct="1">
              <a:buFontTx/>
              <a:buNone/>
            </a:pPr>
            <a:r>
              <a:rPr lang="en-GB" sz="2000" smtClean="0"/>
              <a:t>3	01/01/1995                              01/01/2005</a:t>
            </a:r>
          </a:p>
          <a:p>
            <a:pPr marL="609600" indent="-609600" eaLnBrk="1" hangingPunct="1">
              <a:buFontTx/>
              <a:buNone/>
            </a:pPr>
            <a:endParaRPr lang="en-GB" sz="2000" smtClean="0"/>
          </a:p>
          <a:p>
            <a:pPr marL="609600" indent="-609600" eaLnBrk="1" hangingPunct="1">
              <a:buFontTx/>
              <a:buNone/>
            </a:pPr>
            <a:r>
              <a:rPr lang="en-GB" sz="2000" smtClean="0"/>
              <a:t>4	01/01/1994     01/07/2004       01/07/2004</a:t>
            </a:r>
          </a:p>
          <a:p>
            <a:pPr marL="609600" indent="-609600" eaLnBrk="1" hangingPunct="1">
              <a:buFontTx/>
              <a:buAutoNum type="arabicPlain"/>
            </a:pPr>
            <a:endParaRPr lang="en-GB" sz="20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Calendar time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116013" y="1268413"/>
          <a:ext cx="7737475" cy="5397500"/>
        </p:xfrm>
        <a:graphic>
          <a:graphicData uri="http://schemas.openxmlformats.org/presentationml/2006/ole">
            <p:oleObj spid="_x0000_s1040" name="Chart" r:id="rId3" imgW="8229600" imgH="4524221" progId="MSGraph.Chart.8">
              <p:embed followColorScheme="full"/>
            </p:oleObj>
          </a:graphicData>
        </a:graphic>
      </p:graphicFrame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258888" y="1557338"/>
            <a:ext cx="0" cy="4608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258888" y="6165850"/>
            <a:ext cx="6697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380288" y="1484313"/>
            <a:ext cx="71437" cy="4897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331913" y="1989138"/>
            <a:ext cx="60483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331913" y="3284538"/>
            <a:ext cx="316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771775" y="4652963"/>
            <a:ext cx="338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2411413" y="5589588"/>
            <a:ext cx="338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095375" y="6184900"/>
            <a:ext cx="7653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1991         1994      1997        2000       2003          2006           2009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7451725" y="3213100"/>
            <a:ext cx="7207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7935913" y="2297113"/>
            <a:ext cx="11620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Study </a:t>
            </a:r>
          </a:p>
          <a:p>
            <a:r>
              <a:rPr lang="en-GB"/>
              <a:t>follow-up </a:t>
            </a:r>
          </a:p>
          <a:p>
            <a:r>
              <a:rPr lang="en-GB"/>
              <a:t>ended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0"/>
            <a:ext cx="7078663" cy="1143000"/>
          </a:xfrm>
        </p:spPr>
        <p:txBody>
          <a:bodyPr/>
          <a:lstStyle/>
          <a:p>
            <a:pPr eaLnBrk="1" hangingPunct="1"/>
            <a:r>
              <a:rPr lang="en-GB" smtClean="0"/>
              <a:t>Censoring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209160" cy="504031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Ideally:  observe individual since the onset of risk until event has occurred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...very demanding in terms of data collection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2100" dirty="0" smtClean="0"/>
              <a:t>(ex: risk of death starts when one is born)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Usually</a:t>
            </a:r>
            <a:r>
              <a:rPr lang="en-GB" sz="2400" dirty="0" smtClean="0">
                <a:sym typeface="Wingdings" pitchFamily="2" charset="2"/>
              </a:rPr>
              <a:t>– incomplete data  censoring</a:t>
            </a:r>
            <a:endParaRPr lang="en-GB" sz="2400" dirty="0" smtClean="0"/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An observation is censored if it has incomplete information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Types of censoring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2100" dirty="0" smtClean="0"/>
              <a:t>Right censoring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2100" dirty="0" smtClean="0"/>
              <a:t>Left censoring</a:t>
            </a:r>
          </a:p>
          <a:p>
            <a:pPr lvl="1" eaLnBrk="1" hangingPunct="1">
              <a:spcAft>
                <a:spcPct val="20000"/>
              </a:spcAft>
            </a:pPr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Censoring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200" u="sng" dirty="0" smtClean="0"/>
              <a:t>Right censoring</a:t>
            </a:r>
            <a:r>
              <a:rPr lang="en-GB" sz="2200" dirty="0" smtClean="0"/>
              <a:t>: the person did not experience the event during the time that they were studied</a:t>
            </a:r>
          </a:p>
          <a:p>
            <a:pPr eaLnBrk="1" hangingPunct="1">
              <a:spcAft>
                <a:spcPct val="20000"/>
              </a:spcAft>
            </a:pPr>
            <a:r>
              <a:rPr lang="en-GB" sz="2200" dirty="0" smtClean="0"/>
              <a:t>Common reasons for right censoring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dirty="0" smtClean="0"/>
              <a:t>the study ends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dirty="0" smtClean="0"/>
              <a:t>the person drops-out of the study</a:t>
            </a:r>
          </a:p>
          <a:p>
            <a:pPr eaLnBrk="1" hangingPunct="1">
              <a:spcAft>
                <a:spcPct val="20000"/>
              </a:spcAft>
            </a:pPr>
            <a:r>
              <a:rPr lang="en-GB" sz="2200" dirty="0" smtClean="0"/>
              <a:t>We do not know when the person experiences the event but we </a:t>
            </a:r>
            <a:r>
              <a:rPr lang="en-GB" sz="2200" u="sng" dirty="0" smtClean="0"/>
              <a:t>do know </a:t>
            </a:r>
            <a:r>
              <a:rPr lang="en-GB" sz="2200" dirty="0" smtClean="0"/>
              <a:t>that it is later than a given time T</a:t>
            </a:r>
          </a:p>
          <a:p>
            <a:r>
              <a:rPr lang="en-GB" sz="2200" u="sng" dirty="0" smtClean="0"/>
              <a:t>Left censoring: </a:t>
            </a:r>
            <a:r>
              <a:rPr lang="en-GB" sz="2200" dirty="0" smtClean="0"/>
              <a:t>the person became at risk before we started observing her</a:t>
            </a:r>
          </a:p>
          <a:p>
            <a:pPr lvl="1"/>
            <a:r>
              <a:rPr lang="en-GB" sz="1900" dirty="0" smtClean="0"/>
              <a:t>We do not know when the person entered the risk set</a:t>
            </a:r>
            <a:r>
              <a:rPr lang="en-GB" sz="1900" dirty="0" smtClean="0">
                <a:sym typeface="Wingdings" pitchFamily="2" charset="2"/>
              </a:rPr>
              <a:t>  EHA cannot deal with</a:t>
            </a:r>
          </a:p>
          <a:p>
            <a:pPr lvl="1"/>
            <a:r>
              <a:rPr lang="en-GB" sz="1900" dirty="0" smtClean="0">
                <a:sym typeface="Wingdings" pitchFamily="2" charset="2"/>
              </a:rPr>
              <a:t>We know when the person entered the risk set condition on the person having survived long enough to enter the study</a:t>
            </a:r>
          </a:p>
          <a:p>
            <a:r>
              <a:rPr lang="en-GB" sz="2200" dirty="0" smtClean="0"/>
              <a:t>Censoring independent of </a:t>
            </a:r>
            <a:r>
              <a:rPr lang="en-GB" sz="2200" smtClean="0"/>
              <a:t>survival processes!!</a:t>
            </a:r>
            <a:endParaRPr lang="en-GB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0"/>
            <a:ext cx="6321425" cy="1143000"/>
          </a:xfrm>
        </p:spPr>
        <p:txBody>
          <a:bodyPr/>
          <a:lstStyle/>
          <a:p>
            <a:pPr eaLnBrk="1" hangingPunct="1"/>
            <a:r>
              <a:rPr lang="en-GB" smtClean="0"/>
              <a:t>Study time in years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258888" y="1557338"/>
            <a:ext cx="0" cy="4608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258888" y="6165850"/>
            <a:ext cx="6697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331913" y="1916113"/>
            <a:ext cx="5184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331913" y="3284538"/>
            <a:ext cx="2519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331913" y="5661025"/>
            <a:ext cx="3095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1095375" y="6184900"/>
            <a:ext cx="7653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 0           3           6           9          12          15          18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6640513" y="172085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censored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6659563" y="5373688"/>
            <a:ext cx="749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event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6659563" y="4437063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censored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804025" y="306863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event</a:t>
            </a:r>
          </a:p>
        </p:txBody>
      </p:sp>
      <p:sp>
        <p:nvSpPr>
          <p:cNvPr id="28685" name="Line 7"/>
          <p:cNvSpPr>
            <a:spLocks noChangeShapeType="1"/>
          </p:cNvSpPr>
          <p:nvPr/>
        </p:nvSpPr>
        <p:spPr bwMode="auto">
          <a:xfrm>
            <a:off x="1331913" y="4581525"/>
            <a:ext cx="2879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 special set of methods?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duration =continuous variable</a:t>
            </a:r>
            <a:r>
              <a:rPr lang="en-GB" sz="2200" dirty="0" smtClean="0">
                <a:sym typeface="Wingdings" pitchFamily="2" charset="2"/>
              </a:rPr>
              <a:t> why not OLS?</a:t>
            </a:r>
          </a:p>
          <a:p>
            <a:r>
              <a:rPr lang="en-GB" sz="2200" dirty="0" smtClean="0">
                <a:sym typeface="Wingdings" pitchFamily="2" charset="2"/>
              </a:rPr>
              <a:t>Censoring</a:t>
            </a:r>
          </a:p>
          <a:p>
            <a:pPr lvl="1"/>
            <a:r>
              <a:rPr lang="en-GB" sz="1900" dirty="0" smtClean="0">
                <a:sym typeface="Wingdings" pitchFamily="2" charset="2"/>
              </a:rPr>
              <a:t>If excluding  higher probability to throw out longer durations</a:t>
            </a:r>
          </a:p>
          <a:p>
            <a:pPr lvl="1"/>
            <a:r>
              <a:rPr lang="en-GB" sz="1900" dirty="0" smtClean="0">
                <a:sym typeface="Wingdings" pitchFamily="2" charset="2"/>
              </a:rPr>
              <a:t>If treating as complete </a:t>
            </a:r>
            <a:r>
              <a:rPr lang="en-GB" sz="1900" dirty="0" err="1" smtClean="0">
                <a:sym typeface="Wingdings" pitchFamily="2" charset="2"/>
              </a:rPr>
              <a:t>mis</a:t>
            </a:r>
            <a:r>
              <a:rPr lang="en-GB" sz="1900" dirty="0" smtClean="0">
                <a:sym typeface="Wingdings" pitchFamily="2" charset="2"/>
              </a:rPr>
              <a:t>-measurement of duration</a:t>
            </a:r>
          </a:p>
          <a:p>
            <a:r>
              <a:rPr lang="en-GB" sz="2200" dirty="0" smtClean="0">
                <a:sym typeface="Wingdings" pitchFamily="2" charset="2"/>
              </a:rPr>
              <a:t>Non normality of residuals</a:t>
            </a:r>
          </a:p>
          <a:p>
            <a:r>
              <a:rPr lang="en-GB" sz="2200" dirty="0" smtClean="0">
                <a:sym typeface="Wingdings" pitchFamily="2" charset="2"/>
              </a:rPr>
              <a:t>Time varying co-</a:t>
            </a:r>
            <a:r>
              <a:rPr lang="en-GB" sz="2200" dirty="0" err="1" smtClean="0">
                <a:sym typeface="Wingdings" pitchFamily="2" charset="2"/>
              </a:rPr>
              <a:t>variates</a:t>
            </a:r>
            <a:endParaRPr lang="en-GB" sz="2200" dirty="0" smtClean="0">
              <a:sym typeface="Wingdings" pitchFamily="2" charset="2"/>
            </a:endParaRPr>
          </a:p>
          <a:p>
            <a:r>
              <a:rPr lang="en-GB" sz="2200" dirty="0" smtClean="0">
                <a:sym typeface="Wingdings" pitchFamily="2" charset="2"/>
              </a:rPr>
              <a:t>Interested in the probability of a transition at any given time rather than in the length of complete spells</a:t>
            </a:r>
          </a:p>
          <a:p>
            <a:r>
              <a:rPr lang="en-GB" sz="2200" dirty="0" smtClean="0">
                <a:sym typeface="Wingdings" pitchFamily="2" charset="2"/>
              </a:rPr>
              <a:t>Need to simultaneously take into account:</a:t>
            </a:r>
          </a:p>
          <a:p>
            <a:pPr lvl="1"/>
            <a:r>
              <a:rPr lang="en-GB" sz="1900" dirty="0" smtClean="0">
                <a:sym typeface="Wingdings" pitchFamily="2" charset="2"/>
              </a:rPr>
              <a:t>Whether the event has taken place or not</a:t>
            </a:r>
          </a:p>
          <a:p>
            <a:pPr lvl="1"/>
            <a:r>
              <a:rPr lang="en-GB" sz="1900" dirty="0" smtClean="0">
                <a:sym typeface="Wingdings" pitchFamily="2" charset="2"/>
              </a:rPr>
              <a:t>The length of the period at risk before the event </a:t>
            </a:r>
            <a:r>
              <a:rPr lang="en-GB" sz="1900" dirty="0" err="1" smtClean="0">
                <a:sym typeface="Wingdings" pitchFamily="2" charset="2"/>
              </a:rPr>
              <a:t>ocurred</a:t>
            </a:r>
            <a:endParaRPr lang="en-GB" sz="1900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Survival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Length of time (duration) before an event occurs (length of ‘spell’-T) </a:t>
            </a:r>
            <a:r>
              <a:rPr lang="en-GB" sz="2400" dirty="0" smtClean="0">
                <a:sym typeface="Wingdings" pitchFamily="2" charset="2"/>
              </a:rPr>
              <a:t> </a:t>
            </a:r>
            <a:endParaRPr lang="en-GB" sz="2100" dirty="0" smtClean="0">
              <a:sym typeface="Wingdings" pitchFamily="2" charset="2"/>
            </a:endParaRPr>
          </a:p>
          <a:p>
            <a:pPr lvl="1"/>
            <a:r>
              <a:rPr lang="en-GB" sz="2000" dirty="0" smtClean="0">
                <a:sym typeface="Wingdings" pitchFamily="2" charset="2"/>
              </a:rPr>
              <a:t>probability density function (</a:t>
            </a:r>
            <a:r>
              <a:rPr lang="en-GB" sz="2000" dirty="0" err="1" smtClean="0">
                <a:sym typeface="Wingdings" pitchFamily="2" charset="2"/>
              </a:rPr>
              <a:t>pdf</a:t>
            </a:r>
            <a:r>
              <a:rPr lang="en-GB" sz="2000" dirty="0" smtClean="0">
                <a:sym typeface="Wingdings" pitchFamily="2" charset="2"/>
              </a:rPr>
              <a:t>)- f(t)</a:t>
            </a:r>
          </a:p>
          <a:p>
            <a:pPr lvl="2">
              <a:buNone/>
            </a:pPr>
            <a:r>
              <a:rPr lang="en-GB" sz="2000" dirty="0" smtClean="0">
                <a:sym typeface="Wingdings" pitchFamily="2" charset="2"/>
              </a:rPr>
              <a:t>f(t)= </a:t>
            </a:r>
            <a:r>
              <a:rPr lang="en-GB" sz="2000" dirty="0" err="1" smtClean="0">
                <a:sym typeface="Wingdings" pitchFamily="2" charset="2"/>
              </a:rPr>
              <a:t>lim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u="sng" dirty="0" smtClean="0">
                <a:sym typeface="Wingdings" pitchFamily="2" charset="2"/>
              </a:rPr>
              <a:t>Pr(t&lt;=T&lt;=t+</a:t>
            </a:r>
            <a:r>
              <a:rPr lang="el-GR" sz="2000" u="sng" dirty="0" smtClean="0">
                <a:latin typeface="Arial"/>
                <a:cs typeface="Arial"/>
                <a:sym typeface="Wingdings" pitchFamily="2" charset="2"/>
              </a:rPr>
              <a:t>Δ</a:t>
            </a:r>
            <a:r>
              <a:rPr lang="en-GB" sz="2000" u="sng" dirty="0" smtClean="0">
                <a:latin typeface="Arial"/>
                <a:cs typeface="Arial"/>
                <a:sym typeface="Wingdings" pitchFamily="2" charset="2"/>
              </a:rPr>
              <a:t>t)  </a:t>
            </a:r>
            <a:r>
              <a:rPr lang="en-GB" sz="2000" dirty="0" smtClean="0">
                <a:latin typeface="Arial"/>
                <a:cs typeface="Arial"/>
                <a:sym typeface="Wingdings" pitchFamily="2" charset="2"/>
              </a:rPr>
              <a:t>= </a:t>
            </a:r>
            <a:r>
              <a:rPr lang="el-GR" sz="2000" dirty="0" smtClean="0">
                <a:latin typeface="Arial"/>
                <a:cs typeface="Arial"/>
                <a:sym typeface="Wingdings" pitchFamily="2" charset="2"/>
              </a:rPr>
              <a:t>δ</a:t>
            </a:r>
            <a:r>
              <a:rPr lang="en-GB" sz="2000" dirty="0" smtClean="0">
                <a:latin typeface="Arial"/>
                <a:cs typeface="Arial"/>
                <a:sym typeface="Wingdings" pitchFamily="2" charset="2"/>
              </a:rPr>
              <a:t>F(t) </a:t>
            </a:r>
            <a:r>
              <a:rPr lang="el-GR" sz="2000" dirty="0" smtClean="0">
                <a:latin typeface="Arial"/>
                <a:cs typeface="Arial"/>
                <a:sym typeface="Wingdings" pitchFamily="2" charset="2"/>
              </a:rPr>
              <a:t>δ</a:t>
            </a:r>
            <a:r>
              <a:rPr lang="en-GB" sz="2000" dirty="0" smtClean="0">
                <a:latin typeface="Arial"/>
                <a:cs typeface="Arial"/>
                <a:sym typeface="Wingdings" pitchFamily="2" charset="2"/>
              </a:rPr>
              <a:t>t</a:t>
            </a:r>
            <a:endParaRPr lang="en-GB" sz="2000" u="sng" dirty="0" smtClean="0">
              <a:sym typeface="Wingdings" pitchFamily="2" charset="2"/>
            </a:endParaRPr>
          </a:p>
          <a:p>
            <a:pPr lvl="2">
              <a:buNone/>
            </a:pPr>
            <a:r>
              <a:rPr lang="en-GB" sz="1100" dirty="0" smtClean="0">
                <a:sym typeface="Wingdings" pitchFamily="2" charset="2"/>
              </a:rPr>
              <a:t>	      </a:t>
            </a:r>
            <a:r>
              <a:rPr lang="el-GR" sz="1100" dirty="0" smtClean="0">
                <a:cs typeface="Arial"/>
                <a:sym typeface="Wingdings" pitchFamily="2" charset="2"/>
              </a:rPr>
              <a:t> Δ</a:t>
            </a:r>
            <a:r>
              <a:rPr lang="en-GB" sz="1100" dirty="0" smtClean="0">
                <a:cs typeface="Arial"/>
                <a:sym typeface="Wingdings" pitchFamily="2" charset="2"/>
              </a:rPr>
              <a:t>t0                 </a:t>
            </a:r>
            <a:r>
              <a:rPr lang="en-GB" sz="2000" dirty="0" smtClean="0">
                <a:cs typeface="Arial"/>
                <a:sym typeface="Wingdings" pitchFamily="2" charset="2"/>
              </a:rPr>
              <a:t> </a:t>
            </a:r>
            <a:r>
              <a:rPr lang="el-GR" sz="2000" dirty="0" smtClean="0">
                <a:cs typeface="Arial"/>
                <a:sym typeface="Wingdings" pitchFamily="2" charset="2"/>
              </a:rPr>
              <a:t>Δ</a:t>
            </a:r>
            <a:r>
              <a:rPr lang="en-GB" sz="2000" dirty="0" smtClean="0">
                <a:cs typeface="Arial"/>
                <a:sym typeface="Wingdings" pitchFamily="2" charset="2"/>
              </a:rPr>
              <a:t>t</a:t>
            </a:r>
            <a:endParaRPr lang="en-GB" sz="2000" dirty="0" smtClean="0">
              <a:sym typeface="Wingdings" pitchFamily="2" charset="2"/>
            </a:endParaRPr>
          </a:p>
          <a:p>
            <a:pPr lvl="1"/>
            <a:r>
              <a:rPr lang="en-GB" sz="2000" dirty="0" smtClean="0">
                <a:sym typeface="Wingdings" pitchFamily="2" charset="2"/>
              </a:rPr>
              <a:t>cumulative density function (</a:t>
            </a:r>
            <a:r>
              <a:rPr lang="en-GB" sz="2000" dirty="0" err="1" smtClean="0">
                <a:sym typeface="Wingdings" pitchFamily="2" charset="2"/>
              </a:rPr>
              <a:t>cdf</a:t>
            </a:r>
            <a:r>
              <a:rPr lang="en-GB" sz="2000" dirty="0" smtClean="0">
                <a:sym typeface="Wingdings" pitchFamily="2" charset="2"/>
              </a:rPr>
              <a:t>)- F(t)</a:t>
            </a:r>
          </a:p>
          <a:p>
            <a:pPr lvl="2">
              <a:buNone/>
            </a:pPr>
            <a:r>
              <a:rPr lang="en-GB" sz="2000" dirty="0" smtClean="0">
                <a:sym typeface="Wingdings" pitchFamily="2" charset="2"/>
              </a:rPr>
              <a:t>F(t)= Pr( T&lt;=t) =</a:t>
            </a:r>
            <a:r>
              <a:rPr lang="en-GB" sz="2000" dirty="0" smtClean="0">
                <a:latin typeface="Arial"/>
                <a:cs typeface="Arial"/>
                <a:sym typeface="Wingdings" pitchFamily="2" charset="2"/>
              </a:rPr>
              <a:t>∫f(t) </a:t>
            </a:r>
            <a:r>
              <a:rPr lang="en-GB" sz="2000" dirty="0" err="1" smtClean="0">
                <a:latin typeface="Arial"/>
                <a:cs typeface="Arial"/>
                <a:sym typeface="Wingdings" pitchFamily="2" charset="2"/>
              </a:rPr>
              <a:t>dt</a:t>
            </a:r>
            <a:endParaRPr lang="en-GB" sz="2000" dirty="0" smtClean="0">
              <a:latin typeface="Arial"/>
              <a:cs typeface="Arial"/>
              <a:sym typeface="Wingdings" pitchFamily="2" charset="2"/>
            </a:endParaRPr>
          </a:p>
          <a:p>
            <a:pPr lvl="2">
              <a:buNone/>
            </a:pPr>
            <a:endParaRPr lang="en-GB" sz="2000" dirty="0" smtClean="0">
              <a:sym typeface="Wingdings" pitchFamily="2" charset="2"/>
            </a:endParaRPr>
          </a:p>
          <a:p>
            <a:r>
              <a:rPr lang="en-GB" sz="2400" dirty="0" smtClean="0">
                <a:sym typeface="Wingdings" pitchFamily="2" charset="2"/>
              </a:rPr>
              <a:t>Survival function:</a:t>
            </a:r>
          </a:p>
          <a:p>
            <a:pPr lvl="1"/>
            <a:r>
              <a:rPr lang="en-GB" sz="2100" dirty="0" smtClean="0">
                <a:sym typeface="Wingdings" pitchFamily="2" charset="2"/>
              </a:rPr>
              <a:t>S(t)=1-F(t)</a:t>
            </a:r>
          </a:p>
          <a:p>
            <a:pPr lvl="1"/>
            <a:endParaRPr lang="en-GB" sz="2100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Hazard 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h(t)= f(t)/ S(t)</a:t>
            </a:r>
          </a:p>
          <a:p>
            <a:r>
              <a:rPr lang="en-GB" dirty="0" smtClean="0"/>
              <a:t>The exact definition &amp; interpretation of h(t) differs:</a:t>
            </a:r>
          </a:p>
          <a:p>
            <a:pPr lvl="1"/>
            <a:r>
              <a:rPr lang="en-GB" sz="2000" dirty="0" smtClean="0"/>
              <a:t>duration is continuous</a:t>
            </a:r>
          </a:p>
          <a:p>
            <a:pPr lvl="1"/>
            <a:r>
              <a:rPr lang="en-GB" sz="2000" dirty="0" smtClean="0"/>
              <a:t>duration is discrete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Conditional on having survived up to t, what is the probability of leaving between  t and t+</a:t>
            </a:r>
            <a:r>
              <a:rPr lang="el-GR" sz="2000" dirty="0" smtClean="0">
                <a:latin typeface="Arial"/>
                <a:cs typeface="Arial"/>
              </a:rPr>
              <a:t>Δ</a:t>
            </a:r>
            <a:r>
              <a:rPr lang="en-GB" sz="2000" dirty="0" smtClean="0">
                <a:latin typeface="Arial"/>
                <a:cs typeface="Arial"/>
              </a:rPr>
              <a:t>t</a:t>
            </a:r>
          </a:p>
          <a:p>
            <a:r>
              <a:rPr lang="en-GB" sz="2000" dirty="0" smtClean="0">
                <a:latin typeface="Arial"/>
                <a:cs typeface="Arial"/>
              </a:rPr>
              <a:t>It is a measure of risk intensity</a:t>
            </a:r>
          </a:p>
          <a:p>
            <a:r>
              <a:rPr lang="en-GB" sz="2000" dirty="0" smtClean="0">
                <a:latin typeface="Arial"/>
                <a:cs typeface="Arial"/>
              </a:rPr>
              <a:t>h(t) &gt;=0</a:t>
            </a:r>
          </a:p>
          <a:p>
            <a:r>
              <a:rPr lang="en-GB" sz="2000" dirty="0" smtClean="0">
                <a:latin typeface="Arial"/>
                <a:cs typeface="Arial"/>
              </a:rPr>
              <a:t>In principle h(t)= rate; not a probability</a:t>
            </a:r>
          </a:p>
          <a:p>
            <a:r>
              <a:rPr lang="en-GB" sz="2000" dirty="0" smtClean="0">
                <a:latin typeface="Arial"/>
                <a:cs typeface="Arial"/>
              </a:rPr>
              <a:t>There is a 1-1 relationship between h(t), f(t), F(t), S(t)</a:t>
            </a:r>
          </a:p>
          <a:p>
            <a:r>
              <a:rPr lang="en-GB" dirty="0" smtClean="0">
                <a:latin typeface="Arial"/>
                <a:cs typeface="Arial"/>
              </a:rPr>
              <a:t>EHA analysis:</a:t>
            </a:r>
          </a:p>
          <a:p>
            <a:endParaRPr lang="en-GB" dirty="0" smtClean="0">
              <a:latin typeface="Arial"/>
              <a:cs typeface="Arial"/>
            </a:endParaRPr>
          </a:p>
          <a:p>
            <a:pPr lvl="1"/>
            <a:r>
              <a:rPr lang="en-GB" sz="2000" dirty="0" smtClean="0">
                <a:latin typeface="Arial"/>
                <a:cs typeface="Arial"/>
              </a:rPr>
              <a:t>h(t)= g (t, Xs)</a:t>
            </a:r>
          </a:p>
          <a:p>
            <a:pPr lvl="1"/>
            <a:r>
              <a:rPr lang="en-GB" sz="2000" dirty="0" smtClean="0">
                <a:latin typeface="Arial"/>
                <a:cs typeface="Arial"/>
              </a:rPr>
              <a:t>g=parametric &amp; semi-parametric specifications</a:t>
            </a:r>
            <a:endParaRPr lang="en-GB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632848" cy="4813846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800" dirty="0" smtClean="0"/>
              <a:t>Survival or event history data characterised by 2 variables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2100" dirty="0" smtClean="0"/>
              <a:t>Time or duration of risk period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2100" dirty="0" smtClean="0"/>
              <a:t>Failure (event)</a:t>
            </a:r>
          </a:p>
          <a:p>
            <a:pPr lvl="2" eaLnBrk="1" hangingPunct="1">
              <a:spcAft>
                <a:spcPct val="20000"/>
              </a:spcAft>
            </a:pPr>
            <a:r>
              <a:rPr lang="en-GB" sz="1900" dirty="0" smtClean="0"/>
              <a:t>1 if not survived or event observed</a:t>
            </a:r>
          </a:p>
          <a:p>
            <a:pPr lvl="2" eaLnBrk="1" hangingPunct="1">
              <a:spcAft>
                <a:spcPct val="20000"/>
              </a:spcAft>
            </a:pPr>
            <a:r>
              <a:rPr lang="en-GB" sz="1900" dirty="0" smtClean="0"/>
              <a:t>0 if censored or event not yet occurred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Data structure different: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2100" dirty="0" smtClean="0"/>
              <a:t>Duration is discrete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2100" dirty="0" smtClean="0"/>
              <a:t>Duration is continuous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Assume: 2 states; 1 transition; no repeated events</a:t>
            </a:r>
          </a:p>
          <a:p>
            <a:pPr lvl="1" eaLnBrk="1" hangingPunct="1"/>
            <a:endParaRPr lang="en-GB" sz="21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outcome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Continuous		OLS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                      	Linear regression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Binary			Binary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				Logistic or probit regression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Time to event data	Survival or event history analysis</a:t>
            </a:r>
          </a:p>
          <a:p>
            <a:pPr lvl="4" eaLnBrk="1" hangingPunct="1"/>
            <a:endParaRPr lang="en-GB" sz="1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structure-Discrete time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196752"/>
          <a:ext cx="8280919" cy="1700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196"/>
                <a:gridCol w="1725278"/>
                <a:gridCol w="1392367"/>
                <a:gridCol w="1465650"/>
                <a:gridCol w="1172520"/>
                <a:gridCol w="1099237"/>
                <a:gridCol w="952671"/>
              </a:tblGrid>
              <a:tr h="42004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Entry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End date</a:t>
                      </a:r>
                      <a:r>
                        <a:rPr lang="en-GB" b="1" baseline="0" dirty="0" smtClean="0"/>
                        <a:t>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Event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X</a:t>
                      </a:r>
                      <a:r>
                        <a:rPr lang="en-GB" b="1" baseline="0" dirty="0" smtClean="0"/>
                        <a:t> at t0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X at t1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....</a:t>
                      </a:r>
                    </a:p>
                    <a:p>
                      <a:endParaRPr lang="en-GB" b="1" dirty="0"/>
                    </a:p>
                  </a:txBody>
                  <a:tcPr/>
                </a:tc>
              </a:tr>
              <a:tr h="42004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01/01/1991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01/01/2008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01/01/2002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01/01/1991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01/01/2008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28" y="2924944"/>
          <a:ext cx="8424933" cy="31523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03562"/>
                <a:gridCol w="1448732"/>
                <a:gridCol w="1482164"/>
                <a:gridCol w="1170130"/>
                <a:gridCol w="936103"/>
                <a:gridCol w="980680"/>
                <a:gridCol w="1203562"/>
              </a:tblGrid>
              <a:tr h="592052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Duration (t)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Event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01/01/1991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01/01/1992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01/01/2002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01/01/1991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38316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01/01/2008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structure-Discrete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 row is a an individual period</a:t>
            </a:r>
          </a:p>
          <a:p>
            <a:r>
              <a:rPr lang="en-GB" sz="2400" dirty="0" smtClean="0"/>
              <a:t>An individual has as many rows as the number of periods he is observed to be at risk</a:t>
            </a:r>
          </a:p>
          <a:p>
            <a:r>
              <a:rPr lang="en-GB" sz="2400" dirty="0" smtClean="0"/>
              <a:t>No longer at risk when</a:t>
            </a:r>
          </a:p>
          <a:p>
            <a:pPr lvl="1"/>
            <a:r>
              <a:rPr lang="en-GB" sz="2100" dirty="0" smtClean="0"/>
              <a:t>Experienced event</a:t>
            </a:r>
          </a:p>
          <a:p>
            <a:pPr lvl="1"/>
            <a:r>
              <a:rPr lang="en-GB" sz="2100" dirty="0" smtClean="0"/>
              <a:t>No longer under observation (censored)</a:t>
            </a:r>
          </a:p>
          <a:p>
            <a:r>
              <a:rPr lang="en-GB" sz="2400" dirty="0" smtClean="0"/>
              <a:t>For each period (row)- explanatory variable X </a:t>
            </a:r>
            <a:r>
              <a:rPr lang="en-GB" sz="2400" dirty="0" smtClean="0">
                <a:sym typeface="Wingdings" pitchFamily="2" charset="2"/>
              </a:rPr>
              <a:t> very easy to incorporate time varying co-</a:t>
            </a:r>
            <a:r>
              <a:rPr lang="en-GB" sz="2400" dirty="0" err="1" smtClean="0">
                <a:sym typeface="Wingdings" pitchFamily="2" charset="2"/>
              </a:rPr>
              <a:t>variates</a:t>
            </a:r>
            <a:endParaRPr lang="en-GB" sz="2400" dirty="0" smtClean="0">
              <a:sym typeface="Wingdings" pitchFamily="2" charset="2"/>
            </a:endParaRPr>
          </a:p>
          <a:p>
            <a:endParaRPr lang="en-GB" sz="2400" dirty="0" smtClean="0">
              <a:sym typeface="Wingdings" pitchFamily="2" charset="2"/>
            </a:endParaRPr>
          </a:p>
          <a:p>
            <a:r>
              <a:rPr lang="en-GB" sz="2400" dirty="0" err="1" smtClean="0">
                <a:sym typeface="Wingdings" pitchFamily="2" charset="2"/>
              </a:rPr>
              <a:t>Stata</a:t>
            </a:r>
            <a:r>
              <a:rPr lang="en-GB" sz="2400" dirty="0" smtClean="0">
                <a:sym typeface="Wingdings" pitchFamily="2" charset="2"/>
              </a:rPr>
              <a:t>: reshape long</a:t>
            </a:r>
            <a:endParaRPr lang="en-GB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Data structure-continuous time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0825" y="1600200"/>
            <a:ext cx="8353623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GB" sz="2400" dirty="0"/>
              <a:t>ID   Entry </a:t>
            </a:r>
            <a:r>
              <a:rPr lang="en-GB" sz="2400" dirty="0" smtClean="0"/>
              <a:t>        Died         End </a:t>
            </a:r>
            <a:r>
              <a:rPr lang="en-GB" sz="2400" dirty="0"/>
              <a:t>date     Duration   </a:t>
            </a:r>
            <a:r>
              <a:rPr lang="en-GB" sz="2400" dirty="0" smtClean="0"/>
              <a:t>Event     X</a:t>
            </a:r>
            <a:endParaRPr lang="en-GB" sz="2400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GB" sz="2800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dirty="0" smtClean="0"/>
              <a:t>1       01/01/1991                              </a:t>
            </a:r>
            <a:r>
              <a:rPr lang="en-GB" dirty="0"/>
              <a:t>01/01/2008           </a:t>
            </a:r>
            <a:r>
              <a:rPr lang="en-GB" dirty="0" smtClean="0"/>
              <a:t>17.0</a:t>
            </a:r>
            <a:r>
              <a:rPr lang="en-GB" dirty="0"/>
              <a:t>	     </a:t>
            </a:r>
            <a:r>
              <a:rPr lang="en-GB" dirty="0" smtClean="0"/>
              <a:t>0	     0</a:t>
            </a:r>
            <a:endParaRPr lang="en-GB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dirty="0" smtClean="0"/>
              <a:t>2       01/01/1991     01/01/2002</a:t>
            </a:r>
            <a:r>
              <a:rPr lang="en-GB" dirty="0"/>
              <a:t>	</a:t>
            </a:r>
            <a:r>
              <a:rPr lang="en-GB" dirty="0" smtClean="0"/>
              <a:t>01/01/2002           11.0             1            0</a:t>
            </a:r>
            <a:endParaRPr lang="en-GB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dirty="0" smtClean="0"/>
              <a:t>3       01/01/1995                              01/01/2000             5.0             0            0</a:t>
            </a:r>
            <a:endParaRPr lang="en-GB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GB" dirty="0" smtClean="0"/>
              <a:t>3       01/01/2000      01/01/2005      01/01/2005             5.0             1            1</a:t>
            </a: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0000"/>
              <a:buFontTx/>
              <a:buAutoNum type="arabicPlain"/>
            </a:pPr>
            <a:endParaRPr lang="en-GB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structure-continuous time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 row is a person</a:t>
            </a:r>
          </a:p>
          <a:p>
            <a:r>
              <a:rPr lang="en-GB" sz="2400" dirty="0" smtClean="0"/>
              <a:t>Indicator for observed events/ censored cases</a:t>
            </a:r>
          </a:p>
          <a:p>
            <a:r>
              <a:rPr lang="en-GB" sz="2400" dirty="0" smtClean="0"/>
              <a:t>Calculate duration= exit date – entry date</a:t>
            </a:r>
          </a:p>
          <a:p>
            <a:r>
              <a:rPr lang="en-GB" sz="2400" dirty="0" smtClean="0"/>
              <a:t>Exit date=</a:t>
            </a:r>
          </a:p>
          <a:p>
            <a:pPr lvl="1"/>
            <a:r>
              <a:rPr lang="en-GB" sz="2100" dirty="0" smtClean="0"/>
              <a:t>Failure date</a:t>
            </a:r>
          </a:p>
          <a:p>
            <a:pPr lvl="1"/>
            <a:r>
              <a:rPr lang="en-GB" sz="2100" dirty="0" smtClean="0"/>
              <a:t>Censoring date</a:t>
            </a:r>
          </a:p>
          <a:p>
            <a:r>
              <a:rPr lang="en-GB" sz="2400" dirty="0" smtClean="0"/>
              <a:t>If time-varying covariates-</a:t>
            </a:r>
          </a:p>
          <a:p>
            <a:pPr lvl="1"/>
            <a:r>
              <a:rPr lang="en-GB" sz="2100" dirty="0" smtClean="0"/>
              <a:t>Split the period an individual is under observation by the number of times time-varying Xs change</a:t>
            </a:r>
          </a:p>
          <a:p>
            <a:pPr lvl="1"/>
            <a:r>
              <a:rPr lang="en-GB" sz="2100" dirty="0" smtClean="0"/>
              <a:t>If many Xs-change often-</a:t>
            </a:r>
            <a:r>
              <a:rPr lang="en-GB" sz="2100" dirty="0" smtClean="0">
                <a:sym typeface="Wingdings" pitchFamily="2" charset="2"/>
              </a:rPr>
              <a:t> multiple rows</a:t>
            </a:r>
            <a:endParaRPr lang="en-GB" sz="2100" dirty="0" smtClean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Worked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844675"/>
            <a:ext cx="7737475" cy="48133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smtClean="0"/>
              <a:t>Random 20% sample from BHPS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Waves 1 – 15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One record per person/wave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Outcome: Duration of cohabitation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Conditions on cohabiting in first wave 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Survival time: years from entry to the study in 1991 till year living without a partner</a:t>
            </a:r>
          </a:p>
          <a:p>
            <a:pPr eaLnBrk="1" hangingPunct="1"/>
            <a:endParaRPr lang="en-GB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7366000" cy="1143000"/>
          </a:xfrm>
        </p:spPr>
        <p:txBody>
          <a:bodyPr/>
          <a:lstStyle/>
          <a:p>
            <a:pPr eaLnBrk="1" hangingPunct="1"/>
            <a:r>
              <a:rPr lang="en-GB" smtClean="0"/>
              <a:t>The data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55650" y="1268413"/>
          <a:ext cx="5002213" cy="5373687"/>
        </p:xfrm>
        <a:graphic>
          <a:graphicData uri="http://schemas.openxmlformats.org/presentationml/2006/ole">
            <p:oleObj spid="_x0000_s2064" name="Document" r:id="rId3" imgW="3055400" imgH="3283664" progId="Word.Document.8">
              <p:embed/>
            </p:oleObj>
          </a:graphicData>
        </a:graphic>
      </p:graphicFrame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5724525" y="2708275"/>
            <a:ext cx="647700" cy="142875"/>
          </a:xfrm>
          <a:prstGeom prst="lef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588125" y="25654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Duration = 6 years</a:t>
            </a: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5651500" y="3860800"/>
            <a:ext cx="647700" cy="142875"/>
          </a:xfrm>
          <a:prstGeom prst="lef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640513" y="3665538"/>
            <a:ext cx="1155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Event = 1</a:t>
            </a: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5724525" y="4724400"/>
            <a:ext cx="647700" cy="142875"/>
          </a:xfrm>
          <a:prstGeom prst="lef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567488" y="4529138"/>
            <a:ext cx="192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Ignore data after </a:t>
            </a:r>
          </a:p>
          <a:p>
            <a:r>
              <a:rPr lang="en-GB"/>
              <a:t>event =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data (continued)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750" y="1341438"/>
          <a:ext cx="5540375" cy="5008562"/>
        </p:xfrm>
        <a:graphic>
          <a:graphicData uri="http://schemas.openxmlformats.org/presentationml/2006/ole">
            <p:oleObj spid="_x0000_s3088" name="Document" r:id="rId3" imgW="3056118" imgH="2761705" progId="Word.Document.8">
              <p:embed/>
            </p:oleObj>
          </a:graphicData>
        </a:graphic>
      </p:graphicFrame>
      <p:sp>
        <p:nvSpPr>
          <p:cNvPr id="3076" name="AutoShape 6"/>
          <p:cNvSpPr>
            <a:spLocks noChangeArrowheads="1"/>
          </p:cNvSpPr>
          <p:nvPr/>
        </p:nvSpPr>
        <p:spPr bwMode="auto">
          <a:xfrm>
            <a:off x="5867400" y="4076700"/>
            <a:ext cx="647700" cy="142875"/>
          </a:xfrm>
          <a:prstGeom prst="lef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6588125" y="3860800"/>
            <a:ext cx="227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Note missing waves </a:t>
            </a:r>
          </a:p>
          <a:p>
            <a:r>
              <a:rPr lang="en-GB"/>
              <a:t>before event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15888"/>
            <a:ext cx="7221538" cy="850900"/>
          </a:xfrm>
        </p:spPr>
        <p:txBody>
          <a:bodyPr/>
          <a:lstStyle/>
          <a:p>
            <a:pPr eaLnBrk="1" hangingPunct="1"/>
            <a:r>
              <a:rPr lang="en-GB" smtClean="0"/>
              <a:t>Preparing the data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03263" y="1244600"/>
          <a:ext cx="7788275" cy="5588000"/>
        </p:xfrm>
        <a:graphic>
          <a:graphicData uri="http://schemas.openxmlformats.org/presentationml/2006/ole">
            <p:oleObj spid="_x0000_s4112" name="Document" r:id="rId3" imgW="6079216" imgH="4360092" progId="Word.Document.8">
              <p:embed/>
            </p:oleObj>
          </a:graphicData>
        </a:graphic>
      </p:graphicFrame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795963" y="1773238"/>
            <a:ext cx="647700" cy="142875"/>
          </a:xfrm>
          <a:prstGeom prst="lef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46850" y="1341438"/>
            <a:ext cx="2597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Select records for </a:t>
            </a:r>
          </a:p>
          <a:p>
            <a:r>
              <a:rPr lang="en-GB"/>
              <a:t>respondents who </a:t>
            </a:r>
          </a:p>
          <a:p>
            <a:r>
              <a:rPr lang="en-GB"/>
              <a:t>were cohabiting in 1991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148263" y="3284538"/>
            <a:ext cx="647700" cy="142875"/>
          </a:xfrm>
          <a:prstGeom prst="lef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135688" y="3089275"/>
            <a:ext cx="3092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Declare that you want to</a:t>
            </a:r>
          </a:p>
          <a:p>
            <a:r>
              <a:rPr lang="en-GB"/>
              <a:t> </a:t>
            </a:r>
            <a:r>
              <a:rPr lang="en-US"/>
              <a:t>set the data to survival time</a:t>
            </a:r>
            <a:r>
              <a:rPr lang="en-GB"/>
              <a:t> </a:t>
            </a: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5435600" y="4221163"/>
            <a:ext cx="647700" cy="142875"/>
          </a:xfrm>
          <a:prstGeom prst="lef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227763" y="3933825"/>
            <a:ext cx="300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Important to check that you </a:t>
            </a:r>
          </a:p>
          <a:p>
            <a:r>
              <a:rPr lang="en-GB"/>
              <a:t>have set data as intended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47813" y="333375"/>
            <a:ext cx="4559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Checking the data setup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684213" y="1268413"/>
          <a:ext cx="8459787" cy="4445000"/>
        </p:xfrm>
        <a:graphic>
          <a:graphicData uri="http://schemas.openxmlformats.org/presentationml/2006/ole">
            <p:oleObj spid="_x0000_s5136" name="Document" r:id="rId3" imgW="6082070" imgH="3195831" progId="Word.Document.8">
              <p:embed/>
            </p:oleObj>
          </a:graphicData>
        </a:graphic>
      </p:graphicFrame>
      <p:sp>
        <p:nvSpPr>
          <p:cNvPr id="5124" name="AutoShape 5"/>
          <p:cNvSpPr>
            <a:spLocks noChangeArrowheads="1"/>
          </p:cNvSpPr>
          <p:nvPr/>
        </p:nvSpPr>
        <p:spPr bwMode="auto">
          <a:xfrm rot="-2076824">
            <a:off x="3563938" y="5516563"/>
            <a:ext cx="760412" cy="142875"/>
          </a:xfrm>
          <a:prstGeom prst="rightArrow">
            <a:avLst>
              <a:gd name="adj1" fmla="val 50000"/>
              <a:gd name="adj2" fmla="val 133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 rot="-8554283">
            <a:off x="6084888" y="5373688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 rot="-3984541">
            <a:off x="4407695" y="5682456"/>
            <a:ext cx="760412" cy="142875"/>
          </a:xfrm>
          <a:prstGeom prst="rightArrow">
            <a:avLst>
              <a:gd name="adj1" fmla="val 50000"/>
              <a:gd name="adj2" fmla="val 133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7642607">
            <a:off x="5271295" y="5609431"/>
            <a:ext cx="760412" cy="142875"/>
          </a:xfrm>
          <a:prstGeom prst="rightArrow">
            <a:avLst>
              <a:gd name="adj1" fmla="val 50000"/>
              <a:gd name="adj2" fmla="val 133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1384300" y="5537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827088" y="5445125"/>
            <a:ext cx="2828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1 if observation is to be used </a:t>
            </a:r>
          </a:p>
          <a:p>
            <a:r>
              <a:rPr lang="en-GB" sz="1600"/>
              <a:t>and 0 otherwise 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2268538" y="6165850"/>
            <a:ext cx="2570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1 if event, 0 if censoring or</a:t>
            </a:r>
          </a:p>
          <a:p>
            <a:r>
              <a:rPr lang="en-GB" sz="1600"/>
              <a:t>event not yet occurred </a:t>
            </a: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5795963" y="5949950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time of exit</a:t>
            </a:r>
            <a:r>
              <a:rPr lang="en-GB"/>
              <a:t> </a:t>
            </a:r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6711950" y="539273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time of entry</a:t>
            </a: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47813" y="333375"/>
            <a:ext cx="4559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Checking the data setup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55650" y="1700213"/>
          <a:ext cx="8388350" cy="3811587"/>
        </p:xfrm>
        <a:graphic>
          <a:graphicData uri="http://schemas.openxmlformats.org/presentationml/2006/ole">
            <p:oleObj spid="_x0000_s6160" name="Document" r:id="rId3" imgW="6082070" imgH="2764225" progId="Word.Document.8">
              <p:embed/>
            </p:oleObj>
          </a:graphicData>
        </a:graphic>
      </p:graphicFrame>
      <p:sp>
        <p:nvSpPr>
          <p:cNvPr id="6148" name="AutoShape 6"/>
          <p:cNvSpPr>
            <a:spLocks noChangeArrowheads="1"/>
          </p:cNvSpPr>
          <p:nvPr/>
        </p:nvSpPr>
        <p:spPr bwMode="auto">
          <a:xfrm rot="-7642607">
            <a:off x="5325269" y="4568031"/>
            <a:ext cx="1582738" cy="142875"/>
          </a:xfrm>
          <a:prstGeom prst="rightArrow">
            <a:avLst>
              <a:gd name="adj1" fmla="val 50000"/>
              <a:gd name="adj2" fmla="val 2769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6567488" y="5248275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How do we know when</a:t>
            </a:r>
          </a:p>
          <a:p>
            <a:r>
              <a:rPr lang="en-GB"/>
              <a:t>this person separated?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Examples of time to event data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700213"/>
            <a:ext cx="7737475" cy="4957762"/>
          </a:xfrm>
        </p:spPr>
        <p:txBody>
          <a:bodyPr/>
          <a:lstStyle/>
          <a:p>
            <a:pPr eaLnBrk="1" hangingPunct="1"/>
            <a:r>
              <a:rPr lang="en-GB" sz="2400" smtClean="0"/>
              <a:t>Time to death</a:t>
            </a:r>
          </a:p>
          <a:p>
            <a:pPr eaLnBrk="1" hangingPunct="1"/>
            <a:r>
              <a:rPr lang="en-GB" sz="2400" smtClean="0"/>
              <a:t>Time to incidence of disease</a:t>
            </a:r>
          </a:p>
          <a:p>
            <a:pPr eaLnBrk="1" hangingPunct="1"/>
            <a:r>
              <a:rPr lang="en-GB" sz="2400" smtClean="0"/>
              <a:t>Unemployed - time till find job</a:t>
            </a:r>
          </a:p>
          <a:p>
            <a:pPr eaLnBrk="1" hangingPunct="1"/>
            <a:r>
              <a:rPr lang="en-GB" sz="2400" smtClean="0"/>
              <a:t>Time to birth of first child</a:t>
            </a:r>
          </a:p>
          <a:p>
            <a:pPr eaLnBrk="1" hangingPunct="1"/>
            <a:r>
              <a:rPr lang="en-GB" sz="2400" smtClean="0"/>
              <a:t>Smokers – time till quit smoking</a:t>
            </a:r>
          </a:p>
          <a:p>
            <a:pPr eaLnBrk="1" hangingPunct="1"/>
            <a:endParaRPr lang="en-GB" sz="2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47813" y="333375"/>
            <a:ext cx="2528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Trying again!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827088" y="1457325"/>
          <a:ext cx="7985125" cy="4203700"/>
        </p:xfrm>
        <a:graphic>
          <a:graphicData uri="http://schemas.openxmlformats.org/presentationml/2006/ole">
            <p:oleObj spid="_x0000_s7184" name="Document" r:id="rId3" imgW="5754292" imgH="302996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971550" y="1268413"/>
          <a:ext cx="8329613" cy="4386262"/>
        </p:xfrm>
        <a:graphic>
          <a:graphicData uri="http://schemas.openxmlformats.org/presentationml/2006/ole">
            <p:oleObj spid="_x0000_s8208" name="Document" r:id="rId3" imgW="5782845" imgH="3039355" progId="Word.Document.12">
              <p:embed/>
            </p:oleObj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47813" y="333375"/>
            <a:ext cx="5416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/>
              <a:t>Checking the new data setup</a:t>
            </a:r>
          </a:p>
        </p:txBody>
      </p:sp>
      <p:sp>
        <p:nvSpPr>
          <p:cNvPr id="8196" name="AutoShape 6"/>
          <p:cNvSpPr>
            <a:spLocks noChangeArrowheads="1"/>
          </p:cNvSpPr>
          <p:nvPr/>
        </p:nvSpPr>
        <p:spPr bwMode="auto">
          <a:xfrm rot="13860827" flipV="1">
            <a:off x="5017294" y="4561681"/>
            <a:ext cx="2325688" cy="161925"/>
          </a:xfrm>
          <a:prstGeom prst="rightArrow">
            <a:avLst>
              <a:gd name="adj1" fmla="val 50000"/>
              <a:gd name="adj2" fmla="val 313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6135688" y="5465763"/>
            <a:ext cx="276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Now censored instead of </a:t>
            </a:r>
          </a:p>
          <a:p>
            <a:r>
              <a:rPr lang="en-GB"/>
              <a:t>an event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Summarising time to event data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700213"/>
            <a:ext cx="7737475" cy="4957762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smtClean="0"/>
              <a:t>Individuals followed up for different lengths of time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So can’t use prevalence rates (% people who have an event)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Use rates instead that take account of person years at risk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Incidence rate per year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Death rate per 1000 person years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Summarising time to event data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377244" y="4386718"/>
            <a:ext cx="260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Number of observations</a:t>
            </a:r>
          </a:p>
          <a:p>
            <a:r>
              <a:rPr lang="en-GB" dirty="0"/>
              <a:t>Person-years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3203575" y="4707393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Rate per year</a:t>
            </a:r>
          </a:p>
        </p:txBody>
      </p:sp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5796136" y="4432755"/>
            <a:ext cx="2959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&lt;25% of sample had event </a:t>
            </a:r>
          </a:p>
          <a:p>
            <a:r>
              <a:rPr lang="en-GB" dirty="0"/>
              <a:t>by 15 elapsed years</a:t>
            </a:r>
          </a:p>
        </p:txBody>
      </p:sp>
      <p:sp>
        <p:nvSpPr>
          <p:cNvPr id="9223" name="AutoShape 12"/>
          <p:cNvSpPr>
            <a:spLocks noChangeArrowheads="1"/>
          </p:cNvSpPr>
          <p:nvPr/>
        </p:nvSpPr>
        <p:spPr bwMode="auto">
          <a:xfrm rot="18577346" flipV="1">
            <a:off x="1676767" y="4008566"/>
            <a:ext cx="759104" cy="132025"/>
          </a:xfrm>
          <a:prstGeom prst="rightArrow">
            <a:avLst>
              <a:gd name="adj1" fmla="val 50000"/>
              <a:gd name="adj2" fmla="val 23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AutoShape 13"/>
          <p:cNvSpPr>
            <a:spLocks noChangeArrowheads="1"/>
          </p:cNvSpPr>
          <p:nvPr/>
        </p:nvSpPr>
        <p:spPr bwMode="auto">
          <a:xfrm rot="16744197">
            <a:off x="3217078" y="4111791"/>
            <a:ext cx="854002" cy="118703"/>
          </a:xfrm>
          <a:prstGeom prst="rightArrow">
            <a:avLst>
              <a:gd name="adj1" fmla="val 50000"/>
              <a:gd name="adj2" fmla="val 23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14"/>
          <p:cNvSpPr>
            <a:spLocks noChangeArrowheads="1"/>
          </p:cNvSpPr>
          <p:nvPr/>
        </p:nvSpPr>
        <p:spPr bwMode="auto">
          <a:xfrm rot="18577346">
            <a:off x="6315149" y="3795417"/>
            <a:ext cx="809724" cy="109236"/>
          </a:xfrm>
          <a:prstGeom prst="rightArrow">
            <a:avLst>
              <a:gd name="adj1" fmla="val 50000"/>
              <a:gd name="adj2" fmla="val 23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611188" y="1341438"/>
          <a:ext cx="8064500" cy="2447925"/>
        </p:xfrm>
        <a:graphic>
          <a:graphicData uri="http://schemas.openxmlformats.org/presentationml/2006/ole">
            <p:oleObj spid="_x0000_s9232" name="Document" r:id="rId3" imgW="5754292" imgH="1558310" progId="Word.Document.12">
              <p:embed/>
            </p:oleObj>
          </a:graphicData>
        </a:graphic>
      </p:graphicFrame>
      <p:sp>
        <p:nvSpPr>
          <p:cNvPr id="2" name="CasetăText 1"/>
          <p:cNvSpPr txBox="1"/>
          <p:nvPr/>
        </p:nvSpPr>
        <p:spPr>
          <a:xfrm>
            <a:off x="360064" y="5661248"/>
            <a:ext cx="79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stvary</a:t>
            </a:r>
            <a:r>
              <a:rPr lang="en-US" dirty="0" smtClean="0"/>
              <a:t>-check whether a variable varies within individuals and over time</a:t>
            </a:r>
            <a:endParaRPr lang="ro-RO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analysis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recap….</a:t>
            </a:r>
            <a:endParaRPr lang="en-US" sz="2500" dirty="0" smtClean="0"/>
          </a:p>
          <a:p>
            <a:pPr lvl="1"/>
            <a:r>
              <a:rPr lang="en-US" sz="2500" dirty="0" err="1"/>
              <a:t>p</a:t>
            </a:r>
            <a:r>
              <a:rPr lang="en-US" sz="2500" dirty="0" err="1" smtClean="0"/>
              <a:t>df</a:t>
            </a:r>
            <a:r>
              <a:rPr lang="en-US" sz="2500" dirty="0" smtClean="0"/>
              <a:t>= probability that a spell has a length of exactly T</a:t>
            </a:r>
          </a:p>
          <a:p>
            <a:pPr lvl="2">
              <a:buNone/>
            </a:pPr>
            <a:r>
              <a:rPr lang="en-GB" sz="2000" dirty="0">
                <a:sym typeface="Wingdings" pitchFamily="2" charset="2"/>
              </a:rPr>
              <a:t>f(t)= </a:t>
            </a:r>
            <a:r>
              <a:rPr lang="en-GB" sz="2000" dirty="0" err="1">
                <a:sym typeface="Wingdings" pitchFamily="2" charset="2"/>
              </a:rPr>
              <a:t>lim</a:t>
            </a:r>
            <a:r>
              <a:rPr lang="en-GB" sz="2000" dirty="0">
                <a:sym typeface="Wingdings" pitchFamily="2" charset="2"/>
              </a:rPr>
              <a:t> </a:t>
            </a:r>
            <a:r>
              <a:rPr lang="en-GB" sz="2000" u="sng" dirty="0" err="1">
                <a:sym typeface="Wingdings" pitchFamily="2" charset="2"/>
              </a:rPr>
              <a:t>Pr</a:t>
            </a:r>
            <a:r>
              <a:rPr lang="en-GB" sz="2000" u="sng" dirty="0">
                <a:sym typeface="Wingdings" pitchFamily="2" charset="2"/>
              </a:rPr>
              <a:t>(t&lt;=T&lt;=t+</a:t>
            </a:r>
            <a:r>
              <a:rPr lang="el-GR" sz="2000" u="sng" dirty="0">
                <a:cs typeface="Arial"/>
                <a:sym typeface="Wingdings" pitchFamily="2" charset="2"/>
              </a:rPr>
              <a:t>Δ</a:t>
            </a:r>
            <a:r>
              <a:rPr lang="en-GB" sz="2000" u="sng" dirty="0">
                <a:cs typeface="Arial"/>
                <a:sym typeface="Wingdings" pitchFamily="2" charset="2"/>
              </a:rPr>
              <a:t>t)  </a:t>
            </a:r>
            <a:r>
              <a:rPr lang="en-GB" sz="2000" dirty="0">
                <a:cs typeface="Arial"/>
                <a:sym typeface="Wingdings" pitchFamily="2" charset="2"/>
              </a:rPr>
              <a:t>= </a:t>
            </a:r>
            <a:r>
              <a:rPr lang="el-GR" sz="2000" dirty="0">
                <a:cs typeface="Arial"/>
                <a:sym typeface="Wingdings" pitchFamily="2" charset="2"/>
              </a:rPr>
              <a:t>δ</a:t>
            </a:r>
            <a:r>
              <a:rPr lang="en-GB" sz="2000" dirty="0">
                <a:cs typeface="Arial"/>
                <a:sym typeface="Wingdings" pitchFamily="2" charset="2"/>
              </a:rPr>
              <a:t>F(t) </a:t>
            </a:r>
            <a:r>
              <a:rPr lang="el-GR" sz="2000" dirty="0">
                <a:cs typeface="Arial"/>
                <a:sym typeface="Wingdings" pitchFamily="2" charset="2"/>
              </a:rPr>
              <a:t>δ</a:t>
            </a:r>
            <a:r>
              <a:rPr lang="en-GB" sz="2000" dirty="0">
                <a:cs typeface="Arial"/>
                <a:sym typeface="Wingdings" pitchFamily="2" charset="2"/>
              </a:rPr>
              <a:t>t</a:t>
            </a:r>
            <a:endParaRPr lang="en-GB" sz="2000" u="sng" dirty="0">
              <a:sym typeface="Wingdings" pitchFamily="2" charset="2"/>
            </a:endParaRPr>
          </a:p>
          <a:p>
            <a:pPr lvl="2">
              <a:buNone/>
            </a:pPr>
            <a:r>
              <a:rPr lang="en-GB" sz="1100" dirty="0">
                <a:sym typeface="Wingdings" pitchFamily="2" charset="2"/>
              </a:rPr>
              <a:t>	      </a:t>
            </a:r>
            <a:r>
              <a:rPr lang="el-GR" sz="1100" dirty="0">
                <a:cs typeface="Arial"/>
                <a:sym typeface="Wingdings" pitchFamily="2" charset="2"/>
              </a:rPr>
              <a:t> Δ</a:t>
            </a:r>
            <a:r>
              <a:rPr lang="en-GB" sz="1100" dirty="0">
                <a:cs typeface="Arial"/>
                <a:sym typeface="Wingdings" pitchFamily="2" charset="2"/>
              </a:rPr>
              <a:t>t0                 </a:t>
            </a:r>
            <a:r>
              <a:rPr lang="en-GB" sz="2000" dirty="0">
                <a:cs typeface="Arial"/>
                <a:sym typeface="Wingdings" pitchFamily="2" charset="2"/>
              </a:rPr>
              <a:t> </a:t>
            </a:r>
            <a:r>
              <a:rPr lang="el-GR" sz="2000" dirty="0">
                <a:cs typeface="Arial"/>
                <a:sym typeface="Wingdings" pitchFamily="2" charset="2"/>
              </a:rPr>
              <a:t>Δ</a:t>
            </a:r>
            <a:r>
              <a:rPr lang="en-GB" sz="2000" dirty="0">
                <a:cs typeface="Arial"/>
                <a:sym typeface="Wingdings" pitchFamily="2" charset="2"/>
              </a:rPr>
              <a:t>t</a:t>
            </a:r>
            <a:endParaRPr lang="en-GB" sz="2000" dirty="0">
              <a:sym typeface="Wingdings" pitchFamily="2" charset="2"/>
            </a:endParaRPr>
          </a:p>
          <a:p>
            <a:pPr lvl="1"/>
            <a:r>
              <a:rPr lang="en-US" sz="2500" dirty="0" err="1" smtClean="0"/>
              <a:t>cdf</a:t>
            </a:r>
            <a:r>
              <a:rPr lang="en-US" sz="2500" dirty="0" smtClean="0"/>
              <a:t>=probability that a spell has a length&lt;=T</a:t>
            </a:r>
          </a:p>
          <a:p>
            <a:pPr lvl="1"/>
            <a:r>
              <a:rPr lang="en-GB" sz="2000" dirty="0">
                <a:sym typeface="Wingdings" pitchFamily="2" charset="2"/>
              </a:rPr>
              <a:t>F(t)= </a:t>
            </a:r>
            <a:r>
              <a:rPr lang="en-GB" sz="2000" dirty="0" err="1">
                <a:sym typeface="Wingdings" pitchFamily="2" charset="2"/>
              </a:rPr>
              <a:t>Pr</a:t>
            </a:r>
            <a:r>
              <a:rPr lang="en-GB" sz="2000" dirty="0">
                <a:sym typeface="Wingdings" pitchFamily="2" charset="2"/>
              </a:rPr>
              <a:t>( T&lt;=t) =</a:t>
            </a:r>
            <a:r>
              <a:rPr lang="en-GB" sz="2000" dirty="0">
                <a:cs typeface="Arial"/>
                <a:sym typeface="Wingdings" pitchFamily="2" charset="2"/>
              </a:rPr>
              <a:t>∫f(t) </a:t>
            </a:r>
            <a:r>
              <a:rPr lang="en-GB" sz="2000" dirty="0" err="1">
                <a:cs typeface="Arial"/>
                <a:sym typeface="Wingdings" pitchFamily="2" charset="2"/>
              </a:rPr>
              <a:t>dt</a:t>
            </a:r>
            <a:endParaRPr lang="en-GB" sz="2000" dirty="0">
              <a:cs typeface="Arial"/>
              <a:sym typeface="Wingdings" pitchFamily="2" charset="2"/>
            </a:endParaRPr>
          </a:p>
          <a:p>
            <a:pPr lvl="1"/>
            <a:r>
              <a:rPr lang="en-US" sz="2500" dirty="0" smtClean="0"/>
              <a:t>Survival function</a:t>
            </a:r>
          </a:p>
          <a:p>
            <a:pPr lvl="1"/>
            <a:r>
              <a:rPr lang="en-US" sz="2000" dirty="0" smtClean="0"/>
              <a:t>S(t)=1-F(t)</a:t>
            </a:r>
          </a:p>
        </p:txBody>
      </p:sp>
    </p:spTree>
    <p:extLst>
      <p:ext uri="{BB962C8B-B14F-4D97-AF65-F5344CB8AC3E}">
        <p14:creationId xmlns="" xmlns:p14="http://schemas.microsoft.com/office/powerpoint/2010/main" val="2846859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Kaplan-Meier estimates of survival time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340768"/>
            <a:ext cx="7737475" cy="5317207"/>
          </a:xfrm>
        </p:spPr>
        <p:txBody>
          <a:bodyPr/>
          <a:lstStyle/>
          <a:p>
            <a:pPr eaLnBrk="1" hangingPunct="1"/>
            <a:r>
              <a:rPr lang="en-GB" sz="2400" dirty="0" smtClean="0"/>
              <a:t>The Kaplan-Meier </a:t>
            </a:r>
            <a:r>
              <a:rPr lang="en-GB" sz="2400" dirty="0" smtClean="0">
                <a:sym typeface="Wingdings" pitchFamily="2" charset="2"/>
              </a:rPr>
              <a:t> </a:t>
            </a:r>
            <a:r>
              <a:rPr lang="en-GB" sz="2400" dirty="0" smtClean="0"/>
              <a:t>cumulative probability of an individual surviving to any time, t</a:t>
            </a:r>
          </a:p>
          <a:p>
            <a:pPr eaLnBrk="1" hangingPunct="1"/>
            <a:r>
              <a:rPr lang="en-GB" sz="2400" dirty="0" smtClean="0"/>
              <a:t>Analysis can be made by subgroup</a:t>
            </a:r>
          </a:p>
          <a:p>
            <a:pPr eaLnBrk="1" hangingPunct="1"/>
            <a:r>
              <a:rPr lang="en-GB" sz="2400" dirty="0"/>
              <a:t>Nonparametric method</a:t>
            </a:r>
          </a:p>
          <a:p>
            <a:pPr eaLnBrk="1" hangingPunct="1"/>
            <a:r>
              <a:rPr lang="en-GB" sz="2400" dirty="0" smtClean="0"/>
              <a:t>First period: S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=1-d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/n</a:t>
            </a:r>
            <a:r>
              <a:rPr lang="en-GB" sz="2400" baseline="-25000" dirty="0" smtClean="0"/>
              <a:t>1                        </a:t>
            </a:r>
            <a:r>
              <a:rPr lang="en-GB" sz="2400" dirty="0" smtClean="0"/>
              <a:t>exit rate</a:t>
            </a:r>
          </a:p>
          <a:p>
            <a:pPr eaLnBrk="1" hangingPunct="1"/>
            <a:r>
              <a:rPr lang="en-GB" sz="2400" dirty="0" smtClean="0"/>
              <a:t>After t periods: S</a:t>
            </a:r>
            <a:r>
              <a:rPr lang="en-GB" sz="2400" baseline="-25000" dirty="0" smtClean="0"/>
              <a:t>t</a:t>
            </a:r>
            <a:r>
              <a:rPr lang="en-GB" sz="2400" dirty="0" smtClean="0"/>
              <a:t>=(1-d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/n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)*(1-d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/n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)*……*(1-d</a:t>
            </a:r>
            <a:r>
              <a:rPr lang="en-GB" sz="2400" baseline="-25000" dirty="0" smtClean="0"/>
              <a:t>t</a:t>
            </a:r>
            <a:r>
              <a:rPr lang="en-GB" sz="2400" dirty="0" smtClean="0"/>
              <a:t>/</a:t>
            </a:r>
            <a:r>
              <a:rPr lang="en-GB" sz="2400" dirty="0" err="1" smtClean="0"/>
              <a:t>n</a:t>
            </a:r>
            <a:r>
              <a:rPr lang="en-GB" sz="2400" baseline="-25000" dirty="0" err="1" smtClean="0"/>
              <a:t>t</a:t>
            </a:r>
            <a:r>
              <a:rPr lang="en-GB" sz="2400" dirty="0" smtClean="0"/>
              <a:t>)</a:t>
            </a:r>
          </a:p>
          <a:p>
            <a:pPr eaLnBrk="1" hangingPunct="1"/>
            <a:r>
              <a:rPr lang="en-GB" sz="2400" dirty="0" smtClean="0"/>
              <a:t>Survival function </a:t>
            </a:r>
            <a:r>
              <a:rPr lang="en-GB" sz="2400" dirty="0" smtClean="0">
                <a:sym typeface="Wingdings" pitchFamily="2" charset="2"/>
              </a:rPr>
              <a:t> estimated only  at times where you observe exits!!!</a:t>
            </a:r>
          </a:p>
          <a:p>
            <a:pPr eaLnBrk="1" hangingPunct="1"/>
            <a:r>
              <a:rPr lang="en-GB" sz="2400" dirty="0" smtClean="0">
                <a:sym typeface="Wingdings" pitchFamily="2" charset="2"/>
              </a:rPr>
              <a:t>Last t that can be estimated highest non-censored time observed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2" name="Săgeată la stânga 1"/>
          <p:cNvSpPr/>
          <p:nvPr/>
        </p:nvSpPr>
        <p:spPr>
          <a:xfrm>
            <a:off x="4860032" y="3202694"/>
            <a:ext cx="864096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66"/>
                </a:solidFill>
              </a:rPr>
              <a:t>Survival/ failure function</a:t>
            </a:r>
            <a:endParaRPr lang="ro-RO" dirty="0">
              <a:solidFill>
                <a:srgbClr val="006666"/>
              </a:solidFill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Describing the survival/ failure function</a:t>
            </a:r>
            <a:endParaRPr lang="en-US" sz="2100" dirty="0"/>
          </a:p>
          <a:p>
            <a:endParaRPr lang="en-US" sz="2400" dirty="0" smtClean="0"/>
          </a:p>
        </p:txBody>
      </p:sp>
      <p:graphicFrame>
        <p:nvGraphicFramePr>
          <p:cNvPr id="4" name="Obi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34043164"/>
              </p:ext>
            </p:extLst>
          </p:nvPr>
        </p:nvGraphicFramePr>
        <p:xfrm>
          <a:off x="323528" y="1844824"/>
          <a:ext cx="8820472" cy="4359126"/>
        </p:xfrm>
        <a:graphic>
          <a:graphicData uri="http://schemas.openxmlformats.org/presentationml/2006/ole">
            <p:oleObj spid="_x0000_s16400" name="Document" r:id="rId3" imgW="5754292" imgH="3246600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70274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Kaplan-Meier graphs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340768"/>
            <a:ext cx="7737475" cy="531720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dirty="0" smtClean="0"/>
              <a:t>Can read off the estimated probability of surviving a relationship at any time point on the graph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dirty="0" smtClean="0"/>
              <a:t>E.g. at 5 years 88% are still cohabiting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dirty="0" smtClean="0"/>
              <a:t>The survival probability only changes when an event occurs</a:t>
            </a:r>
            <a:r>
              <a:rPr lang="en-GB" sz="2400" dirty="0" smtClean="0">
                <a:sym typeface="Wingdings" pitchFamily="2" charset="2"/>
              </a:rPr>
              <a:t> graph not smooth but  (irregular) stepwise</a:t>
            </a:r>
            <a:endParaRPr lang="en-GB" sz="2400" dirty="0" smtClean="0"/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dirty="0" err="1" smtClean="0"/>
              <a:t>sts</a:t>
            </a:r>
            <a:r>
              <a:rPr lang="en-GB" sz="2400" dirty="0" smtClean="0"/>
              <a:t> graph, survival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GB" sz="2400" dirty="0" smtClean="0"/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913"/>
            <a:ext cx="9113838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23825"/>
            <a:ext cx="8856663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Line 5"/>
          <p:cNvSpPr>
            <a:spLocks noChangeShapeType="1"/>
          </p:cNvSpPr>
          <p:nvPr/>
        </p:nvSpPr>
        <p:spPr bwMode="auto">
          <a:xfrm>
            <a:off x="3492500" y="1412875"/>
            <a:ext cx="0" cy="42481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2" name="Line 6"/>
          <p:cNvSpPr>
            <a:spLocks noChangeShapeType="1"/>
          </p:cNvSpPr>
          <p:nvPr/>
        </p:nvSpPr>
        <p:spPr bwMode="auto">
          <a:xfrm flipH="1">
            <a:off x="827088" y="1412875"/>
            <a:ext cx="26654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to event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3200" dirty="0" smtClean="0"/>
          </a:p>
          <a:p>
            <a:r>
              <a:rPr lang="en-GB" sz="3200" dirty="0" smtClean="0"/>
              <a:t>Set of a finite, discrete states </a:t>
            </a:r>
          </a:p>
          <a:p>
            <a:r>
              <a:rPr lang="en-GB" sz="3200" dirty="0" smtClean="0"/>
              <a:t>Units (individuals, firms, households etc.) –in one state</a:t>
            </a:r>
          </a:p>
          <a:p>
            <a:r>
              <a:rPr lang="en-GB" sz="3200" dirty="0" smtClean="0"/>
              <a:t>Transitions between states</a:t>
            </a:r>
          </a:p>
          <a:p>
            <a:endParaRPr lang="en-GB" sz="3200" dirty="0" smtClean="0"/>
          </a:p>
          <a:p>
            <a:r>
              <a:rPr lang="en-GB" sz="3200" u="sng" dirty="0" smtClean="0"/>
              <a:t>Time until a transition takes place</a:t>
            </a:r>
            <a:endParaRPr lang="en-GB" sz="3200" u="sng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44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Testing equality of survival curves among groups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2065338"/>
            <a:ext cx="7737475" cy="45926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1" smtClean="0">
                <a:solidFill>
                  <a:schemeClr val="hlink"/>
                </a:solidFill>
              </a:rPr>
              <a:t>The log-rank test</a:t>
            </a:r>
          </a:p>
          <a:p>
            <a:pPr eaLnBrk="1" hangingPunct="1"/>
            <a:endParaRPr lang="en-GB" sz="2400" b="1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smtClean="0"/>
              <a:t>A non –parametric test that assesses the null hypothesis that there are no differences in survival times between groups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611188" y="1557338"/>
          <a:ext cx="9477375" cy="4751387"/>
        </p:xfrm>
        <a:graphic>
          <a:graphicData uri="http://schemas.openxmlformats.org/presentationml/2006/ole">
            <p:oleObj spid="_x0000_s11280" name="Document" r:id="rId3" imgW="5754292" imgH="2885907" progId="Word.Document.12">
              <p:embed/>
            </p:oleObj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Log-rank test example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9370671">
            <a:off x="5576888" y="5867400"/>
            <a:ext cx="655637" cy="147638"/>
          </a:xfrm>
          <a:prstGeom prst="rightArrow">
            <a:avLst>
              <a:gd name="adj1" fmla="val 50000"/>
              <a:gd name="adj2" fmla="val 1130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343650" y="5373688"/>
            <a:ext cx="280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Significant difference </a:t>
            </a:r>
          </a:p>
          <a:p>
            <a:r>
              <a:rPr lang="en-GB"/>
              <a:t>between men and women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elaborate models…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Modeling the hazard rate not survival time directly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(t)=transitioning at time t, having survived up to t</a:t>
            </a:r>
          </a:p>
          <a:p>
            <a:r>
              <a:rPr lang="en-US" sz="2400" dirty="0" smtClean="0"/>
              <a:t>Time:</a:t>
            </a:r>
          </a:p>
          <a:p>
            <a:pPr lvl="1"/>
            <a:r>
              <a:rPr lang="en-US" sz="2500" dirty="0" smtClean="0"/>
              <a:t>Continuous- parametric</a:t>
            </a:r>
          </a:p>
          <a:p>
            <a:pPr lvl="2"/>
            <a:r>
              <a:rPr lang="en-US" sz="2300" dirty="0" smtClean="0"/>
              <a:t>Exponential</a:t>
            </a:r>
          </a:p>
          <a:p>
            <a:pPr lvl="2"/>
            <a:r>
              <a:rPr lang="en-US" sz="2300" dirty="0" err="1" smtClean="0"/>
              <a:t>Weibull</a:t>
            </a:r>
            <a:endParaRPr lang="en-US" sz="2300" dirty="0" smtClean="0"/>
          </a:p>
          <a:p>
            <a:pPr lvl="2"/>
            <a:r>
              <a:rPr lang="en-US" sz="2300" dirty="0" smtClean="0"/>
              <a:t>Log-logistic</a:t>
            </a:r>
          </a:p>
          <a:p>
            <a:pPr lvl="1"/>
            <a:r>
              <a:rPr lang="en-US" sz="2500" dirty="0" smtClean="0"/>
              <a:t>Continuous-semi-parametric</a:t>
            </a:r>
          </a:p>
          <a:p>
            <a:pPr lvl="2"/>
            <a:r>
              <a:rPr lang="en-US" sz="2300" dirty="0" smtClean="0"/>
              <a:t>Cox</a:t>
            </a:r>
          </a:p>
          <a:p>
            <a:pPr lvl="1"/>
            <a:r>
              <a:rPr lang="en-US" sz="2500" dirty="0" smtClean="0"/>
              <a:t>Discrete</a:t>
            </a:r>
          </a:p>
          <a:p>
            <a:pPr lvl="2"/>
            <a:r>
              <a:rPr lang="en-US" sz="2300" dirty="0" smtClean="0"/>
              <a:t>Logistic</a:t>
            </a:r>
          </a:p>
          <a:p>
            <a:pPr lvl="2"/>
            <a:r>
              <a:rPr lang="en-US" sz="2300" dirty="0" smtClean="0"/>
              <a:t>Complementary log-log</a:t>
            </a:r>
          </a:p>
          <a:p>
            <a:pPr lvl="1"/>
            <a:endParaRPr lang="ro-RO" sz="2500" dirty="0"/>
          </a:p>
        </p:txBody>
      </p:sp>
    </p:spTree>
    <p:extLst>
      <p:ext uri="{BB962C8B-B14F-4D97-AF65-F5344CB8AC3E}">
        <p14:creationId xmlns="" xmlns:p14="http://schemas.microsoft.com/office/powerpoint/2010/main" val="1463772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Some hazard shapes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557338"/>
            <a:ext cx="7737475" cy="51006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smtClean="0"/>
              <a:t>Increasing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Onset of Alzheimer's 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Decreasing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Survival after surgery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U-shaped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Age specific mortality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Constant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Time till next email arrives</a:t>
            </a:r>
          </a:p>
          <a:p>
            <a:pPr lvl="1" eaLnBrk="1" hangingPunct="1">
              <a:buFont typeface="Wingdings" pitchFamily="2" charset="2"/>
              <a:buNone/>
            </a:pPr>
            <a:endParaRPr lang="en-GB" sz="19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Proportional-hazards (PH) models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</a:t>
            </a:r>
            <a:r>
              <a:rPr lang="en-US" sz="2800" dirty="0" smtClean="0"/>
              <a:t>(t) is separable into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(t) and the effects of </a:t>
            </a:r>
            <a:r>
              <a:rPr lang="en-US" sz="2800" dirty="0" err="1" smtClean="0"/>
              <a:t>Xs</a:t>
            </a:r>
            <a:endParaRPr lang="en-US" sz="2800" dirty="0" smtClean="0"/>
          </a:p>
          <a:p>
            <a:r>
              <a:rPr lang="en-US" sz="2800" dirty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(t)=‘baseline’ hazard that depends on t but not on individual characteristics</a:t>
            </a:r>
          </a:p>
          <a:p>
            <a:r>
              <a:rPr lang="en-US" sz="2800" dirty="0"/>
              <a:t>h</a:t>
            </a:r>
            <a:r>
              <a:rPr lang="en-US" sz="2800" dirty="0" smtClean="0"/>
              <a:t>(t)=h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(t)</a:t>
            </a:r>
            <a:r>
              <a:rPr lang="en-US" sz="2800" dirty="0" err="1" smtClean="0"/>
              <a:t>exp</a:t>
            </a:r>
            <a:r>
              <a:rPr lang="en-US" sz="2800" dirty="0" smtClean="0"/>
              <a:t>(</a:t>
            </a:r>
            <a:r>
              <a:rPr lang="el-GR" sz="2800" dirty="0" smtClean="0"/>
              <a:t>β</a:t>
            </a:r>
            <a:r>
              <a:rPr lang="en-US" sz="2800" dirty="0" smtClean="0"/>
              <a:t>X)</a:t>
            </a:r>
          </a:p>
          <a:p>
            <a:r>
              <a:rPr lang="en-US" sz="2800" dirty="0" smtClean="0"/>
              <a:t>Absolute differences in X</a:t>
            </a:r>
            <a:r>
              <a:rPr lang="en-US" sz="2800" dirty="0" smtClean="0">
                <a:sym typeface="Wingdings" pitchFamily="2" charset="2"/>
              </a:rPr>
              <a:t> proportional differences in h(t) ~scaling of h</a:t>
            </a:r>
            <a:r>
              <a:rPr lang="en-US" sz="2800" baseline="-25000" dirty="0" smtClean="0">
                <a:sym typeface="Wingdings" pitchFamily="2" charset="2"/>
              </a:rPr>
              <a:t>0</a:t>
            </a:r>
            <a:r>
              <a:rPr lang="en-US" sz="2800" dirty="0" smtClean="0">
                <a:sym typeface="Wingdings" pitchFamily="2" charset="2"/>
              </a:rPr>
              <a:t>(t)</a:t>
            </a:r>
          </a:p>
        </p:txBody>
      </p:sp>
    </p:spTree>
    <p:extLst>
      <p:ext uri="{BB962C8B-B14F-4D97-AF65-F5344CB8AC3E}">
        <p14:creationId xmlns="" xmlns:p14="http://schemas.microsoft.com/office/powerpoint/2010/main" val="2354339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Cox regression model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Cox regression model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700213"/>
            <a:ext cx="7164388" cy="4957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Regression model for survival analysis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Can model time invariant and time varying explanatory variables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Produces estimated hazard ratios (sometimes called rate ratios or risk ratios)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Regression coefficients are on a log scale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Exponentiate to get hazard ratio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Similar to odds ratios from logistic models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GB" smtClean="0"/>
              <a:t>	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403350" y="0"/>
            <a:ext cx="7294563" cy="1143000"/>
          </a:xfrm>
        </p:spPr>
        <p:txBody>
          <a:bodyPr/>
          <a:lstStyle/>
          <a:p>
            <a:pPr eaLnBrk="1" hangingPunct="1"/>
            <a:r>
              <a:rPr lang="en-GB" smtClean="0"/>
              <a:t>Cox regression equation (i)</a:t>
            </a:r>
          </a:p>
        </p:txBody>
      </p:sp>
      <p:graphicFrame>
        <p:nvGraphicFramePr>
          <p:cNvPr id="12290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42988" y="1484313"/>
          <a:ext cx="7416800" cy="635000"/>
        </p:xfrm>
        <a:graphic>
          <a:graphicData uri="http://schemas.openxmlformats.org/presentationml/2006/ole">
            <p:oleObj spid="_x0000_s12360" name="Equation" r:id="rId3" imgW="2667000" imgH="228600" progId="Equation.3">
              <p:embed/>
            </p:oleObj>
          </a:graphicData>
        </a:graphic>
      </p:graphicFrame>
      <p:graphicFrame>
        <p:nvGraphicFramePr>
          <p:cNvPr id="1229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6013" y="3284538"/>
          <a:ext cx="581025" cy="509587"/>
        </p:xfrm>
        <a:graphic>
          <a:graphicData uri="http://schemas.openxmlformats.org/presentationml/2006/ole">
            <p:oleObj spid="_x0000_s12361" name="Equation" r:id="rId4" imgW="330200" imgH="228600" progId="Equation.3">
              <p:embed/>
            </p:oleObj>
          </a:graphicData>
        </a:graphic>
      </p:graphicFrame>
      <p:graphicFrame>
        <p:nvGraphicFramePr>
          <p:cNvPr id="12292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16013" y="2492375"/>
          <a:ext cx="568325" cy="519113"/>
        </p:xfrm>
        <a:graphic>
          <a:graphicData uri="http://schemas.openxmlformats.org/presentationml/2006/ole">
            <p:oleObj spid="_x0000_s12362" name="Equation" r:id="rId5" imgW="317362" imgH="228501" progId="Equation.3">
              <p:embed/>
            </p:oleObj>
          </a:graphicData>
        </a:graphic>
      </p:graphicFrame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1979613" y="3284538"/>
            <a:ext cx="61912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is the baseline hazard function and can take any form</a:t>
            </a:r>
          </a:p>
          <a:p>
            <a:r>
              <a:rPr lang="en-GB" sz="2000"/>
              <a:t>It is estimated from the data (non parametric)</a:t>
            </a:r>
          </a:p>
          <a:p>
            <a:endParaRPr lang="en-GB" sz="2000"/>
          </a:p>
          <a:p>
            <a:endParaRPr lang="en-GB" sz="2000"/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2051050" y="2565400"/>
            <a:ext cx="421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is the hazard function for individual </a:t>
            </a:r>
            <a:r>
              <a:rPr lang="en-GB" sz="2000" i="1"/>
              <a:t>i</a:t>
            </a:r>
            <a:endParaRPr lang="en-GB" sz="2000"/>
          </a:p>
        </p:txBody>
      </p:sp>
      <p:graphicFrame>
        <p:nvGraphicFramePr>
          <p:cNvPr id="12293" name="Object 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42988" y="4076700"/>
          <a:ext cx="1558925" cy="555625"/>
        </p:xfrm>
        <a:graphic>
          <a:graphicData uri="http://schemas.openxmlformats.org/presentationml/2006/ole">
            <p:oleObj spid="_x0000_s12363" name="Equation" r:id="rId6" imgW="812447" imgH="228501" progId="Equation.3">
              <p:embed/>
            </p:oleObj>
          </a:graphicData>
        </a:graphic>
      </p:graphicFrame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044575" y="39592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94" name="Object 10"/>
          <p:cNvGraphicFramePr>
            <a:graphicFrameLocks noChangeAspect="1"/>
          </p:cNvGraphicFramePr>
          <p:nvPr/>
        </p:nvGraphicFramePr>
        <p:xfrm>
          <a:off x="1042988" y="4868863"/>
          <a:ext cx="1368425" cy="396875"/>
        </p:xfrm>
        <a:graphic>
          <a:graphicData uri="http://schemas.openxmlformats.org/presentationml/2006/ole">
            <p:oleObj spid="_x0000_s12364" name="Equation" r:id="rId7" imgW="787400" imgH="228600" progId="Equation.3">
              <p:embed/>
            </p:oleObj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843213" y="4221163"/>
            <a:ext cx="220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are the covariates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700338" y="4868863"/>
            <a:ext cx="6300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are the regression coefficients estimated from the data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90551" y="5373688"/>
            <a:ext cx="75803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dirty="0" smtClean="0"/>
              <a:t>PH assumption needed</a:t>
            </a:r>
          </a:p>
          <a:p>
            <a:r>
              <a:rPr lang="en-GB" sz="2000" dirty="0" smtClean="0"/>
              <a:t>Estimate </a:t>
            </a:r>
            <a:r>
              <a:rPr lang="el-GR" sz="2000" dirty="0" smtClean="0"/>
              <a:t>β</a:t>
            </a:r>
            <a:r>
              <a:rPr lang="en-US" sz="2000" dirty="0" smtClean="0"/>
              <a:t>s without estimating h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(t) </a:t>
            </a:r>
            <a:r>
              <a:rPr lang="en-US" sz="2000" dirty="0" smtClean="0">
                <a:sym typeface="Wingdings" pitchFamily="2" charset="2"/>
              </a:rPr>
              <a:t> semi parametric model</a:t>
            </a:r>
            <a:endParaRPr lang="en-GB" sz="2000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Cox regression equation (ii)</a:t>
            </a:r>
          </a:p>
        </p:txBody>
      </p:sp>
      <p:sp>
        <p:nvSpPr>
          <p:cNvPr id="13316" name="Content Placeholder 18"/>
          <p:cNvSpPr>
            <a:spLocks noGrp="1"/>
          </p:cNvSpPr>
          <p:nvPr>
            <p:ph idx="1"/>
          </p:nvPr>
        </p:nvSpPr>
        <p:spPr>
          <a:xfrm>
            <a:off x="827088" y="1484313"/>
            <a:ext cx="7989887" cy="5173662"/>
          </a:xfrm>
        </p:spPr>
        <p:txBody>
          <a:bodyPr/>
          <a:lstStyle/>
          <a:p>
            <a:r>
              <a:rPr lang="en-GB" sz="2000" smtClean="0"/>
              <a:t>If we divide both sides of the equation on the previous slide by h</a:t>
            </a:r>
            <a:r>
              <a:rPr lang="en-GB" sz="2000" baseline="-25000" smtClean="0"/>
              <a:t>0</a:t>
            </a:r>
            <a:r>
              <a:rPr lang="en-GB" sz="2000" smtClean="0"/>
              <a:t>(t) and take logarithms, we obtain: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z="2000" smtClean="0"/>
              <a:t>We call h(t) / h</a:t>
            </a:r>
            <a:r>
              <a:rPr lang="en-GB" sz="2000" baseline="-25000" smtClean="0"/>
              <a:t>0</a:t>
            </a:r>
            <a:r>
              <a:rPr lang="en-GB" sz="2000" smtClean="0"/>
              <a:t>(t) the hazard ratio</a:t>
            </a:r>
          </a:p>
          <a:p>
            <a:r>
              <a:rPr lang="en-GB" sz="2000" smtClean="0"/>
              <a:t>The coefficients b</a:t>
            </a:r>
            <a:r>
              <a:rPr lang="en-GB" sz="2000" baseline="-25000" smtClean="0"/>
              <a:t>i</a:t>
            </a:r>
            <a:r>
              <a:rPr lang="en-GB" sz="2000" smtClean="0"/>
              <a:t>...b</a:t>
            </a:r>
            <a:r>
              <a:rPr lang="en-GB" sz="2000" baseline="-25000" smtClean="0"/>
              <a:t>n</a:t>
            </a:r>
            <a:r>
              <a:rPr lang="en-GB" sz="2000" smtClean="0"/>
              <a:t> are estimated by Cox regression, and can be interpreted in a similar manner to that of multiple logistic regression</a:t>
            </a:r>
          </a:p>
          <a:p>
            <a:r>
              <a:rPr lang="en-GB" sz="2000" smtClean="0"/>
              <a:t>exp(b</a:t>
            </a:r>
            <a:r>
              <a:rPr lang="en-GB" sz="2000" baseline="-25000" smtClean="0"/>
              <a:t>i</a:t>
            </a:r>
            <a:r>
              <a:rPr lang="en-GB" sz="2000" smtClean="0"/>
              <a:t>) is the instantaneous relative risk of an event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051050" y="2492375"/>
          <a:ext cx="5067300" cy="1008063"/>
        </p:xfrm>
        <a:graphic>
          <a:graphicData uri="http://schemas.openxmlformats.org/presentationml/2006/ole">
            <p:oleObj spid="_x0000_s13328" name="Equation" r:id="rId3" imgW="2425700" imgH="482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4 key concepts for survival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0" y="1773238"/>
            <a:ext cx="6848475" cy="4884737"/>
          </a:xfrm>
        </p:spPr>
        <p:txBody>
          <a:bodyPr/>
          <a:lstStyle/>
          <a:p>
            <a:pPr eaLnBrk="1" hangingPunct="1"/>
            <a:r>
              <a:rPr lang="en-GB" sz="2400" dirty="0" smtClean="0"/>
              <a:t>States</a:t>
            </a:r>
          </a:p>
          <a:p>
            <a:pPr eaLnBrk="1" hangingPunct="1"/>
            <a:r>
              <a:rPr lang="en-GB" sz="2400" dirty="0" smtClean="0"/>
              <a:t>Events</a:t>
            </a:r>
          </a:p>
          <a:p>
            <a:pPr eaLnBrk="1" hangingPunct="1"/>
            <a:r>
              <a:rPr lang="en-GB" sz="2400" dirty="0" smtClean="0"/>
              <a:t>Risk period</a:t>
            </a:r>
          </a:p>
          <a:p>
            <a:pPr eaLnBrk="1" hangingPunct="1"/>
            <a:r>
              <a:rPr lang="en-GB" sz="2400" dirty="0" smtClean="0"/>
              <a:t>Duration/ time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Cox regression in Stata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2060575"/>
            <a:ext cx="7164388" cy="45974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Will first model a time invariant covariate (sex) on risk of partnership ending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Then will add a time dependent covariate (age) to the model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Cox regression in Stata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1788" y="1628775"/>
          <a:ext cx="8812212" cy="4176713"/>
        </p:xfrm>
        <a:graphic>
          <a:graphicData uri="http://schemas.openxmlformats.org/presentationml/2006/ole">
            <p:oleObj spid="_x0000_s14352" name="Document" r:id="rId3" imgW="5754292" imgH="272704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0"/>
            <a:ext cx="9144000" cy="1143000"/>
          </a:xfrm>
        </p:spPr>
        <p:txBody>
          <a:bodyPr/>
          <a:lstStyle/>
          <a:p>
            <a:pPr eaLnBrk="1" hangingPunct="1"/>
            <a:r>
              <a:rPr lang="en-GB" sz="2800" smtClean="0"/>
              <a:t>Interpreting output from Cox regression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Cox model has no intercept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It is included in the baseline hazard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In our example, the baseline hazard is when sex=1 (male)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The hazard ratio is the ratio of the hazard for a unit change in the covariate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HR = 1.3 for women vs. men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The risk of partnership breakdown is increased by 30% for women compared with men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Hazard ratio assumed constant over time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At any time point, the hazard of partnership breakdown for a woman is 1.3 times the hazard for a man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Interpreting output from Cox regression (ii)</a:t>
            </a:r>
          </a:p>
        </p:txBody>
      </p:sp>
      <p:sp>
        <p:nvSpPr>
          <p:cNvPr id="4710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1258888"/>
            <a:ext cx="8132762" cy="5399087"/>
          </a:xfrm>
        </p:spPr>
        <p:txBody>
          <a:bodyPr/>
          <a:lstStyle/>
          <a:p>
            <a:pPr eaLnBrk="1" hangingPunct="1"/>
            <a:r>
              <a:rPr lang="en-GB" sz="2200" smtClean="0"/>
              <a:t>The hazard ratio is equivalent to the odds that a female has a partnership breakdown before a man</a:t>
            </a:r>
          </a:p>
          <a:p>
            <a:pPr eaLnBrk="1" hangingPunct="1"/>
            <a:r>
              <a:rPr lang="en-GB" sz="2200" smtClean="0"/>
              <a:t>The probability of having a partnership breakdown first  is = (hazard ratio) / (1 + hazard ratio)</a:t>
            </a:r>
          </a:p>
          <a:p>
            <a:pPr eaLnBrk="1" hangingPunct="1"/>
            <a:r>
              <a:rPr lang="en-GB" sz="2200" smtClean="0"/>
              <a:t>So in our example, a HR of 1.30 corresponds to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smtClean="0"/>
              <a:t>	probability of 0.57 that a woman will experience a partnership breakdown first</a:t>
            </a:r>
          </a:p>
          <a:p>
            <a:pPr eaLnBrk="1" hangingPunct="1"/>
            <a:r>
              <a:rPr lang="en-GB" sz="2200" smtClean="0"/>
              <a:t>The probability or risk of partnership breakdown can be different each year but the relative risk is constant</a:t>
            </a:r>
          </a:p>
          <a:p>
            <a:pPr eaLnBrk="1" hangingPunct="1"/>
            <a:r>
              <a:rPr lang="en-GB" sz="2200" smtClean="0"/>
              <a:t>So if we know that the probability of a man having a partnership breakdown in the following year is 1.5% then the probability of a woman having a partnership breakdown in the following year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smtClean="0"/>
              <a:t>		0.015*1.30 = 1.95%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8113"/>
            <a:ext cx="9036050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AutoShape 3"/>
          <p:cNvSpPr>
            <a:spLocks noChangeArrowheads="1"/>
          </p:cNvSpPr>
          <p:nvPr/>
        </p:nvSpPr>
        <p:spPr bwMode="auto">
          <a:xfrm rot="2029677">
            <a:off x="5867400" y="1628775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 rot="-8822156">
            <a:off x="6443663" y="2781300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138"/>
            <a:ext cx="9144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Time dependent covariates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343775" cy="442595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smtClean="0"/>
              <a:t>Examples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Current age group rather than age at baseline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GHQ score may change over time and predict break-ups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Will use age to predict duration of cohabitation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Nonlinear relationship hypothesised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Recode age into 8 equally spaced age groups</a:t>
            </a:r>
            <a:r>
              <a:rPr lang="en-GB" smtClean="0"/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11275" y="300038"/>
            <a:ext cx="7591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/>
              <a:t>Cox regression with time dependent covariates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50825" y="1196975"/>
          <a:ext cx="8958263" cy="5661025"/>
        </p:xfrm>
        <a:graphic>
          <a:graphicData uri="http://schemas.openxmlformats.org/presentationml/2006/ole">
            <p:oleObj spid="_x0000_s15376" name="Document" r:id="rId3" imgW="5754292" imgH="363617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Cox regression assumptions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7786688" cy="4281488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smtClean="0"/>
              <a:t>Assumption of proportional hazards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No censoring patterns 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True starting time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Plus assumptions for all modelling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Sufficient sample size, proper model specification, independent observations, exogenous covariates, no high multicollinearity, random sampling, and so on</a:t>
            </a:r>
          </a:p>
          <a:p>
            <a:pPr eaLnBrk="1" hangingPunct="1"/>
            <a:endParaRPr lang="en-GB" sz="240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Proportional hazards assumption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272337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Cox regression with time-invariant covariates assumes that the ratio of hazards for any two observations is the same across time periods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This can be a false assumption, for example using age at baseline as a covariate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If a covariate fails this assumption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for hazard ratios that increase over time for that covariate, relative risk is overestimated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for ratios that decrease over time, relative risk is underestimated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standard errors are incorrect and significance tests are decreased in power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7150100" cy="1143000"/>
          </a:xfrm>
        </p:spPr>
        <p:txBody>
          <a:bodyPr/>
          <a:lstStyle/>
          <a:p>
            <a:pPr eaLnBrk="1" hangingPunct="1"/>
            <a:r>
              <a:rPr lang="en-GB" smtClean="0"/>
              <a:t>States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507412" cy="5073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States are categories of the outcome variable of interest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Each person occupies exactly one state at any moment in time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Examples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alive, dead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single, married, divorced, widowed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never smoker, smoker, ex-smoker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Set of possible states called the </a:t>
            </a:r>
            <a:r>
              <a:rPr lang="en-GB" sz="2400" b="1" smtClean="0">
                <a:solidFill>
                  <a:schemeClr val="hlink"/>
                </a:solidFill>
              </a:rPr>
              <a:t>state space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Testing the proportional hazards assumption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773238"/>
            <a:ext cx="7164388" cy="4884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b="1" smtClean="0">
                <a:solidFill>
                  <a:schemeClr val="hlink"/>
                </a:solidFill>
              </a:rPr>
              <a:t>Graphical methods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Comparison of Kaplan-Meier observed &amp; predicted curves by group. Observed lines should be close to predicted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Survival probability plots (cumulative survival against time for each group). Lines should not cross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Log minus log plots (minus log cumulative hazard against log survival time). Lines should be parallel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Testing the proportional hazards assumption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272337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b="1" smtClean="0">
                <a:solidFill>
                  <a:schemeClr val="hlink"/>
                </a:solidFill>
              </a:rPr>
              <a:t>Formal tests of proportional hazard assumption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endParaRPr lang="en-GB" sz="2400" b="1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Include an interaction between the covariate and a function of time. Log time often used but could be any function. If significant then assumption violated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Test the proportional hazards assumption on the basis of partial residuals. Type of residual known as Schoenfeld residuals.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endParaRPr lang="en-GB" sz="1900" smtClean="0"/>
          </a:p>
          <a:p>
            <a:pPr lvl="1" eaLnBrk="1" hangingPunct="1">
              <a:lnSpc>
                <a:spcPct val="90000"/>
              </a:lnSpc>
            </a:pPr>
            <a:endParaRPr lang="en-GB" sz="190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When assumptions are not met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916113"/>
            <a:ext cx="7092950" cy="4741862"/>
          </a:xfrm>
        </p:spPr>
        <p:txBody>
          <a:bodyPr/>
          <a:lstStyle/>
          <a:p>
            <a:pPr eaLnBrk="1" hangingPunct="1"/>
            <a:r>
              <a:rPr lang="en-GB" sz="2400" smtClean="0"/>
              <a:t>If categorical covariate, include the variable as a </a:t>
            </a:r>
            <a:r>
              <a:rPr lang="en-GB" sz="2400" b="1" smtClean="0">
                <a:solidFill>
                  <a:schemeClr val="hlink"/>
                </a:solidFill>
              </a:rPr>
              <a:t>strata</a:t>
            </a:r>
            <a:r>
              <a:rPr lang="en-GB" sz="2400" smtClean="0"/>
              <a:t> variable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lvl="1" eaLnBrk="1" hangingPunct="1"/>
            <a:r>
              <a:rPr lang="en-GB" sz="1900" smtClean="0"/>
              <a:t>Allows underlying hazard function to differ between categories and be non proportional</a:t>
            </a:r>
          </a:p>
          <a:p>
            <a:pPr lvl="1" eaLnBrk="1" hangingPunct="1"/>
            <a:r>
              <a:rPr lang="en-GB" sz="1900" smtClean="0"/>
              <a:t>Estimates separate underlying baseline hazard for each stratum</a:t>
            </a:r>
          </a:p>
          <a:p>
            <a:pPr eaLnBrk="1" hangingPunct="1"/>
            <a:endParaRPr lang="en-GB" sz="240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When assumptions are not met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00213"/>
            <a:ext cx="7308850" cy="45974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If a continuous covariate </a:t>
            </a:r>
          </a:p>
          <a:p>
            <a:pPr eaLnBrk="1" hangingPunct="1">
              <a:spcAft>
                <a:spcPct val="20000"/>
              </a:spcAft>
            </a:pPr>
            <a:endParaRPr lang="en-GB" sz="2400" dirty="0" smtClean="0"/>
          </a:p>
          <a:p>
            <a:pPr lvl="1" eaLnBrk="1" hangingPunct="1">
              <a:spcAft>
                <a:spcPct val="20000"/>
              </a:spcAft>
            </a:pPr>
            <a:r>
              <a:rPr lang="en-GB" sz="1900" dirty="0" smtClean="0"/>
              <a:t>Consider splitting the follow-up time. For example, hazard may be proportional within first 5 years, next 5-10 years and so on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dirty="0" smtClean="0"/>
              <a:t>Could covariate be included as time dependent covariate?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dirty="0" smtClean="0"/>
              <a:t>There are different survival regression methods (e.g. parametric models) that do not assume PH</a:t>
            </a:r>
          </a:p>
          <a:p>
            <a:pPr lvl="1" eaLnBrk="1" hangingPunct="1"/>
            <a:endParaRPr lang="en-GB" sz="1900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15888"/>
            <a:ext cx="7366000" cy="1143000"/>
          </a:xfrm>
        </p:spPr>
        <p:txBody>
          <a:bodyPr/>
          <a:lstStyle/>
          <a:p>
            <a:pPr eaLnBrk="1" hangingPunct="1"/>
            <a:r>
              <a:rPr lang="en-GB" smtClean="0"/>
              <a:t>Censoring assumptions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488237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Censored cases must be independent of the survival distribution. There should be no pattern to these cases, which instead should be missing at random.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If censoring is </a:t>
            </a:r>
            <a:r>
              <a:rPr lang="en-GB" sz="2400" b="1" smtClean="0">
                <a:solidFill>
                  <a:schemeClr val="hlink"/>
                </a:solidFill>
              </a:rPr>
              <a:t>not</a:t>
            </a:r>
            <a:r>
              <a:rPr lang="en-GB" sz="2400" smtClean="0"/>
              <a:t> independent, then censoring is said to be </a:t>
            </a:r>
            <a:r>
              <a:rPr lang="en-GB" sz="2400" b="1" smtClean="0">
                <a:solidFill>
                  <a:schemeClr val="hlink"/>
                </a:solidFill>
              </a:rPr>
              <a:t>informative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You have to judge this for yourself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Usually don’t have any data that can be used to test the assumption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Think carefully about start and end dates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Always check a sample of records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7439025" cy="1143000"/>
          </a:xfrm>
        </p:spPr>
        <p:txBody>
          <a:bodyPr/>
          <a:lstStyle/>
          <a:p>
            <a:pPr eaLnBrk="1" hangingPunct="1"/>
            <a:r>
              <a:rPr lang="en-GB" smtClean="0"/>
              <a:t>True starting time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773238"/>
            <a:ext cx="7021513" cy="48847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smtClean="0"/>
              <a:t>The ideal model for survival analysis would be where there is a true zero time 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If the zero point is arbitrary or ambiguous, the data series will be different depending on starting point. The computed hazard rate coefficients could differ, sometimes markedly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Conduct a sensitivity analysis to see how coefficients may change according to different starting points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Other extensions to survival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989138"/>
            <a:ext cx="7164388" cy="46688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Discrete (interval-censored) survival times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Repeated events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Multi-state models (more than 1 event type)- competing risks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dirty="0" smtClean="0"/>
              <a:t>Transition from employment to unemployment or leaving labour market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dirty="0" smtClean="0"/>
              <a:t>Modelling type of exit from cohabiting relationship- separation/divorce/widowhood</a:t>
            </a:r>
          </a:p>
          <a:p>
            <a:pPr eaLnBrk="1" hangingPunct="1">
              <a:spcAft>
                <a:spcPct val="20000"/>
              </a:spcAft>
            </a:pPr>
            <a:r>
              <a:rPr lang="en-GB" sz="2200" dirty="0" smtClean="0"/>
              <a:t>Frailty (unobserved heterogeneity)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275" y="179388"/>
            <a:ext cx="7705725" cy="900112"/>
          </a:xfrm>
        </p:spPr>
        <p:txBody>
          <a:bodyPr/>
          <a:lstStyle/>
          <a:p>
            <a:pPr eaLnBrk="1" hangingPunct="1"/>
            <a:r>
              <a:rPr lang="en-GB" smtClean="0"/>
              <a:t>Could you use logistic regression instead?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7164387" cy="496887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smtClean="0"/>
              <a:t>May produce similar results for short or fixed follow-up periods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Examples</a:t>
            </a:r>
          </a:p>
          <a:p>
            <a:pPr lvl="2" eaLnBrk="1" hangingPunct="1">
              <a:spcAft>
                <a:spcPct val="20000"/>
              </a:spcAft>
            </a:pPr>
            <a:r>
              <a:rPr lang="en-GB" sz="1700" smtClean="0"/>
              <a:t>everyone followed-up for 7 years</a:t>
            </a:r>
          </a:p>
          <a:p>
            <a:pPr lvl="2" eaLnBrk="1" hangingPunct="1">
              <a:spcAft>
                <a:spcPct val="20000"/>
              </a:spcAft>
            </a:pPr>
            <a:r>
              <a:rPr lang="en-GB" sz="1900" smtClean="0"/>
              <a:t>maximum follow-up 5 years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Results may differ if there are varying follow-up times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If dates of entry and dates of events are available then better to use Cox regression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Finally….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989138"/>
            <a:ext cx="7164388" cy="46688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smtClean="0"/>
              <a:t>This is just an introduction to survival/ event history analysis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Only reviewed the Cox regression model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Also parametric survival methods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smtClean="0"/>
              <a:t>But Cox regression likely to suit type of analyses of interest to sociologists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smtClean="0"/>
              <a:t>Consider an intensive course  if you want to use survival analysis in your own work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Resources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Stephen Jenkins’s course on survival analysis:</a:t>
            </a:r>
          </a:p>
          <a:p>
            <a:r>
              <a:rPr lang="ro-RO" dirty="0" smtClean="0">
                <a:hlinkClick r:id="rId2"/>
              </a:rPr>
              <a:t>https</a:t>
            </a:r>
            <a:r>
              <a:rPr lang="ro-RO" dirty="0">
                <a:hlinkClick r:id="rId2"/>
              </a:rPr>
              <a:t>://</a:t>
            </a:r>
            <a:r>
              <a:rPr lang="ro-RO" dirty="0" smtClean="0">
                <a:hlinkClick r:id="rId2"/>
              </a:rPr>
              <a:t>www.iser.essex.ac.uk/files/teaching/stephenj/ec968/pdfs/ec968lnotesv6.pdf</a:t>
            </a:r>
            <a:endParaRPr lang="en-GB" dirty="0" smtClean="0"/>
          </a:p>
          <a:p>
            <a:r>
              <a:rPr lang="en-GB" dirty="0" smtClean="0"/>
              <a:t>Allison, Paul D. (1984) Event History Analysis: Regression for Longitudinal Event Data, Sage</a:t>
            </a:r>
          </a:p>
          <a:p>
            <a:r>
              <a:rPr lang="en-GB" dirty="0" smtClean="0"/>
              <a:t>Cleves, M., W. Gould, and R. Gutierrez. 2004. An Introduction to Survival Analysis Using </a:t>
            </a:r>
            <a:r>
              <a:rPr lang="en-GB" dirty="0" err="1" smtClean="0"/>
              <a:t>Stata</a:t>
            </a:r>
            <a:r>
              <a:rPr lang="en-GB" dirty="0" smtClean="0"/>
              <a:t>. Rev. ed. </a:t>
            </a:r>
            <a:r>
              <a:rPr lang="en-GB" dirty="0" err="1" smtClean="0"/>
              <a:t>Stata</a:t>
            </a:r>
            <a:r>
              <a:rPr lang="en-GB" dirty="0" smtClean="0"/>
              <a:t> Press: College Station, Texas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36371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916113"/>
            <a:ext cx="7737475" cy="47418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A transition from one state to another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From an origin state to a destination state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Possible events depend on the state space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Examples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From smoker to ex-smoker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From married to widowed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2400" smtClean="0"/>
              <a:t>Not all transitions can be events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GB" sz="1900" smtClean="0"/>
              <a:t>E.g. from smoker to never smoker 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endParaRPr lang="en-GB" sz="19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7150100" cy="1143000"/>
          </a:xfrm>
        </p:spPr>
        <p:txBody>
          <a:bodyPr/>
          <a:lstStyle/>
          <a:p>
            <a:pPr eaLnBrk="1" hangingPunct="1"/>
            <a:r>
              <a:rPr lang="en-GB" smtClean="0"/>
              <a:t>Risk period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929188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2 states: A &amp; B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Event: transition from A</a:t>
            </a:r>
            <a:r>
              <a:rPr lang="en-GB" sz="2400" dirty="0" smtClean="0">
                <a:sym typeface="Wingdings" pitchFamily="2" charset="2"/>
              </a:rPr>
              <a:t> B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>
                <a:sym typeface="Wingdings" pitchFamily="2" charset="2"/>
              </a:rPr>
              <a:t>To be able to undergo this transition, one must be in state A (if in state B already cannot transition)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>
                <a:sym typeface="Wingdings" pitchFamily="2" charset="2"/>
              </a:rPr>
              <a:t>Not all individuals will be in state A at any given time</a:t>
            </a:r>
            <a:endParaRPr lang="en-GB" sz="2400" dirty="0" smtClean="0"/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Example</a:t>
            </a:r>
          </a:p>
          <a:p>
            <a:pPr lvl="1" eaLnBrk="1" hangingPunct="1">
              <a:spcAft>
                <a:spcPct val="20000"/>
              </a:spcAft>
            </a:pPr>
            <a:r>
              <a:rPr lang="en-GB" sz="1900" dirty="0" smtClean="0"/>
              <a:t>can only experience divorce if married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The period of time that someone is at risk of a particular event is called the </a:t>
            </a:r>
            <a:r>
              <a:rPr lang="en-GB" sz="2400" b="1" dirty="0" smtClean="0">
                <a:solidFill>
                  <a:schemeClr val="hlink"/>
                </a:solidFill>
              </a:rPr>
              <a:t>risk period</a:t>
            </a:r>
          </a:p>
          <a:p>
            <a:pPr eaLnBrk="1" hangingPunct="1">
              <a:spcAft>
                <a:spcPct val="20000"/>
              </a:spcAft>
            </a:pPr>
            <a:r>
              <a:rPr lang="en-GB" sz="2400" dirty="0" smtClean="0"/>
              <a:t>All subjects at risk of an event at a point in time called the </a:t>
            </a:r>
            <a:r>
              <a:rPr lang="en-GB" sz="2400" b="1" dirty="0" smtClean="0">
                <a:solidFill>
                  <a:schemeClr val="hlink"/>
                </a:solidFill>
              </a:rPr>
              <a:t>risk set</a:t>
            </a:r>
          </a:p>
          <a:p>
            <a:pPr eaLnBrk="1" hangingPunct="1"/>
            <a:endParaRPr lang="en-GB" sz="2400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Various meanings</a:t>
            </a:r>
            <a:r>
              <a:rPr lang="en-GB" dirty="0" smtClean="0"/>
              <a:t>...</a:t>
            </a:r>
          </a:p>
          <a:p>
            <a:r>
              <a:rPr lang="en-GB" sz="2800" dirty="0" smtClean="0"/>
              <a:t>Calendar time</a:t>
            </a:r>
          </a:p>
          <a:p>
            <a:r>
              <a:rPr lang="en-GB" sz="2800" dirty="0" smtClean="0"/>
              <a:t>...but onset of risk usually not simultaneous for all units</a:t>
            </a:r>
          </a:p>
          <a:p>
            <a:pPr lvl="1"/>
            <a:r>
              <a:rPr lang="en-GB" sz="2500" dirty="0" smtClean="0"/>
              <a:t>Ex: by age 40, some individuals will have smoked for 20+ years, other for 1 year</a:t>
            </a:r>
          </a:p>
          <a:p>
            <a:r>
              <a:rPr lang="en-GB" sz="2800" b="1" dirty="0" smtClean="0"/>
              <a:t>Duration</a:t>
            </a:r>
            <a:r>
              <a:rPr lang="en-GB" sz="2800" dirty="0" smtClean="0"/>
              <a:t>=</a:t>
            </a:r>
            <a:r>
              <a:rPr lang="en-GB" sz="2800" i="1" dirty="0" smtClean="0"/>
              <a:t>time</a:t>
            </a:r>
            <a:r>
              <a:rPr lang="en-GB" sz="2800" dirty="0" smtClean="0"/>
              <a:t> since onset of risk </a:t>
            </a:r>
          </a:p>
          <a:p>
            <a:r>
              <a:rPr lang="en-GB" sz="2800" dirty="0" smtClean="0"/>
              <a:t>...intensity may not be the same</a:t>
            </a:r>
          </a:p>
          <a:p>
            <a:pPr lvl="1"/>
            <a:r>
              <a:rPr lang="en-GB" sz="2500" dirty="0" smtClean="0"/>
              <a:t>EX: one smoker may smoke 5 cigarettes a day, another 20</a:t>
            </a:r>
          </a:p>
          <a:p>
            <a:r>
              <a:rPr lang="en-GB" sz="2800" dirty="0" smtClean="0"/>
              <a:t>1 unit of </a:t>
            </a:r>
            <a:r>
              <a:rPr lang="en-GB" sz="2800" i="1" dirty="0" smtClean="0"/>
              <a:t>time -</a:t>
            </a:r>
            <a:r>
              <a:rPr lang="en-GB" sz="2800" dirty="0" smtClean="0"/>
              <a:t>same for all individuals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2878</TotalTime>
  <Words>2740</Words>
  <Application>Microsoft Office PowerPoint</Application>
  <PresentationFormat>On-screen Show (4:3)</PresentationFormat>
  <Paragraphs>464</Paragraphs>
  <Slides>69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Echo</vt:lpstr>
      <vt:lpstr>Chart</vt:lpstr>
      <vt:lpstr>Document</vt:lpstr>
      <vt:lpstr>Equation</vt:lpstr>
      <vt:lpstr>SC968: Panel Data Methods for Sociologists</vt:lpstr>
      <vt:lpstr>Types of outcome</vt:lpstr>
      <vt:lpstr>Examples of time to event data</vt:lpstr>
      <vt:lpstr>Time to event data</vt:lpstr>
      <vt:lpstr>4 key concepts for survival analysis</vt:lpstr>
      <vt:lpstr>States</vt:lpstr>
      <vt:lpstr>Events</vt:lpstr>
      <vt:lpstr>Risk period</vt:lpstr>
      <vt:lpstr>Time</vt:lpstr>
      <vt:lpstr>Duration</vt:lpstr>
      <vt:lpstr>Example data</vt:lpstr>
      <vt:lpstr>Calendar time</vt:lpstr>
      <vt:lpstr>Censoring</vt:lpstr>
      <vt:lpstr>Censoring</vt:lpstr>
      <vt:lpstr>Study time in years</vt:lpstr>
      <vt:lpstr>Why a special set of methods?</vt:lpstr>
      <vt:lpstr>Survival function</vt:lpstr>
      <vt:lpstr>Hazard rate</vt:lpstr>
      <vt:lpstr>Data</vt:lpstr>
      <vt:lpstr>Data structure-Discrete time</vt:lpstr>
      <vt:lpstr>Data structure-Discrete time</vt:lpstr>
      <vt:lpstr>Data structure-continuous time</vt:lpstr>
      <vt:lpstr>Data structure-continuous time</vt:lpstr>
      <vt:lpstr>Worked example</vt:lpstr>
      <vt:lpstr>The data</vt:lpstr>
      <vt:lpstr>The data (continued)</vt:lpstr>
      <vt:lpstr>Preparing the data</vt:lpstr>
      <vt:lpstr>Slide 28</vt:lpstr>
      <vt:lpstr>Slide 29</vt:lpstr>
      <vt:lpstr>Slide 30</vt:lpstr>
      <vt:lpstr>Slide 31</vt:lpstr>
      <vt:lpstr>Summarising time to event data</vt:lpstr>
      <vt:lpstr>Summarising time to event data</vt:lpstr>
      <vt:lpstr>Descriptive analysis</vt:lpstr>
      <vt:lpstr>Kaplan-Meier estimates of survival time</vt:lpstr>
      <vt:lpstr>Survival/ failure function</vt:lpstr>
      <vt:lpstr>Kaplan-Meier graphs</vt:lpstr>
      <vt:lpstr>Slide 38</vt:lpstr>
      <vt:lpstr>Slide 39</vt:lpstr>
      <vt:lpstr>Slide 40</vt:lpstr>
      <vt:lpstr>Testing equality of survival curves among groups</vt:lpstr>
      <vt:lpstr>Log-rank test example</vt:lpstr>
      <vt:lpstr>More elaborate models…</vt:lpstr>
      <vt:lpstr>Some hazard shapes</vt:lpstr>
      <vt:lpstr>Proportional-hazards (PH) models</vt:lpstr>
      <vt:lpstr>The Cox regression model</vt:lpstr>
      <vt:lpstr>Cox regression model</vt:lpstr>
      <vt:lpstr>Cox regression equation (i)</vt:lpstr>
      <vt:lpstr>Cox regression equation (ii)</vt:lpstr>
      <vt:lpstr>Cox regression in Stata</vt:lpstr>
      <vt:lpstr>Cox regression in Stata</vt:lpstr>
      <vt:lpstr>Interpreting output from Cox regression</vt:lpstr>
      <vt:lpstr>Interpreting output from Cox regression (ii)</vt:lpstr>
      <vt:lpstr>Slide 54</vt:lpstr>
      <vt:lpstr>Slide 55</vt:lpstr>
      <vt:lpstr>Time dependent covariates</vt:lpstr>
      <vt:lpstr>Slide 57</vt:lpstr>
      <vt:lpstr>Cox regression assumptions</vt:lpstr>
      <vt:lpstr>Proportional hazards assumption</vt:lpstr>
      <vt:lpstr>Testing the proportional hazards assumption</vt:lpstr>
      <vt:lpstr>Testing the proportional hazards assumption</vt:lpstr>
      <vt:lpstr>When assumptions are not met</vt:lpstr>
      <vt:lpstr>When assumptions are not met</vt:lpstr>
      <vt:lpstr>Censoring assumptions</vt:lpstr>
      <vt:lpstr>True starting time</vt:lpstr>
      <vt:lpstr>Other extensions to survival analysis</vt:lpstr>
      <vt:lpstr>Could you use logistic regression instead?</vt:lpstr>
      <vt:lpstr>Finally….</vt:lpstr>
      <vt:lpstr>Some Resources</vt:lpstr>
    </vt:vector>
  </TitlesOfParts>
  <Company>ISER University of Essex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Maria Iacovou</dc:creator>
  <cp:lastModifiedBy>maria</cp:lastModifiedBy>
  <cp:revision>221</cp:revision>
  <dcterms:created xsi:type="dcterms:W3CDTF">2008-08-26T11:00:47Z</dcterms:created>
  <dcterms:modified xsi:type="dcterms:W3CDTF">2013-03-28T15:25:22Z</dcterms:modified>
</cp:coreProperties>
</file>