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89"/>
  </p:normalViewPr>
  <p:slideViewPr>
    <p:cSldViewPr snapToGrid="0" snapToObjects="1">
      <p:cViewPr varScale="1">
        <p:scale>
          <a:sx n="90" d="100"/>
          <a:sy n="90" d="100"/>
        </p:scale>
        <p:origin x="232"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6/3/20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6/3/20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6/3/20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6/3/20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6/3/20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6/3/20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6/3/20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6/3/20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6/3/20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6/3/20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6/3/20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6/3/20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0B31-BE0F-014B-809E-69BD18F2CA62}"/>
              </a:ext>
            </a:extLst>
          </p:cNvPr>
          <p:cNvSpPr>
            <a:spLocks noGrp="1"/>
          </p:cNvSpPr>
          <p:nvPr>
            <p:ph type="ctrTitle"/>
          </p:nvPr>
        </p:nvSpPr>
        <p:spPr/>
        <p:txBody>
          <a:bodyPr/>
          <a:lstStyle/>
          <a:p>
            <a:r>
              <a:rPr lang="en-US" dirty="0"/>
              <a:t>Battle of Neighborhoods</a:t>
            </a:r>
          </a:p>
        </p:txBody>
      </p:sp>
      <p:sp>
        <p:nvSpPr>
          <p:cNvPr id="3" name="Subtitle 2">
            <a:extLst>
              <a:ext uri="{FF2B5EF4-FFF2-40B4-BE49-F238E27FC236}">
                <a16:creationId xmlns:a16="http://schemas.microsoft.com/office/drawing/2014/main" id="{726CA97A-7CBD-AC44-8122-380455597118}"/>
              </a:ext>
            </a:extLst>
          </p:cNvPr>
          <p:cNvSpPr>
            <a:spLocks noGrp="1"/>
          </p:cNvSpPr>
          <p:nvPr>
            <p:ph type="subTitle" idx="1"/>
          </p:nvPr>
        </p:nvSpPr>
        <p:spPr/>
        <p:txBody>
          <a:bodyPr/>
          <a:lstStyle/>
          <a:p>
            <a:r>
              <a:rPr lang="en-US" dirty="0"/>
              <a:t>The United Kingdom – Choosing a proper Town to relocate based on House Price, IMD rank and neighborhood clustering</a:t>
            </a:r>
          </a:p>
        </p:txBody>
      </p:sp>
    </p:spTree>
    <p:extLst>
      <p:ext uri="{BB962C8B-B14F-4D97-AF65-F5344CB8AC3E}">
        <p14:creationId xmlns:p14="http://schemas.microsoft.com/office/powerpoint/2010/main" val="178591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C7C10-7A46-0243-954A-DF4DC9BC49DB}"/>
              </a:ext>
            </a:extLst>
          </p:cNvPr>
          <p:cNvSpPr>
            <a:spLocks noGrp="1"/>
          </p:cNvSpPr>
          <p:nvPr>
            <p:ph type="title"/>
          </p:nvPr>
        </p:nvSpPr>
        <p:spPr/>
        <p:txBody>
          <a:bodyPr/>
          <a:lstStyle/>
          <a:p>
            <a:pPr algn="l"/>
            <a:r>
              <a:rPr lang="en-US" dirty="0"/>
              <a:t>Data: </a:t>
            </a:r>
            <a:r>
              <a:rPr lang="vi-VN" dirty="0"/>
              <a:t>https://www.ons.gov.uk - 2015</a:t>
            </a:r>
            <a:endParaRPr lang="en-US" dirty="0"/>
          </a:p>
        </p:txBody>
      </p:sp>
      <p:sp>
        <p:nvSpPr>
          <p:cNvPr id="3" name="Content Placeholder 2">
            <a:extLst>
              <a:ext uri="{FF2B5EF4-FFF2-40B4-BE49-F238E27FC236}">
                <a16:creationId xmlns:a16="http://schemas.microsoft.com/office/drawing/2014/main" id="{DF4AF94C-6258-9242-A6BE-5B84425FC62D}"/>
              </a:ext>
            </a:extLst>
          </p:cNvPr>
          <p:cNvSpPr>
            <a:spLocks noGrp="1"/>
          </p:cNvSpPr>
          <p:nvPr>
            <p:ph idx="1"/>
          </p:nvPr>
        </p:nvSpPr>
        <p:spPr/>
        <p:txBody>
          <a:bodyPr/>
          <a:lstStyle/>
          <a:p>
            <a:r>
              <a:rPr lang="en-US" dirty="0"/>
              <a:t>- Median House Price: </a:t>
            </a:r>
            <a:r>
              <a:rPr lang="vi-VN" dirty="0"/>
              <a:t>the midway point of all the houses/units sold at price over a set period ( yearly)</a:t>
            </a:r>
            <a:r>
              <a:rPr lang="en-US" dirty="0"/>
              <a:t> </a:t>
            </a:r>
          </a:p>
          <a:p>
            <a:r>
              <a:rPr lang="en-US" dirty="0"/>
              <a:t>-</a:t>
            </a:r>
            <a:r>
              <a:rPr lang="vi-VN" dirty="0"/>
              <a:t>The Index of Multiple Deprivation (IMD rank): the official measure of relative deprivation for small areas in England ( usually from Income, Employment, Education, Health, Crime, Housing barrier and Living environment) . If a small area's rank is closer to 1 than that of another area, it is more deprived.</a:t>
            </a:r>
            <a:endParaRPr lang="en-US" dirty="0"/>
          </a:p>
          <a:p>
            <a:endParaRPr lang="en-US" dirty="0"/>
          </a:p>
        </p:txBody>
      </p:sp>
    </p:spTree>
    <p:extLst>
      <p:ext uri="{BB962C8B-B14F-4D97-AF65-F5344CB8AC3E}">
        <p14:creationId xmlns:p14="http://schemas.microsoft.com/office/powerpoint/2010/main" val="2610411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68C9-837F-304C-86B4-6EEA94DD9765}"/>
              </a:ext>
            </a:extLst>
          </p:cNvPr>
          <p:cNvSpPr>
            <a:spLocks noGrp="1"/>
          </p:cNvSpPr>
          <p:nvPr>
            <p:ph type="title"/>
          </p:nvPr>
        </p:nvSpPr>
        <p:spPr/>
        <p:txBody>
          <a:bodyPr>
            <a:normAutofit/>
          </a:bodyPr>
          <a:lstStyle/>
          <a:p>
            <a:pPr algn="l"/>
            <a:r>
              <a:rPr lang="en-US" dirty="0"/>
              <a:t>Problem:</a:t>
            </a:r>
          </a:p>
        </p:txBody>
      </p:sp>
      <p:sp>
        <p:nvSpPr>
          <p:cNvPr id="3" name="Content Placeholder 2">
            <a:extLst>
              <a:ext uri="{FF2B5EF4-FFF2-40B4-BE49-F238E27FC236}">
                <a16:creationId xmlns:a16="http://schemas.microsoft.com/office/drawing/2014/main" id="{30119458-3306-DE4F-9D8F-106F17AFAD1E}"/>
              </a:ext>
            </a:extLst>
          </p:cNvPr>
          <p:cNvSpPr>
            <a:spLocks noGrp="1"/>
          </p:cNvSpPr>
          <p:nvPr>
            <p:ph idx="1"/>
          </p:nvPr>
        </p:nvSpPr>
        <p:spPr/>
        <p:txBody>
          <a:bodyPr/>
          <a:lstStyle/>
          <a:p>
            <a:r>
              <a:rPr lang="en-US" dirty="0"/>
              <a:t>A family would like to move to the UK and buy a property, their budget is around 150.000 – 200.000 GBP</a:t>
            </a:r>
          </a:p>
          <a:p>
            <a:r>
              <a:rPr lang="en-US" dirty="0"/>
              <a:t>The Town should have a great locality and in commercial area so that they will have chances to get new jobs there.</a:t>
            </a:r>
          </a:p>
          <a:p>
            <a:r>
              <a:rPr lang="en-US" dirty="0"/>
              <a:t>The Town should have a good IMD rank, above 80.</a:t>
            </a:r>
          </a:p>
        </p:txBody>
      </p:sp>
    </p:spTree>
    <p:extLst>
      <p:ext uri="{BB962C8B-B14F-4D97-AF65-F5344CB8AC3E}">
        <p14:creationId xmlns:p14="http://schemas.microsoft.com/office/powerpoint/2010/main" val="4075641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D097-3B0F-2E42-A20B-1AC8CE163B07}"/>
              </a:ext>
            </a:extLst>
          </p:cNvPr>
          <p:cNvSpPr>
            <a:spLocks noGrp="1"/>
          </p:cNvSpPr>
          <p:nvPr>
            <p:ph type="title"/>
          </p:nvPr>
        </p:nvSpPr>
        <p:spPr>
          <a:xfrm>
            <a:off x="3829050" y="808056"/>
            <a:ext cx="6741089" cy="1077229"/>
          </a:xfrm>
        </p:spPr>
        <p:txBody>
          <a:bodyPr/>
          <a:lstStyle/>
          <a:p>
            <a:r>
              <a:rPr lang="en-US" dirty="0"/>
              <a:t>Exploring Median House Price</a:t>
            </a:r>
          </a:p>
        </p:txBody>
      </p:sp>
      <p:pic>
        <p:nvPicPr>
          <p:cNvPr id="5" name="Content Placeholder 4" descr="A screenshot of a social media post&#10;&#10;Description automatically generated">
            <a:extLst>
              <a:ext uri="{FF2B5EF4-FFF2-40B4-BE49-F238E27FC236}">
                <a16:creationId xmlns:a16="http://schemas.microsoft.com/office/drawing/2014/main" id="{378454D8-AD36-9845-9B15-031E13CBD895}"/>
              </a:ext>
            </a:extLst>
          </p:cNvPr>
          <p:cNvPicPr>
            <a:picLocks noGrp="1" noChangeAspect="1"/>
          </p:cNvPicPr>
          <p:nvPr>
            <p:ph idx="1"/>
          </p:nvPr>
        </p:nvPicPr>
        <p:blipFill>
          <a:blip r:embed="rId2"/>
          <a:stretch>
            <a:fillRect/>
          </a:stretch>
        </p:blipFill>
        <p:spPr>
          <a:xfrm>
            <a:off x="2814638" y="1484584"/>
            <a:ext cx="8126976" cy="5153025"/>
          </a:xfrm>
        </p:spPr>
      </p:pic>
    </p:spTree>
    <p:extLst>
      <p:ext uri="{BB962C8B-B14F-4D97-AF65-F5344CB8AC3E}">
        <p14:creationId xmlns:p14="http://schemas.microsoft.com/office/powerpoint/2010/main" val="329168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A260-5086-ED48-B082-D3C923241DD5}"/>
              </a:ext>
            </a:extLst>
          </p:cNvPr>
          <p:cNvSpPr>
            <a:spLocks noGrp="1"/>
          </p:cNvSpPr>
          <p:nvPr>
            <p:ph type="title"/>
          </p:nvPr>
        </p:nvSpPr>
        <p:spPr>
          <a:xfrm>
            <a:off x="4986338" y="808056"/>
            <a:ext cx="5583801" cy="5435582"/>
          </a:xfrm>
        </p:spPr>
        <p:txBody>
          <a:bodyPr/>
          <a:lstStyle/>
          <a:p>
            <a:r>
              <a:rPr lang="en-US" dirty="0"/>
              <a:t>The lowest median house price is around 78000GBP and the highest is 390000GBP. Average house price falls around 172075GBP. Therefore, the given budget is reasonable that is also the price most people pay for  house in England.</a:t>
            </a:r>
          </a:p>
        </p:txBody>
      </p:sp>
      <p:pic>
        <p:nvPicPr>
          <p:cNvPr id="5" name="Content Placeholder 4" descr="A screenshot of a cell phone&#10;&#10;Description automatically generated">
            <a:extLst>
              <a:ext uri="{FF2B5EF4-FFF2-40B4-BE49-F238E27FC236}">
                <a16:creationId xmlns:a16="http://schemas.microsoft.com/office/drawing/2014/main" id="{55CD6F35-5EFB-F84D-9E87-EDB8C7E0C644}"/>
              </a:ext>
            </a:extLst>
          </p:cNvPr>
          <p:cNvPicPr>
            <a:picLocks noGrp="1" noChangeAspect="1"/>
          </p:cNvPicPr>
          <p:nvPr>
            <p:ph idx="1"/>
          </p:nvPr>
        </p:nvPicPr>
        <p:blipFill>
          <a:blip r:embed="rId2"/>
          <a:stretch>
            <a:fillRect/>
          </a:stretch>
        </p:blipFill>
        <p:spPr>
          <a:xfrm>
            <a:off x="1399381" y="1885285"/>
            <a:ext cx="3158332" cy="4358353"/>
          </a:xfrm>
        </p:spPr>
      </p:pic>
    </p:spTree>
    <p:extLst>
      <p:ext uri="{BB962C8B-B14F-4D97-AF65-F5344CB8AC3E}">
        <p14:creationId xmlns:p14="http://schemas.microsoft.com/office/powerpoint/2010/main" val="282897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9139D-3187-9046-B159-51D37DD84CA0}"/>
              </a:ext>
            </a:extLst>
          </p:cNvPr>
          <p:cNvSpPr>
            <a:spLocks noGrp="1"/>
          </p:cNvSpPr>
          <p:nvPr>
            <p:ph type="title"/>
          </p:nvPr>
        </p:nvSpPr>
        <p:spPr/>
        <p:txBody>
          <a:bodyPr/>
          <a:lstStyle/>
          <a:p>
            <a:r>
              <a:rPr lang="en-US" dirty="0"/>
              <a:t>Relationship between Median House Price and IMD rank: negative correlation</a:t>
            </a:r>
          </a:p>
        </p:txBody>
      </p:sp>
      <p:pic>
        <p:nvPicPr>
          <p:cNvPr id="5" name="Content Placeholder 4" descr="A screenshot of a social media post&#10;&#10;Description automatically generated">
            <a:extLst>
              <a:ext uri="{FF2B5EF4-FFF2-40B4-BE49-F238E27FC236}">
                <a16:creationId xmlns:a16="http://schemas.microsoft.com/office/drawing/2014/main" id="{F61403DB-321E-A749-A723-6267B1E27DAB}"/>
              </a:ext>
            </a:extLst>
          </p:cNvPr>
          <p:cNvPicPr>
            <a:picLocks noGrp="1" noChangeAspect="1"/>
          </p:cNvPicPr>
          <p:nvPr>
            <p:ph idx="1"/>
          </p:nvPr>
        </p:nvPicPr>
        <p:blipFill>
          <a:blip r:embed="rId2"/>
          <a:stretch>
            <a:fillRect/>
          </a:stretch>
        </p:blipFill>
        <p:spPr>
          <a:xfrm>
            <a:off x="1828800" y="2052638"/>
            <a:ext cx="8455066" cy="4678008"/>
          </a:xfrm>
        </p:spPr>
      </p:pic>
    </p:spTree>
    <p:extLst>
      <p:ext uri="{BB962C8B-B14F-4D97-AF65-F5344CB8AC3E}">
        <p14:creationId xmlns:p14="http://schemas.microsoft.com/office/powerpoint/2010/main" val="2158632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2D5B-D787-2E44-9B10-E773235D8B31}"/>
              </a:ext>
            </a:extLst>
          </p:cNvPr>
          <p:cNvSpPr>
            <a:spLocks noGrp="1"/>
          </p:cNvSpPr>
          <p:nvPr>
            <p:ph type="title"/>
          </p:nvPr>
        </p:nvSpPr>
        <p:spPr>
          <a:xfrm>
            <a:off x="868733" y="0"/>
            <a:ext cx="7958331" cy="1077229"/>
          </a:xfrm>
        </p:spPr>
        <p:txBody>
          <a:bodyPr/>
          <a:lstStyle/>
          <a:p>
            <a:r>
              <a:rPr lang="en-US" dirty="0"/>
              <a:t>Clustering neighborhoods</a:t>
            </a:r>
          </a:p>
        </p:txBody>
      </p:sp>
      <p:pic>
        <p:nvPicPr>
          <p:cNvPr id="5" name="Content Placeholder 4" descr="A close up of a map&#10;&#10;Description automatically generated">
            <a:extLst>
              <a:ext uri="{FF2B5EF4-FFF2-40B4-BE49-F238E27FC236}">
                <a16:creationId xmlns:a16="http://schemas.microsoft.com/office/drawing/2014/main" id="{4AD43839-0B78-FA44-9891-D8728578CC42}"/>
              </a:ext>
            </a:extLst>
          </p:cNvPr>
          <p:cNvPicPr>
            <a:picLocks noGrp="1" noChangeAspect="1"/>
          </p:cNvPicPr>
          <p:nvPr>
            <p:ph idx="1"/>
          </p:nvPr>
        </p:nvPicPr>
        <p:blipFill>
          <a:blip r:embed="rId2"/>
          <a:stretch>
            <a:fillRect/>
          </a:stretch>
        </p:blipFill>
        <p:spPr>
          <a:xfrm>
            <a:off x="2200275" y="970385"/>
            <a:ext cx="7058922" cy="5759028"/>
          </a:xfrm>
        </p:spPr>
      </p:pic>
    </p:spTree>
    <p:extLst>
      <p:ext uri="{BB962C8B-B14F-4D97-AF65-F5344CB8AC3E}">
        <p14:creationId xmlns:p14="http://schemas.microsoft.com/office/powerpoint/2010/main" val="7906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9FCD-91CB-044A-8927-0AAE372057C6}"/>
              </a:ext>
            </a:extLst>
          </p:cNvPr>
          <p:cNvSpPr>
            <a:spLocks noGrp="1"/>
          </p:cNvSpPr>
          <p:nvPr>
            <p:ph type="title"/>
          </p:nvPr>
        </p:nvSpPr>
        <p:spPr/>
        <p:txBody>
          <a:bodyPr/>
          <a:lstStyle/>
          <a:p>
            <a:r>
              <a:rPr lang="en-US" dirty="0"/>
              <a:t>Clustering neighborhoods</a:t>
            </a:r>
          </a:p>
        </p:txBody>
      </p:sp>
      <p:sp>
        <p:nvSpPr>
          <p:cNvPr id="3" name="Content Placeholder 2">
            <a:extLst>
              <a:ext uri="{FF2B5EF4-FFF2-40B4-BE49-F238E27FC236}">
                <a16:creationId xmlns:a16="http://schemas.microsoft.com/office/drawing/2014/main" id="{42E93691-42F3-3D43-A3AF-6FBF1DA44414}"/>
              </a:ext>
            </a:extLst>
          </p:cNvPr>
          <p:cNvSpPr>
            <a:spLocks noGrp="1"/>
          </p:cNvSpPr>
          <p:nvPr>
            <p:ph idx="1"/>
          </p:nvPr>
        </p:nvSpPr>
        <p:spPr/>
        <p:txBody>
          <a:bodyPr/>
          <a:lstStyle/>
          <a:p>
            <a:r>
              <a:rPr lang="en-US" dirty="0"/>
              <a:t>There are five clusters with 2 main clusters: commercial area and local area.</a:t>
            </a:r>
          </a:p>
          <a:p>
            <a:pPr marL="0" indent="0">
              <a:buNone/>
            </a:pPr>
            <a:r>
              <a:rPr lang="en-US" dirty="0"/>
              <a:t>- Commercial area includes big city such as London, Leeds, Manchester, York..</a:t>
            </a:r>
          </a:p>
          <a:p>
            <a:pPr>
              <a:buFontTx/>
              <a:buChar char="-"/>
            </a:pPr>
            <a:r>
              <a:rPr lang="en-US" dirty="0"/>
              <a:t>Local area includes smaller town like Oxford, Hull, </a:t>
            </a:r>
            <a:r>
              <a:rPr lang="en-US" dirty="0" err="1"/>
              <a:t>Carlise</a:t>
            </a:r>
            <a:r>
              <a:rPr lang="en-US" dirty="0"/>
              <a:t>, </a:t>
            </a:r>
            <a:r>
              <a:rPr lang="en-US" dirty="0" err="1"/>
              <a:t>Brington</a:t>
            </a:r>
            <a:r>
              <a:rPr lang="en-US" dirty="0"/>
              <a:t>…</a:t>
            </a:r>
          </a:p>
          <a:p>
            <a:pPr marL="0" indent="0">
              <a:buNone/>
            </a:pPr>
            <a:r>
              <a:rPr lang="en-US" dirty="0"/>
              <a:t> </a:t>
            </a:r>
          </a:p>
        </p:txBody>
      </p:sp>
    </p:spTree>
    <p:extLst>
      <p:ext uri="{BB962C8B-B14F-4D97-AF65-F5344CB8AC3E}">
        <p14:creationId xmlns:p14="http://schemas.microsoft.com/office/powerpoint/2010/main" val="159847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CEA0C-4D03-3D45-BFBE-2BBB40CAF18D}"/>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0B89DE5A-41DC-C044-B9C5-06B724E8B642}"/>
              </a:ext>
            </a:extLst>
          </p:cNvPr>
          <p:cNvSpPr>
            <a:spLocks noGrp="1"/>
          </p:cNvSpPr>
          <p:nvPr>
            <p:ph idx="1"/>
          </p:nvPr>
        </p:nvSpPr>
        <p:spPr/>
        <p:txBody>
          <a:bodyPr/>
          <a:lstStyle/>
          <a:p>
            <a:r>
              <a:rPr lang="en-US" dirty="0"/>
              <a:t>According to given problem, there are two Town meet the requirement: median house price is no more than 200.000GBP with a great IMD rank ( &gt;80) and locate in commercial area: York and </a:t>
            </a:r>
            <a:r>
              <a:rPr lang="vi-VN" dirty="0"/>
              <a:t>Shrewsbury</a:t>
            </a:r>
            <a:r>
              <a:rPr lang="en-US" dirty="0"/>
              <a:t>. </a:t>
            </a:r>
          </a:p>
        </p:txBody>
      </p:sp>
    </p:spTree>
    <p:extLst>
      <p:ext uri="{BB962C8B-B14F-4D97-AF65-F5344CB8AC3E}">
        <p14:creationId xmlns:p14="http://schemas.microsoft.com/office/powerpoint/2010/main" val="15672750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25</TotalTime>
  <Words>327</Words>
  <Application>Microsoft Macintosh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MS Shell Dlg 2</vt:lpstr>
      <vt:lpstr>Times New Roman</vt:lpstr>
      <vt:lpstr>Wingdings</vt:lpstr>
      <vt:lpstr>Wingdings 3</vt:lpstr>
      <vt:lpstr>Madison</vt:lpstr>
      <vt:lpstr>Battle of Neighborhoods</vt:lpstr>
      <vt:lpstr>Data: https://www.ons.gov.uk - 2015</vt:lpstr>
      <vt:lpstr>Problem:</vt:lpstr>
      <vt:lpstr>Exploring Median House Price</vt:lpstr>
      <vt:lpstr>The lowest median house price is around 78000GBP and the highest is 390000GBP. Average house price falls around 172075GBP. Therefore, the given budget is reasonable that is also the price most people pay for  house in England.</vt:lpstr>
      <vt:lpstr>Relationship between Median House Price and IMD rank: negative correlation</vt:lpstr>
      <vt:lpstr>Clustering neighborhoods</vt:lpstr>
      <vt:lpstr>Clustering neighborhoods</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dc:title>
  <dc:creator>Microsoft Office User</dc:creator>
  <cp:lastModifiedBy>Microsoft Office User</cp:lastModifiedBy>
  <cp:revision>1</cp:revision>
  <dcterms:created xsi:type="dcterms:W3CDTF">2020-06-02T23:09:37Z</dcterms:created>
  <dcterms:modified xsi:type="dcterms:W3CDTF">2020-06-02T23:35:28Z</dcterms:modified>
</cp:coreProperties>
</file>