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06F-8650-4514-933B-6135EEBD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9967-B8A3-4B92-A73E-5AD09444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A883-4CFC-4FAF-B635-D67EC025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51AE-D45E-4229-BAAE-404F0B25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5BAC-5029-4D28-A47D-F544709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5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C56E-D680-46B6-B8DE-56DE296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FA32D-2630-4352-B80B-6094C36E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141C-1AB5-49BB-8D85-6CB5FD9C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B077-1744-4FFC-A933-D6C98206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9A32-C25B-4946-8E10-949DC6C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65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55C4B-F22D-44F5-AB28-B9E441AF6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0D1BA-BE6E-43DB-934E-1986010D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7186-DD5A-4FC5-9C16-CF7A5C25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A476-7928-4883-9648-03C099AF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E16A-3323-4A95-963B-A156C7EB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04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EF95-2B7C-4FA8-8D98-5D37C23A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5632-A297-4963-8440-7A87F09E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3D74-2A1E-4858-95AE-A8D1FAA0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35E3-257E-4857-A763-497A313D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E037-F410-4224-9279-6DB72BE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9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36D8-5469-4436-A763-0E004AD5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C6F13-8BC9-43BE-883E-4D8B59F5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B09D-1DA4-426D-ADC6-06F26730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7814-4F0C-4A76-93B2-AE7AAEB0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55D5-72D1-4E7C-9AF7-73A8C86B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3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7AE2-7295-48FE-A0C5-B09FBFA1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F062-5820-40BB-BACF-A67FEA6FC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7E6C-1561-4DAF-9912-C2D9FF90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08D4-9EA3-4C80-AEC4-875354E5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F84D-9C2D-410D-AF1C-3712CEC2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42D4-6598-40F1-82DF-5DBA7F1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9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9AC9-9AD2-46CD-AFF9-4C7CBC94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474D6-8F99-4EC5-82D7-784393AE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C6AA6-549C-4557-9CCC-37CDF0B5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080C6-BE09-4ACA-89EC-A092E36BA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2ACBC-F45D-40B2-ADF8-FD032AF43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A9F1-461F-47D9-9A41-175A7D8D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C0196-D9B0-4ADB-90CA-14CCB280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EF7A-8F84-4A37-9E7E-78CB4AA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7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F8E7-539E-4A4C-8D99-0AB9EC8D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B4B65-B88A-45DE-A3CA-3976F724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E0C56-D54E-481F-9874-3474FF5A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68121-85C7-466F-BE46-FEF63EFC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2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918B8-1B32-416F-A0EC-DFB4351D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77F34-016E-4D38-8F94-748A9ABD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9215A-034F-47AF-BCD5-3E6198F6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8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28C-6545-4A0F-B4FE-9693050D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AE08-8B98-40A6-922C-A409F5AB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25D6B-2ADD-46CD-ACA9-5221581D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A45B-C34D-4020-8F52-5E486E45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2DDE-0F67-468D-BB5D-84DCDFCD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9F2F-5EC6-4E99-8346-CE3B679E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2BEE-FBC9-4054-A4AB-C38BAD9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2107B-FCF3-4D03-8C40-BCF79CC08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1ADB-7C88-4FA7-8C99-1B0638EE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633A-F00C-4DF8-B8C0-35CE14F9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0E7E-E282-45DB-A4AD-14A699C0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D89C-D7FF-4D20-BDDC-7A70D71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8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EE7DD-2D7B-4E2B-8A9C-CB7A5282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0786-C00E-40B3-B22C-296AB0DB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FC7B-282E-44A3-B513-BC6B91CF6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1638-281A-4079-BC58-8773CBCDFE8A}" type="datetimeFigureOut">
              <a:rPr lang="en-AU" smtClean="0"/>
              <a:t>13/10/2018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0A77-3E74-47E6-A26E-71B4D83DE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60EC-AA8D-4E1E-9F3B-ED936BE6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43F3-D913-4A8E-8F91-B15351B93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5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98CD1-6F19-44AC-B16D-93951EFF8C5D}"/>
              </a:ext>
            </a:extLst>
          </p:cNvPr>
          <p:cNvSpPr txBox="1"/>
          <p:nvPr/>
        </p:nvSpPr>
        <p:spPr>
          <a:xfrm>
            <a:off x="2004291" y="1136073"/>
            <a:ext cx="8903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Assignment 3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EFF38-105F-4C5F-8D28-D8EE1F2BAD30}"/>
              </a:ext>
            </a:extLst>
          </p:cNvPr>
          <p:cNvSpPr txBox="1"/>
          <p:nvPr/>
        </p:nvSpPr>
        <p:spPr>
          <a:xfrm>
            <a:off x="2156691" y="2692400"/>
            <a:ext cx="8903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accent1"/>
                </a:solidFill>
              </a:rPr>
              <a:t>Cloud-based </a:t>
            </a:r>
          </a:p>
          <a:p>
            <a:r>
              <a:rPr lang="en-AU" sz="4000" dirty="0">
                <a:solidFill>
                  <a:schemeClr val="accent1"/>
                </a:solidFill>
              </a:rPr>
              <a:t>multitasking 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170653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3218872" y="2004292"/>
            <a:ext cx="5754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600" dirty="0">
                <a:latin typeface="+mj-lt"/>
              </a:rPr>
              <a:t>Questions?</a:t>
            </a:r>
            <a:endParaRPr lang="en-AU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11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3624-5285-440F-AEC7-95431E3F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4" y="350983"/>
            <a:ext cx="10504055" cy="133970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endParaRPr lang="en-A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68B3-B422-4419-8C09-96B98E4D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+mj-lt"/>
              </a:rPr>
              <a:t>A </a:t>
            </a:r>
            <a:r>
              <a:rPr lang="en-AU" altLang="en-US" dirty="0">
                <a:latin typeface="+mj-lt"/>
              </a:rPr>
              <a:t>Software-as-a-Service Platform </a:t>
            </a:r>
            <a:r>
              <a:rPr lang="vi-VN" altLang="en-US" dirty="0">
                <a:latin typeface="+mj-lt"/>
              </a:rPr>
              <a:t>: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 platform will accept users’ requests to do matrix operations. Matrices are given in the two files.  Matrix is assumed to be square i.e. </a:t>
            </a:r>
            <a:r>
              <a:rPr lang="en-A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NxN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r>
              <a:rPr lang="vi-VN" altLang="en-US" dirty="0">
                <a:latin typeface="+mj-lt"/>
              </a:rPr>
              <a:t>Features:</a:t>
            </a:r>
            <a:endParaRPr lang="en-AU" altLang="en-US" dirty="0">
              <a:latin typeface="+mj-lt"/>
            </a:endParaRPr>
          </a:p>
          <a:p>
            <a:pPr lvl="1"/>
            <a:r>
              <a:rPr lang="en-AU" altLang="en-US" dirty="0">
                <a:latin typeface="+mj-lt"/>
              </a:rPr>
              <a:t>Matrix Calculator Service (Addition, Subtraction, and Multiplication )</a:t>
            </a:r>
          </a:p>
          <a:p>
            <a:pPr lvl="1"/>
            <a:r>
              <a:rPr lang="en-AU" altLang="en-US" dirty="0">
                <a:latin typeface="+mj-lt"/>
              </a:rPr>
              <a:t>Load balancing</a:t>
            </a:r>
          </a:p>
          <a:p>
            <a:pPr lvl="1"/>
            <a:r>
              <a:rPr lang="en-AU" altLang="en-US" dirty="0">
                <a:latin typeface="+mj-lt"/>
              </a:rPr>
              <a:t>Fault tolerance</a:t>
            </a:r>
          </a:p>
          <a:p>
            <a:pPr lvl="1"/>
            <a:r>
              <a:rPr lang="en-AU" altLang="en-US" dirty="0">
                <a:latin typeface="+mj-lt"/>
              </a:rPr>
              <a:t>Cloud Elasticity</a:t>
            </a:r>
            <a:endParaRPr lang="vi-VN" altLang="en-US" dirty="0">
              <a:latin typeface="+mj-lt"/>
            </a:endParaRPr>
          </a:p>
          <a:p>
            <a:pPr lvl="1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Interaction with End user</a:t>
            </a: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07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BE9D0D-714B-4173-AE2C-0BFB41CC13F5}"/>
              </a:ext>
            </a:extLst>
          </p:cNvPr>
          <p:cNvSpPr/>
          <p:nvPr/>
        </p:nvSpPr>
        <p:spPr>
          <a:xfrm>
            <a:off x="486793" y="838200"/>
            <a:ext cx="262124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7C86FF-B08B-48C0-BAB4-FEC610C01FC1}"/>
              </a:ext>
            </a:extLst>
          </p:cNvPr>
          <p:cNvSpPr/>
          <p:nvPr/>
        </p:nvSpPr>
        <p:spPr>
          <a:xfrm>
            <a:off x="3780634" y="685800"/>
            <a:ext cx="4640198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63DC6-810C-4E4A-90E6-B9290B7FDEB3}"/>
              </a:ext>
            </a:extLst>
          </p:cNvPr>
          <p:cNvSpPr txBox="1"/>
          <p:nvPr/>
        </p:nvSpPr>
        <p:spPr>
          <a:xfrm>
            <a:off x="1062182" y="316468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 side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502C4-793C-4150-A4B8-2D993B171E9E}"/>
              </a:ext>
            </a:extLst>
          </p:cNvPr>
          <p:cNvSpPr txBox="1"/>
          <p:nvPr/>
        </p:nvSpPr>
        <p:spPr>
          <a:xfrm>
            <a:off x="5444837" y="316468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 side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583F0-2FDC-414D-9A1B-608FA841E863}"/>
              </a:ext>
            </a:extLst>
          </p:cNvPr>
          <p:cNvSpPr txBox="1"/>
          <p:nvPr/>
        </p:nvSpPr>
        <p:spPr>
          <a:xfrm>
            <a:off x="9827492" y="316468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side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C57C7B-9C8B-40E3-B9FE-E68EABE6AA14}"/>
              </a:ext>
            </a:extLst>
          </p:cNvPr>
          <p:cNvSpPr/>
          <p:nvPr/>
        </p:nvSpPr>
        <p:spPr>
          <a:xfrm>
            <a:off x="334393" y="685800"/>
            <a:ext cx="2621243" cy="548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975FA1-BD97-4C70-B639-BEAB39452638}"/>
              </a:ext>
            </a:extLst>
          </p:cNvPr>
          <p:cNvSpPr/>
          <p:nvPr/>
        </p:nvSpPr>
        <p:spPr>
          <a:xfrm>
            <a:off x="9265957" y="685800"/>
            <a:ext cx="262124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BCC69A-4DD4-4A4A-BE8A-E5643EE68E60}"/>
              </a:ext>
            </a:extLst>
          </p:cNvPr>
          <p:cNvSpPr/>
          <p:nvPr/>
        </p:nvSpPr>
        <p:spPr>
          <a:xfrm>
            <a:off x="9418357" y="838200"/>
            <a:ext cx="262124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957584-E799-49DF-97C8-7D7F13985D9B}"/>
              </a:ext>
            </a:extLst>
          </p:cNvPr>
          <p:cNvSpPr/>
          <p:nvPr/>
        </p:nvSpPr>
        <p:spPr>
          <a:xfrm>
            <a:off x="9570757" y="990600"/>
            <a:ext cx="2621243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B785EE-9CD5-4301-BAD9-51E1ABE6753C}"/>
              </a:ext>
            </a:extLst>
          </p:cNvPr>
          <p:cNvSpPr/>
          <p:nvPr/>
        </p:nvSpPr>
        <p:spPr>
          <a:xfrm>
            <a:off x="9180944" y="685800"/>
            <a:ext cx="2710648" cy="548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46DEB92-0A65-4DCD-8A70-616F7F5507B1}"/>
              </a:ext>
            </a:extLst>
          </p:cNvPr>
          <p:cNvSpPr/>
          <p:nvPr/>
        </p:nvSpPr>
        <p:spPr>
          <a:xfrm>
            <a:off x="743754" y="1238656"/>
            <a:ext cx="1745672" cy="55649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Read matrix from txt files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3DB178AF-404A-4A94-B91F-29994D789B42}"/>
              </a:ext>
            </a:extLst>
          </p:cNvPr>
          <p:cNvSpPr/>
          <p:nvPr/>
        </p:nvSpPr>
        <p:spPr>
          <a:xfrm>
            <a:off x="748146" y="2174132"/>
            <a:ext cx="1745672" cy="55649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Read operator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9C7D3D-1D58-4AA2-BD97-AFA6F876CA3F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1616590" y="1795147"/>
            <a:ext cx="4392" cy="37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76A44909-533F-4870-9B01-879767256939}"/>
              </a:ext>
            </a:extLst>
          </p:cNvPr>
          <p:cNvSpPr/>
          <p:nvPr/>
        </p:nvSpPr>
        <p:spPr>
          <a:xfrm>
            <a:off x="1034474" y="3582494"/>
            <a:ext cx="714028" cy="73101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Case”+,-,*”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8872D12-6A3D-454D-BAB1-19E3B6CEE026}"/>
              </a:ext>
            </a:extLst>
          </p:cNvPr>
          <p:cNvSpPr/>
          <p:nvPr/>
        </p:nvSpPr>
        <p:spPr>
          <a:xfrm>
            <a:off x="1034473" y="4465904"/>
            <a:ext cx="732388" cy="7920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Case”S</a:t>
            </a:r>
            <a:r>
              <a:rPr lang="en-AU" sz="12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(stop)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7DF89-B48A-451B-9F0F-05C42A6AEC7E}"/>
              </a:ext>
            </a:extLst>
          </p:cNvPr>
          <p:cNvGrpSpPr/>
          <p:nvPr/>
        </p:nvGrpSpPr>
        <p:grpSpPr>
          <a:xfrm>
            <a:off x="482401" y="2807093"/>
            <a:ext cx="1662430" cy="637309"/>
            <a:chOff x="720664" y="2950502"/>
            <a:chExt cx="1662430" cy="637309"/>
          </a:xfrm>
        </p:grpSpPr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0994DE28-5CA9-4B84-8B3D-7153B5DDEBEF}"/>
                </a:ext>
              </a:extLst>
            </p:cNvPr>
            <p:cNvSpPr/>
            <p:nvPr/>
          </p:nvSpPr>
          <p:spPr>
            <a:xfrm>
              <a:off x="720664" y="2950502"/>
              <a:ext cx="1089889" cy="637309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C57ECA-C58A-4926-BCAC-194356002E0A}"/>
                </a:ext>
              </a:extLst>
            </p:cNvPr>
            <p:cNvSpPr txBox="1"/>
            <p:nvPr/>
          </p:nvSpPr>
          <p:spPr>
            <a:xfrm>
              <a:off x="840621" y="3075440"/>
              <a:ext cx="1542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Operator</a:t>
              </a:r>
              <a:endParaRPr lang="en-AU" sz="1600" dirty="0"/>
            </a:p>
          </p:txBody>
        </p:sp>
      </p:grp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86788604-AB13-4118-9688-C1E1A8590EEB}"/>
              </a:ext>
            </a:extLst>
          </p:cNvPr>
          <p:cNvSpPr/>
          <p:nvPr/>
        </p:nvSpPr>
        <p:spPr>
          <a:xfrm>
            <a:off x="1034474" y="5346762"/>
            <a:ext cx="757381" cy="71047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Case”CS</a:t>
            </a:r>
            <a:r>
              <a:rPr lang="en-AU" sz="12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(check status)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6CC08086-DDE9-4CD4-B920-2F21AD28D795}"/>
              </a:ext>
            </a:extLst>
          </p:cNvPr>
          <p:cNvSpPr/>
          <p:nvPr/>
        </p:nvSpPr>
        <p:spPr>
          <a:xfrm>
            <a:off x="397164" y="2094162"/>
            <a:ext cx="2455666" cy="4078038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994944-AAD8-44AD-A41A-75FC3E2D7081}"/>
              </a:ext>
            </a:extLst>
          </p:cNvPr>
          <p:cNvSpPr/>
          <p:nvPr/>
        </p:nvSpPr>
        <p:spPr>
          <a:xfrm>
            <a:off x="592014" y="1890803"/>
            <a:ext cx="969928" cy="2591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Loop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07B35A-654E-4891-A061-DA022CA6F721}"/>
              </a:ext>
            </a:extLst>
          </p:cNvPr>
          <p:cNvCxnSpPr>
            <a:cxnSpLocks/>
            <a:stCxn id="27" idx="1"/>
            <a:endCxn id="33" idx="1"/>
          </p:cNvCxnSpPr>
          <p:nvPr/>
        </p:nvCxnSpPr>
        <p:spPr>
          <a:xfrm rot="10800000" flipH="1" flipV="1">
            <a:off x="482400" y="3125747"/>
            <a:ext cx="552073" cy="822251"/>
          </a:xfrm>
          <a:prstGeom prst="bentConnector3">
            <a:avLst>
              <a:gd name="adj1" fmla="val 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5CA1BA4-AAE1-444A-89C7-AEBEF2229105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H="1" flipV="1">
            <a:off x="482401" y="3125748"/>
            <a:ext cx="552072" cy="1736166"/>
          </a:xfrm>
          <a:prstGeom prst="bentConnector3">
            <a:avLst>
              <a:gd name="adj1" fmla="val 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E22C878-4E0F-432B-B12E-8485C0E68428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rot="10800000" flipH="1" flipV="1">
            <a:off x="482400" y="3125748"/>
            <a:ext cx="552073" cy="2576250"/>
          </a:xfrm>
          <a:prstGeom prst="bentConnector3">
            <a:avLst>
              <a:gd name="adj1" fmla="val 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67391-E83F-4609-A9D1-DD7BF74B7FFD}"/>
              </a:ext>
            </a:extLst>
          </p:cNvPr>
          <p:cNvSpPr txBox="1"/>
          <p:nvPr/>
        </p:nvSpPr>
        <p:spPr>
          <a:xfrm>
            <a:off x="2667426" y="4259717"/>
            <a:ext cx="15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Socket 1235</a:t>
            </a:r>
            <a:endParaRPr lang="en-AU" sz="1200" b="1" dirty="0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A36E3D74-8AD3-4129-8E4E-96EC55AC6D41}"/>
              </a:ext>
            </a:extLst>
          </p:cNvPr>
          <p:cNvSpPr/>
          <p:nvPr/>
        </p:nvSpPr>
        <p:spPr>
          <a:xfrm>
            <a:off x="1953397" y="3569600"/>
            <a:ext cx="853253" cy="73101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7CE188-E408-4964-8553-D68809F17A51}"/>
              </a:ext>
            </a:extLst>
          </p:cNvPr>
          <p:cNvSpPr txBox="1"/>
          <p:nvPr/>
        </p:nvSpPr>
        <p:spPr>
          <a:xfrm>
            <a:off x="1965327" y="3606923"/>
            <a:ext cx="90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Packaged</a:t>
            </a:r>
          </a:p>
          <a:p>
            <a:r>
              <a:rPr lang="en-US" sz="1200" dirty="0"/>
              <a:t>    data</a:t>
            </a:r>
          </a:p>
          <a:p>
            <a:r>
              <a:rPr lang="en-US" sz="1200" dirty="0"/>
              <a:t>(sendwork)</a:t>
            </a:r>
            <a:endParaRPr lang="en-AU" sz="1200" dirty="0"/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F93FEA9-C7AA-4ECD-8A27-0F0D7E0F2915}"/>
              </a:ext>
            </a:extLst>
          </p:cNvPr>
          <p:cNvSpPr/>
          <p:nvPr/>
        </p:nvSpPr>
        <p:spPr>
          <a:xfrm>
            <a:off x="1953504" y="4475715"/>
            <a:ext cx="853253" cy="73101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836062-C813-4361-92F3-00924DDAFCEF}"/>
              </a:ext>
            </a:extLst>
          </p:cNvPr>
          <p:cNvSpPr txBox="1"/>
          <p:nvPr/>
        </p:nvSpPr>
        <p:spPr>
          <a:xfrm>
            <a:off x="1965434" y="4513038"/>
            <a:ext cx="90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Packaged</a:t>
            </a:r>
          </a:p>
          <a:p>
            <a:r>
              <a:rPr lang="en-US" sz="1200" dirty="0"/>
              <a:t>    data</a:t>
            </a:r>
          </a:p>
          <a:p>
            <a:r>
              <a:rPr lang="en-US" sz="1200" dirty="0"/>
              <a:t>(sendwork)</a:t>
            </a:r>
            <a:endParaRPr lang="en-AU" sz="1200" dirty="0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7A767000-A01E-4FF5-AB94-21CBB17642A4}"/>
              </a:ext>
            </a:extLst>
          </p:cNvPr>
          <p:cNvSpPr/>
          <p:nvPr/>
        </p:nvSpPr>
        <p:spPr>
          <a:xfrm>
            <a:off x="1944842" y="5334474"/>
            <a:ext cx="853253" cy="73101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1B37CD-9B63-4641-8ED4-6A75F94285E8}"/>
              </a:ext>
            </a:extLst>
          </p:cNvPr>
          <p:cNvSpPr txBox="1"/>
          <p:nvPr/>
        </p:nvSpPr>
        <p:spPr>
          <a:xfrm>
            <a:off x="1956772" y="5371797"/>
            <a:ext cx="90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Packaged</a:t>
            </a:r>
          </a:p>
          <a:p>
            <a:r>
              <a:rPr lang="en-US" sz="1200" dirty="0"/>
              <a:t>    data</a:t>
            </a:r>
          </a:p>
          <a:p>
            <a:r>
              <a:rPr lang="en-US" sz="1200" dirty="0"/>
              <a:t>(sendwork)</a:t>
            </a:r>
            <a:endParaRPr lang="en-AU" sz="12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2BFEF49-40E9-465F-BF31-B37BDD74D044}"/>
              </a:ext>
            </a:extLst>
          </p:cNvPr>
          <p:cNvCxnSpPr>
            <a:cxnSpLocks/>
            <a:stCxn id="70" idx="3"/>
            <a:endCxn id="88" idx="1"/>
          </p:cNvCxnSpPr>
          <p:nvPr/>
        </p:nvCxnSpPr>
        <p:spPr>
          <a:xfrm flipV="1">
            <a:off x="2866006" y="2959509"/>
            <a:ext cx="1390138" cy="970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FE0F6781-92E5-4F3D-BEBA-748122E32DC2}"/>
              </a:ext>
            </a:extLst>
          </p:cNvPr>
          <p:cNvSpPr/>
          <p:nvPr/>
        </p:nvSpPr>
        <p:spPr>
          <a:xfrm>
            <a:off x="4256144" y="2094163"/>
            <a:ext cx="918871" cy="173069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  <a:p>
            <a:pPr algn="ctr"/>
            <a:endParaRPr lang="en-AU" sz="1200" dirty="0">
              <a:solidFill>
                <a:schemeClr val="tx1"/>
              </a:solidFill>
            </a:endParaRPr>
          </a:p>
          <a:p>
            <a:pPr algn="ctr"/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 err="1">
                <a:solidFill>
                  <a:schemeClr val="tx1"/>
                </a:solidFill>
              </a:rPr>
              <a:t>ServeOneClient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A13734A-C1AB-41EB-8256-EE46907ECDF5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 flipV="1">
            <a:off x="2866113" y="2959509"/>
            <a:ext cx="1390031" cy="1876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D1B7B48-FB4D-4B75-9A97-1B0CE5B4E741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 flipV="1">
            <a:off x="2857451" y="2959509"/>
            <a:ext cx="1398693" cy="2735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0644C27D-FD8A-49C6-84B9-2ACFCA33E2B9}"/>
              </a:ext>
            </a:extLst>
          </p:cNvPr>
          <p:cNvSpPr/>
          <p:nvPr/>
        </p:nvSpPr>
        <p:spPr>
          <a:xfrm>
            <a:off x="7025137" y="2163315"/>
            <a:ext cx="918871" cy="166153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ServeOneworker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600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ACA3F856-6A05-4F84-8E05-3EBE17A4B465}"/>
              </a:ext>
            </a:extLst>
          </p:cNvPr>
          <p:cNvSpPr/>
          <p:nvPr/>
        </p:nvSpPr>
        <p:spPr>
          <a:xfrm>
            <a:off x="4334798" y="4028213"/>
            <a:ext cx="918871" cy="215840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ScanHeart</a:t>
            </a:r>
            <a:r>
              <a:rPr lang="en-AU" dirty="0">
                <a:solidFill>
                  <a:schemeClr val="tx1"/>
                </a:solidFill>
              </a:rPr>
              <a:t> thread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D3CB1811-FF84-4A45-9C60-449EE3EAB52D}"/>
              </a:ext>
            </a:extLst>
          </p:cNvPr>
          <p:cNvSpPr/>
          <p:nvPr/>
        </p:nvSpPr>
        <p:spPr>
          <a:xfrm>
            <a:off x="7041958" y="4918497"/>
            <a:ext cx="923264" cy="126812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Monitor Server</a:t>
            </a:r>
            <a:r>
              <a:rPr lang="en-AU" dirty="0">
                <a:solidFill>
                  <a:schemeClr val="tx1"/>
                </a:solidFill>
              </a:rPr>
              <a:t> thread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26A217-3853-4E16-87A5-7D9AE9A529EF}"/>
              </a:ext>
            </a:extLst>
          </p:cNvPr>
          <p:cNvCxnSpPr>
            <a:stCxn id="33" idx="3"/>
          </p:cNvCxnSpPr>
          <p:nvPr/>
        </p:nvCxnSpPr>
        <p:spPr>
          <a:xfrm flipV="1">
            <a:off x="1748502" y="3947998"/>
            <a:ext cx="196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CA3162-8C7E-4417-95D1-550269A3E71A}"/>
              </a:ext>
            </a:extLst>
          </p:cNvPr>
          <p:cNvCxnSpPr/>
          <p:nvPr/>
        </p:nvCxnSpPr>
        <p:spPr>
          <a:xfrm flipV="1">
            <a:off x="1758752" y="4817541"/>
            <a:ext cx="196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0CF629-6C69-4FB3-9916-223F00501557}"/>
              </a:ext>
            </a:extLst>
          </p:cNvPr>
          <p:cNvCxnSpPr/>
          <p:nvPr/>
        </p:nvCxnSpPr>
        <p:spPr>
          <a:xfrm flipV="1">
            <a:off x="1768987" y="5693396"/>
            <a:ext cx="196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28DDE-5547-4460-A867-7EB1A8A345C0}"/>
              </a:ext>
            </a:extLst>
          </p:cNvPr>
          <p:cNvCxnSpPr>
            <a:endCxn id="27" idx="0"/>
          </p:cNvCxnSpPr>
          <p:nvPr/>
        </p:nvCxnSpPr>
        <p:spPr>
          <a:xfrm>
            <a:off x="1027345" y="2730623"/>
            <a:ext cx="1" cy="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61DF05-C797-4009-979B-0C233032D6A0}"/>
              </a:ext>
            </a:extLst>
          </p:cNvPr>
          <p:cNvSpPr/>
          <p:nvPr/>
        </p:nvSpPr>
        <p:spPr>
          <a:xfrm>
            <a:off x="5224992" y="1143000"/>
            <a:ext cx="2719016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Tasks queue</a:t>
            </a: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70D89320-0AE6-43CD-9EC5-1942CA541775}"/>
              </a:ext>
            </a:extLst>
          </p:cNvPr>
          <p:cNvSpPr/>
          <p:nvPr/>
        </p:nvSpPr>
        <p:spPr>
          <a:xfrm>
            <a:off x="4256144" y="1143000"/>
            <a:ext cx="816449" cy="73101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3DCA465-901A-4ECC-B48F-EC188A576926}"/>
              </a:ext>
            </a:extLst>
          </p:cNvPr>
          <p:cNvSpPr/>
          <p:nvPr/>
        </p:nvSpPr>
        <p:spPr>
          <a:xfrm>
            <a:off x="6903330" y="4108273"/>
            <a:ext cx="1086415" cy="6899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Processing request table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C0A00A-C1B0-4D5E-B53D-091AFAD46F5A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715580" y="1890805"/>
            <a:ext cx="7340" cy="20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C7440FB-1B7D-4A36-B6B1-3F5C6647F5AF}"/>
              </a:ext>
            </a:extLst>
          </p:cNvPr>
          <p:cNvCxnSpPr>
            <a:cxnSpLocks/>
            <a:stCxn id="88" idx="0"/>
            <a:endCxn id="31" idx="2"/>
          </p:cNvCxnSpPr>
          <p:nvPr/>
        </p:nvCxnSpPr>
        <p:spPr>
          <a:xfrm rot="5400000" flipH="1" flipV="1">
            <a:off x="5359125" y="868788"/>
            <a:ext cx="581831" cy="1868920"/>
          </a:xfrm>
          <a:prstGeom prst="bentConnector3">
            <a:avLst>
              <a:gd name="adj1" fmla="val 13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D69675-4970-4A0E-B05D-B3720375E036}"/>
              </a:ext>
            </a:extLst>
          </p:cNvPr>
          <p:cNvSpPr txBox="1"/>
          <p:nvPr/>
        </p:nvSpPr>
        <p:spPr>
          <a:xfrm>
            <a:off x="5577648" y="1738540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8566D5-A21D-47D7-901A-1E5337A60DEC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484572" y="1516901"/>
            <a:ext cx="1" cy="64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B47B22-1A8C-4638-9EAB-6ADAD27C9B36}"/>
              </a:ext>
            </a:extLst>
          </p:cNvPr>
          <p:cNvSpPr txBox="1"/>
          <p:nvPr/>
        </p:nvSpPr>
        <p:spPr>
          <a:xfrm>
            <a:off x="7480180" y="1616059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en-AU" dirty="0"/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2FF558A2-38CD-4D73-A04C-34EE84A0FD33}"/>
              </a:ext>
            </a:extLst>
          </p:cNvPr>
          <p:cNvSpPr/>
          <p:nvPr/>
        </p:nvSpPr>
        <p:spPr>
          <a:xfrm>
            <a:off x="5813010" y="5023615"/>
            <a:ext cx="816449" cy="73101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F97621-442D-498A-9ECA-E7C9D4588178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6629459" y="5389120"/>
            <a:ext cx="44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6A9C610-077D-4FD1-AB6F-27927118D26E}"/>
              </a:ext>
            </a:extLst>
          </p:cNvPr>
          <p:cNvSpPr txBox="1"/>
          <p:nvPr/>
        </p:nvSpPr>
        <p:spPr>
          <a:xfrm>
            <a:off x="6556750" y="5041668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08025B-E521-48B4-B06E-EBF51F17FAC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253669" y="5389120"/>
            <a:ext cx="55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6EFC6C7-1D10-4C49-9797-D2897386613C}"/>
              </a:ext>
            </a:extLst>
          </p:cNvPr>
          <p:cNvSpPr txBox="1"/>
          <p:nvPr/>
        </p:nvSpPr>
        <p:spPr>
          <a:xfrm>
            <a:off x="5231776" y="5051205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41757C-B94A-4A96-AAF8-B35CFA398725}"/>
              </a:ext>
            </a:extLst>
          </p:cNvPr>
          <p:cNvSpPr txBox="1"/>
          <p:nvPr/>
        </p:nvSpPr>
        <p:spPr>
          <a:xfrm>
            <a:off x="5213615" y="5357789"/>
            <a:ext cx="71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Per sec</a:t>
            </a:r>
            <a:endParaRPr lang="en-AU" sz="1200" b="1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EC5FF6D6-3BE7-424F-BC2E-330D5883E2F9}"/>
              </a:ext>
            </a:extLst>
          </p:cNvPr>
          <p:cNvSpPr/>
          <p:nvPr/>
        </p:nvSpPr>
        <p:spPr>
          <a:xfrm>
            <a:off x="9369784" y="5331996"/>
            <a:ext cx="923264" cy="63943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States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08942987-F2AA-440F-90D8-5B966CA96468}"/>
              </a:ext>
            </a:extLst>
          </p:cNvPr>
          <p:cNvSpPr/>
          <p:nvPr/>
        </p:nvSpPr>
        <p:spPr>
          <a:xfrm>
            <a:off x="9381898" y="3190792"/>
            <a:ext cx="923264" cy="126812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278F14E7-E7B8-4E4C-8667-6AE2DA95BEAD}"/>
              </a:ext>
            </a:extLst>
          </p:cNvPr>
          <p:cNvSpPr/>
          <p:nvPr/>
        </p:nvSpPr>
        <p:spPr>
          <a:xfrm>
            <a:off x="10809300" y="3167334"/>
            <a:ext cx="923264" cy="126812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Calculate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73D9C924-E893-4D99-B852-FFF206C50AD1}"/>
              </a:ext>
            </a:extLst>
          </p:cNvPr>
          <p:cNvSpPr/>
          <p:nvPr/>
        </p:nvSpPr>
        <p:spPr>
          <a:xfrm>
            <a:off x="9369784" y="1720758"/>
            <a:ext cx="923264" cy="126812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2176050-AF68-428C-AA4F-C3FA45B99F54}"/>
              </a:ext>
            </a:extLst>
          </p:cNvPr>
          <p:cNvCxnSpPr>
            <a:cxnSpLocks/>
            <a:stCxn id="111" idx="3"/>
            <a:endCxn id="92" idx="1"/>
          </p:cNvCxnSpPr>
          <p:nvPr/>
        </p:nvCxnSpPr>
        <p:spPr>
          <a:xfrm flipV="1">
            <a:off x="7944008" y="2354820"/>
            <a:ext cx="1425776" cy="639265"/>
          </a:xfrm>
          <a:prstGeom prst="bentConnector3">
            <a:avLst>
              <a:gd name="adj1" fmla="val 82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B37564-ED17-426D-8F38-B9C31901D01D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7393547" y="3585082"/>
            <a:ext cx="1464351" cy="271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238F7A1-56A0-430E-88F2-FE2CBC683792}"/>
              </a:ext>
            </a:extLst>
          </p:cNvPr>
          <p:cNvSpPr txBox="1"/>
          <p:nvPr/>
        </p:nvSpPr>
        <p:spPr>
          <a:xfrm>
            <a:off x="8137379" y="2993586"/>
            <a:ext cx="15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Socket 1234</a:t>
            </a:r>
            <a:endParaRPr lang="en-AU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B6B0F9-1FB2-42E0-9AF5-B00C75CA68A7}"/>
              </a:ext>
            </a:extLst>
          </p:cNvPr>
          <p:cNvSpPr txBox="1"/>
          <p:nvPr/>
        </p:nvSpPr>
        <p:spPr>
          <a:xfrm>
            <a:off x="7933859" y="3706386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B391EB-9C83-4FB6-9F00-9950A644798C}"/>
              </a:ext>
            </a:extLst>
          </p:cNvPr>
          <p:cNvCxnSpPr>
            <a:stCxn id="89" idx="1"/>
          </p:cNvCxnSpPr>
          <p:nvPr/>
        </p:nvCxnSpPr>
        <p:spPr>
          <a:xfrm rot="10800000">
            <a:off x="7965222" y="3190792"/>
            <a:ext cx="1416676" cy="634062"/>
          </a:xfrm>
          <a:prstGeom prst="bentConnector3">
            <a:avLst>
              <a:gd name="adj1" fmla="val 19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EAD34A5-34DA-4F53-B1C5-8CC6D874E43A}"/>
              </a:ext>
            </a:extLst>
          </p:cNvPr>
          <p:cNvSpPr txBox="1"/>
          <p:nvPr/>
        </p:nvSpPr>
        <p:spPr>
          <a:xfrm>
            <a:off x="8369624" y="2745266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C660C0-32C5-474B-9AB2-31780D6DF4BB}"/>
              </a:ext>
            </a:extLst>
          </p:cNvPr>
          <p:cNvSpPr txBox="1"/>
          <p:nvPr/>
        </p:nvSpPr>
        <p:spPr>
          <a:xfrm>
            <a:off x="8378579" y="3152388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1014E1-205F-437A-837F-71375B5DD39B}"/>
              </a:ext>
            </a:extLst>
          </p:cNvPr>
          <p:cNvCxnSpPr/>
          <p:nvPr/>
        </p:nvCxnSpPr>
        <p:spPr>
          <a:xfrm>
            <a:off x="7960830" y="5641724"/>
            <a:ext cx="1425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1FED5A-D7D8-4F79-900E-24EDD9EAAA5C}"/>
              </a:ext>
            </a:extLst>
          </p:cNvPr>
          <p:cNvSpPr txBox="1"/>
          <p:nvPr/>
        </p:nvSpPr>
        <p:spPr>
          <a:xfrm>
            <a:off x="8261699" y="5383797"/>
            <a:ext cx="15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Socket 1236</a:t>
            </a:r>
            <a:endParaRPr lang="en-AU" sz="12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E4FCDDA-5A4B-413E-AE89-0ED2DABA0DD6}"/>
              </a:ext>
            </a:extLst>
          </p:cNvPr>
          <p:cNvSpPr/>
          <p:nvPr/>
        </p:nvSpPr>
        <p:spPr>
          <a:xfrm>
            <a:off x="9306892" y="1047174"/>
            <a:ext cx="2331733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Tasks queue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B929F41-218E-469A-9148-9F9918A42F3C}"/>
              </a:ext>
            </a:extLst>
          </p:cNvPr>
          <p:cNvSpPr/>
          <p:nvPr/>
        </p:nvSpPr>
        <p:spPr>
          <a:xfrm>
            <a:off x="9381898" y="4819697"/>
            <a:ext cx="2331733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Result queue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27D14A7-DE10-424C-8E9D-6EF2F5B3FEEB}"/>
              </a:ext>
            </a:extLst>
          </p:cNvPr>
          <p:cNvCxnSpPr>
            <a:endCxn id="61" idx="0"/>
          </p:cNvCxnSpPr>
          <p:nvPr/>
        </p:nvCxnSpPr>
        <p:spPr>
          <a:xfrm rot="10800000">
            <a:off x="4664370" y="1143001"/>
            <a:ext cx="3296461" cy="1309377"/>
          </a:xfrm>
          <a:prstGeom prst="bentConnector4">
            <a:avLst>
              <a:gd name="adj1" fmla="val -4129"/>
              <a:gd name="adj2" fmla="val 117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E0B3C50-AF5D-47BA-AED1-D20C42780746}"/>
              </a:ext>
            </a:extLst>
          </p:cNvPr>
          <p:cNvSpPr txBox="1"/>
          <p:nvPr/>
        </p:nvSpPr>
        <p:spPr>
          <a:xfrm>
            <a:off x="5650040" y="646728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 Result</a:t>
            </a:r>
            <a:endParaRPr lang="en-AU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657F6C-0808-490C-B5F4-B7855A69DDDD}"/>
              </a:ext>
            </a:extLst>
          </p:cNvPr>
          <p:cNvCxnSpPr/>
          <p:nvPr/>
        </p:nvCxnSpPr>
        <p:spPr>
          <a:xfrm flipV="1">
            <a:off x="9843530" y="1416506"/>
            <a:ext cx="0" cy="3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44B59B5-5B32-4F7A-934A-B8BD95683012}"/>
              </a:ext>
            </a:extLst>
          </p:cNvPr>
          <p:cNvSpPr txBox="1"/>
          <p:nvPr/>
        </p:nvSpPr>
        <p:spPr>
          <a:xfrm>
            <a:off x="9569578" y="1404070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0AE5DC7-4A07-42A8-8B3A-5F18CF602F20}"/>
              </a:ext>
            </a:extLst>
          </p:cNvPr>
          <p:cNvCxnSpPr/>
          <p:nvPr/>
        </p:nvCxnSpPr>
        <p:spPr>
          <a:xfrm>
            <a:off x="11218174" y="1416506"/>
            <a:ext cx="0" cy="17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B5AFF37-EBA8-431B-B86F-897F7254C0A9}"/>
              </a:ext>
            </a:extLst>
          </p:cNvPr>
          <p:cNvSpPr txBox="1"/>
          <p:nvPr/>
        </p:nvSpPr>
        <p:spPr>
          <a:xfrm>
            <a:off x="11173885" y="2104804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en-AU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446C61-D2D8-418F-B76A-AEFF59457CE0}"/>
              </a:ext>
            </a:extLst>
          </p:cNvPr>
          <p:cNvSpPr txBox="1"/>
          <p:nvPr/>
        </p:nvSpPr>
        <p:spPr>
          <a:xfrm>
            <a:off x="9569578" y="4475715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en-A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876109-D505-4042-A3D5-0EBA30D67520}"/>
              </a:ext>
            </a:extLst>
          </p:cNvPr>
          <p:cNvSpPr txBox="1"/>
          <p:nvPr/>
        </p:nvSpPr>
        <p:spPr>
          <a:xfrm>
            <a:off x="11006577" y="4469444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en-AU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63ED1C1-EE77-4496-AAEC-9BA5E7AF818E}"/>
              </a:ext>
            </a:extLst>
          </p:cNvPr>
          <p:cNvCxnSpPr>
            <a:stCxn id="91" idx="2"/>
          </p:cNvCxnSpPr>
          <p:nvPr/>
        </p:nvCxnSpPr>
        <p:spPr>
          <a:xfrm>
            <a:off x="11270932" y="4435458"/>
            <a:ext cx="0" cy="4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7D5A15A-36A3-4FFC-B9AF-DEFB041526F5}"/>
              </a:ext>
            </a:extLst>
          </p:cNvPr>
          <p:cNvCxnSpPr>
            <a:stCxn id="121" idx="2"/>
            <a:endCxn id="121" idx="0"/>
          </p:cNvCxnSpPr>
          <p:nvPr/>
        </p:nvCxnSpPr>
        <p:spPr>
          <a:xfrm flipV="1">
            <a:off x="9908787" y="447571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1522FAA-8298-4A6E-87B5-9138700366FD}"/>
              </a:ext>
            </a:extLst>
          </p:cNvPr>
          <p:cNvSpPr txBox="1"/>
          <p:nvPr/>
        </p:nvSpPr>
        <p:spPr>
          <a:xfrm>
            <a:off x="7151774" y="3809165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en-AU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9EE391-9283-4A08-947D-E52FC6D5233C}"/>
              </a:ext>
            </a:extLst>
          </p:cNvPr>
          <p:cNvCxnSpPr>
            <a:cxnSpLocks/>
            <a:endCxn id="148" idx="0"/>
          </p:cNvCxnSpPr>
          <p:nvPr/>
        </p:nvCxnSpPr>
        <p:spPr>
          <a:xfrm flipV="1">
            <a:off x="7490983" y="3809165"/>
            <a:ext cx="0" cy="30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43888F-F68F-41D2-A306-26CD5A3CF948}"/>
              </a:ext>
            </a:extLst>
          </p:cNvPr>
          <p:cNvGrpSpPr/>
          <p:nvPr/>
        </p:nvGrpSpPr>
        <p:grpSpPr>
          <a:xfrm>
            <a:off x="4346148" y="4208993"/>
            <a:ext cx="1442376" cy="637309"/>
            <a:chOff x="720664" y="2950502"/>
            <a:chExt cx="1730977" cy="637309"/>
          </a:xfrm>
        </p:grpSpPr>
        <p:sp>
          <p:nvSpPr>
            <p:cNvPr id="159" name="Flowchart: Decision 158">
              <a:extLst>
                <a:ext uri="{FF2B5EF4-FFF2-40B4-BE49-F238E27FC236}">
                  <a16:creationId xmlns:a16="http://schemas.microsoft.com/office/drawing/2014/main" id="{30B94B3B-F85C-4590-AB45-14681B89D5F0}"/>
                </a:ext>
              </a:extLst>
            </p:cNvPr>
            <p:cNvSpPr/>
            <p:nvPr/>
          </p:nvSpPr>
          <p:spPr>
            <a:xfrm>
              <a:off x="720664" y="2950502"/>
              <a:ext cx="1089889" cy="637309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6A79D76-C474-4501-90E4-D0082C035BC3}"/>
                </a:ext>
              </a:extLst>
            </p:cNvPr>
            <p:cNvSpPr txBox="1"/>
            <p:nvPr/>
          </p:nvSpPr>
          <p:spPr>
            <a:xfrm>
              <a:off x="909168" y="3088370"/>
              <a:ext cx="1542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Worker</a:t>
              </a:r>
            </a:p>
            <a:p>
              <a:r>
                <a:rPr lang="en-US" sz="1200" b="1" dirty="0"/>
                <a:t>    die</a:t>
              </a:r>
              <a:endParaRPr lang="en-AU" sz="1200" b="1" dirty="0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C46A52-6485-4343-A813-93EEBABAE140}"/>
              </a:ext>
            </a:extLst>
          </p:cNvPr>
          <p:cNvCxnSpPr>
            <a:stCxn id="159" idx="0"/>
          </p:cNvCxnSpPr>
          <p:nvPr/>
        </p:nvCxnSpPr>
        <p:spPr>
          <a:xfrm flipH="1" flipV="1">
            <a:off x="4794233" y="3891052"/>
            <a:ext cx="6003" cy="317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5DAD699-39B3-4D98-A090-4FB8605CD7E6}"/>
              </a:ext>
            </a:extLst>
          </p:cNvPr>
          <p:cNvCxnSpPr/>
          <p:nvPr/>
        </p:nvCxnSpPr>
        <p:spPr>
          <a:xfrm>
            <a:off x="4794233" y="3891052"/>
            <a:ext cx="1935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803E550-D2DC-46D3-A613-71CC050B847D}"/>
              </a:ext>
            </a:extLst>
          </p:cNvPr>
          <p:cNvCxnSpPr>
            <a:endCxn id="111" idx="1"/>
          </p:cNvCxnSpPr>
          <p:nvPr/>
        </p:nvCxnSpPr>
        <p:spPr>
          <a:xfrm rot="5400000" flipH="1" flipV="1">
            <a:off x="6428722" y="3294638"/>
            <a:ext cx="896967" cy="295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72D38E4-F5CE-4253-B7B8-54C2EE2F4872}"/>
              </a:ext>
            </a:extLst>
          </p:cNvPr>
          <p:cNvSpPr txBox="1"/>
          <p:nvPr/>
        </p:nvSpPr>
        <p:spPr>
          <a:xfrm>
            <a:off x="5057052" y="2102671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DCC8A8-7652-4D7C-A66E-4ACF5C780DBA}"/>
              </a:ext>
            </a:extLst>
          </p:cNvPr>
          <p:cNvCxnSpPr>
            <a:stCxn id="105" idx="0"/>
          </p:cNvCxnSpPr>
          <p:nvPr/>
        </p:nvCxnSpPr>
        <p:spPr>
          <a:xfrm>
            <a:off x="8717788" y="3152388"/>
            <a:ext cx="84" cy="157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D1723E-3764-482F-8F69-68C20C1A982B}"/>
              </a:ext>
            </a:extLst>
          </p:cNvPr>
          <p:cNvCxnSpPr/>
          <p:nvPr/>
        </p:nvCxnSpPr>
        <p:spPr>
          <a:xfrm flipH="1">
            <a:off x="7989745" y="4705165"/>
            <a:ext cx="737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316FF7-4049-4B12-A1F3-DF73B9170DF1}"/>
              </a:ext>
            </a:extLst>
          </p:cNvPr>
          <p:cNvSpPr txBox="1"/>
          <p:nvPr/>
        </p:nvSpPr>
        <p:spPr>
          <a:xfrm>
            <a:off x="8451377" y="4268569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</a:t>
            </a:r>
            <a:endParaRPr lang="en-AU" dirty="0"/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06554898-8A2A-450E-9664-0A2A3CA2D099}"/>
              </a:ext>
            </a:extLst>
          </p:cNvPr>
          <p:cNvSpPr/>
          <p:nvPr/>
        </p:nvSpPr>
        <p:spPr>
          <a:xfrm>
            <a:off x="5650040" y="2316944"/>
            <a:ext cx="915096" cy="126812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thread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300C588-F680-4C4C-8644-FE5114BD9966}"/>
              </a:ext>
            </a:extLst>
          </p:cNvPr>
          <p:cNvGrpSpPr/>
          <p:nvPr/>
        </p:nvGrpSpPr>
        <p:grpSpPr>
          <a:xfrm>
            <a:off x="4243920" y="2205249"/>
            <a:ext cx="1483138" cy="463881"/>
            <a:chOff x="720664" y="2950502"/>
            <a:chExt cx="1779895" cy="463881"/>
          </a:xfrm>
        </p:grpSpPr>
        <p:sp>
          <p:nvSpPr>
            <p:cNvPr id="106" name="Flowchart: Decision 105">
              <a:extLst>
                <a:ext uri="{FF2B5EF4-FFF2-40B4-BE49-F238E27FC236}">
                  <a16:creationId xmlns:a16="http://schemas.microsoft.com/office/drawing/2014/main" id="{D93C0B16-724E-4662-B93A-DBA54BE38CCA}"/>
                </a:ext>
              </a:extLst>
            </p:cNvPr>
            <p:cNvSpPr/>
            <p:nvPr/>
          </p:nvSpPr>
          <p:spPr>
            <a:xfrm>
              <a:off x="720664" y="2950502"/>
              <a:ext cx="1089889" cy="463881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D716C8-5EEA-419D-8E97-C50E3F00EC60}"/>
                </a:ext>
              </a:extLst>
            </p:cNvPr>
            <p:cNvSpPr txBox="1"/>
            <p:nvPr/>
          </p:nvSpPr>
          <p:spPr>
            <a:xfrm>
              <a:off x="958087" y="3042572"/>
              <a:ext cx="154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STOP</a:t>
              </a:r>
              <a:endParaRPr lang="en-AU" sz="1200" b="1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77C9036-55AE-4FA3-A2BE-38B104727BFE}"/>
              </a:ext>
            </a:extLst>
          </p:cNvPr>
          <p:cNvSpPr txBox="1"/>
          <p:nvPr/>
        </p:nvSpPr>
        <p:spPr>
          <a:xfrm>
            <a:off x="4740989" y="3878748"/>
            <a:ext cx="6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E9F724-33DA-4288-ABFD-5B85B05EC52E}"/>
              </a:ext>
            </a:extLst>
          </p:cNvPr>
          <p:cNvCxnSpPr>
            <a:cxnSpLocks/>
          </p:cNvCxnSpPr>
          <p:nvPr/>
        </p:nvCxnSpPr>
        <p:spPr>
          <a:xfrm flipV="1">
            <a:off x="5127833" y="2435819"/>
            <a:ext cx="563713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D602E-7AE1-4E68-845B-04EC79865E25}"/>
              </a:ext>
            </a:extLst>
          </p:cNvPr>
          <p:cNvCxnSpPr>
            <a:stCxn id="100" idx="0"/>
          </p:cNvCxnSpPr>
          <p:nvPr/>
        </p:nvCxnSpPr>
        <p:spPr>
          <a:xfrm flipH="1" flipV="1">
            <a:off x="5057052" y="1835020"/>
            <a:ext cx="1050536" cy="481924"/>
          </a:xfrm>
          <a:prstGeom prst="straightConnector1">
            <a:avLst/>
          </a:prstGeom>
          <a:ln w="28575">
            <a:solidFill>
              <a:srgbClr val="1BED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D08F01-AFBC-4D37-A214-250810B01464}"/>
              </a:ext>
            </a:extLst>
          </p:cNvPr>
          <p:cNvCxnSpPr>
            <a:stCxn id="100" idx="0"/>
            <a:endCxn id="31" idx="2"/>
          </p:cNvCxnSpPr>
          <p:nvPr/>
        </p:nvCxnSpPr>
        <p:spPr>
          <a:xfrm flipV="1">
            <a:off x="6107588" y="1512332"/>
            <a:ext cx="476912" cy="804612"/>
          </a:xfrm>
          <a:prstGeom prst="straightConnector1">
            <a:avLst/>
          </a:prstGeom>
          <a:ln w="38100">
            <a:solidFill>
              <a:srgbClr val="1BED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CD7D7C-4535-4BAA-9875-CBA2A0AA2970}"/>
              </a:ext>
            </a:extLst>
          </p:cNvPr>
          <p:cNvCxnSpPr>
            <a:cxnSpLocks/>
            <a:stCxn id="100" idx="0"/>
            <a:endCxn id="62" idx="1"/>
          </p:cNvCxnSpPr>
          <p:nvPr/>
        </p:nvCxnSpPr>
        <p:spPr>
          <a:xfrm>
            <a:off x="6107588" y="2316944"/>
            <a:ext cx="795742" cy="2136291"/>
          </a:xfrm>
          <a:prstGeom prst="straightConnector1">
            <a:avLst/>
          </a:prstGeom>
          <a:ln w="28575">
            <a:solidFill>
              <a:srgbClr val="1BED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B8EAA-77BF-4FFC-B0EB-9757D5B43283}"/>
              </a:ext>
            </a:extLst>
          </p:cNvPr>
          <p:cNvCxnSpPr/>
          <p:nvPr/>
        </p:nvCxnSpPr>
        <p:spPr>
          <a:xfrm>
            <a:off x="5253669" y="4722920"/>
            <a:ext cx="1572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0F9D9-CCD6-4220-AE88-904682EF8C9C}"/>
              </a:ext>
            </a:extLst>
          </p:cNvPr>
          <p:cNvCxnSpPr/>
          <p:nvPr/>
        </p:nvCxnSpPr>
        <p:spPr>
          <a:xfrm flipV="1">
            <a:off x="6825673" y="3152388"/>
            <a:ext cx="0" cy="157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8F414-8AE2-4BD8-9A63-300607A8BB43}"/>
              </a:ext>
            </a:extLst>
          </p:cNvPr>
          <p:cNvCxnSpPr>
            <a:cxnSpLocks/>
          </p:cNvCxnSpPr>
          <p:nvPr/>
        </p:nvCxnSpPr>
        <p:spPr>
          <a:xfrm>
            <a:off x="6825673" y="3152388"/>
            <a:ext cx="21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D2DB3-1C4E-4D21-9715-0F5419F31E50}"/>
              </a:ext>
            </a:extLst>
          </p:cNvPr>
          <p:cNvSpPr txBox="1"/>
          <p:nvPr/>
        </p:nvSpPr>
        <p:spPr>
          <a:xfrm>
            <a:off x="5257096" y="4283127"/>
            <a:ext cx="2956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Notify </a:t>
            </a:r>
            <a:r>
              <a:rPr lang="en-AU" sz="1200" dirty="0" err="1"/>
              <a:t>ServeOneworker</a:t>
            </a:r>
            <a:endParaRPr lang="en-AU" sz="1200" dirty="0"/>
          </a:p>
          <a:p>
            <a:r>
              <a:rPr lang="en-US" altLang="zh-CN" dirty="0"/>
              <a:t> </a:t>
            </a:r>
            <a:endParaRPr lang="en-AU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5EDD1C-39C7-42B2-8647-8BAA10187F78}"/>
              </a:ext>
            </a:extLst>
          </p:cNvPr>
          <p:cNvSpPr txBox="1"/>
          <p:nvPr/>
        </p:nvSpPr>
        <p:spPr>
          <a:xfrm>
            <a:off x="5260596" y="4482056"/>
            <a:ext cx="1894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Worker status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075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C7D2F-322C-4FAF-ACCE-A3085BCD9307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+mj-lt"/>
              </a:rPr>
              <a:t>Feature of the system</a:t>
            </a:r>
            <a:endParaRPr lang="en-AU" sz="40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20094-8D41-4F6C-B1E6-421A5BDA528C}"/>
              </a:ext>
            </a:extLst>
          </p:cNvPr>
          <p:cNvSpPr txBox="1">
            <a:spLocks/>
          </p:cNvSpPr>
          <p:nvPr/>
        </p:nvSpPr>
        <p:spPr>
          <a:xfrm>
            <a:off x="26785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B287E5-13AE-46BC-B6CC-A206E319B02E}"/>
              </a:ext>
            </a:extLst>
          </p:cNvPr>
          <p:cNvSpPr txBox="1">
            <a:spLocks/>
          </p:cNvSpPr>
          <p:nvPr/>
        </p:nvSpPr>
        <p:spPr>
          <a:xfrm>
            <a:off x="11776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Ability to serve multiple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Applied Multi-threaded </a:t>
            </a:r>
            <a:r>
              <a:rPr lang="en-US" altLang="zh-CN" dirty="0">
                <a:latin typeface="+mj-lt"/>
              </a:rPr>
              <a:t>programming </a:t>
            </a:r>
            <a:r>
              <a:rPr lang="en-AU" altLang="en-US" dirty="0">
                <a:latin typeface="+mj-lt"/>
              </a:rPr>
              <a:t>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Applied socket </a:t>
            </a:r>
            <a:r>
              <a:rPr lang="en-AU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AU" altLang="zh-CN" dirty="0">
                <a:latin typeface="+mj-lt"/>
              </a:rPr>
              <a:t>communicate among client, master and worker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zh-CN" dirty="0">
                <a:latin typeface="+mj-lt"/>
              </a:rPr>
              <a:t> Fault tolerance is achieved through task backup and monitoring of worker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zh-CN" dirty="0">
                <a:latin typeface="+mj-lt"/>
              </a:rPr>
              <a:t>Load balancing is achieved by monitoring the status of the worker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zh-CN" dirty="0">
                <a:latin typeface="+mj-lt"/>
              </a:rPr>
              <a:t>Allow users to stop program running at any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zh-CN" dirty="0">
                <a:latin typeface="+mj-lt"/>
              </a:rPr>
              <a:t>Could return result and the bill to client.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693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+mj-lt"/>
              </a:rPr>
              <a:t>Challenges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20EFF-C3CA-4162-8B84-2455AB22205D}"/>
              </a:ext>
            </a:extLst>
          </p:cNvPr>
          <p:cNvSpPr txBox="1">
            <a:spLocks/>
          </p:cNvSpPr>
          <p:nvPr/>
        </p:nvSpPr>
        <p:spPr>
          <a:xfrm>
            <a:off x="11776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Version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Insufficient programming 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Architecture, push or pull?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Load balancing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Fault Tolerance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0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+mj-lt"/>
              </a:rPr>
              <a:t>Solutions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20EFF-C3CA-4162-8B84-2455AB22205D}"/>
              </a:ext>
            </a:extLst>
          </p:cNvPr>
          <p:cNvSpPr txBox="1">
            <a:spLocks/>
          </p:cNvSpPr>
          <p:nvPr/>
        </p:nvSpPr>
        <p:spPr>
          <a:xfrm>
            <a:off x="11776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Version control.</a:t>
            </a:r>
          </a:p>
          <a:p>
            <a:pPr algn="l"/>
            <a:r>
              <a:rPr lang="en-AU" altLang="en-US" dirty="0">
                <a:latin typeface="+mj-lt"/>
              </a:rPr>
              <a:t>      </a:t>
            </a:r>
            <a:r>
              <a:rPr lang="en-AU" altLang="en-US" dirty="0" err="1">
                <a:latin typeface="+mj-lt"/>
              </a:rPr>
              <a:t>Github</a:t>
            </a:r>
            <a:endParaRPr lang="en-AU" altLang="en-US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Insufficient programming ability.</a:t>
            </a:r>
          </a:p>
          <a:p>
            <a:pPr algn="l"/>
            <a:r>
              <a:rPr lang="en-AU" altLang="en-US" dirty="0">
                <a:latin typeface="+mj-lt"/>
              </a:rPr>
              <a:t>     team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Architecture, push or pull?</a:t>
            </a:r>
          </a:p>
          <a:p>
            <a:pPr algn="l"/>
            <a:r>
              <a:rPr lang="en-AU" altLang="en-US" dirty="0">
                <a:latin typeface="+mj-lt"/>
              </a:rPr>
              <a:t>     Parallel application of two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Load balancing</a:t>
            </a:r>
          </a:p>
          <a:p>
            <a:pPr algn="l"/>
            <a:r>
              <a:rPr lang="en-US" altLang="zh-CN" dirty="0">
                <a:latin typeface="+mj-lt"/>
              </a:rPr>
              <a:t>     </a:t>
            </a:r>
            <a:r>
              <a:rPr lang="en-AU" altLang="zh-CN" dirty="0">
                <a:latin typeface="+mj-lt"/>
              </a:rPr>
              <a:t>Get the status of each worker by listening to the heartbeat of each worker</a:t>
            </a:r>
            <a:endParaRPr lang="en-US" altLang="zh-CN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+mj-lt"/>
              </a:rPr>
              <a:t>Fault Tolerance</a:t>
            </a:r>
          </a:p>
          <a:p>
            <a:pPr algn="l"/>
            <a:r>
              <a:rPr lang="en-AU" altLang="en-US" dirty="0">
                <a:latin typeface="+mj-lt"/>
              </a:rPr>
              <a:t>      Back up tasks in the “Processing Task Table" while sending the task.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0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+mj-lt"/>
              </a:rPr>
              <a:t>What we learn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20EFF-C3CA-4162-8B84-2455AB22205D}"/>
              </a:ext>
            </a:extLst>
          </p:cNvPr>
          <p:cNvSpPr txBox="1">
            <a:spLocks/>
          </p:cNvSpPr>
          <p:nvPr/>
        </p:nvSpPr>
        <p:spPr>
          <a:xfrm>
            <a:off x="11776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is very important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developing an entire Cloud middleware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and implement a working cloud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Mastered the ability to program with multithreading and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and implement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Software-as-a-Service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111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+mj-lt"/>
              </a:rPr>
              <a:t>Evaluation results</a:t>
            </a:r>
            <a:endParaRPr lang="en-AU" sz="4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499A4-3A90-4091-B589-05C70243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9763"/>
            <a:ext cx="8503501" cy="181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736DF-64B2-4167-8D78-576103AD0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50"/>
            <a:ext cx="6564573" cy="39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07FC8-8349-4F26-971C-1CC0292393EC}"/>
              </a:ext>
            </a:extLst>
          </p:cNvPr>
          <p:cNvSpPr txBox="1"/>
          <p:nvPr/>
        </p:nvSpPr>
        <p:spPr>
          <a:xfrm>
            <a:off x="267854" y="193964"/>
            <a:ext cx="575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latin typeface="+mj-lt"/>
              </a:rPr>
              <a:t>Conclusion</a:t>
            </a:r>
            <a:endParaRPr lang="en-AU" sz="40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20EFF-C3CA-4162-8B84-2455AB22205D}"/>
              </a:ext>
            </a:extLst>
          </p:cNvPr>
          <p:cNvSpPr txBox="1">
            <a:spLocks/>
          </p:cNvSpPr>
          <p:nvPr/>
        </p:nvSpPr>
        <p:spPr>
          <a:xfrm>
            <a:off x="11776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E7D779-E33E-488B-A70B-6DC202EACFF0}"/>
              </a:ext>
            </a:extLst>
          </p:cNvPr>
          <p:cNvSpPr txBox="1">
            <a:spLocks/>
          </p:cNvSpPr>
          <p:nvPr/>
        </p:nvSpPr>
        <p:spPr>
          <a:xfrm>
            <a:off x="270164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can greatly improve the speed of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/>
              <a:t>SaaS provides a complete software solution that you purchase on a pay-as-you-go.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 can support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AU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upgrades and updates only need to be done on the server side, and users no longer need to update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no longer need specific devices to access specific services</a:t>
            </a:r>
          </a:p>
        </p:txBody>
      </p:sp>
    </p:spTree>
    <p:extLst>
      <p:ext uri="{BB962C8B-B14F-4D97-AF65-F5344CB8AC3E}">
        <p14:creationId xmlns:p14="http://schemas.microsoft.com/office/powerpoint/2010/main" val="30550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448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PowerPoint Presentation</vt:lpstr>
      <vt:lpstr>Problem defination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Changlai Zhao</dc:creator>
  <cp:lastModifiedBy>Changlai Zhao</cp:lastModifiedBy>
  <cp:revision>28</cp:revision>
  <dcterms:created xsi:type="dcterms:W3CDTF">2018-10-10T04:50:12Z</dcterms:created>
  <dcterms:modified xsi:type="dcterms:W3CDTF">2018-10-13T09:22:13Z</dcterms:modified>
</cp:coreProperties>
</file>