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951D-4E0F-407C-A538-1F2A0E672B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68FAEE-1355-40EB-BC6C-832BFA8444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F3030C-F56A-41DF-B000-556E929A372C}"/>
              </a:ext>
            </a:extLst>
          </p:cNvPr>
          <p:cNvSpPr>
            <a:spLocks noGrp="1"/>
          </p:cNvSpPr>
          <p:nvPr>
            <p:ph type="dt" sz="half" idx="10"/>
          </p:nvPr>
        </p:nvSpPr>
        <p:spPr/>
        <p:txBody>
          <a:bodyPr/>
          <a:lstStyle/>
          <a:p>
            <a:fld id="{9C960552-60F5-48AF-A3A9-38C0A7F49CF6}" type="datetimeFigureOut">
              <a:rPr lang="en-US" smtClean="0"/>
              <a:t>6/26/2019</a:t>
            </a:fld>
            <a:endParaRPr lang="en-US"/>
          </a:p>
        </p:txBody>
      </p:sp>
      <p:sp>
        <p:nvSpPr>
          <p:cNvPr id="5" name="Footer Placeholder 4">
            <a:extLst>
              <a:ext uri="{FF2B5EF4-FFF2-40B4-BE49-F238E27FC236}">
                <a16:creationId xmlns:a16="http://schemas.microsoft.com/office/drawing/2014/main" id="{04D83CC5-9782-4A07-96A1-23B8DDD98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AFE41-849D-424C-B6F8-4161DB13E49A}"/>
              </a:ext>
            </a:extLst>
          </p:cNvPr>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222754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DADA-6E15-4928-B75D-69A98D4F9C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6C51B2-BD75-48B9-A514-BC8BA04A9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D327-1B89-4A23-9C68-D39CFC450098}"/>
              </a:ext>
            </a:extLst>
          </p:cNvPr>
          <p:cNvSpPr>
            <a:spLocks noGrp="1"/>
          </p:cNvSpPr>
          <p:nvPr>
            <p:ph type="dt" sz="half" idx="10"/>
          </p:nvPr>
        </p:nvSpPr>
        <p:spPr/>
        <p:txBody>
          <a:bodyPr/>
          <a:lstStyle/>
          <a:p>
            <a:fld id="{9C960552-60F5-48AF-A3A9-38C0A7F49CF6}" type="datetimeFigureOut">
              <a:rPr lang="en-US" smtClean="0"/>
              <a:t>6/26/2019</a:t>
            </a:fld>
            <a:endParaRPr lang="en-US"/>
          </a:p>
        </p:txBody>
      </p:sp>
      <p:sp>
        <p:nvSpPr>
          <p:cNvPr id="5" name="Footer Placeholder 4">
            <a:extLst>
              <a:ext uri="{FF2B5EF4-FFF2-40B4-BE49-F238E27FC236}">
                <a16:creationId xmlns:a16="http://schemas.microsoft.com/office/drawing/2014/main" id="{DF4E4576-8A94-4849-97AC-99787DEF3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020A4-01C4-4138-950A-32C1A6B6DB48}"/>
              </a:ext>
            </a:extLst>
          </p:cNvPr>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137696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620E6-E6A9-4949-8EFF-A5878C4E88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EB0C08-D4C9-4DDD-9B9B-64B926CA3C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4C46D-07FC-43F2-8B9B-649B0EF57E57}"/>
              </a:ext>
            </a:extLst>
          </p:cNvPr>
          <p:cNvSpPr>
            <a:spLocks noGrp="1"/>
          </p:cNvSpPr>
          <p:nvPr>
            <p:ph type="dt" sz="half" idx="10"/>
          </p:nvPr>
        </p:nvSpPr>
        <p:spPr/>
        <p:txBody>
          <a:bodyPr/>
          <a:lstStyle/>
          <a:p>
            <a:fld id="{9C960552-60F5-48AF-A3A9-38C0A7F49CF6}" type="datetimeFigureOut">
              <a:rPr lang="en-US" smtClean="0"/>
              <a:t>6/26/2019</a:t>
            </a:fld>
            <a:endParaRPr lang="en-US"/>
          </a:p>
        </p:txBody>
      </p:sp>
      <p:sp>
        <p:nvSpPr>
          <p:cNvPr id="5" name="Footer Placeholder 4">
            <a:extLst>
              <a:ext uri="{FF2B5EF4-FFF2-40B4-BE49-F238E27FC236}">
                <a16:creationId xmlns:a16="http://schemas.microsoft.com/office/drawing/2014/main" id="{2515EC1C-2F46-4B4F-B440-55BAF912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AC02D-90A2-49B1-B5E6-69729348C602}"/>
              </a:ext>
            </a:extLst>
          </p:cNvPr>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376024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2DAB-A4E4-4DE2-A4EF-81780F85B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C50F47-3C91-4687-A44C-F9060753A0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7F858-E8FF-4408-B962-6367FE0268EF}"/>
              </a:ext>
            </a:extLst>
          </p:cNvPr>
          <p:cNvSpPr>
            <a:spLocks noGrp="1"/>
          </p:cNvSpPr>
          <p:nvPr>
            <p:ph type="dt" sz="half" idx="10"/>
          </p:nvPr>
        </p:nvSpPr>
        <p:spPr/>
        <p:txBody>
          <a:bodyPr/>
          <a:lstStyle/>
          <a:p>
            <a:fld id="{9C960552-60F5-48AF-A3A9-38C0A7F49CF6}" type="datetimeFigureOut">
              <a:rPr lang="en-US" smtClean="0"/>
              <a:t>6/26/2019</a:t>
            </a:fld>
            <a:endParaRPr lang="en-US"/>
          </a:p>
        </p:txBody>
      </p:sp>
      <p:sp>
        <p:nvSpPr>
          <p:cNvPr id="5" name="Footer Placeholder 4">
            <a:extLst>
              <a:ext uri="{FF2B5EF4-FFF2-40B4-BE49-F238E27FC236}">
                <a16:creationId xmlns:a16="http://schemas.microsoft.com/office/drawing/2014/main" id="{F510BC1C-72DD-4D5A-BA5A-DB8943C7B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A86B3-CABF-403B-9E32-C33BB48B54EF}"/>
              </a:ext>
            </a:extLst>
          </p:cNvPr>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366405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914E-F7AF-41E3-9171-64F6ACD95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5BCB0F-A29F-482D-8484-4EDE35951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EF86A2-45EA-48AB-A8EF-CE235FECFEE8}"/>
              </a:ext>
            </a:extLst>
          </p:cNvPr>
          <p:cNvSpPr>
            <a:spLocks noGrp="1"/>
          </p:cNvSpPr>
          <p:nvPr>
            <p:ph type="dt" sz="half" idx="10"/>
          </p:nvPr>
        </p:nvSpPr>
        <p:spPr/>
        <p:txBody>
          <a:bodyPr/>
          <a:lstStyle/>
          <a:p>
            <a:fld id="{9C960552-60F5-48AF-A3A9-38C0A7F49CF6}" type="datetimeFigureOut">
              <a:rPr lang="en-US" smtClean="0"/>
              <a:t>6/26/2019</a:t>
            </a:fld>
            <a:endParaRPr lang="en-US"/>
          </a:p>
        </p:txBody>
      </p:sp>
      <p:sp>
        <p:nvSpPr>
          <p:cNvPr id="5" name="Footer Placeholder 4">
            <a:extLst>
              <a:ext uri="{FF2B5EF4-FFF2-40B4-BE49-F238E27FC236}">
                <a16:creationId xmlns:a16="http://schemas.microsoft.com/office/drawing/2014/main" id="{02DE54FF-86C8-4D4A-9073-3C3FDC243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495C1-6A9A-4785-8D05-1989866D9770}"/>
              </a:ext>
            </a:extLst>
          </p:cNvPr>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2330855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723F-23A2-4586-A636-E257449BA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FA648E-818A-4F08-98A7-880949930E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67EBF3-7B0A-4B6C-BA93-C590746C6C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075EE4-5079-4F57-A590-FBB9C501FC27}"/>
              </a:ext>
            </a:extLst>
          </p:cNvPr>
          <p:cNvSpPr>
            <a:spLocks noGrp="1"/>
          </p:cNvSpPr>
          <p:nvPr>
            <p:ph type="dt" sz="half" idx="10"/>
          </p:nvPr>
        </p:nvSpPr>
        <p:spPr/>
        <p:txBody>
          <a:bodyPr/>
          <a:lstStyle/>
          <a:p>
            <a:fld id="{9C960552-60F5-48AF-A3A9-38C0A7F49CF6}" type="datetimeFigureOut">
              <a:rPr lang="en-US" smtClean="0"/>
              <a:t>6/26/2019</a:t>
            </a:fld>
            <a:endParaRPr lang="en-US"/>
          </a:p>
        </p:txBody>
      </p:sp>
      <p:sp>
        <p:nvSpPr>
          <p:cNvPr id="6" name="Footer Placeholder 5">
            <a:extLst>
              <a:ext uri="{FF2B5EF4-FFF2-40B4-BE49-F238E27FC236}">
                <a16:creationId xmlns:a16="http://schemas.microsoft.com/office/drawing/2014/main" id="{4E1458A5-4788-466A-8ED1-C510A516A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B8051-DB40-4B6F-B889-D588A5ADD6FB}"/>
              </a:ext>
            </a:extLst>
          </p:cNvPr>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249097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B57B-DE3B-4278-B8BD-4E67119EB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F17C04-1A2F-4B1A-9AB4-D599AD070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4D6B0E-6B87-4420-8CD5-0BCAD63877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460EBE-09D8-4207-A7A3-2DE4A5E93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0A7FD8-7506-43F7-BC08-F346162DF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07D9C2-D18E-47F2-9CEE-7C78C43347AA}"/>
              </a:ext>
            </a:extLst>
          </p:cNvPr>
          <p:cNvSpPr>
            <a:spLocks noGrp="1"/>
          </p:cNvSpPr>
          <p:nvPr>
            <p:ph type="dt" sz="half" idx="10"/>
          </p:nvPr>
        </p:nvSpPr>
        <p:spPr/>
        <p:txBody>
          <a:bodyPr/>
          <a:lstStyle/>
          <a:p>
            <a:fld id="{9C960552-60F5-48AF-A3A9-38C0A7F49CF6}" type="datetimeFigureOut">
              <a:rPr lang="en-US" smtClean="0"/>
              <a:t>6/26/2019</a:t>
            </a:fld>
            <a:endParaRPr lang="en-US"/>
          </a:p>
        </p:txBody>
      </p:sp>
      <p:sp>
        <p:nvSpPr>
          <p:cNvPr id="8" name="Footer Placeholder 7">
            <a:extLst>
              <a:ext uri="{FF2B5EF4-FFF2-40B4-BE49-F238E27FC236}">
                <a16:creationId xmlns:a16="http://schemas.microsoft.com/office/drawing/2014/main" id="{B363D5E4-9870-48B1-939E-49B17BA17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00D2F1-860C-40DE-BC60-973BEEBF9A65}"/>
              </a:ext>
            </a:extLst>
          </p:cNvPr>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389303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3077-EC28-48E1-B984-21D092580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0F69E-CB5F-42E2-B366-0F280AC77C52}"/>
              </a:ext>
            </a:extLst>
          </p:cNvPr>
          <p:cNvSpPr>
            <a:spLocks noGrp="1"/>
          </p:cNvSpPr>
          <p:nvPr>
            <p:ph type="dt" sz="half" idx="10"/>
          </p:nvPr>
        </p:nvSpPr>
        <p:spPr/>
        <p:txBody>
          <a:bodyPr/>
          <a:lstStyle/>
          <a:p>
            <a:fld id="{9C960552-60F5-48AF-A3A9-38C0A7F49CF6}" type="datetimeFigureOut">
              <a:rPr lang="en-US" smtClean="0"/>
              <a:t>6/26/2019</a:t>
            </a:fld>
            <a:endParaRPr lang="en-US"/>
          </a:p>
        </p:txBody>
      </p:sp>
      <p:sp>
        <p:nvSpPr>
          <p:cNvPr id="4" name="Footer Placeholder 3">
            <a:extLst>
              <a:ext uri="{FF2B5EF4-FFF2-40B4-BE49-F238E27FC236}">
                <a16:creationId xmlns:a16="http://schemas.microsoft.com/office/drawing/2014/main" id="{703CF76F-3A33-4798-BA49-C853F80173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0980A2-F62E-45E4-A5C0-BBB5C0B7B4ED}"/>
              </a:ext>
            </a:extLst>
          </p:cNvPr>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222903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2917D-A405-412C-B527-7DB822444B77}"/>
              </a:ext>
            </a:extLst>
          </p:cNvPr>
          <p:cNvSpPr>
            <a:spLocks noGrp="1"/>
          </p:cNvSpPr>
          <p:nvPr>
            <p:ph type="dt" sz="half" idx="10"/>
          </p:nvPr>
        </p:nvSpPr>
        <p:spPr/>
        <p:txBody>
          <a:bodyPr/>
          <a:lstStyle/>
          <a:p>
            <a:fld id="{9C960552-60F5-48AF-A3A9-38C0A7F49CF6}" type="datetimeFigureOut">
              <a:rPr lang="en-US" smtClean="0"/>
              <a:t>6/26/2019</a:t>
            </a:fld>
            <a:endParaRPr lang="en-US"/>
          </a:p>
        </p:txBody>
      </p:sp>
      <p:sp>
        <p:nvSpPr>
          <p:cNvPr id="3" name="Footer Placeholder 2">
            <a:extLst>
              <a:ext uri="{FF2B5EF4-FFF2-40B4-BE49-F238E27FC236}">
                <a16:creationId xmlns:a16="http://schemas.microsoft.com/office/drawing/2014/main" id="{2889583C-B1B6-4950-8711-5419A9A8B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C77105-268C-4395-B0D0-BD21EC83551C}"/>
              </a:ext>
            </a:extLst>
          </p:cNvPr>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160641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D7C8-ECCD-4C4F-A410-3A480D0C6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2CCB1E-890A-41F2-97D4-EB305A34D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6F35BC-8A3B-413E-9E1E-FB9027730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DD397-3A64-410C-A1C9-F6A04EAE7D6B}"/>
              </a:ext>
            </a:extLst>
          </p:cNvPr>
          <p:cNvSpPr>
            <a:spLocks noGrp="1"/>
          </p:cNvSpPr>
          <p:nvPr>
            <p:ph type="dt" sz="half" idx="10"/>
          </p:nvPr>
        </p:nvSpPr>
        <p:spPr/>
        <p:txBody>
          <a:bodyPr/>
          <a:lstStyle/>
          <a:p>
            <a:fld id="{9C960552-60F5-48AF-A3A9-38C0A7F49CF6}" type="datetimeFigureOut">
              <a:rPr lang="en-US" smtClean="0"/>
              <a:t>6/26/2019</a:t>
            </a:fld>
            <a:endParaRPr lang="en-US"/>
          </a:p>
        </p:txBody>
      </p:sp>
      <p:sp>
        <p:nvSpPr>
          <p:cNvPr id="6" name="Footer Placeholder 5">
            <a:extLst>
              <a:ext uri="{FF2B5EF4-FFF2-40B4-BE49-F238E27FC236}">
                <a16:creationId xmlns:a16="http://schemas.microsoft.com/office/drawing/2014/main" id="{C1ECA0D2-C5C3-4C31-A6B7-AF52968DA1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83498-5770-430B-83D7-2BAE62168834}"/>
              </a:ext>
            </a:extLst>
          </p:cNvPr>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388955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3DA7-9E10-46D8-8F43-0DD8E34C5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50779-7E99-4596-96EF-8EEE9350C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A4A279-20D8-4054-930C-CE881B15E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EECD6-0D31-4D65-BA37-8C17960EEB83}"/>
              </a:ext>
            </a:extLst>
          </p:cNvPr>
          <p:cNvSpPr>
            <a:spLocks noGrp="1"/>
          </p:cNvSpPr>
          <p:nvPr>
            <p:ph type="dt" sz="half" idx="10"/>
          </p:nvPr>
        </p:nvSpPr>
        <p:spPr/>
        <p:txBody>
          <a:bodyPr/>
          <a:lstStyle/>
          <a:p>
            <a:fld id="{9C960552-60F5-48AF-A3A9-38C0A7F49CF6}" type="datetimeFigureOut">
              <a:rPr lang="en-US" smtClean="0"/>
              <a:t>6/26/2019</a:t>
            </a:fld>
            <a:endParaRPr lang="en-US"/>
          </a:p>
        </p:txBody>
      </p:sp>
      <p:sp>
        <p:nvSpPr>
          <p:cNvPr id="6" name="Footer Placeholder 5">
            <a:extLst>
              <a:ext uri="{FF2B5EF4-FFF2-40B4-BE49-F238E27FC236}">
                <a16:creationId xmlns:a16="http://schemas.microsoft.com/office/drawing/2014/main" id="{2A18C504-326E-4DF6-A64F-603931DD2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2F8A8-8E07-482B-9523-0AA7DC59A5CE}"/>
              </a:ext>
            </a:extLst>
          </p:cNvPr>
          <p:cNvSpPr>
            <a:spLocks noGrp="1"/>
          </p:cNvSpPr>
          <p:nvPr>
            <p:ph type="sldNum" sz="quarter" idx="12"/>
          </p:nvPr>
        </p:nvSpPr>
        <p:spPr/>
        <p:txBody>
          <a:bodyPr/>
          <a:lstStyle/>
          <a:p>
            <a:fld id="{8E2924BD-83AC-4C3F-9B36-FF4E80586CCF}" type="slidenum">
              <a:rPr lang="en-US" smtClean="0"/>
              <a:t>‹#›</a:t>
            </a:fld>
            <a:endParaRPr lang="en-US"/>
          </a:p>
        </p:txBody>
      </p:sp>
    </p:spTree>
    <p:extLst>
      <p:ext uri="{BB962C8B-B14F-4D97-AF65-F5344CB8AC3E}">
        <p14:creationId xmlns:p14="http://schemas.microsoft.com/office/powerpoint/2010/main" val="335756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C6C5A-FCFB-4928-9F1C-5B1E03CE3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A58018-6F18-44E6-A2EF-64FE66CEC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34513-6E99-4540-A9AC-F3CF7BC80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60552-60F5-48AF-A3A9-38C0A7F49CF6}" type="datetimeFigureOut">
              <a:rPr lang="en-US" smtClean="0"/>
              <a:t>6/26/2019</a:t>
            </a:fld>
            <a:endParaRPr lang="en-US"/>
          </a:p>
        </p:txBody>
      </p:sp>
      <p:sp>
        <p:nvSpPr>
          <p:cNvPr id="5" name="Footer Placeholder 4">
            <a:extLst>
              <a:ext uri="{FF2B5EF4-FFF2-40B4-BE49-F238E27FC236}">
                <a16:creationId xmlns:a16="http://schemas.microsoft.com/office/drawing/2014/main" id="{0C9E273A-019B-4CE3-87D7-65CD247C9B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695AE-4431-463D-983C-23066DA38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924BD-83AC-4C3F-9B36-FF4E80586CCF}" type="slidenum">
              <a:rPr lang="en-US" smtClean="0"/>
              <a:t>‹#›</a:t>
            </a:fld>
            <a:endParaRPr lang="en-US"/>
          </a:p>
        </p:txBody>
      </p:sp>
    </p:spTree>
    <p:extLst>
      <p:ext uri="{BB962C8B-B14F-4D97-AF65-F5344CB8AC3E}">
        <p14:creationId xmlns:p14="http://schemas.microsoft.com/office/powerpoint/2010/main" val="3833757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982C-49C4-492A-90A1-EE9A93AF33FF}"/>
              </a:ext>
            </a:extLst>
          </p:cNvPr>
          <p:cNvSpPr>
            <a:spLocks noGrp="1"/>
          </p:cNvSpPr>
          <p:nvPr>
            <p:ph type="ctrTitle"/>
          </p:nvPr>
        </p:nvSpPr>
        <p:spPr/>
        <p:txBody>
          <a:bodyPr/>
          <a:lstStyle/>
          <a:p>
            <a:r>
              <a:rPr lang="ro-RO" dirty="0"/>
              <a:t>Piece of Cake</a:t>
            </a:r>
            <a:br>
              <a:rPr lang="en-US" dirty="0"/>
            </a:br>
            <a:endParaRPr lang="en-US" dirty="0"/>
          </a:p>
        </p:txBody>
      </p:sp>
      <p:sp>
        <p:nvSpPr>
          <p:cNvPr id="3" name="Subtitle 2">
            <a:extLst>
              <a:ext uri="{FF2B5EF4-FFF2-40B4-BE49-F238E27FC236}">
                <a16:creationId xmlns:a16="http://schemas.microsoft.com/office/drawing/2014/main" id="{70968A07-FEF3-45BF-AA52-4791C43D3209}"/>
              </a:ext>
            </a:extLst>
          </p:cNvPr>
          <p:cNvSpPr>
            <a:spLocks noGrp="1"/>
          </p:cNvSpPr>
          <p:nvPr>
            <p:ph type="subTitle" idx="1"/>
          </p:nvPr>
        </p:nvSpPr>
        <p:spPr/>
        <p:txBody>
          <a:bodyPr>
            <a:normAutofit fontScale="92500" lnSpcReduction="10000"/>
          </a:bodyPr>
          <a:lstStyle/>
          <a:p>
            <a:r>
              <a:rPr lang="ro-RO" sz="2800" i="1" dirty="0"/>
              <a:t>Camelia Băcăoanu</a:t>
            </a:r>
            <a:endParaRPr lang="en-US" sz="2800" dirty="0"/>
          </a:p>
          <a:p>
            <a:r>
              <a:rPr lang="ro-RO" dirty="0"/>
              <a:t> </a:t>
            </a:r>
            <a:endParaRPr lang="en-US" dirty="0"/>
          </a:p>
          <a:p>
            <a:r>
              <a:rPr lang="ro-RO" b="1" dirty="0"/>
              <a:t>Coordonator științific</a:t>
            </a:r>
            <a:endParaRPr lang="en-US" dirty="0"/>
          </a:p>
          <a:p>
            <a:r>
              <a:rPr lang="ro-RO" i="1" dirty="0"/>
              <a:t>Prof. Colab. Florin Olariu</a:t>
            </a:r>
            <a:endParaRPr lang="en-US" dirty="0"/>
          </a:p>
          <a:p>
            <a:endParaRPr lang="en-US" dirty="0"/>
          </a:p>
        </p:txBody>
      </p:sp>
    </p:spTree>
    <p:extLst>
      <p:ext uri="{BB962C8B-B14F-4D97-AF65-F5344CB8AC3E}">
        <p14:creationId xmlns:p14="http://schemas.microsoft.com/office/powerpoint/2010/main" val="105225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A286-92AC-49D6-86BA-BCA53106BE8B}"/>
              </a:ext>
            </a:extLst>
          </p:cNvPr>
          <p:cNvSpPr>
            <a:spLocks noGrp="1"/>
          </p:cNvSpPr>
          <p:nvPr>
            <p:ph type="title"/>
          </p:nvPr>
        </p:nvSpPr>
        <p:spPr/>
        <p:txBody>
          <a:bodyPr/>
          <a:lstStyle/>
          <a:p>
            <a:r>
              <a:rPr lang="ro-RO" dirty="0"/>
              <a:t>Introducere:</a:t>
            </a:r>
            <a:endParaRPr lang="en-US" dirty="0"/>
          </a:p>
        </p:txBody>
      </p:sp>
      <p:sp>
        <p:nvSpPr>
          <p:cNvPr id="3" name="Content Placeholder 2">
            <a:extLst>
              <a:ext uri="{FF2B5EF4-FFF2-40B4-BE49-F238E27FC236}">
                <a16:creationId xmlns:a16="http://schemas.microsoft.com/office/drawing/2014/main" id="{51C28DA4-04BC-47F1-B08F-0C98692C8689}"/>
              </a:ext>
            </a:extLst>
          </p:cNvPr>
          <p:cNvSpPr>
            <a:spLocks noGrp="1"/>
          </p:cNvSpPr>
          <p:nvPr>
            <p:ph idx="1"/>
          </p:nvPr>
        </p:nvSpPr>
        <p:spPr/>
        <p:txBody>
          <a:bodyPr/>
          <a:lstStyle/>
          <a:p>
            <a:r>
              <a:rPr lang="ro-RO" dirty="0"/>
              <a:t>O ramură a comerțului online care este la început de drum în România este cea alimentară. Fie că este vorba de restaurante, patiserii sau fast-food, atât comercianții cât și o mare parte dintre clienți evită să facă pasul spre mediul virtual.</a:t>
            </a:r>
          </a:p>
          <a:p>
            <a:endParaRPr lang="ro-RO" dirty="0"/>
          </a:p>
          <a:p>
            <a:r>
              <a:rPr lang="ro-RO" dirty="0"/>
              <a:t>În orașele mari, numărul oamenilor care preferă să apeleze la un restaurant online sau o platformă care le permite să comande de la mai multe restaurante este într-o continuă creștere. </a:t>
            </a:r>
          </a:p>
        </p:txBody>
      </p:sp>
    </p:spTree>
    <p:extLst>
      <p:ext uri="{BB962C8B-B14F-4D97-AF65-F5344CB8AC3E}">
        <p14:creationId xmlns:p14="http://schemas.microsoft.com/office/powerpoint/2010/main" val="331254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52C9-0BC8-4353-B9DA-10915C4C55BC}"/>
              </a:ext>
            </a:extLst>
          </p:cNvPr>
          <p:cNvSpPr>
            <a:spLocks noGrp="1"/>
          </p:cNvSpPr>
          <p:nvPr>
            <p:ph type="title"/>
          </p:nvPr>
        </p:nvSpPr>
        <p:spPr/>
        <p:txBody>
          <a:bodyPr/>
          <a:lstStyle/>
          <a:p>
            <a:r>
              <a:rPr lang="ro-RO" b="1" dirty="0"/>
              <a:t>Descrierea problemei:</a:t>
            </a:r>
            <a:endParaRPr lang="en-US" dirty="0"/>
          </a:p>
        </p:txBody>
      </p:sp>
      <p:sp>
        <p:nvSpPr>
          <p:cNvPr id="3" name="Content Placeholder 2">
            <a:extLst>
              <a:ext uri="{FF2B5EF4-FFF2-40B4-BE49-F238E27FC236}">
                <a16:creationId xmlns:a16="http://schemas.microsoft.com/office/drawing/2014/main" id="{7F16B440-C519-4ED2-ADFD-A75B4AA5DE39}"/>
              </a:ext>
            </a:extLst>
          </p:cNvPr>
          <p:cNvSpPr>
            <a:spLocks noGrp="1"/>
          </p:cNvSpPr>
          <p:nvPr>
            <p:ph idx="1"/>
          </p:nvPr>
        </p:nvSpPr>
        <p:spPr/>
        <p:txBody>
          <a:bodyPr>
            <a:normAutofit/>
          </a:bodyPr>
          <a:lstStyle/>
          <a:p>
            <a:r>
              <a:rPr lang="ro-RO" dirty="0"/>
              <a:t>În zonele rurale și în orașele mici, piața alimentară în mediul online este  foarte slabă. Deși există restaurante, patiserii sau mici comercianți care au propria lor afacere, acestea rămân la nivel local din cauza faptului că afacerea lor nu este promovată într-un mod eficient.</a:t>
            </a:r>
          </a:p>
          <a:p>
            <a:endParaRPr lang="ro-RO" dirty="0"/>
          </a:p>
          <a:p>
            <a:r>
              <a:rPr lang="ro-RO" dirty="0"/>
              <a:t>Foarte puțini dintre cei ce decid să își promoveze afacerea online nu trec mai departe de rețelele de socializare precum „Facebook” sau „Instagram”. Această abordare este una care împiedică creșterea afacerii.</a:t>
            </a:r>
            <a:endParaRPr lang="en-US" dirty="0"/>
          </a:p>
        </p:txBody>
      </p:sp>
    </p:spTree>
    <p:extLst>
      <p:ext uri="{BB962C8B-B14F-4D97-AF65-F5344CB8AC3E}">
        <p14:creationId xmlns:p14="http://schemas.microsoft.com/office/powerpoint/2010/main" val="194324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DAE4-0282-421E-8789-176AD4A6AD56}"/>
              </a:ext>
            </a:extLst>
          </p:cNvPr>
          <p:cNvSpPr>
            <a:spLocks noGrp="1"/>
          </p:cNvSpPr>
          <p:nvPr>
            <p:ph type="title"/>
          </p:nvPr>
        </p:nvSpPr>
        <p:spPr/>
        <p:txBody>
          <a:bodyPr/>
          <a:lstStyle/>
          <a:p>
            <a:r>
              <a:rPr lang="ro-RO" b="1" dirty="0"/>
              <a:t>Contribuții:</a:t>
            </a:r>
            <a:endParaRPr lang="en-US" dirty="0"/>
          </a:p>
        </p:txBody>
      </p:sp>
      <p:sp>
        <p:nvSpPr>
          <p:cNvPr id="3" name="Content Placeholder 2">
            <a:extLst>
              <a:ext uri="{FF2B5EF4-FFF2-40B4-BE49-F238E27FC236}">
                <a16:creationId xmlns:a16="http://schemas.microsoft.com/office/drawing/2014/main" id="{3E9A5251-06EB-47A3-A928-97DEE3BCFB48}"/>
              </a:ext>
            </a:extLst>
          </p:cNvPr>
          <p:cNvSpPr>
            <a:spLocks noGrp="1"/>
          </p:cNvSpPr>
          <p:nvPr>
            <p:ph idx="1"/>
          </p:nvPr>
        </p:nvSpPr>
        <p:spPr/>
        <p:txBody>
          <a:bodyPr>
            <a:normAutofit/>
          </a:bodyPr>
          <a:lstStyle/>
          <a:p>
            <a:r>
              <a:rPr lang="ro-RO" dirty="0"/>
              <a:t>Implementarea unei interfețe prietenoase, cât mai atractivă și ușor de folosit;</a:t>
            </a:r>
          </a:p>
          <a:p>
            <a:endParaRPr lang="ro-RO" dirty="0"/>
          </a:p>
          <a:p>
            <a:r>
              <a:rPr lang="ro-RO" dirty="0"/>
              <a:t>Secțiunea de produse favorite și posibilitatea de a căuta în aplicație care permit unui client accesul rapid la produse;</a:t>
            </a:r>
          </a:p>
          <a:p>
            <a:endParaRPr lang="ro-RO" dirty="0"/>
          </a:p>
          <a:p>
            <a:r>
              <a:rPr lang="ro-RO" dirty="0"/>
              <a:t>Existența unui coș de cumpărături care permite efectuarea unei comenzi clare, posibilitatea ca aceasta să nu fie onorată după cerințele clientului fiind foarte mică;</a:t>
            </a:r>
            <a:endParaRPr lang="en-US" dirty="0"/>
          </a:p>
        </p:txBody>
      </p:sp>
    </p:spTree>
    <p:extLst>
      <p:ext uri="{BB962C8B-B14F-4D97-AF65-F5344CB8AC3E}">
        <p14:creationId xmlns:p14="http://schemas.microsoft.com/office/powerpoint/2010/main" val="76410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3AA9-1791-4F8C-AB60-F54BB4137EAD}"/>
              </a:ext>
            </a:extLst>
          </p:cNvPr>
          <p:cNvSpPr>
            <a:spLocks noGrp="1"/>
          </p:cNvSpPr>
          <p:nvPr>
            <p:ph type="title"/>
          </p:nvPr>
        </p:nvSpPr>
        <p:spPr/>
        <p:txBody>
          <a:bodyPr/>
          <a:lstStyle/>
          <a:p>
            <a:r>
              <a:rPr lang="ro-RO" b="1" dirty="0"/>
              <a:t>Contribuții:</a:t>
            </a:r>
            <a:endParaRPr lang="en-US" dirty="0"/>
          </a:p>
        </p:txBody>
      </p:sp>
      <p:sp>
        <p:nvSpPr>
          <p:cNvPr id="3" name="Content Placeholder 2">
            <a:extLst>
              <a:ext uri="{FF2B5EF4-FFF2-40B4-BE49-F238E27FC236}">
                <a16:creationId xmlns:a16="http://schemas.microsoft.com/office/drawing/2014/main" id="{A79F658D-9934-4E92-AF7F-160F60B43FDF}"/>
              </a:ext>
            </a:extLst>
          </p:cNvPr>
          <p:cNvSpPr>
            <a:spLocks noGrp="1"/>
          </p:cNvSpPr>
          <p:nvPr>
            <p:ph idx="1"/>
          </p:nvPr>
        </p:nvSpPr>
        <p:spPr/>
        <p:txBody>
          <a:bodyPr/>
          <a:lstStyle/>
          <a:p>
            <a:r>
              <a:rPr lang="ro-RO" dirty="0"/>
              <a:t>Existenta unui sistemul de monitorizare al comenzilor, prin care un client poate verifica stadiul în care se află comanda sa și poate semnala comerciantul dacă identifică o problemă;</a:t>
            </a:r>
            <a:endParaRPr lang="en-US" dirty="0"/>
          </a:p>
          <a:p>
            <a:endParaRPr lang="ro-RO" dirty="0"/>
          </a:p>
          <a:p>
            <a:r>
              <a:rPr lang="ro-RO" dirty="0"/>
              <a:t>Posibilitatea realizării unui tort personalizat, astfel clientul având controlul asupra bugetului alocat și a aspectului produsului, atât la interior cât și la exterior.</a:t>
            </a:r>
            <a:endParaRPr lang="en-US" dirty="0"/>
          </a:p>
        </p:txBody>
      </p:sp>
    </p:spTree>
    <p:extLst>
      <p:ext uri="{BB962C8B-B14F-4D97-AF65-F5344CB8AC3E}">
        <p14:creationId xmlns:p14="http://schemas.microsoft.com/office/powerpoint/2010/main" val="114381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20FA-9F7C-461E-B066-713B4FABD1B7}"/>
              </a:ext>
            </a:extLst>
          </p:cNvPr>
          <p:cNvSpPr>
            <a:spLocks noGrp="1"/>
          </p:cNvSpPr>
          <p:nvPr>
            <p:ph type="title"/>
          </p:nvPr>
        </p:nvSpPr>
        <p:spPr/>
        <p:txBody>
          <a:bodyPr/>
          <a:lstStyle/>
          <a:p>
            <a:r>
              <a:rPr lang="ro-RO" b="1" dirty="0"/>
              <a:t>Arhitectura aplicației</a:t>
            </a:r>
            <a:r>
              <a:rPr lang="ro-RO" dirty="0"/>
              <a:t>:</a:t>
            </a:r>
            <a:endParaRPr lang="en-US" dirty="0"/>
          </a:p>
        </p:txBody>
      </p:sp>
      <p:pic>
        <p:nvPicPr>
          <p:cNvPr id="4" name="Content Placeholder 3">
            <a:extLst>
              <a:ext uri="{FF2B5EF4-FFF2-40B4-BE49-F238E27FC236}">
                <a16:creationId xmlns:a16="http://schemas.microsoft.com/office/drawing/2014/main" id="{F408E207-27FF-45FD-9E60-865D8E39D255}"/>
              </a:ext>
            </a:extLst>
          </p:cNvPr>
          <p:cNvPicPr>
            <a:picLocks noGrp="1" noChangeAspect="1"/>
          </p:cNvPicPr>
          <p:nvPr>
            <p:ph idx="1"/>
          </p:nvPr>
        </p:nvPicPr>
        <p:blipFill>
          <a:blip r:embed="rId2"/>
          <a:stretch>
            <a:fillRect/>
          </a:stretch>
        </p:blipFill>
        <p:spPr>
          <a:xfrm>
            <a:off x="1126780" y="1857709"/>
            <a:ext cx="5544608" cy="4351338"/>
          </a:xfrm>
          <a:prstGeom prst="rect">
            <a:avLst/>
          </a:prstGeom>
        </p:spPr>
      </p:pic>
      <p:pic>
        <p:nvPicPr>
          <p:cNvPr id="8" name="Picture 7">
            <a:extLst>
              <a:ext uri="{FF2B5EF4-FFF2-40B4-BE49-F238E27FC236}">
                <a16:creationId xmlns:a16="http://schemas.microsoft.com/office/drawing/2014/main" id="{1306CE43-6E35-47AC-8D8D-A3F5EFA2C15A}"/>
              </a:ext>
            </a:extLst>
          </p:cNvPr>
          <p:cNvPicPr>
            <a:picLocks noChangeAspect="1"/>
          </p:cNvPicPr>
          <p:nvPr/>
        </p:nvPicPr>
        <p:blipFill>
          <a:blip r:embed="rId3"/>
          <a:stretch>
            <a:fillRect/>
          </a:stretch>
        </p:blipFill>
        <p:spPr>
          <a:xfrm>
            <a:off x="7464490" y="1857709"/>
            <a:ext cx="3600730" cy="4351339"/>
          </a:xfrm>
          <a:prstGeom prst="rect">
            <a:avLst/>
          </a:prstGeom>
        </p:spPr>
      </p:pic>
    </p:spTree>
    <p:extLst>
      <p:ext uri="{BB962C8B-B14F-4D97-AF65-F5344CB8AC3E}">
        <p14:creationId xmlns:p14="http://schemas.microsoft.com/office/powerpoint/2010/main" val="4254757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294</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Piece of Cake </vt:lpstr>
      <vt:lpstr>Introducere:</vt:lpstr>
      <vt:lpstr>Descrierea problemei:</vt:lpstr>
      <vt:lpstr>Contribuții:</vt:lpstr>
      <vt:lpstr>Contribuții:</vt:lpstr>
      <vt:lpstr>Arhitectura aplicației: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Camelia</dc:creator>
  <cp:lastModifiedBy>Camelia</cp:lastModifiedBy>
  <cp:revision>9</cp:revision>
  <dcterms:created xsi:type="dcterms:W3CDTF">2019-06-26T12:41:19Z</dcterms:created>
  <dcterms:modified xsi:type="dcterms:W3CDTF">2019-06-26T19:39:51Z</dcterms:modified>
</cp:coreProperties>
</file>