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95734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60552-60F5-48AF-A3A9-38C0A7F49CF6}"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136302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2851291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1734305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4050088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109453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1047190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340025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284308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296819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60552-60F5-48AF-A3A9-38C0A7F49CF6}"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267947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960552-60F5-48AF-A3A9-38C0A7F49CF6}"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352819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960552-60F5-48AF-A3A9-38C0A7F49CF6}" type="datetimeFigureOut">
              <a:rPr lang="en-US" smtClean="0"/>
              <a:t>6/29/2019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169568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960552-60F5-48AF-A3A9-38C0A7F49CF6}" type="datetimeFigureOut">
              <a:rPr lang="en-US" smtClean="0"/>
              <a:t>6/29/2019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253350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60552-60F5-48AF-A3A9-38C0A7F49CF6}" type="datetimeFigureOut">
              <a:rPr lang="en-US" smtClean="0"/>
              <a:t>6/29/2019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175870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60552-60F5-48AF-A3A9-38C0A7F49CF6}"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119100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60552-60F5-48AF-A3A9-38C0A7F49CF6}"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92955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960552-60F5-48AF-A3A9-38C0A7F49CF6}" type="datetimeFigureOut">
              <a:rPr lang="en-US" smtClean="0"/>
              <a:t>6/29/2019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2924BD-83AC-4C3F-9B36-FF4E80586CCF}" type="slidenum">
              <a:rPr lang="en-US" smtClean="0"/>
              <a:t>‹#›</a:t>
            </a:fld>
            <a:endParaRPr lang="en-US"/>
          </a:p>
        </p:txBody>
      </p:sp>
    </p:spTree>
    <p:extLst>
      <p:ext uri="{BB962C8B-B14F-4D97-AF65-F5344CB8AC3E}">
        <p14:creationId xmlns:p14="http://schemas.microsoft.com/office/powerpoint/2010/main" val="355158657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982C-49C4-492A-90A1-EE9A93AF33FF}"/>
              </a:ext>
            </a:extLst>
          </p:cNvPr>
          <p:cNvSpPr>
            <a:spLocks noGrp="1"/>
          </p:cNvSpPr>
          <p:nvPr>
            <p:ph type="ctrTitle"/>
          </p:nvPr>
        </p:nvSpPr>
        <p:spPr/>
        <p:txBody>
          <a:bodyPr/>
          <a:lstStyle/>
          <a:p>
            <a:r>
              <a:rPr lang="ro-RO" dirty="0"/>
              <a:t>Piece of Cake</a:t>
            </a:r>
            <a:br>
              <a:rPr lang="en-US" dirty="0"/>
            </a:br>
            <a:endParaRPr lang="en-US" dirty="0"/>
          </a:p>
        </p:txBody>
      </p:sp>
      <p:sp>
        <p:nvSpPr>
          <p:cNvPr id="3" name="Subtitle 2">
            <a:extLst>
              <a:ext uri="{FF2B5EF4-FFF2-40B4-BE49-F238E27FC236}">
                <a16:creationId xmlns:a16="http://schemas.microsoft.com/office/drawing/2014/main" id="{70968A07-FEF3-45BF-AA52-4791C43D3209}"/>
              </a:ext>
            </a:extLst>
          </p:cNvPr>
          <p:cNvSpPr>
            <a:spLocks noGrp="1"/>
          </p:cNvSpPr>
          <p:nvPr>
            <p:ph type="subTitle" idx="1"/>
          </p:nvPr>
        </p:nvSpPr>
        <p:spPr/>
        <p:txBody>
          <a:bodyPr>
            <a:normAutofit fontScale="70000" lnSpcReduction="20000"/>
          </a:bodyPr>
          <a:lstStyle/>
          <a:p>
            <a:r>
              <a:rPr lang="ro-RO" sz="2800" i="1" dirty="0"/>
              <a:t>Camelia Băcăoanu</a:t>
            </a:r>
            <a:endParaRPr lang="en-US" sz="2800" dirty="0"/>
          </a:p>
          <a:p>
            <a:r>
              <a:rPr lang="ro-RO" dirty="0"/>
              <a:t> </a:t>
            </a:r>
            <a:endParaRPr lang="en-US" dirty="0"/>
          </a:p>
          <a:p>
            <a:r>
              <a:rPr lang="ro-RO" b="1" dirty="0"/>
              <a:t>Coordonator științific</a:t>
            </a:r>
            <a:endParaRPr lang="en-US" dirty="0"/>
          </a:p>
          <a:p>
            <a:r>
              <a:rPr lang="ro-RO" i="1" dirty="0"/>
              <a:t>Prof. Colab. Florin Olariu</a:t>
            </a:r>
            <a:endParaRPr lang="en-US" dirty="0"/>
          </a:p>
          <a:p>
            <a:endParaRPr lang="en-US" dirty="0"/>
          </a:p>
        </p:txBody>
      </p:sp>
    </p:spTree>
    <p:extLst>
      <p:ext uri="{BB962C8B-B14F-4D97-AF65-F5344CB8AC3E}">
        <p14:creationId xmlns:p14="http://schemas.microsoft.com/office/powerpoint/2010/main" val="105225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A286-92AC-49D6-86BA-BCA53106BE8B}"/>
              </a:ext>
            </a:extLst>
          </p:cNvPr>
          <p:cNvSpPr>
            <a:spLocks noGrp="1"/>
          </p:cNvSpPr>
          <p:nvPr>
            <p:ph type="title"/>
          </p:nvPr>
        </p:nvSpPr>
        <p:spPr/>
        <p:txBody>
          <a:bodyPr/>
          <a:lstStyle/>
          <a:p>
            <a:r>
              <a:rPr lang="ro-RO" dirty="0"/>
              <a:t>Introducere:</a:t>
            </a:r>
            <a:endParaRPr lang="en-US" dirty="0"/>
          </a:p>
        </p:txBody>
      </p:sp>
      <p:sp>
        <p:nvSpPr>
          <p:cNvPr id="3" name="Content Placeholder 2">
            <a:extLst>
              <a:ext uri="{FF2B5EF4-FFF2-40B4-BE49-F238E27FC236}">
                <a16:creationId xmlns:a16="http://schemas.microsoft.com/office/drawing/2014/main" id="{51C28DA4-04BC-47F1-B08F-0C98692C8689}"/>
              </a:ext>
            </a:extLst>
          </p:cNvPr>
          <p:cNvSpPr>
            <a:spLocks noGrp="1"/>
          </p:cNvSpPr>
          <p:nvPr>
            <p:ph idx="1"/>
          </p:nvPr>
        </p:nvSpPr>
        <p:spPr/>
        <p:txBody>
          <a:bodyPr>
            <a:normAutofit lnSpcReduction="10000"/>
          </a:bodyPr>
          <a:lstStyle/>
          <a:p>
            <a:r>
              <a:rPr lang="ro-RO" dirty="0"/>
              <a:t>O ramură a comerțului online care este la început de drum în România este cea alimentară. Fie că este vorba de restaurante, patiserii sau fast-food, atât comercianții cât și o mare parte dintre clienți evită să facă pasul spre mediul virtual.</a:t>
            </a:r>
          </a:p>
          <a:p>
            <a:endParaRPr lang="ro-RO" dirty="0"/>
          </a:p>
          <a:p>
            <a:r>
              <a:rPr lang="ro-RO" dirty="0"/>
              <a:t>În orașele mari, numărul oamenilor care preferă să apeleze la un restaurant online sau o platformă care le permite să comande de la mai multe restaurante este într-o continuă creștere. </a:t>
            </a:r>
          </a:p>
        </p:txBody>
      </p:sp>
    </p:spTree>
    <p:extLst>
      <p:ext uri="{BB962C8B-B14F-4D97-AF65-F5344CB8AC3E}">
        <p14:creationId xmlns:p14="http://schemas.microsoft.com/office/powerpoint/2010/main" val="331254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52C9-0BC8-4353-B9DA-10915C4C55BC}"/>
              </a:ext>
            </a:extLst>
          </p:cNvPr>
          <p:cNvSpPr>
            <a:spLocks noGrp="1"/>
          </p:cNvSpPr>
          <p:nvPr>
            <p:ph type="title"/>
          </p:nvPr>
        </p:nvSpPr>
        <p:spPr/>
        <p:txBody>
          <a:bodyPr/>
          <a:lstStyle/>
          <a:p>
            <a:r>
              <a:rPr lang="ro-RO" b="1" dirty="0"/>
              <a:t>Descrierea problemei:</a:t>
            </a:r>
            <a:endParaRPr lang="en-US" dirty="0"/>
          </a:p>
        </p:txBody>
      </p:sp>
      <p:sp>
        <p:nvSpPr>
          <p:cNvPr id="3" name="Content Placeholder 2">
            <a:extLst>
              <a:ext uri="{FF2B5EF4-FFF2-40B4-BE49-F238E27FC236}">
                <a16:creationId xmlns:a16="http://schemas.microsoft.com/office/drawing/2014/main" id="{7F16B440-C519-4ED2-ADFD-A75B4AA5DE39}"/>
              </a:ext>
            </a:extLst>
          </p:cNvPr>
          <p:cNvSpPr>
            <a:spLocks noGrp="1"/>
          </p:cNvSpPr>
          <p:nvPr>
            <p:ph idx="1"/>
          </p:nvPr>
        </p:nvSpPr>
        <p:spPr/>
        <p:txBody>
          <a:bodyPr>
            <a:normAutofit lnSpcReduction="10000"/>
          </a:bodyPr>
          <a:lstStyle/>
          <a:p>
            <a:r>
              <a:rPr lang="ro-RO" dirty="0"/>
              <a:t>În zonele rurale și în orașele mici, piața alimentară în mediul online este  foarte slabă. Deși există restaurante, patiserii sau mici comercianți care au propria lor afacere, acestea rămân la nivel local din cauza faptului că afacerea lor nu este promovată într-un mod eficient.</a:t>
            </a:r>
          </a:p>
          <a:p>
            <a:endParaRPr lang="ro-RO" dirty="0"/>
          </a:p>
          <a:p>
            <a:r>
              <a:rPr lang="ro-RO" dirty="0"/>
              <a:t>Foarte puțini dintre cei ce decid să își promoveze afacerea online nu trec mai departe de rețelele de socializare precum „Facebook” sau „Instagram”. Această abordare este una care împiedică creșterea afacerii.</a:t>
            </a:r>
            <a:endParaRPr lang="en-US" dirty="0"/>
          </a:p>
        </p:txBody>
      </p:sp>
    </p:spTree>
    <p:extLst>
      <p:ext uri="{BB962C8B-B14F-4D97-AF65-F5344CB8AC3E}">
        <p14:creationId xmlns:p14="http://schemas.microsoft.com/office/powerpoint/2010/main" val="194324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DAE4-0282-421E-8789-176AD4A6AD56}"/>
              </a:ext>
            </a:extLst>
          </p:cNvPr>
          <p:cNvSpPr>
            <a:spLocks noGrp="1"/>
          </p:cNvSpPr>
          <p:nvPr>
            <p:ph type="title"/>
          </p:nvPr>
        </p:nvSpPr>
        <p:spPr/>
        <p:txBody>
          <a:bodyPr/>
          <a:lstStyle/>
          <a:p>
            <a:r>
              <a:rPr lang="ro-RO" b="1" dirty="0"/>
              <a:t>Contribuții:</a:t>
            </a:r>
            <a:endParaRPr lang="en-US" dirty="0"/>
          </a:p>
        </p:txBody>
      </p:sp>
      <p:sp>
        <p:nvSpPr>
          <p:cNvPr id="3" name="Content Placeholder 2">
            <a:extLst>
              <a:ext uri="{FF2B5EF4-FFF2-40B4-BE49-F238E27FC236}">
                <a16:creationId xmlns:a16="http://schemas.microsoft.com/office/drawing/2014/main" id="{3E9A5251-06EB-47A3-A928-97DEE3BCFB48}"/>
              </a:ext>
            </a:extLst>
          </p:cNvPr>
          <p:cNvSpPr>
            <a:spLocks noGrp="1"/>
          </p:cNvSpPr>
          <p:nvPr>
            <p:ph idx="1"/>
          </p:nvPr>
        </p:nvSpPr>
        <p:spPr/>
        <p:txBody>
          <a:bodyPr>
            <a:normAutofit fontScale="92500"/>
          </a:bodyPr>
          <a:lstStyle/>
          <a:p>
            <a:r>
              <a:rPr lang="ro-RO" dirty="0"/>
              <a:t>Implementarea unei interfețe prietenoase, cât mai atractivă și ușor de folosit;</a:t>
            </a:r>
          </a:p>
          <a:p>
            <a:endParaRPr lang="ro-RO" dirty="0"/>
          </a:p>
          <a:p>
            <a:r>
              <a:rPr lang="ro-RO" dirty="0"/>
              <a:t>Secțiunea de produse favorite și posibilitatea de a căuta în aplicație care permit unui client accesul rapid la produse;</a:t>
            </a:r>
          </a:p>
          <a:p>
            <a:endParaRPr lang="ro-RO" dirty="0"/>
          </a:p>
          <a:p>
            <a:r>
              <a:rPr lang="ro-RO" dirty="0"/>
              <a:t>Existența unui coș de cumpărături care permite efectuarea unei comenzi clare, posibilitatea ca aceasta să nu fie onorată după cerințele clientului fiind foarte mică;</a:t>
            </a:r>
            <a:endParaRPr lang="en-US" dirty="0"/>
          </a:p>
        </p:txBody>
      </p:sp>
    </p:spTree>
    <p:extLst>
      <p:ext uri="{BB962C8B-B14F-4D97-AF65-F5344CB8AC3E}">
        <p14:creationId xmlns:p14="http://schemas.microsoft.com/office/powerpoint/2010/main" val="76410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3AA9-1791-4F8C-AB60-F54BB4137EAD}"/>
              </a:ext>
            </a:extLst>
          </p:cNvPr>
          <p:cNvSpPr>
            <a:spLocks noGrp="1"/>
          </p:cNvSpPr>
          <p:nvPr>
            <p:ph type="title"/>
          </p:nvPr>
        </p:nvSpPr>
        <p:spPr/>
        <p:txBody>
          <a:bodyPr/>
          <a:lstStyle/>
          <a:p>
            <a:r>
              <a:rPr lang="ro-RO" b="1" dirty="0"/>
              <a:t>Contribuții:</a:t>
            </a:r>
            <a:endParaRPr lang="en-US" dirty="0"/>
          </a:p>
        </p:txBody>
      </p:sp>
      <p:sp>
        <p:nvSpPr>
          <p:cNvPr id="3" name="Content Placeholder 2">
            <a:extLst>
              <a:ext uri="{FF2B5EF4-FFF2-40B4-BE49-F238E27FC236}">
                <a16:creationId xmlns:a16="http://schemas.microsoft.com/office/drawing/2014/main" id="{A79F658D-9934-4E92-AF7F-160F60B43FDF}"/>
              </a:ext>
            </a:extLst>
          </p:cNvPr>
          <p:cNvSpPr>
            <a:spLocks noGrp="1"/>
          </p:cNvSpPr>
          <p:nvPr>
            <p:ph idx="1"/>
          </p:nvPr>
        </p:nvSpPr>
        <p:spPr/>
        <p:txBody>
          <a:bodyPr/>
          <a:lstStyle/>
          <a:p>
            <a:r>
              <a:rPr lang="ro-RO" dirty="0"/>
              <a:t>Existenta unui sistemul de monitorizare al comenzilor, prin care un client poate verifica stadiul în care se află comanda sa și poate semnala comerciantul dacă identifică o problemă;</a:t>
            </a:r>
            <a:endParaRPr lang="en-US" dirty="0"/>
          </a:p>
          <a:p>
            <a:endParaRPr lang="ro-RO" dirty="0"/>
          </a:p>
          <a:p>
            <a:r>
              <a:rPr lang="ro-RO" dirty="0"/>
              <a:t>Posibilitatea realizării unui tort personalizat, astfel clientul având controlul asupra bugetului alocat și a aspectului produsului, atât la interior cât și la exterior.</a:t>
            </a:r>
            <a:endParaRPr lang="en-US" dirty="0"/>
          </a:p>
        </p:txBody>
      </p:sp>
    </p:spTree>
    <p:extLst>
      <p:ext uri="{BB962C8B-B14F-4D97-AF65-F5344CB8AC3E}">
        <p14:creationId xmlns:p14="http://schemas.microsoft.com/office/powerpoint/2010/main" val="114381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20FA-9F7C-461E-B066-713B4FABD1B7}"/>
              </a:ext>
            </a:extLst>
          </p:cNvPr>
          <p:cNvSpPr>
            <a:spLocks noGrp="1"/>
          </p:cNvSpPr>
          <p:nvPr>
            <p:ph type="title"/>
          </p:nvPr>
        </p:nvSpPr>
        <p:spPr/>
        <p:txBody>
          <a:bodyPr/>
          <a:lstStyle/>
          <a:p>
            <a:r>
              <a:rPr lang="ro-RO" b="1" dirty="0"/>
              <a:t>Arhitectura aplicației</a:t>
            </a:r>
            <a:r>
              <a:rPr lang="ro-RO" dirty="0"/>
              <a:t>:</a:t>
            </a:r>
            <a:br>
              <a:rPr lang="ro-RO" dirty="0"/>
            </a:br>
            <a:endParaRPr lang="en-US" dirty="0"/>
          </a:p>
        </p:txBody>
      </p:sp>
      <p:pic>
        <p:nvPicPr>
          <p:cNvPr id="8" name="Picture 7">
            <a:extLst>
              <a:ext uri="{FF2B5EF4-FFF2-40B4-BE49-F238E27FC236}">
                <a16:creationId xmlns:a16="http://schemas.microsoft.com/office/drawing/2014/main" id="{1306CE43-6E35-47AC-8D8D-A3F5EFA2C15A}"/>
              </a:ext>
            </a:extLst>
          </p:cNvPr>
          <p:cNvPicPr>
            <a:picLocks noChangeAspect="1"/>
          </p:cNvPicPr>
          <p:nvPr/>
        </p:nvPicPr>
        <p:blipFill>
          <a:blip r:embed="rId2"/>
          <a:stretch>
            <a:fillRect/>
          </a:stretch>
        </p:blipFill>
        <p:spPr>
          <a:xfrm>
            <a:off x="8101205" y="2080727"/>
            <a:ext cx="3534068" cy="4128321"/>
          </a:xfrm>
          <a:prstGeom prst="rect">
            <a:avLst/>
          </a:prstGeom>
        </p:spPr>
      </p:pic>
      <p:pic>
        <p:nvPicPr>
          <p:cNvPr id="7" name="Content Placeholder 6">
            <a:extLst>
              <a:ext uri="{FF2B5EF4-FFF2-40B4-BE49-F238E27FC236}">
                <a16:creationId xmlns:a16="http://schemas.microsoft.com/office/drawing/2014/main" id="{7BC0A225-CEDC-4441-BFED-14856373082F}"/>
              </a:ext>
            </a:extLst>
          </p:cNvPr>
          <p:cNvPicPr>
            <a:picLocks noGrp="1" noChangeAspect="1"/>
          </p:cNvPicPr>
          <p:nvPr>
            <p:ph idx="1"/>
          </p:nvPr>
        </p:nvPicPr>
        <p:blipFill>
          <a:blip r:embed="rId3"/>
          <a:stretch>
            <a:fillRect/>
          </a:stretch>
        </p:blipFill>
        <p:spPr>
          <a:xfrm>
            <a:off x="2609948" y="2080726"/>
            <a:ext cx="4630607" cy="4091473"/>
          </a:xfrm>
          <a:prstGeom prst="rect">
            <a:avLst/>
          </a:prstGeom>
        </p:spPr>
      </p:pic>
    </p:spTree>
    <p:extLst>
      <p:ext uri="{BB962C8B-B14F-4D97-AF65-F5344CB8AC3E}">
        <p14:creationId xmlns:p14="http://schemas.microsoft.com/office/powerpoint/2010/main" val="425475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B8DFE2-EF9A-4634-B6B7-34F6ABEDA99D}"/>
              </a:ext>
            </a:extLst>
          </p:cNvPr>
          <p:cNvPicPr>
            <a:picLocks noChangeAspect="1"/>
          </p:cNvPicPr>
          <p:nvPr/>
        </p:nvPicPr>
        <p:blipFill>
          <a:blip r:embed="rId2"/>
          <a:stretch>
            <a:fillRect/>
          </a:stretch>
        </p:blipFill>
        <p:spPr>
          <a:xfrm>
            <a:off x="2239347" y="391886"/>
            <a:ext cx="7915322" cy="5775649"/>
          </a:xfrm>
          <a:prstGeom prst="rect">
            <a:avLst/>
          </a:prstGeom>
        </p:spPr>
      </p:pic>
    </p:spTree>
    <p:extLst>
      <p:ext uri="{BB962C8B-B14F-4D97-AF65-F5344CB8AC3E}">
        <p14:creationId xmlns:p14="http://schemas.microsoft.com/office/powerpoint/2010/main" val="337365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D070-11E7-4DB9-9C86-19DCED24DE0D}"/>
              </a:ext>
            </a:extLst>
          </p:cNvPr>
          <p:cNvSpPr>
            <a:spLocks noGrp="1"/>
          </p:cNvSpPr>
          <p:nvPr>
            <p:ph type="title"/>
          </p:nvPr>
        </p:nvSpPr>
        <p:spPr/>
        <p:txBody>
          <a:bodyPr/>
          <a:lstStyle/>
          <a:p>
            <a:r>
              <a:rPr lang="ro-RO" b="1" dirty="0"/>
              <a:t>Concluzii</a:t>
            </a:r>
            <a:r>
              <a:rPr lang="en-US" b="1" dirty="0"/>
              <a:t> </a:t>
            </a:r>
            <a:r>
              <a:rPr lang="ro-RO" b="1" dirty="0"/>
              <a:t>generale</a:t>
            </a:r>
            <a:r>
              <a:rPr lang="en-US" b="1" dirty="0"/>
              <a:t>:</a:t>
            </a:r>
          </a:p>
        </p:txBody>
      </p:sp>
      <p:sp>
        <p:nvSpPr>
          <p:cNvPr id="3" name="Content Placeholder 2">
            <a:extLst>
              <a:ext uri="{FF2B5EF4-FFF2-40B4-BE49-F238E27FC236}">
                <a16:creationId xmlns:a16="http://schemas.microsoft.com/office/drawing/2014/main" id="{1BFE3640-D632-4272-BC4D-DC49749C3349}"/>
              </a:ext>
            </a:extLst>
          </p:cNvPr>
          <p:cNvSpPr>
            <a:spLocks noGrp="1"/>
          </p:cNvSpPr>
          <p:nvPr>
            <p:ph idx="1"/>
          </p:nvPr>
        </p:nvSpPr>
        <p:spPr/>
        <p:txBody>
          <a:bodyPr>
            <a:normAutofit fontScale="92500"/>
          </a:bodyPr>
          <a:lstStyle/>
          <a:p>
            <a:pPr marL="0" indent="0">
              <a:buNone/>
            </a:pPr>
            <a:r>
              <a:rPr lang="en-US" dirty="0"/>
              <a:t>Piece of cake:</a:t>
            </a:r>
          </a:p>
          <a:p>
            <a:r>
              <a:rPr lang="ro-RO" dirty="0"/>
              <a:t>Permite începerea unei afaceri în industria culinară fără a fi nevoie de un spațiu fizic pentru a primi clienții;</a:t>
            </a:r>
          </a:p>
          <a:p>
            <a:r>
              <a:rPr lang="ro-RO" dirty="0"/>
              <a:t>Permite menținerea unei afaceri cu un număr minimi de oameni drept personal</a:t>
            </a:r>
          </a:p>
          <a:p>
            <a:r>
              <a:rPr lang="ro-RO" dirty="0"/>
              <a:t>Ușurează procesul de comandare ducând la o plasare mai rapidă și o înțelegere mai bună a comenzilor</a:t>
            </a:r>
          </a:p>
          <a:p>
            <a:r>
              <a:rPr lang="ro-RO" dirty="0"/>
              <a:t>Duce la mărirea câștigului afacerii</a:t>
            </a:r>
          </a:p>
        </p:txBody>
      </p:sp>
    </p:spTree>
    <p:extLst>
      <p:ext uri="{BB962C8B-B14F-4D97-AF65-F5344CB8AC3E}">
        <p14:creationId xmlns:p14="http://schemas.microsoft.com/office/powerpoint/2010/main" val="122473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EFE2-811E-45B7-ADE3-056B3419B7C3}"/>
              </a:ext>
            </a:extLst>
          </p:cNvPr>
          <p:cNvSpPr>
            <a:spLocks noGrp="1"/>
          </p:cNvSpPr>
          <p:nvPr>
            <p:ph type="title"/>
          </p:nvPr>
        </p:nvSpPr>
        <p:spPr/>
        <p:txBody>
          <a:bodyPr/>
          <a:lstStyle/>
          <a:p>
            <a:r>
              <a:rPr lang="ro-RO" b="1" dirty="0"/>
              <a:t>Direcț</a:t>
            </a:r>
            <a:r>
              <a:rPr lang="en-US" b="1" dirty="0"/>
              <a:t>ii de </a:t>
            </a:r>
            <a:r>
              <a:rPr lang="ro-RO" b="1" dirty="0"/>
              <a:t>viitor</a:t>
            </a:r>
            <a:r>
              <a:rPr lang="en-US" b="1" dirty="0"/>
              <a:t>:</a:t>
            </a:r>
          </a:p>
        </p:txBody>
      </p:sp>
      <p:sp>
        <p:nvSpPr>
          <p:cNvPr id="3" name="Content Placeholder 2">
            <a:extLst>
              <a:ext uri="{FF2B5EF4-FFF2-40B4-BE49-F238E27FC236}">
                <a16:creationId xmlns:a16="http://schemas.microsoft.com/office/drawing/2014/main" id="{DE25C55D-E4A7-4AAB-8389-6A4F436291B4}"/>
              </a:ext>
            </a:extLst>
          </p:cNvPr>
          <p:cNvSpPr>
            <a:spLocks noGrp="1"/>
          </p:cNvSpPr>
          <p:nvPr>
            <p:ph idx="1"/>
          </p:nvPr>
        </p:nvSpPr>
        <p:spPr/>
        <p:txBody>
          <a:bodyPr/>
          <a:lstStyle/>
          <a:p>
            <a:pPr marL="0" indent="0">
              <a:buNone/>
            </a:pPr>
            <a:r>
              <a:rPr lang="ro-RO" dirty="0"/>
              <a:t>Aplicația ar putea fi îmbunătățită prin adăugarea unor funcții precum:</a:t>
            </a:r>
            <a:endParaRPr lang="en-US" dirty="0"/>
          </a:p>
          <a:p>
            <a:pPr lvl="0" fontAlgn="base"/>
            <a:r>
              <a:rPr lang="ro-RO" dirty="0"/>
              <a:t>Posibilitatea ca un client să poată plăti cu cardul; </a:t>
            </a:r>
            <a:endParaRPr lang="en-US" dirty="0"/>
          </a:p>
          <a:p>
            <a:pPr lvl="0" fontAlgn="base"/>
            <a:r>
              <a:rPr lang="ro-RO" dirty="0"/>
              <a:t>Adăugare de filtre multiple pe pagina de de meniu;</a:t>
            </a:r>
            <a:endParaRPr lang="en-US" dirty="0"/>
          </a:p>
          <a:p>
            <a:pPr lvl="0" fontAlgn="base"/>
            <a:r>
              <a:rPr lang="ro-RO" dirty="0"/>
              <a:t>Înlocuire chestionarului din pagina Personalizare cu un joc interactiv, drag and drop</a:t>
            </a:r>
            <a:endParaRPr lang="en-US" dirty="0"/>
          </a:p>
          <a:p>
            <a:pPr lvl="0" fontAlgn="base"/>
            <a:r>
              <a:rPr lang="ro-RO" dirty="0"/>
              <a:t>Adăugarea unei note pe pagina unui produs, dată de voturile clienților.</a:t>
            </a:r>
            <a:endParaRPr lang="en-US" dirty="0"/>
          </a:p>
          <a:p>
            <a:endParaRPr lang="en-US" dirty="0"/>
          </a:p>
        </p:txBody>
      </p:sp>
    </p:spTree>
    <p:extLst>
      <p:ext uri="{BB962C8B-B14F-4D97-AF65-F5344CB8AC3E}">
        <p14:creationId xmlns:p14="http://schemas.microsoft.com/office/powerpoint/2010/main" val="4255708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1360</TotalTime>
  <Words>417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Piece of Cake </vt:lpstr>
      <vt:lpstr>Introducere:</vt:lpstr>
      <vt:lpstr>Descrierea problemei:</vt:lpstr>
      <vt:lpstr>Contribuții:</vt:lpstr>
      <vt:lpstr>Contribuții:</vt:lpstr>
      <vt:lpstr>Arhitectura aplicației: </vt:lpstr>
      <vt:lpstr>PowerPoint Presentation</vt:lpstr>
      <vt:lpstr>Concluzii generale:</vt:lpstr>
      <vt:lpstr>Direcții de viitor: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Camelia</dc:creator>
  <cp:lastModifiedBy>Camelia</cp:lastModifiedBy>
  <cp:revision>18</cp:revision>
  <dcterms:created xsi:type="dcterms:W3CDTF">2019-06-26T12:41:19Z</dcterms:created>
  <dcterms:modified xsi:type="dcterms:W3CDTF">2019-06-29T20:16:39Z</dcterms:modified>
</cp:coreProperties>
</file>