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3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73" r:id="rId3"/>
    <p:sldMasterId id="2147483806" r:id="rId4"/>
  </p:sldMasterIdLst>
  <p:notesMasterIdLst>
    <p:notesMasterId r:id="rId33"/>
  </p:notesMasterIdLst>
  <p:sldIdLst>
    <p:sldId id="394" r:id="rId5"/>
    <p:sldId id="395" r:id="rId6"/>
    <p:sldId id="396" r:id="rId7"/>
    <p:sldId id="398" r:id="rId8"/>
    <p:sldId id="400" r:id="rId9"/>
    <p:sldId id="271" r:id="rId10"/>
    <p:sldId id="261" r:id="rId11"/>
    <p:sldId id="428" r:id="rId12"/>
    <p:sldId id="429" r:id="rId13"/>
    <p:sldId id="277" r:id="rId14"/>
    <p:sldId id="431" r:id="rId15"/>
    <p:sldId id="430" r:id="rId16"/>
    <p:sldId id="417" r:id="rId17"/>
    <p:sldId id="294" r:id="rId18"/>
    <p:sldId id="427" r:id="rId19"/>
    <p:sldId id="432" r:id="rId20"/>
    <p:sldId id="426" r:id="rId21"/>
    <p:sldId id="425" r:id="rId22"/>
    <p:sldId id="424" r:id="rId23"/>
    <p:sldId id="423" r:id="rId24"/>
    <p:sldId id="321" r:id="rId25"/>
    <p:sldId id="422" r:id="rId26"/>
    <p:sldId id="421" r:id="rId27"/>
    <p:sldId id="420" r:id="rId28"/>
    <p:sldId id="419" r:id="rId29"/>
    <p:sldId id="418" r:id="rId30"/>
    <p:sldId id="274" r:id="rId31"/>
    <p:sldId id="288" r:id="rId32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4"/>
            <p14:sldId id="395"/>
            <p14:sldId id="396"/>
            <p14:sldId id="398"/>
            <p14:sldId id="400"/>
          </p14:sldIdLst>
        </p14:section>
        <p14:section name="Introduction" id="{F8EE98D8-7BD6-4714-8C18-070B2256955E}">
          <p14:sldIdLst>
            <p14:sldId id="271"/>
            <p14:sldId id="261"/>
            <p14:sldId id="428"/>
            <p14:sldId id="429"/>
          </p14:sldIdLst>
        </p14:section>
        <p14:section name="About us" id="{96A9CC7C-C929-4F14-B895-F78E69EE5E65}">
          <p14:sldIdLst>
            <p14:sldId id="277"/>
            <p14:sldId id="431"/>
            <p14:sldId id="430"/>
            <p14:sldId id="417"/>
            <p14:sldId id="294"/>
            <p14:sldId id="427"/>
            <p14:sldId id="432"/>
            <p14:sldId id="426"/>
            <p14:sldId id="425"/>
            <p14:sldId id="424"/>
            <p14:sldId id="423"/>
            <p14:sldId id="321"/>
            <p14:sldId id="422"/>
            <p14:sldId id="421"/>
            <p14:sldId id="420"/>
            <p14:sldId id="419"/>
            <p14:sldId id="418"/>
            <p14:sldId id="274"/>
            <p14:sldId id="28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1" d="100"/>
          <a:sy n="51" d="100"/>
        </p:scale>
        <p:origin x="-280" y="-1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72" y="4223152"/>
            <a:ext cx="6625311" cy="473919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375" y="3630772"/>
            <a:ext cx="1642861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740" y="4913062"/>
            <a:ext cx="16419249" cy="2749536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4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1" y="3071202"/>
            <a:ext cx="6625311" cy="473919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375" y="2478822"/>
            <a:ext cx="7936266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740" y="3761112"/>
            <a:ext cx="7927214" cy="3829489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42" y="4339645"/>
            <a:ext cx="6625311" cy="473919"/>
          </a:xfrm>
          <a:prstGeom prst="rect">
            <a:avLst/>
          </a:prstGeom>
        </p:spPr>
      </p:pic>
      <p:sp>
        <p:nvSpPr>
          <p:cNvPr id="10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9432057" y="3747265"/>
            <a:ext cx="7936266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441421" y="5029555"/>
            <a:ext cx="7927214" cy="3829489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8263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1" y="2927208"/>
            <a:ext cx="4968983" cy="355439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376" y="2334828"/>
            <a:ext cx="4893185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740" y="3401127"/>
            <a:ext cx="4887604" cy="224555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86" y="2927208"/>
            <a:ext cx="4968983" cy="355439"/>
          </a:xfrm>
          <a:prstGeom prst="rect">
            <a:avLst/>
          </a:prstGeom>
        </p:spPr>
      </p:pic>
      <p:sp>
        <p:nvSpPr>
          <p:cNvPr id="1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98201" y="2334828"/>
            <a:ext cx="4893185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707565" y="3401127"/>
            <a:ext cx="4887604" cy="224555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641" y="2927208"/>
            <a:ext cx="4968983" cy="355439"/>
          </a:xfrm>
          <a:prstGeom prst="rect">
            <a:avLst/>
          </a:prstGeom>
        </p:spPr>
      </p:pic>
      <p:sp>
        <p:nvSpPr>
          <p:cNvPr id="16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2456656" y="2334828"/>
            <a:ext cx="4893185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66020" y="3401127"/>
            <a:ext cx="4887604" cy="224555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1" y="6599050"/>
            <a:ext cx="4968983" cy="355439"/>
          </a:xfrm>
          <a:prstGeom prst="rect">
            <a:avLst/>
          </a:prstGeom>
        </p:spPr>
      </p:pic>
      <p:sp>
        <p:nvSpPr>
          <p:cNvPr id="30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934376" y="6006669"/>
            <a:ext cx="4893185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3740" y="7072968"/>
            <a:ext cx="4887604" cy="224555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2" name="図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86" y="6599050"/>
            <a:ext cx="4968983" cy="355439"/>
          </a:xfrm>
          <a:prstGeom prst="rect">
            <a:avLst/>
          </a:prstGeom>
        </p:spPr>
      </p:pic>
      <p:sp>
        <p:nvSpPr>
          <p:cNvPr id="33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6698201" y="6006669"/>
            <a:ext cx="4893185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707565" y="7072968"/>
            <a:ext cx="4887604" cy="224555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5" name="図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641" y="6599050"/>
            <a:ext cx="4968983" cy="355439"/>
          </a:xfrm>
          <a:prstGeom prst="rect">
            <a:avLst/>
          </a:prstGeom>
        </p:spPr>
      </p:pic>
      <p:sp>
        <p:nvSpPr>
          <p:cNvPr id="36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2456656" y="6006669"/>
            <a:ext cx="4893185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66020" y="7072968"/>
            <a:ext cx="4887604" cy="224555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9880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3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対角する 2 つの角を切り取った四角形 23"/>
          <p:cNvSpPr/>
          <p:nvPr userDrawn="1"/>
        </p:nvSpPr>
        <p:spPr>
          <a:xfrm rot="163596">
            <a:off x="1390160" y="2196240"/>
            <a:ext cx="4389551" cy="2284010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927542" y="2334828"/>
            <a:ext cx="9651306" cy="805620"/>
          </a:xfrm>
        </p:spPr>
        <p:txBody>
          <a:bodyPr anchor="b">
            <a:normAutofit/>
          </a:bodyPr>
          <a:lstStyle>
            <a:lvl1pPr algn="l">
              <a:defRPr sz="47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36907" y="3054797"/>
            <a:ext cx="9642391" cy="1381595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5" name="対角する 2 つの角を切り取った四角形 14"/>
          <p:cNvSpPr/>
          <p:nvPr userDrawn="1"/>
        </p:nvSpPr>
        <p:spPr>
          <a:xfrm rot="21054230">
            <a:off x="1087506" y="2379372"/>
            <a:ext cx="4389551" cy="228401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205292" y="2192753"/>
            <a:ext cx="4490688" cy="233609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5" name="対角する 2 つの角を切り取った四角形 24"/>
          <p:cNvSpPr/>
          <p:nvPr userDrawn="1"/>
        </p:nvSpPr>
        <p:spPr>
          <a:xfrm rot="163596">
            <a:off x="12345342" y="4658000"/>
            <a:ext cx="4389551" cy="2284010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11476" y="4796589"/>
            <a:ext cx="9651306" cy="805620"/>
          </a:xfrm>
        </p:spPr>
        <p:txBody>
          <a:bodyPr anchor="b">
            <a:normAutofit/>
          </a:bodyPr>
          <a:lstStyle>
            <a:lvl1pPr algn="r">
              <a:defRPr sz="47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120841" y="5516558"/>
            <a:ext cx="9642391" cy="1381595"/>
          </a:xfrm>
        </p:spPr>
        <p:txBody>
          <a:bodyPr>
            <a:normAutofit/>
          </a:bodyPr>
          <a:lstStyle>
            <a:lvl1pPr algn="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対角する 2 つの角を切り取った四角形 28"/>
          <p:cNvSpPr/>
          <p:nvPr userDrawn="1"/>
        </p:nvSpPr>
        <p:spPr>
          <a:xfrm rot="21054230">
            <a:off x="12042689" y="4841132"/>
            <a:ext cx="4389551" cy="228401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 rot="21432298">
            <a:off x="12160475" y="4654514"/>
            <a:ext cx="4490688" cy="233609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163596">
            <a:off x="3118502" y="7177891"/>
            <a:ext cx="4389551" cy="2284010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53266" y="7316479"/>
            <a:ext cx="9651306" cy="805620"/>
          </a:xfrm>
        </p:spPr>
        <p:txBody>
          <a:bodyPr anchor="b">
            <a:normAutofit/>
          </a:bodyPr>
          <a:lstStyle>
            <a:lvl1pPr algn="l">
              <a:defRPr sz="47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62631" y="8036448"/>
            <a:ext cx="9642391" cy="1381595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対角する 2 つの角を切り取った四角形 34"/>
          <p:cNvSpPr/>
          <p:nvPr userDrawn="1"/>
        </p:nvSpPr>
        <p:spPr>
          <a:xfrm rot="21054230">
            <a:off x="2815848" y="7361023"/>
            <a:ext cx="4389551" cy="228401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2933634" y="7174405"/>
            <a:ext cx="4490688" cy="233609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7756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5" grpId="0" animBg="1"/>
      <p:bldP spid="16" grpId="0" animBg="1"/>
      <p:bldP spid="25" grpId="0" animBg="1"/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1" y="2841557"/>
            <a:ext cx="6625311" cy="473919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375" y="2249177"/>
            <a:ext cx="12467830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740" y="3329130"/>
            <a:ext cx="13137918" cy="1381595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13" y="5217455"/>
            <a:ext cx="6625311" cy="473919"/>
          </a:xfrm>
          <a:prstGeom prst="rect">
            <a:avLst/>
          </a:prstGeom>
        </p:spPr>
      </p:pic>
      <p:sp>
        <p:nvSpPr>
          <p:cNvPr id="1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22028" y="4625075"/>
            <a:ext cx="12467830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31392" y="5705028"/>
            <a:ext cx="13137918" cy="1381595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08" y="7593352"/>
            <a:ext cx="6625311" cy="473919"/>
          </a:xfrm>
          <a:prstGeom prst="rect">
            <a:avLst/>
          </a:prstGeom>
        </p:spPr>
      </p:pic>
      <p:sp>
        <p:nvSpPr>
          <p:cNvPr id="19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25723" y="7000972"/>
            <a:ext cx="12467830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535088" y="8080925"/>
            <a:ext cx="13137918" cy="1381595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040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1550737" y="3227088"/>
            <a:ext cx="1965027" cy="19645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232959" y="3061434"/>
            <a:ext cx="1965027" cy="19645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873944" y="3512820"/>
            <a:ext cx="295258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1" y="4199001"/>
            <a:ext cx="1245315" cy="8466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841714" y="5200593"/>
            <a:ext cx="2984813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84" name="対角する 2 つの角を切り取った四角形 83"/>
          <p:cNvSpPr/>
          <p:nvPr userDrawn="1"/>
        </p:nvSpPr>
        <p:spPr>
          <a:xfrm rot="21226749">
            <a:off x="5064175" y="4616521"/>
            <a:ext cx="1965027" cy="19645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5" name="対角する 2 つの角を切り取った四角形 84"/>
          <p:cNvSpPr/>
          <p:nvPr userDrawn="1"/>
        </p:nvSpPr>
        <p:spPr>
          <a:xfrm rot="21054230">
            <a:off x="4746397" y="4450866"/>
            <a:ext cx="1965027" cy="19645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6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4387382" y="4902253"/>
            <a:ext cx="295258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87" name="直線コネクタ 86"/>
          <p:cNvCxnSpPr/>
          <p:nvPr userDrawn="1"/>
        </p:nvCxnSpPr>
        <p:spPr>
          <a:xfrm>
            <a:off x="3509979" y="4102924"/>
            <a:ext cx="1248774" cy="148550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355152" y="6590025"/>
            <a:ext cx="2984813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90" name="対角する 2 つの角を切り取った四角形 89"/>
          <p:cNvSpPr/>
          <p:nvPr userDrawn="1"/>
        </p:nvSpPr>
        <p:spPr>
          <a:xfrm rot="21226749">
            <a:off x="8480058" y="3646597"/>
            <a:ext cx="1965027" cy="19645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1" name="対角する 2 つの角を切り取った四角形 90"/>
          <p:cNvSpPr/>
          <p:nvPr userDrawn="1"/>
        </p:nvSpPr>
        <p:spPr>
          <a:xfrm rot="21054230">
            <a:off x="8162279" y="3480943"/>
            <a:ext cx="1965027" cy="19645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803264" y="3932329"/>
            <a:ext cx="295258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93" name="直線コネクタ 92"/>
          <p:cNvCxnSpPr/>
          <p:nvPr userDrawn="1"/>
        </p:nvCxnSpPr>
        <p:spPr>
          <a:xfrm flipV="1">
            <a:off x="7023417" y="4618509"/>
            <a:ext cx="1151219" cy="87384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7771034" y="5620102"/>
            <a:ext cx="2984813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99" name="対角する 2 つの角を切り取った四角形 98"/>
          <p:cNvSpPr/>
          <p:nvPr userDrawn="1"/>
        </p:nvSpPr>
        <p:spPr>
          <a:xfrm rot="21226749">
            <a:off x="12200818" y="5269582"/>
            <a:ext cx="1965027" cy="19645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0" name="対角する 2 つの角を切り取った四角形 99"/>
          <p:cNvSpPr/>
          <p:nvPr userDrawn="1"/>
        </p:nvSpPr>
        <p:spPr>
          <a:xfrm rot="21054230">
            <a:off x="11883039" y="5103927"/>
            <a:ext cx="1965027" cy="19645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1524024" y="5555314"/>
            <a:ext cx="295258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02" name="直線コネクタ 101"/>
          <p:cNvCxnSpPr/>
          <p:nvPr userDrawn="1"/>
        </p:nvCxnSpPr>
        <p:spPr>
          <a:xfrm>
            <a:off x="10439299" y="4522433"/>
            <a:ext cx="1456096" cy="171906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1794" y="7243086"/>
            <a:ext cx="2984813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05" name="対角する 2 つの角を切り取った四角形 104"/>
          <p:cNvSpPr/>
          <p:nvPr userDrawn="1"/>
        </p:nvSpPr>
        <p:spPr>
          <a:xfrm rot="21226749">
            <a:off x="15797977" y="4563877"/>
            <a:ext cx="1965027" cy="19645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6" name="対角する 2 つの角を切り取った四角形 105"/>
          <p:cNvSpPr/>
          <p:nvPr userDrawn="1"/>
        </p:nvSpPr>
        <p:spPr>
          <a:xfrm rot="21054230">
            <a:off x="15480198" y="4398222"/>
            <a:ext cx="1965027" cy="19645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7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5121183" y="4849609"/>
            <a:ext cx="295258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08" name="直線コネクタ 107"/>
          <p:cNvCxnSpPr/>
          <p:nvPr userDrawn="1"/>
        </p:nvCxnSpPr>
        <p:spPr>
          <a:xfrm flipV="1">
            <a:off x="14160059" y="5535789"/>
            <a:ext cx="1332496" cy="60962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5088953" y="6537381"/>
            <a:ext cx="2984813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cxnSp>
        <p:nvCxnSpPr>
          <p:cNvPr id="111" name="直線コネクタ 110"/>
          <p:cNvCxnSpPr/>
          <p:nvPr userDrawn="1"/>
        </p:nvCxnSpPr>
        <p:spPr>
          <a:xfrm>
            <a:off x="17757218" y="5439713"/>
            <a:ext cx="530782" cy="64649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8072" y="5862676"/>
            <a:ext cx="2952584" cy="177457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6378" y="7237443"/>
            <a:ext cx="2952584" cy="177457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776675" y="6248012"/>
            <a:ext cx="2952584" cy="177457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7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484997" y="7878588"/>
            <a:ext cx="2952584" cy="177457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8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5085309" y="7158619"/>
            <a:ext cx="2952584" cy="1763728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69165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7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/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/>
      <p:bldP spid="106" grpId="0" animBg="1"/>
      <p:bldP spid="10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21226749">
            <a:off x="2590638" y="3016687"/>
            <a:ext cx="2809841" cy="2809164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3" name="対角する 2 つの角を切り取った四角形 12"/>
          <p:cNvSpPr/>
          <p:nvPr userDrawn="1"/>
        </p:nvSpPr>
        <p:spPr>
          <a:xfrm rot="21054230">
            <a:off x="2291041" y="2827206"/>
            <a:ext cx="2809841" cy="2809164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302645" y="3710828"/>
            <a:ext cx="295258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KEYWORD</a:t>
            </a:r>
          </a:p>
        </p:txBody>
      </p:sp>
      <p:sp>
        <p:nvSpPr>
          <p:cNvPr id="15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56217" y="6132245"/>
            <a:ext cx="475294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2574" y="6794328"/>
            <a:ext cx="4766582" cy="223621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対角する 2 つの角を切り取った四角形 16"/>
          <p:cNvSpPr/>
          <p:nvPr userDrawn="1"/>
        </p:nvSpPr>
        <p:spPr>
          <a:xfrm rot="21226749">
            <a:off x="7930256" y="3016687"/>
            <a:ext cx="2809841" cy="2809164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21054230">
            <a:off x="7630659" y="2827206"/>
            <a:ext cx="2809841" cy="2809164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2262" y="3710828"/>
            <a:ext cx="295258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KEYWORD</a:t>
            </a:r>
          </a:p>
        </p:txBody>
      </p:sp>
      <p:sp>
        <p:nvSpPr>
          <p:cNvPr id="20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7295834" y="6132245"/>
            <a:ext cx="475294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2192" y="6794328"/>
            <a:ext cx="4766582" cy="223621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対角する 2 つの角を切り取った四角形 23"/>
          <p:cNvSpPr/>
          <p:nvPr userDrawn="1"/>
        </p:nvSpPr>
        <p:spPr>
          <a:xfrm rot="21226749">
            <a:off x="13235105" y="3016687"/>
            <a:ext cx="2809841" cy="2809164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対角する 2 つの角を切り取った四角形 24"/>
          <p:cNvSpPr/>
          <p:nvPr userDrawn="1"/>
        </p:nvSpPr>
        <p:spPr>
          <a:xfrm rot="21054230">
            <a:off x="12935508" y="2827206"/>
            <a:ext cx="2809841" cy="2809164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12947112" y="3710828"/>
            <a:ext cx="295258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KEYWORD</a:t>
            </a:r>
          </a:p>
        </p:txBody>
      </p:sp>
      <p:sp>
        <p:nvSpPr>
          <p:cNvPr id="27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2600684" y="6132245"/>
            <a:ext cx="475294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87041" y="6794328"/>
            <a:ext cx="4766582" cy="223621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606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2" grpId="0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ひし形 36"/>
          <p:cNvSpPr/>
          <p:nvPr userDrawn="1"/>
        </p:nvSpPr>
        <p:spPr>
          <a:xfrm>
            <a:off x="3526888" y="2118837"/>
            <a:ext cx="2664527" cy="26638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ひし形 35"/>
          <p:cNvSpPr/>
          <p:nvPr userDrawn="1"/>
        </p:nvSpPr>
        <p:spPr>
          <a:xfrm>
            <a:off x="3549523" y="6510647"/>
            <a:ext cx="2664527" cy="26638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ひし形 34"/>
          <p:cNvSpPr/>
          <p:nvPr userDrawn="1"/>
        </p:nvSpPr>
        <p:spPr>
          <a:xfrm>
            <a:off x="5687316" y="4307887"/>
            <a:ext cx="2664527" cy="26638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ひし形 32"/>
          <p:cNvSpPr/>
          <p:nvPr userDrawn="1"/>
        </p:nvSpPr>
        <p:spPr>
          <a:xfrm>
            <a:off x="1366461" y="4307887"/>
            <a:ext cx="2664527" cy="2663885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4" name="ひし形 3"/>
          <p:cNvSpPr/>
          <p:nvPr userDrawn="1"/>
        </p:nvSpPr>
        <p:spPr>
          <a:xfrm>
            <a:off x="3526888" y="2363971"/>
            <a:ext cx="2664527" cy="2663885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ひし形 29"/>
          <p:cNvSpPr/>
          <p:nvPr userDrawn="1"/>
        </p:nvSpPr>
        <p:spPr>
          <a:xfrm>
            <a:off x="1615195" y="4307887"/>
            <a:ext cx="2664527" cy="2663885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ひし形 30"/>
          <p:cNvSpPr/>
          <p:nvPr userDrawn="1"/>
        </p:nvSpPr>
        <p:spPr>
          <a:xfrm>
            <a:off x="3546610" y="6251803"/>
            <a:ext cx="2664527" cy="2663885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ひし形 31"/>
          <p:cNvSpPr/>
          <p:nvPr userDrawn="1"/>
        </p:nvSpPr>
        <p:spPr>
          <a:xfrm>
            <a:off x="5431950" y="4314742"/>
            <a:ext cx="2664527" cy="2663885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右矢印 5"/>
          <p:cNvSpPr/>
          <p:nvPr userDrawn="1"/>
        </p:nvSpPr>
        <p:spPr>
          <a:xfrm rot="2700000">
            <a:off x="5577114" y="4392360"/>
            <a:ext cx="492620" cy="612121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右矢印 37"/>
          <p:cNvSpPr/>
          <p:nvPr userDrawn="1"/>
        </p:nvSpPr>
        <p:spPr>
          <a:xfrm rot="8100000">
            <a:off x="5554418" y="6318105"/>
            <a:ext cx="492739" cy="611974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右矢印 38"/>
          <p:cNvSpPr/>
          <p:nvPr userDrawn="1"/>
        </p:nvSpPr>
        <p:spPr>
          <a:xfrm rot="13500000">
            <a:off x="3682107" y="6294156"/>
            <a:ext cx="492620" cy="612121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右矢印 39"/>
          <p:cNvSpPr/>
          <p:nvPr userDrawn="1"/>
        </p:nvSpPr>
        <p:spPr>
          <a:xfrm rot="18900000">
            <a:off x="3682047" y="4374189"/>
            <a:ext cx="492739" cy="611974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3742931" y="3054797"/>
            <a:ext cx="2232442" cy="1079953"/>
          </a:xfrm>
        </p:spPr>
        <p:txBody>
          <a:bodyPr anchor="ctr">
            <a:normAutofit/>
          </a:bodyPr>
          <a:lstStyle>
            <a:lvl1pPr algn="ctr">
              <a:defRPr sz="47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759330" y="5070710"/>
            <a:ext cx="2232442" cy="1079953"/>
          </a:xfrm>
        </p:spPr>
        <p:txBody>
          <a:bodyPr anchor="ctr">
            <a:normAutofit/>
          </a:bodyPr>
          <a:lstStyle>
            <a:lvl1pPr algn="ctr">
              <a:defRPr sz="47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3742931" y="7158620"/>
            <a:ext cx="2232442" cy="1079953"/>
          </a:xfrm>
        </p:spPr>
        <p:txBody>
          <a:bodyPr anchor="ctr">
            <a:normAutofit/>
          </a:bodyPr>
          <a:lstStyle>
            <a:lvl1pPr algn="ctr">
              <a:defRPr sz="47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1654517" y="5070710"/>
            <a:ext cx="2232442" cy="1079953"/>
          </a:xfrm>
        </p:spPr>
        <p:txBody>
          <a:bodyPr anchor="ctr">
            <a:normAutofit/>
          </a:bodyPr>
          <a:lstStyle>
            <a:lvl1pPr algn="ctr">
              <a:defRPr sz="47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48" name="図 4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4206747"/>
            <a:ext cx="6625311" cy="473919"/>
          </a:xfrm>
          <a:prstGeom prst="rect">
            <a:avLst/>
          </a:prstGeom>
        </p:spPr>
      </p:pic>
      <p:sp>
        <p:nvSpPr>
          <p:cNvPr id="4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8028" y="4798153"/>
            <a:ext cx="8425667" cy="3152432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0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8028" y="3702769"/>
            <a:ext cx="8353653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5791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" presetClass="entr" presetSubtype="6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50"/>
                            </p:stCondLst>
                            <p:childTnLst>
                              <p:par>
                                <p:cTn id="85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50"/>
                            </p:stCondLst>
                            <p:childTnLst>
                              <p:par>
                                <p:cTn id="90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33" grpId="0" animBg="1"/>
      <p:bldP spid="5" grpId="0"/>
      <p:bldP spid="2" grpId="0"/>
      <p:bldP spid="4" grpId="0" animBg="1"/>
      <p:bldP spid="30" grpId="0" animBg="1"/>
      <p:bldP spid="31" grpId="0" animBg="1"/>
      <p:bldP spid="32" grpId="0" animBg="1"/>
      <p:bldP spid="6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9" name="直角三角形 8"/>
          <p:cNvSpPr/>
          <p:nvPr userDrawn="1"/>
        </p:nvSpPr>
        <p:spPr>
          <a:xfrm rot="5400000">
            <a:off x="5822330" y="2469008"/>
            <a:ext cx="3322063" cy="3322864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直角三角形 26"/>
          <p:cNvSpPr>
            <a:spLocks/>
          </p:cNvSpPr>
          <p:nvPr userDrawn="1"/>
        </p:nvSpPr>
        <p:spPr>
          <a:xfrm rot="10800000">
            <a:off x="9133567" y="2468391"/>
            <a:ext cx="3323088" cy="3322287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直角三角形 27"/>
          <p:cNvSpPr>
            <a:spLocks/>
          </p:cNvSpPr>
          <p:nvPr userDrawn="1"/>
        </p:nvSpPr>
        <p:spPr>
          <a:xfrm>
            <a:off x="5821929" y="5780248"/>
            <a:ext cx="3323088" cy="3322287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直角三角形 28"/>
          <p:cNvSpPr>
            <a:spLocks/>
          </p:cNvSpPr>
          <p:nvPr userDrawn="1"/>
        </p:nvSpPr>
        <p:spPr>
          <a:xfrm rot="16200000">
            <a:off x="9133967" y="5779848"/>
            <a:ext cx="3322287" cy="3323088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7271629" y="4926716"/>
            <a:ext cx="3744741" cy="1511935"/>
          </a:xfrm>
        </p:spPr>
        <p:txBody>
          <a:bodyPr anchor="ctr">
            <a:noAutofit/>
          </a:bodyPr>
          <a:lstStyle>
            <a:lvl1pPr algn="ctr">
              <a:defRPr sz="14997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75373" y="2694812"/>
            <a:ext cx="896763" cy="1511935"/>
          </a:xfrm>
        </p:spPr>
        <p:txBody>
          <a:bodyPr anchor="ctr">
            <a:noAutofit/>
          </a:bodyPr>
          <a:lstStyle>
            <a:lvl1pPr algn="ctr">
              <a:defRPr sz="14997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</a:t>
            </a:r>
          </a:p>
        </p:txBody>
      </p:sp>
      <p:sp>
        <p:nvSpPr>
          <p:cNvPr id="46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1343850" y="2694812"/>
            <a:ext cx="896763" cy="1511935"/>
          </a:xfrm>
        </p:spPr>
        <p:txBody>
          <a:bodyPr anchor="ctr">
            <a:noAutofit/>
          </a:bodyPr>
          <a:lstStyle>
            <a:lvl1pPr algn="ctr">
              <a:defRPr sz="14997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</a:t>
            </a:r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975373" y="7374610"/>
            <a:ext cx="896763" cy="1511935"/>
          </a:xfrm>
        </p:spPr>
        <p:txBody>
          <a:bodyPr anchor="ctr">
            <a:noAutofit/>
          </a:bodyPr>
          <a:lstStyle>
            <a:lvl1pPr algn="ctr">
              <a:defRPr sz="14997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</a:t>
            </a:r>
          </a:p>
        </p:txBody>
      </p:sp>
      <p:sp>
        <p:nvSpPr>
          <p:cNvPr id="51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1343850" y="7374610"/>
            <a:ext cx="896763" cy="1511935"/>
          </a:xfrm>
        </p:spPr>
        <p:txBody>
          <a:bodyPr anchor="ctr">
            <a:noAutofit/>
          </a:bodyPr>
          <a:lstStyle>
            <a:lvl1pPr algn="ctr">
              <a:defRPr sz="14997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cxnSp>
        <p:nvCxnSpPr>
          <p:cNvPr id="11" name="直線コネクタ 10"/>
          <p:cNvCxnSpPr/>
          <p:nvPr userDrawn="1"/>
        </p:nvCxnSpPr>
        <p:spPr>
          <a:xfrm flipH="1">
            <a:off x="790346" y="3342784"/>
            <a:ext cx="5031583" cy="0"/>
          </a:xfrm>
          <a:prstGeom prst="line">
            <a:avLst/>
          </a:prstGeom>
          <a:ln w="28575">
            <a:solidFill>
              <a:srgbClr val="02B8AD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48237" y="2622815"/>
            <a:ext cx="5006352" cy="805620"/>
          </a:xfrm>
        </p:spPr>
        <p:txBody>
          <a:bodyPr anchor="b">
            <a:normAutofit/>
          </a:bodyPr>
          <a:lstStyle>
            <a:lvl1pPr algn="l">
              <a:defRPr sz="47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57602" y="3342784"/>
            <a:ext cx="5001728" cy="2159907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54" name="直線コネクタ 53"/>
          <p:cNvCxnSpPr/>
          <p:nvPr userDrawn="1"/>
        </p:nvCxnSpPr>
        <p:spPr>
          <a:xfrm flipH="1">
            <a:off x="12457081" y="3342784"/>
            <a:ext cx="5280370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2509890" y="2622815"/>
            <a:ext cx="5006352" cy="805620"/>
          </a:xfrm>
        </p:spPr>
        <p:txBody>
          <a:bodyPr anchor="b">
            <a:normAutofit/>
          </a:bodyPr>
          <a:lstStyle>
            <a:lvl1pPr algn="l">
              <a:defRPr sz="47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254" y="3342784"/>
            <a:ext cx="5001728" cy="2159907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61" name="直線コネクタ 60"/>
          <p:cNvCxnSpPr/>
          <p:nvPr userDrawn="1"/>
        </p:nvCxnSpPr>
        <p:spPr>
          <a:xfrm flipH="1">
            <a:off x="783163" y="6654641"/>
            <a:ext cx="5031583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741054" y="5934672"/>
            <a:ext cx="5006352" cy="805620"/>
          </a:xfrm>
        </p:spPr>
        <p:txBody>
          <a:bodyPr anchor="b">
            <a:normAutofit/>
          </a:bodyPr>
          <a:lstStyle>
            <a:lvl1pPr algn="l">
              <a:defRPr sz="47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50418" y="6654641"/>
            <a:ext cx="5001728" cy="2159907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64" name="直線コネクタ 63"/>
          <p:cNvCxnSpPr/>
          <p:nvPr userDrawn="1"/>
        </p:nvCxnSpPr>
        <p:spPr>
          <a:xfrm flipH="1">
            <a:off x="12456655" y="6654641"/>
            <a:ext cx="5280370" cy="0"/>
          </a:xfrm>
          <a:prstGeom prst="line">
            <a:avLst/>
          </a:prstGeom>
          <a:ln w="28575">
            <a:solidFill>
              <a:srgbClr val="02B8AD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プレースホルダー 22"/>
          <p:cNvSpPr>
            <a:spLocks noGrp="1"/>
          </p:cNvSpPr>
          <p:nvPr>
            <p:ph type="body" sz="quarter" idx="24" hasCustomPrompt="1"/>
          </p:nvPr>
        </p:nvSpPr>
        <p:spPr>
          <a:xfrm>
            <a:off x="12486560" y="5934672"/>
            <a:ext cx="5006352" cy="805620"/>
          </a:xfrm>
        </p:spPr>
        <p:txBody>
          <a:bodyPr anchor="b">
            <a:normAutofit/>
          </a:bodyPr>
          <a:lstStyle>
            <a:lvl1pPr algn="l">
              <a:defRPr sz="47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95924" y="6654641"/>
            <a:ext cx="5001728" cy="2159907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3528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5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9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40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650"/>
                            </p:stCondLst>
                            <p:childTnLst>
                              <p:par>
                                <p:cTn id="8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4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9" grpId="0" animBg="1"/>
      <p:bldP spid="27" grpId="0" animBg="1"/>
      <p:bldP spid="28" grpId="0" animBg="1"/>
      <p:bldP spid="29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2" y="2910803"/>
            <a:ext cx="10730121" cy="6034239"/>
          </a:xfrm>
          <a:prstGeom prst="rect">
            <a:avLst/>
          </a:prstGeom>
        </p:spPr>
      </p:pic>
      <p:sp>
        <p:nvSpPr>
          <p:cNvPr id="11" name="直角三角形 10"/>
          <p:cNvSpPr/>
          <p:nvPr userDrawn="1"/>
        </p:nvSpPr>
        <p:spPr>
          <a:xfrm rot="10800000">
            <a:off x="1597536" y="4407708"/>
            <a:ext cx="561081" cy="560945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294446" y="3414781"/>
            <a:ext cx="1152228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4" name="直角三角形 33"/>
          <p:cNvSpPr/>
          <p:nvPr userDrawn="1"/>
        </p:nvSpPr>
        <p:spPr>
          <a:xfrm rot="10800000">
            <a:off x="2950774" y="6510648"/>
            <a:ext cx="561081" cy="560945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2647684" y="5517721"/>
            <a:ext cx="1152228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6" name="直角三角形 45"/>
          <p:cNvSpPr/>
          <p:nvPr userDrawn="1"/>
        </p:nvSpPr>
        <p:spPr>
          <a:xfrm rot="10800000">
            <a:off x="5471273" y="4082674"/>
            <a:ext cx="561081" cy="560945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5168182" y="3089747"/>
            <a:ext cx="1152228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1" name="直角三角形 50"/>
          <p:cNvSpPr/>
          <p:nvPr userDrawn="1"/>
        </p:nvSpPr>
        <p:spPr>
          <a:xfrm rot="10800000">
            <a:off x="5666342" y="5987260"/>
            <a:ext cx="561081" cy="560945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5363251" y="4994334"/>
            <a:ext cx="1152228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3" name="直角三角形 52"/>
          <p:cNvSpPr/>
          <p:nvPr userDrawn="1"/>
        </p:nvSpPr>
        <p:spPr>
          <a:xfrm rot="10800000">
            <a:off x="8139472" y="4451222"/>
            <a:ext cx="561081" cy="560945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7836382" y="3458296"/>
            <a:ext cx="1152228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5" name="直角三角形 54"/>
          <p:cNvSpPr/>
          <p:nvPr userDrawn="1"/>
        </p:nvSpPr>
        <p:spPr>
          <a:xfrm rot="10800000">
            <a:off x="9472716" y="7029278"/>
            <a:ext cx="561081" cy="560945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69626" y="6036351"/>
            <a:ext cx="1152228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57" name="図 5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341" y="4206747"/>
            <a:ext cx="6625311" cy="473919"/>
          </a:xfrm>
          <a:prstGeom prst="rect">
            <a:avLst/>
          </a:prstGeom>
        </p:spPr>
      </p:pic>
      <p:sp>
        <p:nvSpPr>
          <p:cNvPr id="5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1015576" y="4798153"/>
            <a:ext cx="6698119" cy="3152432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1015576" y="3702769"/>
            <a:ext cx="6640870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4125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4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ひし形 27"/>
          <p:cNvSpPr/>
          <p:nvPr userDrawn="1"/>
        </p:nvSpPr>
        <p:spPr>
          <a:xfrm>
            <a:off x="2447840" y="4350741"/>
            <a:ext cx="792157" cy="79196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4" name="ひし形 3"/>
          <p:cNvSpPr/>
          <p:nvPr userDrawn="1"/>
        </p:nvSpPr>
        <p:spPr>
          <a:xfrm>
            <a:off x="2555862" y="4458736"/>
            <a:ext cx="576114" cy="575975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直線コネクタ 8"/>
          <p:cNvCxnSpPr>
            <a:stCxn id="4" idx="3"/>
          </p:cNvCxnSpPr>
          <p:nvPr userDrawn="1"/>
        </p:nvCxnSpPr>
        <p:spPr>
          <a:xfrm>
            <a:off x="3131976" y="4746724"/>
            <a:ext cx="3635553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367627" y="3234789"/>
            <a:ext cx="2952584" cy="1079953"/>
          </a:xfrm>
        </p:spPr>
        <p:txBody>
          <a:bodyPr anchor="ctr">
            <a:noAutofit/>
          </a:bodyPr>
          <a:lstStyle>
            <a:lvl1pPr algn="ctr">
              <a:defRPr sz="9598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03962" y="5358697"/>
            <a:ext cx="3919183" cy="719969"/>
          </a:xfrm>
        </p:spPr>
        <p:txBody>
          <a:bodyPr anchor="ctr">
            <a:normAutofit/>
          </a:bodyPr>
          <a:lstStyle>
            <a:lvl1pPr algn="ctr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90319" y="6020780"/>
            <a:ext cx="3930431" cy="2289790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8" name="ひし形 47"/>
          <p:cNvSpPr/>
          <p:nvPr userDrawn="1"/>
        </p:nvSpPr>
        <p:spPr>
          <a:xfrm>
            <a:off x="6668723" y="4350741"/>
            <a:ext cx="792157" cy="79196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ひし形 48"/>
          <p:cNvSpPr/>
          <p:nvPr userDrawn="1"/>
        </p:nvSpPr>
        <p:spPr>
          <a:xfrm>
            <a:off x="6776744" y="4459712"/>
            <a:ext cx="576114" cy="575975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0" name="直線コネクタ 49"/>
          <p:cNvCxnSpPr>
            <a:stCxn id="49" idx="3"/>
            <a:endCxn id="55" idx="1"/>
          </p:cNvCxnSpPr>
          <p:nvPr userDrawn="1"/>
        </p:nvCxnSpPr>
        <p:spPr>
          <a:xfrm>
            <a:off x="7352858" y="4747699"/>
            <a:ext cx="3600712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588509" y="3234789"/>
            <a:ext cx="2952584" cy="1079953"/>
          </a:xfrm>
        </p:spPr>
        <p:txBody>
          <a:bodyPr anchor="ctr">
            <a:noAutofit/>
          </a:bodyPr>
          <a:lstStyle>
            <a:lvl1pPr algn="ctr">
              <a:defRPr sz="9598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5124844" y="5358697"/>
            <a:ext cx="3919183" cy="719969"/>
          </a:xfrm>
        </p:spPr>
        <p:txBody>
          <a:bodyPr anchor="ctr">
            <a:normAutofit/>
          </a:bodyPr>
          <a:lstStyle>
            <a:lvl1pPr algn="ctr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111202" y="6020780"/>
            <a:ext cx="3930431" cy="2289790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4" name="ひし形 53"/>
          <p:cNvSpPr/>
          <p:nvPr userDrawn="1"/>
        </p:nvSpPr>
        <p:spPr>
          <a:xfrm>
            <a:off x="10845549" y="4350741"/>
            <a:ext cx="792157" cy="79196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ひし形 54"/>
          <p:cNvSpPr/>
          <p:nvPr userDrawn="1"/>
        </p:nvSpPr>
        <p:spPr>
          <a:xfrm>
            <a:off x="10953571" y="4459712"/>
            <a:ext cx="576114" cy="575975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6" name="直線コネクタ 55"/>
          <p:cNvCxnSpPr>
            <a:stCxn id="55" idx="3"/>
            <a:endCxn id="61" idx="1"/>
          </p:cNvCxnSpPr>
          <p:nvPr userDrawn="1"/>
        </p:nvCxnSpPr>
        <p:spPr>
          <a:xfrm>
            <a:off x="11529684" y="4747699"/>
            <a:ext cx="3628671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9765336" y="3234789"/>
            <a:ext cx="2952584" cy="1079953"/>
          </a:xfrm>
        </p:spPr>
        <p:txBody>
          <a:bodyPr anchor="ctr">
            <a:noAutofit/>
          </a:bodyPr>
          <a:lstStyle>
            <a:lvl1pPr algn="ctr">
              <a:defRPr sz="9598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9301671" y="5358697"/>
            <a:ext cx="3919183" cy="719969"/>
          </a:xfrm>
        </p:spPr>
        <p:txBody>
          <a:bodyPr anchor="ctr">
            <a:normAutofit/>
          </a:bodyPr>
          <a:lstStyle>
            <a:lvl1pPr algn="ctr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288028" y="6020780"/>
            <a:ext cx="3930431" cy="2289790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0" name="ひし形 59"/>
          <p:cNvSpPr/>
          <p:nvPr userDrawn="1"/>
        </p:nvSpPr>
        <p:spPr>
          <a:xfrm>
            <a:off x="15050334" y="4336630"/>
            <a:ext cx="792157" cy="79196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ひし形 60"/>
          <p:cNvSpPr/>
          <p:nvPr userDrawn="1"/>
        </p:nvSpPr>
        <p:spPr>
          <a:xfrm>
            <a:off x="15158355" y="4459712"/>
            <a:ext cx="576114" cy="575975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3970120" y="3220678"/>
            <a:ext cx="2952584" cy="1079953"/>
          </a:xfrm>
        </p:spPr>
        <p:txBody>
          <a:bodyPr anchor="ctr">
            <a:noAutofit/>
          </a:bodyPr>
          <a:lstStyle>
            <a:lvl1pPr algn="ctr">
              <a:defRPr sz="9598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06456" y="5344586"/>
            <a:ext cx="3919183" cy="719969"/>
          </a:xfrm>
        </p:spPr>
        <p:txBody>
          <a:bodyPr anchor="ctr">
            <a:normAutofit/>
          </a:bodyPr>
          <a:lstStyle>
            <a:lvl1pPr algn="ctr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92813" y="6006670"/>
            <a:ext cx="3930431" cy="2289790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2925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5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2" grpId="0"/>
      <p:bldP spid="4" grpId="0" animBg="1"/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7" name="対角する 2 つの角を切り取った四角形 26"/>
          <p:cNvSpPr/>
          <p:nvPr userDrawn="1"/>
        </p:nvSpPr>
        <p:spPr>
          <a:xfrm rot="21226749">
            <a:off x="7890829" y="2374741"/>
            <a:ext cx="931068" cy="93084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7701743" y="2258561"/>
            <a:ext cx="931068" cy="93084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5360" y="2201328"/>
            <a:ext cx="1143945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869602" y="2216777"/>
            <a:ext cx="8556036" cy="1064522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1" name="対角する 2 つの角を切り取った四角形 50"/>
          <p:cNvSpPr/>
          <p:nvPr userDrawn="1"/>
        </p:nvSpPr>
        <p:spPr>
          <a:xfrm rot="21226749">
            <a:off x="7888530" y="3814678"/>
            <a:ext cx="931068" cy="93084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7699444" y="3698498"/>
            <a:ext cx="931068" cy="93084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3060" y="3641264"/>
            <a:ext cx="1143945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867303" y="3656714"/>
            <a:ext cx="8556036" cy="1064522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5" name="対角する 2 つの角を切り取った四角形 54"/>
          <p:cNvSpPr/>
          <p:nvPr userDrawn="1"/>
        </p:nvSpPr>
        <p:spPr>
          <a:xfrm rot="21226749">
            <a:off x="7890829" y="5337106"/>
            <a:ext cx="931068" cy="93084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対角する 2 つの角を切り取った四角形 55"/>
          <p:cNvSpPr/>
          <p:nvPr userDrawn="1"/>
        </p:nvSpPr>
        <p:spPr>
          <a:xfrm rot="21054230">
            <a:off x="7701743" y="5220926"/>
            <a:ext cx="931068" cy="93084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645360" y="5163692"/>
            <a:ext cx="1143945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9602" y="5179142"/>
            <a:ext cx="8556036" cy="1064522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対角する 2 つの角を切り取った四角形 58"/>
          <p:cNvSpPr/>
          <p:nvPr userDrawn="1"/>
        </p:nvSpPr>
        <p:spPr>
          <a:xfrm rot="21226749">
            <a:off x="7888528" y="6849041"/>
            <a:ext cx="931068" cy="93084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対角する 2 つの角を切り取った四角形 59"/>
          <p:cNvSpPr/>
          <p:nvPr userDrawn="1"/>
        </p:nvSpPr>
        <p:spPr>
          <a:xfrm rot="21054230">
            <a:off x="7699442" y="6732861"/>
            <a:ext cx="931068" cy="93084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43058" y="6675627"/>
            <a:ext cx="1143945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867301" y="6691076"/>
            <a:ext cx="8556036" cy="1064522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3" name="対角する 2 つの角を切り取った四角形 62"/>
          <p:cNvSpPr/>
          <p:nvPr userDrawn="1"/>
        </p:nvSpPr>
        <p:spPr>
          <a:xfrm rot="21226749">
            <a:off x="7888530" y="8350482"/>
            <a:ext cx="931068" cy="93084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対角する 2 つの角を切り取った四角形 63"/>
          <p:cNvSpPr/>
          <p:nvPr userDrawn="1"/>
        </p:nvSpPr>
        <p:spPr>
          <a:xfrm rot="21054230">
            <a:off x="7699444" y="8234302"/>
            <a:ext cx="931068" cy="93084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7643060" y="8177068"/>
            <a:ext cx="1143945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867303" y="8192518"/>
            <a:ext cx="8556036" cy="1064522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376" y="2190834"/>
            <a:ext cx="6193225" cy="7042037"/>
          </a:xfrm>
        </p:spPr>
        <p:txBody>
          <a:bodyPr anchor="ctr">
            <a:normAutofit/>
          </a:bodyPr>
          <a:lstStyle>
            <a:lvl1pPr algn="l">
              <a:lnSpc>
                <a:spcPts val="7998"/>
              </a:lnSpc>
              <a:defRPr sz="7998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1100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95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 animBg="1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7" name="対角する 2 つの角を切り取った四角形 26"/>
          <p:cNvSpPr/>
          <p:nvPr userDrawn="1"/>
        </p:nvSpPr>
        <p:spPr>
          <a:xfrm rot="21226749">
            <a:off x="7890829" y="2590732"/>
            <a:ext cx="931068" cy="93084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7701743" y="2474552"/>
            <a:ext cx="931068" cy="93084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5360" y="2417318"/>
            <a:ext cx="1143945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869602" y="2432768"/>
            <a:ext cx="8556036" cy="1064522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1" name="対角する 2 つの角を切り取った四角形 50"/>
          <p:cNvSpPr/>
          <p:nvPr userDrawn="1"/>
        </p:nvSpPr>
        <p:spPr>
          <a:xfrm rot="21226749">
            <a:off x="7888530" y="4369667"/>
            <a:ext cx="931068" cy="93084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7699444" y="4253487"/>
            <a:ext cx="931068" cy="93084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3060" y="4196254"/>
            <a:ext cx="1143945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867303" y="4211703"/>
            <a:ext cx="8556036" cy="1064522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5" name="対角する 2 つの角を切り取った四角形 54"/>
          <p:cNvSpPr/>
          <p:nvPr userDrawn="1"/>
        </p:nvSpPr>
        <p:spPr>
          <a:xfrm rot="21226749">
            <a:off x="7890829" y="6252080"/>
            <a:ext cx="931068" cy="93084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対角する 2 つの角を切り取った四角形 55"/>
          <p:cNvSpPr/>
          <p:nvPr userDrawn="1"/>
        </p:nvSpPr>
        <p:spPr>
          <a:xfrm rot="21054230">
            <a:off x="7701743" y="6135900"/>
            <a:ext cx="931068" cy="93084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645360" y="6078666"/>
            <a:ext cx="1143945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9602" y="6094116"/>
            <a:ext cx="8556036" cy="1064522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対角する 2 つの角を切り取った四角形 58"/>
          <p:cNvSpPr/>
          <p:nvPr userDrawn="1"/>
        </p:nvSpPr>
        <p:spPr>
          <a:xfrm rot="21226749">
            <a:off x="7888528" y="8123999"/>
            <a:ext cx="931068" cy="93084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対角する 2 つの角を切り取った四角形 59"/>
          <p:cNvSpPr/>
          <p:nvPr userDrawn="1"/>
        </p:nvSpPr>
        <p:spPr>
          <a:xfrm rot="21054230">
            <a:off x="7699442" y="8007819"/>
            <a:ext cx="931068" cy="93084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43058" y="7950585"/>
            <a:ext cx="1143945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867301" y="7966035"/>
            <a:ext cx="8556036" cy="1064522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376" y="2190834"/>
            <a:ext cx="6193225" cy="7042037"/>
          </a:xfrm>
        </p:spPr>
        <p:txBody>
          <a:bodyPr anchor="ctr">
            <a:normAutofit/>
          </a:bodyPr>
          <a:lstStyle>
            <a:lvl1pPr algn="l">
              <a:lnSpc>
                <a:spcPts val="7998"/>
              </a:lnSpc>
              <a:defRPr sz="7998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172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 animBg="1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4206747"/>
            <a:ext cx="6625311" cy="473919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8028" y="4798153"/>
            <a:ext cx="8425667" cy="3152432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2297045" y="2977200"/>
            <a:ext cx="6170718" cy="6169231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804168" y="2574134"/>
            <a:ext cx="6170718" cy="6169231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871412" y="2601249"/>
            <a:ext cx="6312894" cy="630990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8028" y="3702769"/>
            <a:ext cx="8353653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739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1" grpId="0" animBg="1"/>
      <p:bldP spid="7" grpId="0" animBg="1"/>
      <p:bldP spid="9" grpId="0" animBg="1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7" name="片側の 2 つの角を切り取った四角形 6"/>
          <p:cNvSpPr/>
          <p:nvPr userDrawn="1"/>
        </p:nvSpPr>
        <p:spPr>
          <a:xfrm rot="10800000">
            <a:off x="4493598" y="3801331"/>
            <a:ext cx="1872162" cy="1871711"/>
          </a:xfrm>
          <a:prstGeom prst="snip2Same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9" name="片側の 2 つの角を切り取った四角形 18"/>
          <p:cNvSpPr/>
          <p:nvPr userDrawn="1"/>
        </p:nvSpPr>
        <p:spPr>
          <a:xfrm>
            <a:off x="6336484" y="5672245"/>
            <a:ext cx="1872162" cy="1871711"/>
          </a:xfrm>
          <a:prstGeom prst="snip2Same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0" name="片側の 2 つの角を切り取った四角形 19"/>
          <p:cNvSpPr/>
          <p:nvPr userDrawn="1"/>
        </p:nvSpPr>
        <p:spPr>
          <a:xfrm>
            <a:off x="2621435" y="5673043"/>
            <a:ext cx="1872162" cy="1871711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7" name="片側の 2 つの角を切り取った四角形 26"/>
          <p:cNvSpPr/>
          <p:nvPr userDrawn="1"/>
        </p:nvSpPr>
        <p:spPr>
          <a:xfrm>
            <a:off x="10080875" y="5673044"/>
            <a:ext cx="1872162" cy="1871711"/>
          </a:xfrm>
          <a:prstGeom prst="snip2Same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8" name="片側の 2 つの角を切り取った四角形 27"/>
          <p:cNvSpPr/>
          <p:nvPr userDrawn="1"/>
        </p:nvSpPr>
        <p:spPr>
          <a:xfrm rot="10800000">
            <a:off x="11953037" y="3800534"/>
            <a:ext cx="1872162" cy="1871711"/>
          </a:xfrm>
          <a:prstGeom prst="snip2Same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9" name="片側の 2 つの角を切り取った四角形 28"/>
          <p:cNvSpPr/>
          <p:nvPr userDrawn="1"/>
        </p:nvSpPr>
        <p:spPr>
          <a:xfrm rot="10800000">
            <a:off x="8208713" y="3801332"/>
            <a:ext cx="1872162" cy="1871711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0" name="片側の 2 つの角を切り取った四角形 29"/>
          <p:cNvSpPr/>
          <p:nvPr userDrawn="1"/>
        </p:nvSpPr>
        <p:spPr>
          <a:xfrm>
            <a:off x="13825200" y="5673044"/>
            <a:ext cx="1872162" cy="1871711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1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21436" y="6104434"/>
            <a:ext cx="1872162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89096" y="4088521"/>
            <a:ext cx="1872162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6335444" y="6104434"/>
            <a:ext cx="1872162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5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03104" y="4088521"/>
            <a:ext cx="1872162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6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10085377" y="6104434"/>
            <a:ext cx="1872162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7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1953037" y="4088521"/>
            <a:ext cx="1872162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8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13825200" y="6104434"/>
            <a:ext cx="1872162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870561" y="7518604"/>
            <a:ext cx="3348456" cy="1394507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75508" y="2406825"/>
            <a:ext cx="3348456" cy="1394507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598337" y="7544755"/>
            <a:ext cx="3348456" cy="1394507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342728" y="7544755"/>
            <a:ext cx="3348456" cy="1394507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087053" y="7521398"/>
            <a:ext cx="3348456" cy="1394507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872" y="2406825"/>
            <a:ext cx="3348456" cy="1394507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214890" y="2404473"/>
            <a:ext cx="3348456" cy="1394507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3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19" grpId="0" animBg="1"/>
      <p:bldP spid="20" grpId="0" animBg="1"/>
      <p:bldP spid="27" grpId="0" animBg="1"/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with Cap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4206747"/>
            <a:ext cx="6625311" cy="473919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8028" y="4798153"/>
            <a:ext cx="8425667" cy="3152432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2297045" y="2977200"/>
            <a:ext cx="6170718" cy="6169231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804168" y="2574134"/>
            <a:ext cx="6170718" cy="6169231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871412" y="2601249"/>
            <a:ext cx="6312894" cy="630990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8028" y="3702769"/>
            <a:ext cx="8353653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980879" y="7964563"/>
            <a:ext cx="6415120" cy="633994"/>
          </a:xfrm>
          <a:gradFill>
            <a:gsLst>
              <a:gs pos="0">
                <a:schemeClr val="accent1">
                  <a:alpha val="0"/>
                </a:schemeClr>
              </a:gs>
              <a:gs pos="32000">
                <a:schemeClr val="accent1">
                  <a:alpha val="18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999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</p:spTree>
    <p:extLst>
      <p:ext uri="{BB962C8B-B14F-4D97-AF65-F5344CB8AC3E}">
        <p14:creationId xmlns:p14="http://schemas.microsoft.com/office/powerpoint/2010/main" val="31644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1" grpId="0" animBg="1"/>
      <p:bldP spid="7" grpId="0" animBg="1"/>
      <p:bldP spid="9" grpId="0" animBg="1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uiExpand="1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539547" y="2652330"/>
            <a:ext cx="3847073" cy="384614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541464" y="2356426"/>
            <a:ext cx="3935711" cy="3933849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4233" y="5558494"/>
            <a:ext cx="4479230" cy="448176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199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226749">
            <a:off x="5108112" y="3921515"/>
            <a:ext cx="3634512" cy="363363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5200504" y="3647201"/>
            <a:ext cx="3718253" cy="3716494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79116" y="6637205"/>
            <a:ext cx="4479230" cy="448176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199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9427153" y="3012315"/>
            <a:ext cx="3847073" cy="384614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9429071" y="2716412"/>
            <a:ext cx="3935711" cy="3933849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0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0" y="5918479"/>
            <a:ext cx="4479230" cy="448176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199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21226749">
            <a:off x="14037001" y="4497490"/>
            <a:ext cx="3634512" cy="363363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14129393" y="4223176"/>
            <a:ext cx="3718253" cy="3716494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94537" y="7213180"/>
            <a:ext cx="4479230" cy="448176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199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602292" y="6438650"/>
            <a:ext cx="382028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88650" y="7052370"/>
            <a:ext cx="3851044" cy="126493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28" hasCustomPrompt="1"/>
          </p:nvPr>
        </p:nvSpPr>
        <p:spPr>
          <a:xfrm>
            <a:off x="5176915" y="7422974"/>
            <a:ext cx="382028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163273" y="8036693"/>
            <a:ext cx="3851044" cy="126493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30" hasCustomPrompt="1"/>
          </p:nvPr>
        </p:nvSpPr>
        <p:spPr>
          <a:xfrm>
            <a:off x="9517713" y="6846998"/>
            <a:ext cx="382028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04071" y="7460718"/>
            <a:ext cx="3851044" cy="126493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32" hasCustomPrompt="1"/>
          </p:nvPr>
        </p:nvSpPr>
        <p:spPr>
          <a:xfrm>
            <a:off x="14098355" y="8015851"/>
            <a:ext cx="382028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84713" y="8629570"/>
            <a:ext cx="3851044" cy="126493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636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1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 animBg="1"/>
      <p:bldP spid="17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480750" y="2677700"/>
            <a:ext cx="4335268" cy="234928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566451" y="2399701"/>
            <a:ext cx="4435154" cy="24028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8" name="対角する 2 つの角を切り取った四角形 37"/>
          <p:cNvSpPr/>
          <p:nvPr userDrawn="1"/>
        </p:nvSpPr>
        <p:spPr>
          <a:xfrm rot="21054230">
            <a:off x="6920300" y="2663095"/>
            <a:ext cx="4335268" cy="2349286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 rot="21432298">
            <a:off x="7006001" y="2385097"/>
            <a:ext cx="4435154" cy="24028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40" name="対角する 2 つの角を切り取った四角形 39"/>
          <p:cNvSpPr/>
          <p:nvPr userDrawn="1"/>
        </p:nvSpPr>
        <p:spPr>
          <a:xfrm rot="21054230">
            <a:off x="12393383" y="2647511"/>
            <a:ext cx="4335268" cy="234928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12479084" y="2369513"/>
            <a:ext cx="4435154" cy="24028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0" name="対角する 2 つの角を切り取った四角形 49"/>
          <p:cNvSpPr/>
          <p:nvPr userDrawn="1"/>
        </p:nvSpPr>
        <p:spPr>
          <a:xfrm rot="21054230">
            <a:off x="1473936" y="6882545"/>
            <a:ext cx="4335268" cy="2349286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 rot="21432298">
            <a:off x="1559638" y="6604547"/>
            <a:ext cx="4435154" cy="24028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6913486" y="6867940"/>
            <a:ext cx="4335268" cy="234928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6999188" y="6589942"/>
            <a:ext cx="4435154" cy="24028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4" name="対角する 2 つの角を切り取った四角形 53"/>
          <p:cNvSpPr/>
          <p:nvPr userDrawn="1"/>
        </p:nvSpPr>
        <p:spPr>
          <a:xfrm rot="21054230">
            <a:off x="12386569" y="6852356"/>
            <a:ext cx="4335268" cy="2349286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 rot="21432298">
            <a:off x="12472271" y="6574358"/>
            <a:ext cx="4435154" cy="24028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6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466291" y="5214704"/>
            <a:ext cx="1538323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348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38" grpId="0" animBg="1"/>
      <p:bldP spid="39" grpId="0" animBg="1"/>
      <p:bldP spid="4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731974" y="6222660"/>
            <a:ext cx="382028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18332" y="6836379"/>
            <a:ext cx="3851044" cy="126493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332" y="2406825"/>
            <a:ext cx="3816681" cy="381576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35" hasCustomPrompt="1"/>
          </p:nvPr>
        </p:nvSpPr>
        <p:spPr>
          <a:xfrm>
            <a:off x="718332" y="3558775"/>
            <a:ext cx="3820280" cy="1439938"/>
          </a:xfrm>
        </p:spPr>
        <p:txBody>
          <a:bodyPr anchor="ctr">
            <a:noAutofit/>
          </a:bodyPr>
          <a:lstStyle>
            <a:lvl1pPr algn="ctr">
              <a:defRPr sz="9598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5" name="テキスト プレースホルダー 22"/>
          <p:cNvSpPr>
            <a:spLocks noGrp="1"/>
          </p:cNvSpPr>
          <p:nvPr>
            <p:ph type="body" sz="quarter" idx="36" hasCustomPrompt="1"/>
          </p:nvPr>
        </p:nvSpPr>
        <p:spPr>
          <a:xfrm>
            <a:off x="5052829" y="7050661"/>
            <a:ext cx="382028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5039187" y="7664380"/>
            <a:ext cx="3851044" cy="126493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グラフ プレースホルダー 5"/>
          <p:cNvSpPr>
            <a:spLocks noGrp="1"/>
          </p:cNvSpPr>
          <p:nvPr>
            <p:ph type="chart" sz="quarter" idx="38" hasCustomPrompt="1"/>
          </p:nvPr>
        </p:nvSpPr>
        <p:spPr>
          <a:xfrm>
            <a:off x="5039187" y="3234826"/>
            <a:ext cx="3816681" cy="381576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38" name="テキスト プレースホルダー 22"/>
          <p:cNvSpPr>
            <a:spLocks noGrp="1"/>
          </p:cNvSpPr>
          <p:nvPr>
            <p:ph type="body" sz="quarter" idx="39" hasCustomPrompt="1"/>
          </p:nvPr>
        </p:nvSpPr>
        <p:spPr>
          <a:xfrm>
            <a:off x="5039187" y="4386776"/>
            <a:ext cx="3820280" cy="1439938"/>
          </a:xfrm>
        </p:spPr>
        <p:txBody>
          <a:bodyPr anchor="ctr">
            <a:noAutofit/>
          </a:bodyPr>
          <a:lstStyle>
            <a:lvl1pPr algn="ctr">
              <a:defRPr sz="9598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9" name="テキスト プレースホルダー 22"/>
          <p:cNvSpPr>
            <a:spLocks noGrp="1"/>
          </p:cNvSpPr>
          <p:nvPr>
            <p:ph type="body" sz="quarter" idx="40" hasCustomPrompt="1"/>
          </p:nvPr>
        </p:nvSpPr>
        <p:spPr>
          <a:xfrm>
            <a:off x="9373684" y="6510647"/>
            <a:ext cx="382028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1" hasCustomPrompt="1"/>
          </p:nvPr>
        </p:nvSpPr>
        <p:spPr>
          <a:xfrm>
            <a:off x="9360042" y="7124367"/>
            <a:ext cx="3851044" cy="126493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9" name="グラフ プレースホルダー 5"/>
          <p:cNvSpPr>
            <a:spLocks noGrp="1"/>
          </p:cNvSpPr>
          <p:nvPr>
            <p:ph type="chart" sz="quarter" idx="42" hasCustomPrompt="1"/>
          </p:nvPr>
        </p:nvSpPr>
        <p:spPr>
          <a:xfrm>
            <a:off x="9360042" y="2694812"/>
            <a:ext cx="3816681" cy="381576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50" name="テキスト プレースホルダー 22"/>
          <p:cNvSpPr>
            <a:spLocks noGrp="1"/>
          </p:cNvSpPr>
          <p:nvPr>
            <p:ph type="body" sz="quarter" idx="43" hasCustomPrompt="1"/>
          </p:nvPr>
        </p:nvSpPr>
        <p:spPr>
          <a:xfrm>
            <a:off x="9360042" y="3846762"/>
            <a:ext cx="3820280" cy="1439938"/>
          </a:xfrm>
        </p:spPr>
        <p:txBody>
          <a:bodyPr anchor="ctr">
            <a:noAutofit/>
          </a:bodyPr>
          <a:lstStyle>
            <a:lvl1pPr algn="ctr">
              <a:defRPr sz="9598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1" name="テキスト プレースホルダー 22"/>
          <p:cNvSpPr>
            <a:spLocks noGrp="1"/>
          </p:cNvSpPr>
          <p:nvPr>
            <p:ph type="body" sz="quarter" idx="44" hasCustomPrompt="1"/>
          </p:nvPr>
        </p:nvSpPr>
        <p:spPr>
          <a:xfrm>
            <a:off x="13732264" y="7662598"/>
            <a:ext cx="3820280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45" hasCustomPrompt="1"/>
          </p:nvPr>
        </p:nvSpPr>
        <p:spPr>
          <a:xfrm>
            <a:off x="13718623" y="8276317"/>
            <a:ext cx="3851044" cy="1264931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3" name="グラフ プレースホルダー 5"/>
          <p:cNvSpPr>
            <a:spLocks noGrp="1"/>
          </p:cNvSpPr>
          <p:nvPr>
            <p:ph type="chart" sz="quarter" idx="46" hasCustomPrompt="1"/>
          </p:nvPr>
        </p:nvSpPr>
        <p:spPr>
          <a:xfrm>
            <a:off x="13718623" y="3846763"/>
            <a:ext cx="3816681" cy="381576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54" name="テキスト プレースホルダー 22"/>
          <p:cNvSpPr>
            <a:spLocks noGrp="1"/>
          </p:cNvSpPr>
          <p:nvPr>
            <p:ph type="body" sz="quarter" idx="47" hasCustomPrompt="1"/>
          </p:nvPr>
        </p:nvSpPr>
        <p:spPr>
          <a:xfrm>
            <a:off x="13718622" y="4998713"/>
            <a:ext cx="3820280" cy="1439938"/>
          </a:xfrm>
        </p:spPr>
        <p:txBody>
          <a:bodyPr anchor="ctr">
            <a:noAutofit/>
          </a:bodyPr>
          <a:lstStyle>
            <a:lvl1pPr algn="ctr">
              <a:defRPr sz="9598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0841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332" y="2406825"/>
            <a:ext cx="8281639" cy="69836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4206747"/>
            <a:ext cx="6625311" cy="473919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8028" y="4798153"/>
            <a:ext cx="8425667" cy="3152432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8028" y="3702769"/>
            <a:ext cx="8353653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980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2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332" y="2406825"/>
            <a:ext cx="8281639" cy="69836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3198790"/>
            <a:ext cx="6625311" cy="473919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8028" y="3790197"/>
            <a:ext cx="8425667" cy="207247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8028" y="2694812"/>
            <a:ext cx="8353653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45" y="6582644"/>
            <a:ext cx="6625311" cy="473919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9287979" y="7174051"/>
            <a:ext cx="8425667" cy="207247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テキスト プレースホルダー 22"/>
          <p:cNvSpPr>
            <a:spLocks noGrp="1"/>
          </p:cNvSpPr>
          <p:nvPr>
            <p:ph type="body" sz="quarter" idx="36" hasCustomPrompt="1"/>
          </p:nvPr>
        </p:nvSpPr>
        <p:spPr>
          <a:xfrm>
            <a:off x="9287979" y="6078666"/>
            <a:ext cx="8353653" cy="1079953"/>
          </a:xfrm>
        </p:spPr>
        <p:txBody>
          <a:bodyPr anchor="ctr">
            <a:normAutofit/>
          </a:bodyPr>
          <a:lstStyle>
            <a:lvl1pPr algn="l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4909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332" y="2406825"/>
            <a:ext cx="16707306" cy="431981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07" y="7319019"/>
            <a:ext cx="6625311" cy="473919"/>
          </a:xfrm>
          <a:prstGeom prst="rect">
            <a:avLst/>
          </a:prstGeom>
        </p:spPr>
      </p:pic>
      <p:sp>
        <p:nvSpPr>
          <p:cNvPr id="1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5010" y="6726638"/>
            <a:ext cx="1642861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851" y="7864934"/>
            <a:ext cx="16419249" cy="1381595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77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120000">
            <a:off x="1220792" y="2117234"/>
            <a:ext cx="16491263" cy="4319813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9" name="対角する 2 つの角を切り取った四角形 8"/>
          <p:cNvSpPr/>
          <p:nvPr userDrawn="1"/>
        </p:nvSpPr>
        <p:spPr>
          <a:xfrm rot="-120000">
            <a:off x="718332" y="2262831"/>
            <a:ext cx="16491263" cy="431981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>
            <a:off x="935119" y="2047559"/>
            <a:ext cx="16490793" cy="4247495"/>
          </a:xfrm>
          <a:prstGeom prst="snip2DiagRect">
            <a:avLst/>
          </a:prstGeom>
          <a:effectLst>
            <a:reflection blurRad="6350" stA="52000" endA="300" endPos="3000" dir="5400000" sy="-100000" algn="bl" rotWithShape="0"/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07" y="7319019"/>
            <a:ext cx="6625311" cy="473919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5010" y="6726638"/>
            <a:ext cx="16428614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851" y="7864934"/>
            <a:ext cx="16419249" cy="1381595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7" grpId="0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120000">
            <a:off x="1478057" y="2241477"/>
            <a:ext cx="7096934" cy="3842665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9" name="対角する 2 つの角を切り取った四角形 8"/>
          <p:cNvSpPr/>
          <p:nvPr userDrawn="1"/>
        </p:nvSpPr>
        <p:spPr>
          <a:xfrm rot="21233286">
            <a:off x="992388" y="2517178"/>
            <a:ext cx="7096934" cy="3842665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120000">
            <a:off x="10270691" y="2241477"/>
            <a:ext cx="7096934" cy="3842665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対角する 2 つの角を切り取った四角形 23"/>
          <p:cNvSpPr/>
          <p:nvPr userDrawn="1"/>
        </p:nvSpPr>
        <p:spPr>
          <a:xfrm rot="21240000">
            <a:off x="9785022" y="2523672"/>
            <a:ext cx="7096934" cy="3842665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 rot="21423148">
            <a:off x="1198336" y="2262831"/>
            <a:ext cx="7096731" cy="3778335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図プレースホルダー 6"/>
          <p:cNvSpPr>
            <a:spLocks noGrp="1"/>
          </p:cNvSpPr>
          <p:nvPr>
            <p:ph type="pic" sz="quarter" idx="18" hasCustomPrompt="1"/>
          </p:nvPr>
        </p:nvSpPr>
        <p:spPr>
          <a:xfrm rot="21420000">
            <a:off x="9990970" y="2262831"/>
            <a:ext cx="7096731" cy="3778335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21" y="7302613"/>
            <a:ext cx="6625311" cy="473919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864357" y="6726638"/>
            <a:ext cx="7775543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79199" y="7864935"/>
            <a:ext cx="7760701" cy="1597585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55" y="7302613"/>
            <a:ext cx="6625311" cy="473919"/>
          </a:xfrm>
          <a:prstGeom prst="rect">
            <a:avLst/>
          </a:prstGeom>
        </p:spPr>
      </p:pic>
      <p:sp>
        <p:nvSpPr>
          <p:cNvPr id="19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9656991" y="6726638"/>
            <a:ext cx="7775543" cy="1079953"/>
          </a:xfrm>
        </p:spPr>
        <p:txBody>
          <a:bodyPr anchor="ctr">
            <a:normAutofit/>
          </a:bodyPr>
          <a:lstStyle>
            <a:lvl1pPr algn="ctr">
              <a:defRPr sz="5999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671833" y="7864935"/>
            <a:ext cx="7760701" cy="1597585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783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" presetID="2" presetClass="entr" presetSubtype="1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8" grpId="0" animBg="1"/>
      <p:bldP spid="24" grpId="0" animBg="1"/>
      <p:bldP spid="7" grpId="0" animBg="1"/>
      <p:bldP spid="21" grpId="0" animBg="1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960" y="1326871"/>
            <a:ext cx="3037339" cy="547604"/>
          </a:xfrm>
          <a:prstGeom prst="rect">
            <a:avLst/>
          </a:prstGeom>
        </p:spPr>
        <p:txBody>
          <a:bodyPr anchor="ctr"/>
          <a:lstStyle>
            <a:lvl1pPr algn="ctr">
              <a:defRPr sz="3999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3" y="945903"/>
            <a:ext cx="10059273" cy="6998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7" y="973607"/>
            <a:ext cx="10059273" cy="7195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15"/>
            <a:ext cx="18288000" cy="986973"/>
          </a:xfrm>
        </p:spPr>
        <p:txBody>
          <a:bodyPr>
            <a:noAutofit/>
          </a:bodyPr>
          <a:lstStyle>
            <a:lvl1pPr algn="ctr">
              <a:defRPr sz="8798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表プレースホルダー 9"/>
          <p:cNvSpPr>
            <a:spLocks noGrp="1"/>
          </p:cNvSpPr>
          <p:nvPr>
            <p:ph type="tbl" sz="quarter" idx="13" hasCustomPrompt="1"/>
          </p:nvPr>
        </p:nvSpPr>
        <p:spPr>
          <a:xfrm>
            <a:off x="1509844" y="2478822"/>
            <a:ext cx="4537469" cy="475224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26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1417827" y="7337313"/>
            <a:ext cx="4629559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404186" y="7951032"/>
            <a:ext cx="4666841" cy="158348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表プレースホルダー 9"/>
          <p:cNvSpPr>
            <a:spLocks noGrp="1"/>
          </p:cNvSpPr>
          <p:nvPr>
            <p:ph type="tbl" sz="quarter" idx="18" hasCustomPrompt="1"/>
          </p:nvPr>
        </p:nvSpPr>
        <p:spPr>
          <a:xfrm>
            <a:off x="6876059" y="2478822"/>
            <a:ext cx="4537469" cy="475224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6784042" y="7337313"/>
            <a:ext cx="4629559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770401" y="7951032"/>
            <a:ext cx="4666841" cy="158348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表プレースホルダー 9"/>
          <p:cNvSpPr>
            <a:spLocks noGrp="1"/>
          </p:cNvSpPr>
          <p:nvPr>
            <p:ph type="tbl" sz="quarter" idx="21" hasCustomPrompt="1"/>
          </p:nvPr>
        </p:nvSpPr>
        <p:spPr>
          <a:xfrm>
            <a:off x="12288342" y="2478822"/>
            <a:ext cx="4537469" cy="475224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3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2196325" y="7337313"/>
            <a:ext cx="4629559" cy="719969"/>
          </a:xfrm>
        </p:spPr>
        <p:txBody>
          <a:bodyPr anchor="ctr">
            <a:normAutofit/>
          </a:bodyPr>
          <a:lstStyle>
            <a:lvl1pPr algn="l">
              <a:defRPr sz="3999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82683" y="7951032"/>
            <a:ext cx="4666841" cy="158348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511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0" grpId="0" animBg="1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  <a:prstGeom prst="rect">
            <a:avLst/>
          </a:prstGeo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440" y="2919882"/>
            <a:ext cx="6765361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703" y="3558775"/>
            <a:ext cx="9937966" cy="503978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440" y="5904419"/>
            <a:ext cx="6765361" cy="72157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703" y="6543313"/>
            <a:ext cx="9937966" cy="503978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459" y="4134750"/>
            <a:ext cx="15267022" cy="151193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460" y="7158621"/>
            <a:ext cx="15267022" cy="151193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968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  <a:prstGeom prst="rect">
            <a:avLst/>
          </a:prstGeo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60010" y="2683204"/>
            <a:ext cx="6765361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620" y="5183276"/>
            <a:ext cx="6765361" cy="72157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6030" y="3466092"/>
            <a:ext cx="10051265" cy="151193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70104" y="5934673"/>
            <a:ext cx="10046563" cy="151193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9330" y="7703168"/>
            <a:ext cx="6765361" cy="72157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517" y="8454565"/>
            <a:ext cx="10046563" cy="151193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0836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7096" y="2550819"/>
            <a:ext cx="5266405" cy="6242104"/>
          </a:xfrm>
        </p:spPr>
        <p:txBody>
          <a:bodyPr anchor="ctr">
            <a:normAutofit/>
          </a:bodyPr>
          <a:lstStyle>
            <a:lvl1pPr algn="l">
              <a:defRPr sz="4399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5515" y="4304284"/>
            <a:ext cx="10739488" cy="2782339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74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89" y="3630772"/>
            <a:ext cx="16428614" cy="1079953"/>
          </a:xfrm>
        </p:spPr>
        <p:txBody>
          <a:bodyPr anchor="ctr">
            <a:normAutofit/>
          </a:bodyPr>
          <a:lstStyle>
            <a:lvl1pPr algn="ctr">
              <a:defRPr sz="4399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754" y="4664268"/>
            <a:ext cx="16419249" cy="2782339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5373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703" y="6006669"/>
            <a:ext cx="12600311" cy="1079953"/>
          </a:xfrm>
        </p:spPr>
        <p:txBody>
          <a:bodyPr anchor="ctr">
            <a:normAutofit/>
          </a:bodyPr>
          <a:lstStyle>
            <a:lvl1pPr algn="ctr">
              <a:defRPr sz="4399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00068" y="7040166"/>
            <a:ext cx="12593129" cy="2782339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56537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0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  <a:prstGeom prst="rect">
            <a:avLst/>
          </a:prstGeo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713" y="2766462"/>
            <a:ext cx="5761016" cy="5759627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788" y="2765206"/>
            <a:ext cx="8477665" cy="721572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772" y="3630772"/>
            <a:ext cx="8497680" cy="5327770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485" y="8209266"/>
            <a:ext cx="5760500" cy="766426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199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</p:spTree>
    <p:extLst>
      <p:ext uri="{BB962C8B-B14F-4D97-AF65-F5344CB8AC3E}">
        <p14:creationId xmlns:p14="http://schemas.microsoft.com/office/powerpoint/2010/main" val="28222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  <a:prstGeom prst="rect">
            <a:avLst/>
          </a:prstGeo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89" y="3064313"/>
            <a:ext cx="3374681" cy="3373867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41" y="6346161"/>
            <a:ext cx="4354773" cy="607878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799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3216" y="4360603"/>
            <a:ext cx="3374681" cy="3373867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668" y="7642451"/>
            <a:ext cx="4354773" cy="607878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799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60042" y="2616780"/>
            <a:ext cx="3374681" cy="3373867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2494" y="5898628"/>
            <a:ext cx="4354773" cy="607878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799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6869" y="3476972"/>
            <a:ext cx="3374681" cy="3373867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9321" y="6758819"/>
            <a:ext cx="4354773" cy="607878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799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375" y="7302613"/>
            <a:ext cx="3456684" cy="143993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9189" y="8598557"/>
            <a:ext cx="3456684" cy="143993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8030" y="6870632"/>
            <a:ext cx="3456684" cy="143993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4855" y="7590601"/>
            <a:ext cx="3456684" cy="143993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8108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  <a:prstGeom prst="rect">
            <a:avLst/>
          </a:prstGeo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461" y="7230616"/>
            <a:ext cx="3600712" cy="201591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3216" y="7230616"/>
            <a:ext cx="3600712" cy="201591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971" y="7230616"/>
            <a:ext cx="3600712" cy="201591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6726" y="7230616"/>
            <a:ext cx="3600712" cy="201591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489" y="2905702"/>
            <a:ext cx="3463412" cy="3460952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3166" y="2904908"/>
            <a:ext cx="3463412" cy="3460952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30545" y="2904908"/>
            <a:ext cx="3463412" cy="3460952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4027" y="2899807"/>
            <a:ext cx="3463412" cy="3460952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809" y="6726639"/>
            <a:ext cx="3448364" cy="505581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7245" y="6726639"/>
            <a:ext cx="3448364" cy="505581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4000" y="6726639"/>
            <a:ext cx="3448364" cy="505581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60755" y="6726639"/>
            <a:ext cx="3448364" cy="505581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068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  <a:prstGeom prst="rect">
            <a:avLst/>
          </a:prstGeo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547" y="2839601"/>
            <a:ext cx="4392994" cy="4751001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7530" y="2844935"/>
            <a:ext cx="4392994" cy="4751001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6388" y="2844935"/>
            <a:ext cx="4392994" cy="4751001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6046" y="7806592"/>
            <a:ext cx="6765361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2065" y="8526560"/>
            <a:ext cx="15267022" cy="143993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8371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  <a:prstGeom prst="rect">
            <a:avLst/>
          </a:prstGeo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488" y="2766809"/>
            <a:ext cx="7921568" cy="626373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4101" y="5862676"/>
            <a:ext cx="6749323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4086" y="6654641"/>
            <a:ext cx="6697325" cy="2449498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5648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  <a:prstGeom prst="rect">
            <a:avLst/>
          </a:prstGeo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  <a:prstGeom prst="rect">
            <a:avLst/>
          </a:prstGeo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488" y="2766809"/>
            <a:ext cx="14978965" cy="4679798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6046" y="7806592"/>
            <a:ext cx="6765361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2065" y="8526560"/>
            <a:ext cx="15267022" cy="122394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415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  <a:prstGeom prst="rect">
            <a:avLst/>
          </a:prstGeo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671" y="2910803"/>
            <a:ext cx="6159944" cy="3373867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648" y="6130640"/>
            <a:ext cx="6169428" cy="607878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799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8196" y="2910803"/>
            <a:ext cx="6159944" cy="3373867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5173" y="6130640"/>
            <a:ext cx="6169428" cy="607878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799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201" y="7149103"/>
            <a:ext cx="6309628" cy="2097772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4170" y="7148757"/>
            <a:ext cx="6309628" cy="2097772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0356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440" y="2919882"/>
            <a:ext cx="6765361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703" y="3558775"/>
            <a:ext cx="9937966" cy="503978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440" y="5904419"/>
            <a:ext cx="6765361" cy="721572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703" y="6543313"/>
            <a:ext cx="9937966" cy="503978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459" y="4134750"/>
            <a:ext cx="15267022" cy="151193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460" y="7158621"/>
            <a:ext cx="15267022" cy="151193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491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504" y="2478821"/>
            <a:ext cx="15267021" cy="4175820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6046" y="6510648"/>
            <a:ext cx="6765361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309" y="7149541"/>
            <a:ext cx="9937966" cy="503978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2065" y="7878589"/>
            <a:ext cx="15267022" cy="16650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7660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6046" y="7806592"/>
            <a:ext cx="6765361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2065" y="8526561"/>
            <a:ext cx="15267022" cy="10170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72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772" y="2766809"/>
            <a:ext cx="6765361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772" y="3630772"/>
            <a:ext cx="8497680" cy="2015913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773" y="5790679"/>
            <a:ext cx="6765361" cy="72157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773" y="6654641"/>
            <a:ext cx="8497680" cy="2015913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734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404" y="6510648"/>
            <a:ext cx="6765361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404" y="7374610"/>
            <a:ext cx="6815476" cy="2015913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5154" y="6510648"/>
            <a:ext cx="6765361" cy="72157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5154" y="7374610"/>
            <a:ext cx="6769338" cy="2015913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656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834" y="3508404"/>
            <a:ext cx="5833154" cy="1130325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" name="円/楕円 1"/>
          <p:cNvSpPr/>
          <p:nvPr userDrawn="1"/>
        </p:nvSpPr>
        <p:spPr>
          <a:xfrm>
            <a:off x="1654517" y="3080788"/>
            <a:ext cx="1435689" cy="1435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99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832" y="3072606"/>
            <a:ext cx="5833156" cy="558166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834" y="5588131"/>
            <a:ext cx="5833154" cy="1130325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円/楕円 23"/>
          <p:cNvSpPr/>
          <p:nvPr userDrawn="1"/>
        </p:nvSpPr>
        <p:spPr>
          <a:xfrm>
            <a:off x="1654517" y="5160516"/>
            <a:ext cx="1435689" cy="14353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99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832" y="5152333"/>
            <a:ext cx="5833156" cy="558166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834" y="7684224"/>
            <a:ext cx="5833154" cy="1130325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円/楕円 26"/>
          <p:cNvSpPr/>
          <p:nvPr userDrawn="1"/>
        </p:nvSpPr>
        <p:spPr>
          <a:xfrm>
            <a:off x="1654517" y="7256608"/>
            <a:ext cx="1435689" cy="14353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99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832" y="7248426"/>
            <a:ext cx="5833156" cy="558166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90373" y="3508404"/>
            <a:ext cx="5833154" cy="1130325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9432056" y="3080788"/>
            <a:ext cx="1435689" cy="14353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99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90371" y="3072606"/>
            <a:ext cx="5833156" cy="558166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90373" y="5588131"/>
            <a:ext cx="5833154" cy="1130325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円/楕円 32"/>
          <p:cNvSpPr/>
          <p:nvPr userDrawn="1"/>
        </p:nvSpPr>
        <p:spPr>
          <a:xfrm>
            <a:off x="9432056" y="5160516"/>
            <a:ext cx="1435689" cy="14353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99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90371" y="5152333"/>
            <a:ext cx="5833156" cy="558166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90373" y="7684224"/>
            <a:ext cx="5833154" cy="1130325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円/楕円 35"/>
          <p:cNvSpPr/>
          <p:nvPr userDrawn="1"/>
        </p:nvSpPr>
        <p:spPr>
          <a:xfrm>
            <a:off x="9432056" y="7256608"/>
            <a:ext cx="1435689" cy="14353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99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90371" y="7248426"/>
            <a:ext cx="5833156" cy="558166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1059" y="411896"/>
            <a:ext cx="13682707" cy="986973"/>
          </a:xfrm>
        </p:spPr>
        <p:txBody>
          <a:bodyPr>
            <a:noAutofit/>
          </a:bodyPr>
          <a:lstStyle>
            <a:lvl1pPr algn="l">
              <a:defRPr sz="5999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1059" y="1224933"/>
            <a:ext cx="13682707" cy="533920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418" y="1830849"/>
            <a:ext cx="13532348" cy="143994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798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6708" y="-6544794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6592" y="-666812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78205" y="-718316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5715" y="-4998191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4172" y="602632"/>
            <a:ext cx="3036606" cy="547736"/>
          </a:xfrm>
        </p:spPr>
        <p:txBody>
          <a:bodyPr/>
          <a:lstStyle>
            <a:lvl1pPr algn="l">
              <a:defRPr sz="3999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8401" y="3526232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802593" y="304039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7278" y="523537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9667" y="7342283"/>
            <a:ext cx="5789804" cy="54773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6046" y="7167698"/>
            <a:ext cx="6765361" cy="7215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199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309" y="7806592"/>
            <a:ext cx="9937966" cy="503978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2065" y="8382568"/>
            <a:ext cx="15267022" cy="1161029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7034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7458" y="6240431"/>
            <a:ext cx="10148871" cy="2430123"/>
          </a:xfrm>
        </p:spPr>
        <p:txBody>
          <a:bodyPr anchor="b">
            <a:noAutofit/>
          </a:bodyPr>
          <a:lstStyle>
            <a:lvl1pPr algn="l">
              <a:lnSpc>
                <a:spcPts val="5999"/>
              </a:lnSpc>
              <a:defRPr sz="5999" baseline="0"/>
            </a:lvl1pPr>
          </a:lstStyle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SECTION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692" y="8526560"/>
            <a:ext cx="10701751" cy="1223947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1875" y="13935915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7318" y="13468034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3913" y="11608028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0305" y="12280323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2306" y="8411925"/>
            <a:ext cx="5471764" cy="720142"/>
          </a:xfrm>
        </p:spPr>
        <p:txBody>
          <a:bodyPr anchor="ctr">
            <a:normAutofit/>
          </a:bodyPr>
          <a:lstStyle>
            <a:lvl1pPr algn="r">
              <a:defRPr sz="3599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136142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9187" y="3813154"/>
            <a:ext cx="12314437" cy="1329553"/>
          </a:xfrm>
        </p:spPr>
        <p:txBody>
          <a:bodyPr anchor="b">
            <a:noAutofit/>
          </a:bodyPr>
          <a:lstStyle>
            <a:lvl1pPr algn="l">
              <a:lnSpc>
                <a:spcPts val="8998"/>
              </a:lnSpc>
              <a:defRPr sz="4799" baseline="0">
                <a:latin typeface="Aleo-BoldItalic" pitchFamily="34" charset="0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9187" y="4935335"/>
            <a:ext cx="10154009" cy="567356"/>
          </a:xfrm>
        </p:spPr>
        <p:txBody>
          <a:bodyPr>
            <a:noAutofit/>
          </a:bodyPr>
          <a:lstStyle>
            <a:lvl1pPr marL="0" indent="0" algn="l">
              <a:lnSpc>
                <a:spcPts val="2999"/>
              </a:lnSpc>
              <a:buNone/>
              <a:defRPr sz="2799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3894" y="4057331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1700" y="4241185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4627" y="4043341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4710" y="3923668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6045" y="5974127"/>
            <a:ext cx="18360127" cy="140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3119" y="5807482"/>
            <a:ext cx="18381176" cy="216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3036" y="5687809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626" y="4076045"/>
            <a:ext cx="18336574" cy="6173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526" y="3917331"/>
            <a:ext cx="18381176" cy="4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5230" y="8094579"/>
            <a:ext cx="9289838" cy="1799922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</p:spTree>
    <p:extLst>
      <p:ext uri="{BB962C8B-B14F-4D97-AF65-F5344CB8AC3E}">
        <p14:creationId xmlns:p14="http://schemas.microsoft.com/office/powerpoint/2010/main" val="405228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79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5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130.xml"/><Relationship Id="rId27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1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36.xml"/><Relationship Id="rId21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17" Type="http://schemas.openxmlformats.org/officeDocument/2006/relationships/slideLayout" Target="../slideLayouts/slideLayout150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49.xml"/><Relationship Id="rId2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138.xml"/><Relationship Id="rId15" Type="http://schemas.openxmlformats.org/officeDocument/2006/relationships/slideLayout" Target="../slideLayouts/slideLayout148.xml"/><Relationship Id="rId23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7.xml"/><Relationship Id="rId22" Type="http://schemas.openxmlformats.org/officeDocument/2006/relationships/slideLayout" Target="../slideLayouts/slideLayout1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1" r:id="rId99"/>
    <p:sldLayoutId id="2147483772" r:id="rId10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401" y="267902"/>
            <a:ext cx="16459200" cy="986973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1" y="1614859"/>
            <a:ext cx="16459200" cy="77756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15" name="フッター プレースホルダー 3"/>
          <p:cNvSpPr txBox="1">
            <a:spLocks/>
          </p:cNvSpPr>
          <p:nvPr userDrawn="1"/>
        </p:nvSpPr>
        <p:spPr>
          <a:xfrm>
            <a:off x="934377" y="9606514"/>
            <a:ext cx="16419248" cy="54760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tx1"/>
                </a:solidFill>
                <a:latin typeface="Aleo-LightItalic" pitchFamily="34" charset="0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The Power of PowerPoint - thepopp.com</a:t>
            </a:r>
          </a:p>
        </p:txBody>
      </p:sp>
      <p:sp>
        <p:nvSpPr>
          <p:cNvPr id="12" name="対角する 2 つの角を切り取った四角形 11"/>
          <p:cNvSpPr/>
          <p:nvPr userDrawn="1"/>
        </p:nvSpPr>
        <p:spPr>
          <a:xfrm rot="21054230">
            <a:off x="17746729" y="9710207"/>
            <a:ext cx="1443778" cy="144343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対角する 2 つの角を切り取った四角形 12"/>
          <p:cNvSpPr/>
          <p:nvPr userDrawn="1"/>
        </p:nvSpPr>
        <p:spPr>
          <a:xfrm rot="21226749">
            <a:off x="-792006" y="9745056"/>
            <a:ext cx="1443778" cy="1443430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054230">
            <a:off x="-976976" y="-872008"/>
            <a:ext cx="1443778" cy="144343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対角する 2 つの角を切り取った四角形 15"/>
          <p:cNvSpPr/>
          <p:nvPr userDrawn="1"/>
        </p:nvSpPr>
        <p:spPr>
          <a:xfrm rot="21226749">
            <a:off x="17715656" y="-926495"/>
            <a:ext cx="1443778" cy="1443430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163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  <p:bldP spid="16" grpId="0" animBg="1"/>
    </p:bldLst>
  </p:timing>
  <p:hf hdr="0" dt="0"/>
  <p:txStyles>
    <p:titleStyle>
      <a:lvl1pPr algn="ctr" defTabSz="1632426" rtl="0" eaLnBrk="1" latinLnBrk="0" hangingPunct="1">
        <a:spcBef>
          <a:spcPct val="0"/>
        </a:spcBef>
        <a:buNone/>
        <a:defRPr sz="4399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426" rtl="0" eaLnBrk="1" latinLnBrk="0" hangingPunct="1">
        <a:spcBef>
          <a:spcPct val="20000"/>
        </a:spcBef>
        <a:buFontTx/>
        <a:buNone/>
        <a:defRPr sz="3199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7834" indent="-359928" algn="l" defTabSz="1632426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7762" indent="-359928" algn="l" defTabSz="1632426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6746" indent="-408106" algn="l" defTabSz="1632426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2958" indent="-408106" algn="l" defTabSz="1632426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89172" indent="-408106" algn="l" defTabSz="163242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305385" indent="-408106" algn="l" defTabSz="163242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121597" indent="-408106" algn="l" defTabSz="163242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6937811" indent="-408106" algn="l" defTabSz="163242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816213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632426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448639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4pPr>
      <a:lvl5pPr marL="3264852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5pPr>
      <a:lvl6pPr marL="4081066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6pPr>
      <a:lvl7pPr marL="4897278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7pPr>
      <a:lvl8pPr marL="5713491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8pPr>
      <a:lvl9pPr marL="6529705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401" y="267902"/>
            <a:ext cx="16459200" cy="986973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1" y="1614859"/>
            <a:ext cx="16459200" cy="77756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8401" y="9533056"/>
            <a:ext cx="5791200" cy="5476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6401" y="9533056"/>
            <a:ext cx="4267200" cy="5476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8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</p:sldLayoutIdLst>
  <p:hf hdr="0" dt="0"/>
  <p:txStyles>
    <p:titleStyle>
      <a:lvl1pPr algn="ctr" defTabSz="1632426" rtl="0" eaLnBrk="1" latinLnBrk="0" hangingPunct="1">
        <a:spcBef>
          <a:spcPct val="0"/>
        </a:spcBef>
        <a:buNone/>
        <a:defRPr sz="4399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426" rtl="0" eaLnBrk="1" latinLnBrk="0" hangingPunct="1">
        <a:spcBef>
          <a:spcPct val="20000"/>
        </a:spcBef>
        <a:buFontTx/>
        <a:buNone/>
        <a:defRPr sz="3199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7834" indent="-359928" algn="l" defTabSz="1632426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7762" indent="-359928" algn="l" defTabSz="1632426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6746" indent="-408106" algn="l" defTabSz="1632426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2958" indent="-408106" algn="l" defTabSz="1632426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89172" indent="-408106" algn="l" defTabSz="163242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305385" indent="-408106" algn="l" defTabSz="163242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121597" indent="-408106" algn="l" defTabSz="163242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6937811" indent="-408106" algn="l" defTabSz="163242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816213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632426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448639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4pPr>
      <a:lvl5pPr marL="3264852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5pPr>
      <a:lvl6pPr marL="4081066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6pPr>
      <a:lvl7pPr marL="4897278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7pPr>
      <a:lvl8pPr marL="5713491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8pPr>
      <a:lvl9pPr marL="6529705" algn="l" defTabSz="1632426" rtl="0" eaLnBrk="1" latinLnBrk="0" hangingPunct="1">
        <a:defRPr sz="3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6E1317E6-EF54-45A3-A8C7-5ECF803EC3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/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03350" y="4089634"/>
            <a:ext cx="15481300" cy="1357396"/>
          </a:xfrm>
        </p:spPr>
        <p:txBody>
          <a:bodyPr>
            <a:normAutofit fontScale="90000"/>
          </a:bodyPr>
          <a:lstStyle/>
          <a:p>
            <a:r>
              <a:rPr lang="en-US" altLang="ja-JP" dirty="0" err="1"/>
              <a:t>Algoritma</a:t>
            </a:r>
            <a:r>
              <a:rPr lang="en-US" altLang="ja-JP" dirty="0"/>
              <a:t> Agglomerative Hierarchical Clustering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88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42">
        <p:fade/>
      </p:transition>
    </mc:Choice>
    <mc:Fallback xmlns="">
      <p:transition spd="med" advTm="48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Rumus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6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65">
        <p14:flip dir="r"/>
      </p:transition>
    </mc:Choice>
    <mc:Fallback xmlns="">
      <p:transition spd="slow" advTm="36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6000" dirty="0"/>
              <a:t>1. </a:t>
            </a:r>
            <a:r>
              <a:rPr lang="en-US" altLang="ja-JP" sz="6000" dirty="0" err="1"/>
              <a:t>Hitung</a:t>
            </a:r>
            <a:r>
              <a:rPr lang="en-US" altLang="ja-JP" sz="6000" dirty="0"/>
              <a:t> </a:t>
            </a:r>
            <a:r>
              <a:rPr lang="en-US" sz="6000" dirty="0" err="1">
                <a:solidFill>
                  <a:schemeClr val="accent1"/>
                </a:solidFill>
              </a:rPr>
              <a:t>matriks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jarak</a:t>
            </a:r>
            <a:endParaRPr lang="en-US" altLang="ja-JP" sz="6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11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algoritma</a:t>
            </a:r>
            <a:r>
              <a:rPr lang="en-US" dirty="0">
                <a:solidFill>
                  <a:schemeClr val="bg1"/>
                </a:solidFill>
              </a:rPr>
              <a:t> cluster </a:t>
            </a:r>
            <a:r>
              <a:rPr lang="en-US" dirty="0" err="1">
                <a:solidFill>
                  <a:schemeClr val="bg1"/>
                </a:solidFill>
              </a:rPr>
              <a:t>hirarki</a:t>
            </a:r>
            <a:r>
              <a:rPr lang="en-US" dirty="0">
                <a:solidFill>
                  <a:schemeClr val="bg1"/>
                </a:solidFill>
              </a:rPr>
              <a:t> agglomerative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ja-JP" sz="3000" dirty="0"/>
              <a:t>Ada </a:t>
            </a:r>
            <a:r>
              <a:rPr lang="en-US" altLang="ja-JP" sz="3000" dirty="0" err="1"/>
              <a:t>berbagai</a:t>
            </a:r>
            <a:r>
              <a:rPr lang="en-US" altLang="ja-JP" sz="3000" dirty="0"/>
              <a:t> </a:t>
            </a:r>
            <a:r>
              <a:rPr lang="en-US" altLang="ja-JP" sz="3000" dirty="0" err="1"/>
              <a:t>macam</a:t>
            </a:r>
            <a:r>
              <a:rPr lang="en-US" altLang="ja-JP" sz="3000" dirty="0"/>
              <a:t> </a:t>
            </a:r>
            <a:r>
              <a:rPr lang="en-US" altLang="ja-JP" sz="3000" dirty="0" err="1"/>
              <a:t>jenis</a:t>
            </a:r>
            <a:r>
              <a:rPr lang="en-US" altLang="ja-JP" sz="3000" dirty="0"/>
              <a:t> </a:t>
            </a:r>
            <a:r>
              <a:rPr lang="en-US" altLang="ja-JP" sz="3000" dirty="0" err="1"/>
              <a:t>jarak</a:t>
            </a:r>
            <a:r>
              <a:rPr lang="en-US" altLang="ja-JP" sz="3000" dirty="0"/>
              <a:t>, </a:t>
            </a:r>
            <a:r>
              <a:rPr lang="en-US" altLang="ja-JP" sz="3000" dirty="0" err="1"/>
              <a:t>namun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jarak</a:t>
            </a:r>
            <a:r>
              <a:rPr lang="en-US" altLang="ja-JP" sz="3000" dirty="0"/>
              <a:t> yang </a:t>
            </a:r>
            <a:r>
              <a:rPr lang="en-US" altLang="ja-JP" sz="3000" dirty="0" err="1"/>
              <a:t>sering</a:t>
            </a:r>
            <a:r>
              <a:rPr lang="en-US" altLang="ja-JP" sz="3000" dirty="0"/>
              <a:t> </a:t>
            </a:r>
            <a:r>
              <a:rPr lang="en-US" altLang="ja-JP" sz="3000" dirty="0" err="1"/>
              <a:t>digunakan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adalah</a:t>
            </a:r>
            <a:r>
              <a:rPr lang="en-US" altLang="ja-JP" sz="3000" dirty="0"/>
              <a:t> Euclidean.</a:t>
            </a:r>
          </a:p>
          <a:p>
            <a:r>
              <a:rPr lang="en-US" altLang="ja-JP" sz="3000" dirty="0" err="1"/>
              <a:t>Keterangan</a:t>
            </a:r>
            <a:r>
              <a:rPr lang="en-US" altLang="ja-JP" sz="3000" dirty="0"/>
              <a:t>:</a:t>
            </a:r>
          </a:p>
          <a:p>
            <a:r>
              <a:rPr lang="en-US" altLang="ja-JP" sz="3000" dirty="0" err="1"/>
              <a:t>Dij</a:t>
            </a:r>
            <a:r>
              <a:rPr lang="en-US" altLang="ja-JP" sz="3000" dirty="0"/>
              <a:t> : Jarak </a:t>
            </a:r>
            <a:r>
              <a:rPr lang="en-US" altLang="ja-JP" sz="3000" dirty="0" err="1"/>
              <a:t>antara</a:t>
            </a:r>
            <a:r>
              <a:rPr lang="en-US" altLang="ja-JP" sz="3000" dirty="0"/>
              <a:t> </a:t>
            </a:r>
            <a:r>
              <a:rPr lang="en-US" altLang="ja-JP" sz="3000" dirty="0" err="1"/>
              <a:t>objek</a:t>
            </a:r>
            <a:r>
              <a:rPr lang="en-US" altLang="ja-JP" sz="3000" dirty="0"/>
              <a:t> I </a:t>
            </a:r>
            <a:r>
              <a:rPr lang="en-US" altLang="ja-JP" sz="3000" dirty="0" err="1"/>
              <a:t>dengan</a:t>
            </a:r>
            <a:r>
              <a:rPr lang="en-US" altLang="ja-JP" sz="3000" dirty="0"/>
              <a:t> j</a:t>
            </a:r>
          </a:p>
          <a:p>
            <a:r>
              <a:rPr lang="en-US" altLang="ja-JP" sz="3000" smtClean="0"/>
              <a:t>Xik </a:t>
            </a:r>
            <a:r>
              <a:rPr lang="en-US" altLang="ja-JP" sz="3000" dirty="0"/>
              <a:t>: Nilai </a:t>
            </a:r>
            <a:r>
              <a:rPr lang="en-US" altLang="ja-JP" sz="3000" dirty="0" err="1"/>
              <a:t>objek</a:t>
            </a:r>
            <a:r>
              <a:rPr lang="en-US" altLang="ja-JP" sz="3000" dirty="0"/>
              <a:t> I pada variable </a:t>
            </a:r>
            <a:r>
              <a:rPr lang="en-US" altLang="ja-JP" sz="3000" dirty="0" err="1"/>
              <a:t>ke</a:t>
            </a:r>
            <a:r>
              <a:rPr lang="en-US" altLang="ja-JP" sz="3000" dirty="0"/>
              <a:t> K</a:t>
            </a:r>
          </a:p>
          <a:p>
            <a:r>
              <a:rPr lang="en-US" altLang="ja-JP" sz="3000" dirty="0" err="1"/>
              <a:t>Xjk</a:t>
            </a:r>
            <a:r>
              <a:rPr lang="en-US" altLang="ja-JP" sz="3000" dirty="0"/>
              <a:t> : Nilai </a:t>
            </a:r>
            <a:r>
              <a:rPr lang="en-US" altLang="ja-JP" sz="3000" dirty="0" err="1"/>
              <a:t>objek</a:t>
            </a:r>
            <a:r>
              <a:rPr lang="en-US" altLang="ja-JP" sz="3000" dirty="0"/>
              <a:t> j pada variable </a:t>
            </a:r>
            <a:r>
              <a:rPr lang="en-US" altLang="ja-JP" sz="3000" dirty="0" err="1"/>
              <a:t>ke</a:t>
            </a:r>
            <a:r>
              <a:rPr lang="en-US" altLang="ja-JP" sz="3000" dirty="0"/>
              <a:t> K</a:t>
            </a:r>
          </a:p>
          <a:p>
            <a:r>
              <a:rPr lang="en-US" altLang="ja-JP" sz="3000" dirty="0"/>
              <a:t>P : </a:t>
            </a:r>
            <a:r>
              <a:rPr lang="en-US" altLang="ja-JP" sz="3000" dirty="0" err="1"/>
              <a:t>Banyaknya</a:t>
            </a:r>
            <a:r>
              <a:rPr lang="en-US" altLang="ja-JP" sz="3000" dirty="0"/>
              <a:t> </a:t>
            </a:r>
            <a:r>
              <a:rPr lang="en-US" altLang="ja-JP" sz="3000" dirty="0" err="1"/>
              <a:t>variabel</a:t>
            </a:r>
            <a:r>
              <a:rPr lang="en-US" altLang="ja-JP" sz="3000" dirty="0"/>
              <a:t> yang </a:t>
            </a:r>
            <a:r>
              <a:rPr lang="en-US" altLang="ja-JP" sz="3000" dirty="0" err="1"/>
              <a:t>diamati</a:t>
            </a:r>
            <a:endParaRPr lang="ja-JP" altLang="en-US" sz="3000" dirty="0"/>
          </a:p>
        </p:txBody>
      </p:sp>
      <p:pic>
        <p:nvPicPr>
          <p:cNvPr id="12" name="Picture Placeholder 3">
            <a:extLst>
              <a:ext uri="{FF2B5EF4-FFF2-40B4-BE49-F238E27FC236}">
                <a16:creationId xmlns="" xmlns:a16="http://schemas.microsoft.com/office/drawing/2014/main" id="{36B76C3A-2EDC-4192-8723-185283CC58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52220" y="4293215"/>
            <a:ext cx="5677678" cy="16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843">
        <p14:warp dir="in"/>
      </p:transition>
    </mc:Choice>
    <mc:Fallback xmlns="">
      <p:transition spd="slow" advTm="58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6000" dirty="0"/>
              <a:t>2. </a:t>
            </a:r>
            <a:r>
              <a:rPr kumimoji="1" lang="en-US" altLang="ja-JP" sz="6000" dirty="0" err="1"/>
              <a:t>Gabungkan</a:t>
            </a:r>
            <a:r>
              <a:rPr kumimoji="1" lang="en-US" altLang="ja-JP" sz="6000" dirty="0"/>
              <a:t> </a:t>
            </a:r>
            <a:r>
              <a:rPr kumimoji="1" lang="en-US" altLang="ja-JP" sz="6000" dirty="0" err="1"/>
              <a:t>dua</a:t>
            </a:r>
            <a:r>
              <a:rPr kumimoji="1" lang="en-US" altLang="ja-JP" sz="6000" dirty="0"/>
              <a:t> </a:t>
            </a:r>
            <a:r>
              <a:rPr lang="en-US" sz="6000" dirty="0">
                <a:solidFill>
                  <a:schemeClr val="accent1"/>
                </a:solidFill>
              </a:rPr>
              <a:t>cluster </a:t>
            </a:r>
            <a:r>
              <a:rPr lang="en-US" sz="6000" dirty="0" err="1">
                <a:solidFill>
                  <a:schemeClr val="accent1"/>
                </a:solidFill>
              </a:rPr>
              <a:t>terdekat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12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Gabungkan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dua</a:t>
            </a:r>
            <a:r>
              <a:rPr kumimoji="1" lang="en-US" altLang="ja-JP" dirty="0"/>
              <a:t> cluster </a:t>
            </a:r>
            <a:r>
              <a:rPr kumimoji="1" lang="en-US" altLang="ja-JP" dirty="0" err="1"/>
              <a:t>terdekat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D" sz="3200" i="0" dirty="0">
                <a:solidFill>
                  <a:srgbClr val="242424"/>
                </a:solidFill>
                <a:effectLst/>
              </a:rPr>
              <a:t/>
            </a:r>
            <a:br>
              <a:rPr lang="en-ID" sz="3200" i="0" dirty="0">
                <a:solidFill>
                  <a:srgbClr val="242424"/>
                </a:solidFill>
                <a:effectLst/>
              </a:rPr>
            </a:br>
            <a:r>
              <a:rPr lang="en-ID" sz="3200" i="0" dirty="0">
                <a:solidFill>
                  <a:srgbClr val="242424"/>
                </a:solidFill>
                <a:effectLst/>
              </a:rPr>
              <a:t>Jika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jarak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objek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200" i="1" dirty="0">
                <a:solidFill>
                  <a:srgbClr val="242424"/>
                </a:solidFill>
                <a:effectLst/>
              </a:rPr>
              <a:t>a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dengan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200" i="1" dirty="0">
                <a:solidFill>
                  <a:srgbClr val="242424"/>
                </a:solidFill>
                <a:effectLst/>
              </a:rPr>
              <a:t>b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memiliki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nilai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jarak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paling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kecil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dibandingkan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jarak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antar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objek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lainnya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dalam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matriks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jarak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200" i="1" dirty="0">
                <a:solidFill>
                  <a:srgbClr val="242424"/>
                </a:solidFill>
                <a:effectLst/>
              </a:rPr>
              <a:t>Euclidean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,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maka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gabungan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dua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200" i="1" dirty="0">
                <a:solidFill>
                  <a:srgbClr val="242424"/>
                </a:solidFill>
                <a:effectLst/>
              </a:rPr>
              <a:t>cluster 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pada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tahap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pertama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200" i="0" dirty="0" err="1">
                <a:solidFill>
                  <a:srgbClr val="242424"/>
                </a:solidFill>
                <a:effectLst/>
              </a:rPr>
              <a:t>adalah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200" i="1" dirty="0" err="1">
                <a:solidFill>
                  <a:srgbClr val="242424"/>
                </a:solidFill>
                <a:effectLst/>
              </a:rPr>
              <a:t>d_ab</a:t>
            </a:r>
            <a:r>
              <a:rPr lang="en-ID" sz="3200" i="0" dirty="0">
                <a:solidFill>
                  <a:srgbClr val="242424"/>
                </a:solidFill>
                <a:effectLst/>
              </a:rPr>
              <a:t>.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791602452"/>
      </p:ext>
    </p:extLst>
  </p:cSld>
  <p:clrMapOvr>
    <a:masterClrMapping/>
  </p:clrMapOvr>
  <p:transition spd="slow" advTm="2679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4">
            <a:extLst>
              <a:ext uri="{FF2B5EF4-FFF2-40B4-BE49-F238E27FC236}">
                <a16:creationId xmlns="" xmlns:a16="http://schemas.microsoft.com/office/drawing/2014/main" id="{8B038F06-627F-4020-BBA6-09A9B59E542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41"/>
          <a:stretch/>
        </p:blipFill>
        <p:spPr>
          <a:xfrm>
            <a:off x="12331838" y="4311114"/>
            <a:ext cx="5868977" cy="1202731"/>
          </a:xfrm>
          <a:prstGeom prst="rect">
            <a:avLst/>
          </a:prstGeom>
        </p:spPr>
      </p:pic>
      <p:pic>
        <p:nvPicPr>
          <p:cNvPr id="27" name="Picture Placeholder 23">
            <a:extLst>
              <a:ext uri="{FF2B5EF4-FFF2-40B4-BE49-F238E27FC236}">
                <a16:creationId xmlns="" xmlns:a16="http://schemas.microsoft.com/office/drawing/2014/main" id="{2C95AD7D-10C5-4526-B7D7-E6D230119FF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00"/>
          <a:stretch/>
        </p:blipFill>
        <p:spPr>
          <a:xfrm>
            <a:off x="5822421" y="4246760"/>
            <a:ext cx="6058679" cy="1163822"/>
          </a:xfrm>
          <a:prstGeom prst="rect">
            <a:avLst/>
          </a:prstGeom>
        </p:spPr>
      </p:pic>
      <p:pic>
        <p:nvPicPr>
          <p:cNvPr id="24" name="Picture Placeholder 11">
            <a:extLst>
              <a:ext uri="{FF2B5EF4-FFF2-40B4-BE49-F238E27FC236}">
                <a16:creationId xmlns="" xmlns:a16="http://schemas.microsoft.com/office/drawing/2014/main" id="{D87051AB-F6EA-4488-A7A6-2650D73C21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8" b="37055"/>
          <a:stretch/>
        </p:blipFill>
        <p:spPr>
          <a:xfrm>
            <a:off x="354476" y="4132710"/>
            <a:ext cx="4842367" cy="1381135"/>
          </a:xfrm>
          <a:prstGeom prst="rect">
            <a:avLst/>
          </a:prstGeom>
        </p:spPr>
      </p:pic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4605293" y="662065"/>
            <a:ext cx="13682707" cy="986973"/>
          </a:xfrm>
        </p:spPr>
        <p:txBody>
          <a:bodyPr/>
          <a:lstStyle/>
          <a:p>
            <a:r>
              <a:rPr lang="en-US" sz="4000" dirty="0"/>
              <a:t>3. </a:t>
            </a:r>
            <a:r>
              <a:rPr lang="en-US" sz="4000" dirty="0" err="1"/>
              <a:t>Perbarui</a:t>
            </a:r>
            <a:r>
              <a:rPr lang="en-US" sz="4000" dirty="0"/>
              <a:t> </a:t>
            </a:r>
            <a:r>
              <a:rPr lang="en-US" sz="4000" dirty="0" err="1"/>
              <a:t>matriks</a:t>
            </a:r>
            <a:r>
              <a:rPr lang="en-US" sz="4000" dirty="0"/>
              <a:t> </a:t>
            </a:r>
            <a:r>
              <a:rPr lang="en-US" sz="4000" dirty="0" err="1"/>
              <a:t>jarak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</a:t>
            </a:r>
            <a:r>
              <a:rPr lang="en-US" sz="4000" err="1"/>
              <a:t>dengan</a:t>
            </a:r>
            <a:r>
              <a:rPr lang="en-US" sz="4000"/>
              <a:t> </a:t>
            </a:r>
            <a:r>
              <a:rPr lang="en-US" sz="4000" smtClean="0"/>
              <a:t>teknik </a:t>
            </a:r>
            <a:r>
              <a:rPr lang="en-US" sz="4000" dirty="0" err="1"/>
              <a:t>pengelompokan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1"/>
                </a:solidFill>
              </a:rPr>
              <a:t>agglomerative method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13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 rot="21288877">
            <a:off x="742586" y="5669576"/>
            <a:ext cx="4354773" cy="607878"/>
          </a:xfrm>
        </p:spPr>
        <p:txBody>
          <a:bodyPr/>
          <a:lstStyle/>
          <a:p>
            <a:r>
              <a:rPr lang="en-US" dirty="0"/>
              <a:t>Single linkage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>
          <a:xfrm rot="21288877">
            <a:off x="7073315" y="5606127"/>
            <a:ext cx="4354773" cy="607878"/>
          </a:xfrm>
        </p:spPr>
        <p:txBody>
          <a:bodyPr/>
          <a:lstStyle/>
          <a:p>
            <a:r>
              <a:rPr lang="en-US" dirty="0"/>
              <a:t>Average linkage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>
          <a:xfrm rot="21288877">
            <a:off x="13037076" y="5606127"/>
            <a:ext cx="4354773" cy="607878"/>
          </a:xfrm>
        </p:spPr>
        <p:txBody>
          <a:bodyPr/>
          <a:lstStyle/>
          <a:p>
            <a:r>
              <a:rPr lang="en-US" dirty="0"/>
              <a:t>Complete linkage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2"/>
          </p:nvPr>
        </p:nvSpPr>
        <p:spPr>
          <a:xfrm>
            <a:off x="3295475" y="7509018"/>
            <a:ext cx="11697049" cy="1980031"/>
          </a:xfrm>
        </p:spPr>
        <p:txBody>
          <a:bodyPr>
            <a:noAutofit/>
          </a:bodyPr>
          <a:lstStyle/>
          <a:p>
            <a:pPr algn="ctr"/>
            <a:r>
              <a:rPr lang="en-US" altLang="ja-JP" sz="3000" dirty="0"/>
              <a:t>Jika </a:t>
            </a:r>
            <a:r>
              <a:rPr lang="en-US" altLang="ja-JP" sz="3000" dirty="0" err="1"/>
              <a:t>d_ab</a:t>
            </a:r>
            <a:r>
              <a:rPr lang="en-US" altLang="ja-JP" sz="3000" dirty="0"/>
              <a:t> </a:t>
            </a:r>
            <a:r>
              <a:rPr lang="en-US" altLang="ja-JP" sz="3000" dirty="0" err="1"/>
              <a:t>adalah</a:t>
            </a:r>
            <a:r>
              <a:rPr lang="en-US" altLang="ja-JP" sz="3000" dirty="0"/>
              <a:t> </a:t>
            </a:r>
            <a:r>
              <a:rPr lang="en-US" altLang="ja-JP" sz="3000" dirty="0" err="1"/>
              <a:t>jarak</a:t>
            </a:r>
            <a:r>
              <a:rPr lang="en-US" altLang="ja-JP" sz="3000" dirty="0"/>
              <a:t> </a:t>
            </a:r>
            <a:r>
              <a:rPr lang="en-US" altLang="ja-JP" sz="3000" dirty="0" err="1"/>
              <a:t>terdekat</a:t>
            </a:r>
            <a:r>
              <a:rPr lang="en-US" altLang="ja-JP" sz="3000" dirty="0"/>
              <a:t> </a:t>
            </a:r>
            <a:r>
              <a:rPr lang="en-US" altLang="ja-JP" sz="3000" dirty="0" err="1"/>
              <a:t>dari</a:t>
            </a:r>
            <a:r>
              <a:rPr lang="en-US" altLang="ja-JP" sz="3000" dirty="0"/>
              <a:t> </a:t>
            </a:r>
            <a:r>
              <a:rPr lang="en-US" altLang="ja-JP" sz="3000" dirty="0" err="1"/>
              <a:t>matriks</a:t>
            </a:r>
            <a:r>
              <a:rPr lang="en-US" altLang="ja-JP" sz="3000" dirty="0"/>
              <a:t> </a:t>
            </a:r>
            <a:r>
              <a:rPr lang="en-US" altLang="ja-JP" sz="3000" dirty="0" err="1"/>
              <a:t>jarak</a:t>
            </a:r>
            <a:r>
              <a:rPr lang="en-US" altLang="ja-JP" sz="3000" dirty="0"/>
              <a:t> Euclidean, </a:t>
            </a:r>
            <a:r>
              <a:rPr lang="en-US" altLang="ja-JP" sz="3000" dirty="0" err="1"/>
              <a:t>maka</a:t>
            </a:r>
            <a:r>
              <a:rPr lang="en-US" altLang="ja-JP" sz="3000" dirty="0"/>
              <a:t> </a:t>
            </a:r>
            <a:r>
              <a:rPr lang="en-US" altLang="ja-JP" sz="3000" dirty="0" err="1"/>
              <a:t>rumus</a:t>
            </a:r>
            <a:r>
              <a:rPr lang="en-US" altLang="ja-JP" sz="3000" dirty="0"/>
              <a:t> </a:t>
            </a:r>
            <a:r>
              <a:rPr lang="en-US" altLang="ja-JP" sz="3000" dirty="0" err="1"/>
              <a:t>untuk</a:t>
            </a:r>
            <a:r>
              <a:rPr lang="en-US" altLang="ja-JP" sz="3000" dirty="0"/>
              <a:t> </a:t>
            </a:r>
            <a:r>
              <a:rPr lang="en-US" altLang="ja-JP" sz="3000" dirty="0" err="1"/>
              <a:t>metode</a:t>
            </a:r>
            <a:r>
              <a:rPr lang="en-US" altLang="ja-JP" sz="3000" dirty="0"/>
              <a:t> agglomerative </a:t>
            </a:r>
            <a:r>
              <a:rPr lang="en-US" altLang="ja-JP" sz="3000" dirty="0" err="1"/>
              <a:t>adalah</a:t>
            </a:r>
            <a:r>
              <a:rPr lang="en-US" altLang="ja-JP" sz="3000" dirty="0"/>
              <a:t> </a:t>
            </a:r>
            <a:r>
              <a:rPr lang="en-US" altLang="ja-JP" sz="3000" dirty="0" err="1"/>
              <a:t>seperti</a:t>
            </a:r>
            <a:r>
              <a:rPr lang="en-US" altLang="ja-JP" sz="3000" dirty="0"/>
              <a:t> pada </a:t>
            </a:r>
            <a:r>
              <a:rPr lang="en-US" altLang="ja-JP" sz="3000" dirty="0" err="1"/>
              <a:t>gambar</a:t>
            </a:r>
            <a:r>
              <a:rPr lang="en-US" altLang="ja-JP" sz="3000" dirty="0"/>
              <a:t> </a:t>
            </a:r>
            <a:r>
              <a:rPr lang="en-US" altLang="ja-JP" sz="3000" dirty="0" err="1"/>
              <a:t>berikut</a:t>
            </a:r>
            <a:r>
              <a:rPr lang="en-US" altLang="ja-JP" sz="3000" dirty="0"/>
              <a:t>.</a:t>
            </a:r>
          </a:p>
          <a:p>
            <a:pPr algn="ctr"/>
            <a:r>
              <a:rPr lang="en-ID" altLang="ja-JP" sz="3000" dirty="0"/>
              <a:t>Lalu </a:t>
            </a:r>
            <a:r>
              <a:rPr lang="en-ID" altLang="ja-JP" sz="3000" dirty="0" err="1"/>
              <a:t>u</a:t>
            </a:r>
            <a:r>
              <a:rPr kumimoji="1" lang="en-ID" altLang="ja-JP" sz="3000" dirty="0" err="1"/>
              <a:t>langi</a:t>
            </a:r>
            <a:r>
              <a:rPr kumimoji="1" lang="en-ID" altLang="ja-JP" sz="3000" dirty="0"/>
              <a:t> </a:t>
            </a:r>
            <a:r>
              <a:rPr kumimoji="1" lang="en-ID" altLang="ja-JP" sz="3000" dirty="0" err="1"/>
              <a:t>langkah</a:t>
            </a:r>
            <a:r>
              <a:rPr kumimoji="1" lang="en-ID" altLang="ja-JP" sz="3000" dirty="0"/>
              <a:t> 2 dan 3 </a:t>
            </a:r>
            <a:r>
              <a:rPr kumimoji="1" lang="en-ID" altLang="ja-JP" sz="3000" dirty="0" err="1"/>
              <a:t>sampai</a:t>
            </a:r>
            <a:r>
              <a:rPr kumimoji="1" lang="en-ID" altLang="ja-JP" sz="3000" dirty="0"/>
              <a:t> </a:t>
            </a:r>
            <a:r>
              <a:rPr kumimoji="1" lang="en-ID" altLang="ja-JP" sz="3000" dirty="0" err="1"/>
              <a:t>hanya</a:t>
            </a:r>
            <a:r>
              <a:rPr kumimoji="1" lang="en-ID" altLang="ja-JP" sz="3000" dirty="0"/>
              <a:t> </a:t>
            </a:r>
            <a:r>
              <a:rPr kumimoji="1" lang="en-ID" altLang="ja-JP" sz="3000" dirty="0" err="1"/>
              <a:t>tersisa</a:t>
            </a:r>
            <a:r>
              <a:rPr kumimoji="1" lang="en-ID" altLang="ja-JP" sz="3000" dirty="0"/>
              <a:t> </a:t>
            </a:r>
            <a:r>
              <a:rPr kumimoji="1" lang="en-ID" altLang="ja-JP" sz="3000" dirty="0" err="1"/>
              <a:t>satu</a:t>
            </a:r>
            <a:r>
              <a:rPr kumimoji="1" lang="en-ID" altLang="ja-JP" sz="3000" dirty="0"/>
              <a:t> cluster </a:t>
            </a:r>
            <a:r>
              <a:rPr lang="en-ID" altLang="ja-JP" sz="3000" dirty="0"/>
              <a:t>dan </a:t>
            </a:r>
            <a:r>
              <a:rPr lang="en-ID" altLang="ja-JP" sz="3000" dirty="0" err="1"/>
              <a:t>langkah</a:t>
            </a:r>
            <a:r>
              <a:rPr lang="en-ID" altLang="ja-JP" sz="3000" dirty="0"/>
              <a:t> </a:t>
            </a:r>
            <a:r>
              <a:rPr lang="en-ID" altLang="ja-JP" sz="3000" dirty="0" err="1"/>
              <a:t>terakhir</a:t>
            </a:r>
            <a:r>
              <a:rPr lang="en-ID" altLang="ja-JP" sz="3000" dirty="0"/>
              <a:t> b</a:t>
            </a:r>
            <a:r>
              <a:rPr kumimoji="1" lang="en-ID" altLang="ja-JP" sz="3000" dirty="0"/>
              <a:t>uat dendrogram</a:t>
            </a:r>
            <a:endParaRPr kumimoji="1" lang="ja-JP" altLang="en-US" sz="3000" dirty="0"/>
          </a:p>
        </p:txBody>
      </p:sp>
      <p:sp>
        <p:nvSpPr>
          <p:cNvPr id="25" name="図プレースホルダー 3">
            <a:extLst>
              <a:ext uri="{FF2B5EF4-FFF2-40B4-BE49-F238E27FC236}">
                <a16:creationId xmlns="" xmlns:a16="http://schemas.microsoft.com/office/drawing/2014/main" id="{DF2727EB-5981-4274-8D7D-671410D69ADC}"/>
              </a:ext>
            </a:extLst>
          </p:cNvPr>
          <p:cNvSpPr txBox="1">
            <a:spLocks/>
          </p:cNvSpPr>
          <p:nvPr/>
        </p:nvSpPr>
        <p:spPr>
          <a:xfrm>
            <a:off x="5121192" y="4303713"/>
            <a:ext cx="3374681" cy="3373867"/>
          </a:xfrm>
          <a:prstGeom prst="rect">
            <a:avLst/>
          </a:prstGeo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</p:sp>
    </p:spTree>
    <p:extLst>
      <p:ext uri="{BB962C8B-B14F-4D97-AF65-F5344CB8AC3E}">
        <p14:creationId xmlns:p14="http://schemas.microsoft.com/office/powerpoint/2010/main" val="2725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6203">
        <p14:warp dir="in"/>
      </p:transition>
    </mc:Choice>
    <mc:Fallback xmlns="">
      <p:transition spd="slow" advTm="6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Perhitungan</a:t>
            </a:r>
            <a:r>
              <a:rPr kumimoji="1" lang="en-US" altLang="ja-JP" dirty="0"/>
              <a:t> Manual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788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71">
        <p14:flip dir="r"/>
      </p:transition>
    </mc:Choice>
    <mc:Fallback xmlns="">
      <p:transition spd="slow" advTm="387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2">
            <a:extLst>
              <a:ext uri="{FF2B5EF4-FFF2-40B4-BE49-F238E27FC236}">
                <a16:creationId xmlns="" xmlns:a16="http://schemas.microsoft.com/office/drawing/2014/main" id="{E3EEDB6D-25EC-40DF-8FE9-5866691E86C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85" y="3207040"/>
            <a:ext cx="6354062" cy="2810267"/>
          </a:xfrm>
          <a:prstGeom prst="rect">
            <a:avLst/>
          </a:prstGeom>
        </p:spPr>
      </p:pic>
      <p:pic>
        <p:nvPicPr>
          <p:cNvPr id="12" name="Picture Placeholder 10">
            <a:extLst>
              <a:ext uri="{FF2B5EF4-FFF2-40B4-BE49-F238E27FC236}">
                <a16:creationId xmlns="" xmlns:a16="http://schemas.microsoft.com/office/drawing/2014/main" id="{C72B6ECE-D1E4-4A24-AFCD-E1F5EA739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60" y="3193446"/>
            <a:ext cx="6394378" cy="2808580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dan </a:t>
            </a:r>
            <a:r>
              <a:rPr lang="en-US" dirty="0" err="1">
                <a:solidFill>
                  <a:schemeClr val="accent1"/>
                </a:solidFill>
              </a:rPr>
              <a:t>Rumus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15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Euclidean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Aleo-Bold" pitchFamily="34" charset="0"/>
              </a:rPr>
              <a:t>Dataset </a:t>
            </a:r>
            <a:r>
              <a:rPr lang="en-US" dirty="0" err="1">
                <a:latin typeface="Aleo-Bold" pitchFamily="34" charset="0"/>
              </a:rPr>
              <a:t>menggunakan</a:t>
            </a:r>
            <a:r>
              <a:rPr lang="en-US" dirty="0">
                <a:latin typeface="Aleo-Bold" pitchFamily="34" charset="0"/>
              </a:rPr>
              <a:t> data </a:t>
            </a:r>
            <a:r>
              <a:rPr lang="en-US" dirty="0" err="1">
                <a:latin typeface="Aleo-Bold" pitchFamily="34" charset="0"/>
              </a:rPr>
              <a:t>pengeluaran</a:t>
            </a:r>
            <a:r>
              <a:rPr lang="en-US" dirty="0">
                <a:latin typeface="Aleo-Bold" pitchFamily="34" charset="0"/>
              </a:rPr>
              <a:t> </a:t>
            </a:r>
            <a:r>
              <a:rPr lang="en-US" dirty="0" err="1">
                <a:latin typeface="Aleo-Bold" pitchFamily="34" charset="0"/>
              </a:rPr>
              <a:t>harian</a:t>
            </a:r>
            <a:r>
              <a:rPr lang="en-US" dirty="0">
                <a:latin typeface="Aleo-Bold" pitchFamily="34" charset="0"/>
              </a:rPr>
              <a:t> 5 orang </a:t>
            </a:r>
            <a:r>
              <a:rPr lang="en-US" dirty="0" err="1">
                <a:latin typeface="Aleo-Bold" pitchFamily="34" charset="0"/>
              </a:rPr>
              <a:t>untuk</a:t>
            </a:r>
            <a:r>
              <a:rPr lang="en-US" dirty="0">
                <a:latin typeface="Aleo-Bold" pitchFamily="34" charset="0"/>
              </a:rPr>
              <a:t> </a:t>
            </a:r>
            <a:r>
              <a:rPr lang="en-US" dirty="0" err="1">
                <a:latin typeface="Aleo-Bold" pitchFamily="34" charset="0"/>
              </a:rPr>
              <a:t>makanan</a:t>
            </a:r>
            <a:r>
              <a:rPr lang="en-US" dirty="0">
                <a:latin typeface="Aleo-Bold" pitchFamily="34" charset="0"/>
              </a:rPr>
              <a:t> dan </a:t>
            </a:r>
            <a:r>
              <a:rPr lang="en-US" dirty="0" err="1">
                <a:latin typeface="Aleo-Bold" pitchFamily="34" charset="0"/>
              </a:rPr>
              <a:t>pakaian</a:t>
            </a:r>
            <a:r>
              <a:rPr lang="en-US" dirty="0">
                <a:latin typeface="Aleo-Bold" pitchFamily="34" charset="0"/>
              </a:rPr>
              <a:t>.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Langkah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pertama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hitung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matriks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jarak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rumus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Euclidean </a:t>
            </a:r>
            <a:r>
              <a:rPr lang="en-ID" b="0" i="0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ID"/>
              <a:t> </a:t>
            </a:r>
            <a:r>
              <a:rPr lang="en-ID" dirty="0" err="1"/>
              <a:t>objek</a:t>
            </a:r>
            <a:r>
              <a:rPr lang="en-ID" dirty="0"/>
              <a:t> A </a:t>
            </a:r>
            <a:r>
              <a:rPr lang="en-ID" dirty="0" err="1"/>
              <a:t>ke</a:t>
            </a:r>
            <a:r>
              <a:rPr lang="en-ID" dirty="0"/>
              <a:t> B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A </a:t>
            </a:r>
            <a:r>
              <a:rPr lang="en-ID" err="1"/>
              <a:t>ke</a:t>
            </a:r>
            <a:r>
              <a:rPr lang="en-ID"/>
              <a:t> </a:t>
            </a:r>
            <a:r>
              <a:rPr lang="en-ID" smtClean="0"/>
              <a:t>E dst</a:t>
            </a:r>
            <a:r>
              <a:rPr lang="en-ID" b="0" i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/>
            </a:r>
            <a:b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1"/>
          </p:nvPr>
        </p:nvSpPr>
        <p:spPr>
          <a:xfrm>
            <a:off x="1510488" y="6586128"/>
            <a:ext cx="15267022" cy="1665008"/>
          </a:xfrm>
        </p:spPr>
        <p:txBody>
          <a:bodyPr>
            <a:noAutofit/>
          </a:bodyPr>
          <a:lstStyle/>
          <a:p>
            <a:pPr algn="ctr"/>
            <a:r>
              <a:rPr lang="en-ID" sz="3000" i="0" dirty="0" err="1">
                <a:solidFill>
                  <a:srgbClr val="242424"/>
                </a:solidFill>
                <a:effectLst/>
              </a:rPr>
              <a:t>Sesuai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yang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telah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dijelaskan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sebelumnya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,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metode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agglomerative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berawal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dari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setiap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objek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berada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dalam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cluster yang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berbeda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. Jadi,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matriks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jarak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ini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menunjukan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jumlah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cluster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sebanyak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5.</a:t>
            </a:r>
          </a:p>
          <a:p>
            <a:pPr algn="ctr"/>
            <a:r>
              <a:rPr lang="en-ID" sz="3000" i="0" dirty="0">
                <a:solidFill>
                  <a:srgbClr val="242424"/>
                </a:solidFill>
                <a:effectLst/>
              </a:rPr>
              <a:t>Langkah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kedua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,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menggabungkan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dua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000" i="1" dirty="0">
                <a:solidFill>
                  <a:srgbClr val="242424"/>
                </a:solidFill>
                <a:effectLst/>
              </a:rPr>
              <a:t>cluster 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terdekat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yaitu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000" i="1" dirty="0">
                <a:solidFill>
                  <a:srgbClr val="242424"/>
                </a:solidFill>
                <a:effectLst/>
              </a:rPr>
              <a:t>cluster 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B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dengan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E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karena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nilai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jaraknya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adalah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1.118 yang paling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kecil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dibandingkan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yang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lainnya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.</a:t>
            </a:r>
          </a:p>
          <a:p>
            <a:pPr algn="ctr"/>
            <a:r>
              <a:rPr lang="en-ID" sz="3000" i="0" dirty="0">
                <a:solidFill>
                  <a:srgbClr val="242424"/>
                </a:solidFill>
                <a:effectLst/>
              </a:rPr>
              <a:t>Langkah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ketiga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,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kita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akan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memperbarui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matriks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jarak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menggunakan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teknik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i="0" dirty="0" err="1">
                <a:solidFill>
                  <a:srgbClr val="242424"/>
                </a:solidFill>
                <a:effectLst/>
              </a:rPr>
              <a:t>pengelompokan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000" i="1" dirty="0">
                <a:solidFill>
                  <a:srgbClr val="242424"/>
                </a:solidFill>
                <a:effectLst/>
              </a:rPr>
              <a:t>complete linkage</a:t>
            </a:r>
            <a:r>
              <a:rPr lang="en-ID" sz="3000" i="0" dirty="0">
                <a:solidFill>
                  <a:srgbClr val="242424"/>
                </a:solidFill>
                <a:effectLst/>
              </a:rPr>
              <a:t> </a:t>
            </a:r>
          </a:p>
          <a:p>
            <a:pPr algn="ctr"/>
            <a:endParaRPr kumimoji="1" lang="ja-JP" altLang="en-US" sz="3000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Euclidean</a:t>
            </a:r>
          </a:p>
        </p:txBody>
      </p:sp>
      <p:pic>
        <p:nvPicPr>
          <p:cNvPr id="10" name="Picture Placeholder 8">
            <a:extLst>
              <a:ext uri="{FF2B5EF4-FFF2-40B4-BE49-F238E27FC236}">
                <a16:creationId xmlns="" xmlns:a16="http://schemas.microsoft.com/office/drawing/2014/main" id="{CC1DFBD8-03A7-409D-9055-B230515D52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62" y="2281167"/>
            <a:ext cx="11100875" cy="41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222">
        <p14:prism isInverted="1"/>
      </p:transition>
    </mc:Choice>
    <mc:Fallback xmlns="">
      <p:transition spd="slow" advTm="42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9">
            <a:extLst>
              <a:ext uri="{FF2B5EF4-FFF2-40B4-BE49-F238E27FC236}">
                <a16:creationId xmlns="" xmlns:a16="http://schemas.microsoft.com/office/drawing/2014/main" id="{7FD32D1D-E918-4750-B6A6-A28A23FB33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79"/>
          <a:stretch/>
        </p:blipFill>
        <p:spPr>
          <a:xfrm>
            <a:off x="9839785" y="3421204"/>
            <a:ext cx="7976267" cy="2621554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8C04005F-E822-4317-9BA9-38A855D6F4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8" y="4019919"/>
            <a:ext cx="8617741" cy="2012162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Tahap</a:t>
            </a:r>
            <a:r>
              <a:rPr lang="en-US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17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pembaruan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>
          <a:xfrm>
            <a:off x="1970201" y="7149103"/>
            <a:ext cx="13682706" cy="209777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Setelah </a:t>
            </a:r>
            <a:r>
              <a:rPr lang="en-US" sz="3000" dirty="0" err="1"/>
              <a:t>diperoleh</a:t>
            </a:r>
            <a:r>
              <a:rPr lang="en-US" sz="3000" dirty="0"/>
              <a:t> </a:t>
            </a:r>
            <a:r>
              <a:rPr lang="en-US" sz="3000" dirty="0" err="1"/>
              <a:t>jarak</a:t>
            </a:r>
            <a:r>
              <a:rPr lang="en-US" sz="3000" dirty="0"/>
              <a:t> </a:t>
            </a:r>
            <a:r>
              <a:rPr lang="en-US" sz="3000" dirty="0" err="1"/>
              <a:t>maksimumnya</a:t>
            </a:r>
            <a:r>
              <a:rPr lang="en-US" sz="3000" dirty="0"/>
              <a:t>, </a:t>
            </a:r>
            <a:r>
              <a:rPr lang="en-US" sz="3000" dirty="0" err="1"/>
              <a:t>berikut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matriks</a:t>
            </a:r>
            <a:r>
              <a:rPr lang="en-US" sz="3000" dirty="0"/>
              <a:t> </a:t>
            </a:r>
            <a:r>
              <a:rPr lang="en-US" sz="3000" dirty="0" err="1"/>
              <a:t>tahap</a:t>
            </a:r>
            <a:r>
              <a:rPr lang="en-US" sz="3000" dirty="0"/>
              <a:t> 1</a:t>
            </a:r>
          </a:p>
          <a:p>
            <a:pPr algn="ctr"/>
            <a:r>
              <a:rPr lang="en-US" sz="3000" dirty="0" err="1"/>
              <a:t>Kemudian</a:t>
            </a:r>
            <a:r>
              <a:rPr lang="en-US" sz="3000" dirty="0"/>
              <a:t>, </a:t>
            </a:r>
            <a:r>
              <a:rPr lang="en-US" sz="3000" dirty="0" err="1"/>
              <a:t>gabungan</a:t>
            </a:r>
            <a:r>
              <a:rPr lang="en-US" sz="3000" dirty="0"/>
              <a:t> </a:t>
            </a:r>
            <a:r>
              <a:rPr lang="en-US" sz="3000" dirty="0" err="1"/>
              <a:t>dua</a:t>
            </a:r>
            <a:r>
              <a:rPr lang="en-US" sz="3000" dirty="0"/>
              <a:t> cluster </a:t>
            </a:r>
            <a:r>
              <a:rPr lang="en-US" sz="3000" dirty="0" err="1"/>
              <a:t>terdekat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matriks</a:t>
            </a:r>
            <a:r>
              <a:rPr lang="en-US" sz="3000" dirty="0"/>
              <a:t> </a:t>
            </a:r>
            <a:r>
              <a:rPr lang="en-US" sz="3000" dirty="0" err="1"/>
              <a:t>tahap</a:t>
            </a:r>
            <a:r>
              <a:rPr lang="en-US" sz="3000" dirty="0"/>
              <a:t> 1 </a:t>
            </a:r>
            <a:r>
              <a:rPr lang="en-US" sz="3000" dirty="0" err="1"/>
              <a:t>adalah</a:t>
            </a:r>
            <a:r>
              <a:rPr lang="en-US" sz="3000" dirty="0"/>
              <a:t> A </a:t>
            </a:r>
            <a:r>
              <a:rPr lang="en-US" sz="3000" dirty="0" err="1"/>
              <a:t>dengan</a:t>
            </a:r>
            <a:r>
              <a:rPr lang="en-US" sz="3000" dirty="0"/>
              <a:t> D.</a:t>
            </a:r>
          </a:p>
        </p:txBody>
      </p:sp>
    </p:spTree>
    <p:extLst>
      <p:ext uri="{BB962C8B-B14F-4D97-AF65-F5344CB8AC3E}">
        <p14:creationId xmlns:p14="http://schemas.microsoft.com/office/powerpoint/2010/main" val="402831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4">
            <a:extLst>
              <a:ext uri="{FF2B5EF4-FFF2-40B4-BE49-F238E27FC236}">
                <a16:creationId xmlns="" xmlns:a16="http://schemas.microsoft.com/office/drawing/2014/main" id="{DA2DE1CB-A4B8-415A-A3C5-36760D3761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12"/>
          <a:stretch/>
        </p:blipFill>
        <p:spPr>
          <a:xfrm>
            <a:off x="10070646" y="4137314"/>
            <a:ext cx="6638482" cy="2010784"/>
          </a:xfrm>
          <a:prstGeom prst="rect">
            <a:avLst/>
          </a:prstGeom>
        </p:spPr>
      </p:pic>
      <p:pic>
        <p:nvPicPr>
          <p:cNvPr id="12" name="Picture Placeholder 8">
            <a:extLst>
              <a:ext uri="{FF2B5EF4-FFF2-40B4-BE49-F238E27FC236}">
                <a16:creationId xmlns="" xmlns:a16="http://schemas.microsoft.com/office/drawing/2014/main" id="{7A043C19-AA7A-47A1-BECB-5EA9AF3AA6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35" y="4436217"/>
            <a:ext cx="8425360" cy="1749015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Tahap</a:t>
            </a:r>
            <a:r>
              <a:rPr lang="en-US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18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pembaruan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>
          <a:xfrm>
            <a:off x="2584802" y="7384055"/>
            <a:ext cx="13121270" cy="209777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leo-Bold" pitchFamily="34" charset="0"/>
              </a:rPr>
              <a:t>Setelah </a:t>
            </a:r>
            <a:r>
              <a:rPr lang="en-US" sz="3000" dirty="0" err="1">
                <a:latin typeface="Aleo-Bold" pitchFamily="34" charset="0"/>
              </a:rPr>
              <a:t>diperoleh</a:t>
            </a:r>
            <a:r>
              <a:rPr lang="en-US" sz="3000" dirty="0">
                <a:latin typeface="Aleo-Bold" pitchFamily="34" charset="0"/>
              </a:rPr>
              <a:t> </a:t>
            </a:r>
            <a:r>
              <a:rPr lang="en-US" sz="3000" dirty="0" err="1">
                <a:latin typeface="Aleo-Bold" pitchFamily="34" charset="0"/>
              </a:rPr>
              <a:t>jarak</a:t>
            </a:r>
            <a:r>
              <a:rPr lang="en-US" sz="3000" dirty="0">
                <a:latin typeface="Aleo-Bold" pitchFamily="34" charset="0"/>
              </a:rPr>
              <a:t> </a:t>
            </a:r>
            <a:r>
              <a:rPr lang="en-US" sz="3000" dirty="0" err="1">
                <a:latin typeface="Aleo-Bold" pitchFamily="34" charset="0"/>
              </a:rPr>
              <a:t>maksimumnya</a:t>
            </a:r>
            <a:r>
              <a:rPr lang="en-US" sz="3000" dirty="0">
                <a:latin typeface="Aleo-Bold" pitchFamily="34" charset="0"/>
              </a:rPr>
              <a:t>, </a:t>
            </a:r>
            <a:r>
              <a:rPr lang="en-US" sz="3000" dirty="0" err="1">
                <a:latin typeface="Aleo-Bold" pitchFamily="34" charset="0"/>
              </a:rPr>
              <a:t>berikut</a:t>
            </a:r>
            <a:r>
              <a:rPr lang="en-US" sz="3000" dirty="0">
                <a:latin typeface="Aleo-Bold" pitchFamily="34" charset="0"/>
              </a:rPr>
              <a:t> </a:t>
            </a:r>
            <a:r>
              <a:rPr lang="en-US" sz="3000" dirty="0" err="1">
                <a:latin typeface="Aleo-Bold" pitchFamily="34" charset="0"/>
              </a:rPr>
              <a:t>adalah</a:t>
            </a:r>
            <a:r>
              <a:rPr lang="en-US" sz="3000" dirty="0">
                <a:latin typeface="Aleo-Bold" pitchFamily="34" charset="0"/>
              </a:rPr>
              <a:t> </a:t>
            </a:r>
            <a:r>
              <a:rPr lang="en-US" sz="3000" dirty="0" err="1">
                <a:latin typeface="Aleo-Bold" pitchFamily="34" charset="0"/>
              </a:rPr>
              <a:t>matriks</a:t>
            </a:r>
            <a:r>
              <a:rPr lang="en-US" sz="3000" dirty="0">
                <a:latin typeface="Aleo-Bold" pitchFamily="34" charset="0"/>
              </a:rPr>
              <a:t> </a:t>
            </a:r>
            <a:r>
              <a:rPr lang="en-US" sz="3000" dirty="0" err="1">
                <a:latin typeface="Aleo-Bold" pitchFamily="34" charset="0"/>
              </a:rPr>
              <a:t>tahap</a:t>
            </a:r>
            <a:r>
              <a:rPr lang="en-US" sz="3000" dirty="0">
                <a:latin typeface="Aleo-Bold" pitchFamily="34" charset="0"/>
              </a:rPr>
              <a:t> 2</a:t>
            </a:r>
          </a:p>
          <a:p>
            <a:pPr algn="ctr"/>
            <a:r>
              <a:rPr lang="en-US" sz="3000" dirty="0" err="1">
                <a:latin typeface="Aleo-Bold" pitchFamily="34" charset="0"/>
              </a:rPr>
              <a:t>Kemudian</a:t>
            </a:r>
            <a:r>
              <a:rPr lang="en-US" sz="3000" dirty="0">
                <a:latin typeface="Aleo-Bold" pitchFamily="34" charset="0"/>
              </a:rPr>
              <a:t>, </a:t>
            </a:r>
            <a:r>
              <a:rPr lang="en-US" sz="3000" dirty="0" err="1">
                <a:latin typeface="Aleo-Bold" pitchFamily="34" charset="0"/>
              </a:rPr>
              <a:t>gabungan</a:t>
            </a:r>
            <a:r>
              <a:rPr lang="en-US" sz="3000" dirty="0">
                <a:latin typeface="Aleo-Bold" pitchFamily="34" charset="0"/>
              </a:rPr>
              <a:t> </a:t>
            </a:r>
            <a:r>
              <a:rPr lang="en-US" sz="3000" dirty="0" err="1">
                <a:latin typeface="Aleo-Bold" pitchFamily="34" charset="0"/>
              </a:rPr>
              <a:t>dua</a:t>
            </a:r>
            <a:r>
              <a:rPr lang="en-US" sz="3000" dirty="0">
                <a:latin typeface="Aleo-Bold" pitchFamily="34" charset="0"/>
              </a:rPr>
              <a:t> cluster </a:t>
            </a:r>
            <a:r>
              <a:rPr lang="en-US" sz="3000" dirty="0" err="1">
                <a:latin typeface="Aleo-Bold" pitchFamily="34" charset="0"/>
              </a:rPr>
              <a:t>terdekat</a:t>
            </a:r>
            <a:r>
              <a:rPr lang="en-US" sz="3000" dirty="0">
                <a:latin typeface="Aleo-Bold" pitchFamily="34" charset="0"/>
              </a:rPr>
              <a:t> </a:t>
            </a:r>
            <a:r>
              <a:rPr lang="en-US" sz="3000" dirty="0" err="1">
                <a:latin typeface="Aleo-Bold" pitchFamily="34" charset="0"/>
              </a:rPr>
              <a:t>dari</a:t>
            </a:r>
            <a:r>
              <a:rPr lang="en-US" sz="3000" dirty="0">
                <a:latin typeface="Aleo-Bold" pitchFamily="34" charset="0"/>
              </a:rPr>
              <a:t> </a:t>
            </a:r>
            <a:r>
              <a:rPr lang="en-US" sz="3000" dirty="0" err="1">
                <a:latin typeface="Aleo-Bold" pitchFamily="34" charset="0"/>
              </a:rPr>
              <a:t>matriks</a:t>
            </a:r>
            <a:r>
              <a:rPr lang="en-US" sz="3000" dirty="0">
                <a:latin typeface="Aleo-Bold" pitchFamily="34" charset="0"/>
              </a:rPr>
              <a:t> </a:t>
            </a:r>
            <a:r>
              <a:rPr lang="en-US" sz="3000" dirty="0" err="1">
                <a:latin typeface="Aleo-Bold" pitchFamily="34" charset="0"/>
              </a:rPr>
              <a:t>tahap</a:t>
            </a:r>
            <a:r>
              <a:rPr lang="en-US" sz="3000" dirty="0">
                <a:latin typeface="Aleo-Bold" pitchFamily="34" charset="0"/>
              </a:rPr>
              <a:t> 2 </a:t>
            </a:r>
            <a:r>
              <a:rPr lang="en-US" sz="3000" dirty="0" err="1">
                <a:latin typeface="Aleo-Bold" pitchFamily="34" charset="0"/>
              </a:rPr>
              <a:t>adalah</a:t>
            </a:r>
            <a:r>
              <a:rPr lang="en-US" sz="3000" dirty="0">
                <a:latin typeface="Aleo-Bold" pitchFamily="34" charset="0"/>
              </a:rPr>
              <a:t> C </a:t>
            </a:r>
            <a:r>
              <a:rPr lang="en-US" sz="3000" dirty="0" err="1">
                <a:latin typeface="Aleo-Bold" pitchFamily="34" charset="0"/>
              </a:rPr>
              <a:t>dengan</a:t>
            </a:r>
            <a:r>
              <a:rPr lang="en-US" sz="3000" dirty="0">
                <a:latin typeface="Aleo-Bold" pitchFamily="34" charset="0"/>
              </a:rPr>
              <a:t> BE.</a:t>
            </a:r>
          </a:p>
        </p:txBody>
      </p:sp>
    </p:spTree>
    <p:extLst>
      <p:ext uri="{BB962C8B-B14F-4D97-AF65-F5344CB8AC3E}">
        <p14:creationId xmlns:p14="http://schemas.microsoft.com/office/powerpoint/2010/main" val="238580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3">
            <a:extLst>
              <a:ext uri="{FF2B5EF4-FFF2-40B4-BE49-F238E27FC236}">
                <a16:creationId xmlns="" xmlns:a16="http://schemas.microsoft.com/office/drawing/2014/main" id="{DC3E0298-114F-4406-BC24-B1A50F39B89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26"/>
          <a:stretch/>
        </p:blipFill>
        <p:spPr>
          <a:xfrm>
            <a:off x="10585468" y="4297377"/>
            <a:ext cx="5903979" cy="1846786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546669F4-FA36-44F4-9968-CAE7538E8B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5" y="4842051"/>
            <a:ext cx="9342136" cy="1302112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Tahap</a:t>
            </a:r>
            <a:r>
              <a:rPr lang="en-US" dirty="0">
                <a:solidFill>
                  <a:schemeClr val="accent1"/>
                </a:solidFill>
              </a:rPr>
              <a:t> 3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19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pembaruan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>
          <a:xfrm>
            <a:off x="2636920" y="7408073"/>
            <a:ext cx="13014160" cy="2097772"/>
          </a:xfrm>
        </p:spPr>
        <p:txBody>
          <a:bodyPr>
            <a:normAutofit fontScale="92500"/>
          </a:bodyPr>
          <a:lstStyle/>
          <a:p>
            <a:pPr algn="ctr"/>
            <a:r>
              <a:rPr lang="en-ID" sz="3000" b="0" i="0" dirty="0">
                <a:solidFill>
                  <a:srgbClr val="242424"/>
                </a:solidFill>
                <a:effectLst/>
              </a:rPr>
              <a:t>Setelah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diperoleh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jarak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maksimumnya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,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berikut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adalah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matriks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tahap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3</a:t>
            </a:r>
          </a:p>
          <a:p>
            <a:pPr algn="ctr"/>
            <a:r>
              <a:rPr lang="en-ID" sz="3000" b="0" i="0" dirty="0">
                <a:solidFill>
                  <a:srgbClr val="242424"/>
                </a:solidFill>
                <a:effectLst/>
              </a:rPr>
              <a:t>Proses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pembaruan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matriks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jarak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dengan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teknik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000" b="0" i="1" dirty="0">
                <a:solidFill>
                  <a:srgbClr val="242424"/>
                </a:solidFill>
                <a:effectLst/>
              </a:rPr>
              <a:t>complete linkage 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telah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selesai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karena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000" b="0" i="1" dirty="0">
                <a:solidFill>
                  <a:srgbClr val="242424"/>
                </a:solidFill>
                <a:effectLst/>
              </a:rPr>
              <a:t>cluster 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yang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tersisa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pada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matriks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tahap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3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hanyalah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satu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.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Sehingga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tahap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4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memiliki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satu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000" b="0" i="1" dirty="0">
                <a:solidFill>
                  <a:srgbClr val="242424"/>
                </a:solidFill>
                <a:effectLst/>
              </a:rPr>
              <a:t>cluster 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yang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beranggotakan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semua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 </a:t>
            </a:r>
            <a:r>
              <a:rPr lang="en-ID" sz="3000" b="0" i="1" dirty="0">
                <a:solidFill>
                  <a:srgbClr val="242424"/>
                </a:solidFill>
                <a:effectLst/>
              </a:rPr>
              <a:t>cluster-cluster </a:t>
            </a:r>
            <a:r>
              <a:rPr lang="en-ID" sz="3000" b="0" i="0" dirty="0" err="1">
                <a:solidFill>
                  <a:srgbClr val="242424"/>
                </a:solidFill>
                <a:effectLst/>
              </a:rPr>
              <a:t>awal</a:t>
            </a:r>
            <a:r>
              <a:rPr lang="en-ID" sz="3000" b="0" i="0" dirty="0">
                <a:solidFill>
                  <a:srgbClr val="242424"/>
                </a:solidFill>
                <a:effectLst/>
              </a:rPr>
              <a:t>.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08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 rot="18900000">
            <a:off x="6258322" y="2256969"/>
            <a:ext cx="5771353" cy="577135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 rot="18900000">
            <a:off x="6631149" y="2629711"/>
            <a:ext cx="5025697" cy="502587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581" y="2564296"/>
            <a:ext cx="4418834" cy="4484791"/>
          </a:xfrm>
        </p:spPr>
        <p:txBody>
          <a:bodyPr>
            <a:noAutofit/>
          </a:bodyPr>
          <a:lstStyle/>
          <a:p>
            <a:r>
              <a:rPr kumimoji="1" lang="en-US" altLang="ja-JP" sz="3500" dirty="0" err="1"/>
              <a:t>Ardian</a:t>
            </a:r>
            <a:r>
              <a:rPr kumimoji="1" lang="en-US" altLang="ja-JP" sz="3500" dirty="0"/>
              <a:t> Jimmy (G.231.21.0095)</a:t>
            </a:r>
            <a:br>
              <a:rPr kumimoji="1" lang="en-US" altLang="ja-JP" sz="3500" dirty="0"/>
            </a:br>
            <a:r>
              <a:rPr kumimoji="1" lang="en-US" altLang="ja-JP" sz="3500" dirty="0"/>
              <a:t>Camelia Zara A (G.231.21.0106)</a:t>
            </a:r>
            <a:br>
              <a:rPr kumimoji="1" lang="en-US" altLang="ja-JP" sz="3500" dirty="0"/>
            </a:br>
            <a:r>
              <a:rPr kumimoji="1" lang="en-US" altLang="ja-JP" sz="3500" dirty="0"/>
              <a:t>Riza Eka </a:t>
            </a:r>
            <a:r>
              <a:rPr kumimoji="1" lang="en-US" altLang="ja-JP" sz="3500" dirty="0" err="1"/>
              <a:t>Febriansah</a:t>
            </a:r>
            <a:r>
              <a:rPr kumimoji="1" lang="en-US" altLang="ja-JP" sz="3500" dirty="0"/>
              <a:t> (G.231.21.0120)</a:t>
            </a:r>
            <a:br>
              <a:rPr kumimoji="1" lang="en-US" altLang="ja-JP" sz="3500" dirty="0"/>
            </a:br>
            <a:r>
              <a:rPr kumimoji="1" lang="en-US" altLang="ja-JP" sz="3500" dirty="0" err="1"/>
              <a:t>Gilang</a:t>
            </a:r>
            <a:r>
              <a:rPr kumimoji="1" lang="en-US" altLang="ja-JP" sz="3500" dirty="0"/>
              <a:t> </a:t>
            </a:r>
            <a:r>
              <a:rPr kumimoji="1" lang="en-US" altLang="ja-JP" sz="3500" dirty="0" err="1"/>
              <a:t>Prasetyo</a:t>
            </a:r>
            <a:r>
              <a:rPr kumimoji="1" lang="en-US" altLang="ja-JP" sz="3500" dirty="0"/>
              <a:t> Aji (G.231.21.0145)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="" xmlns:a16="http://schemas.microsoft.com/office/drawing/2014/main" id="{A60F5C86-8210-4B88-A60C-F775242B26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4"/>
          <a:stretch/>
        </p:blipFill>
        <p:spPr>
          <a:xfrm>
            <a:off x="9489411" y="2211905"/>
            <a:ext cx="7428499" cy="3978521"/>
          </a:xfrm>
          <a:prstGeom prst="rect">
            <a:avLst/>
          </a:prstGeom>
        </p:spPr>
      </p:pic>
      <p:pic>
        <p:nvPicPr>
          <p:cNvPr id="12" name="Picture Placeholder 13">
            <a:extLst>
              <a:ext uri="{FF2B5EF4-FFF2-40B4-BE49-F238E27FC236}">
                <a16:creationId xmlns="" xmlns:a16="http://schemas.microsoft.com/office/drawing/2014/main" id="{7BFE5F51-BC4C-4D0F-B186-13DD55F9BF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09" y="3786085"/>
            <a:ext cx="7316682" cy="2372146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tahap</a:t>
            </a:r>
            <a:r>
              <a:rPr lang="en-US" dirty="0">
                <a:solidFill>
                  <a:schemeClr val="accent1"/>
                </a:solidFill>
              </a:rPr>
              <a:t> 4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20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>
          <a:xfrm>
            <a:off x="2302646" y="7589219"/>
            <a:ext cx="13682707" cy="2097772"/>
          </a:xfrm>
        </p:spPr>
        <p:txBody>
          <a:bodyPr>
            <a:normAutofit/>
          </a:bodyPr>
          <a:lstStyle/>
          <a:p>
            <a:pPr algn="ctr"/>
            <a:r>
              <a:rPr lang="en-ID" sz="3000" dirty="0"/>
              <a:t>Langkah </a:t>
            </a:r>
            <a:r>
              <a:rPr lang="en-ID" sz="3000" dirty="0" err="1"/>
              <a:t>terakhir</a:t>
            </a:r>
            <a:r>
              <a:rPr lang="en-ID" sz="3000" dirty="0"/>
              <a:t> </a:t>
            </a:r>
            <a:r>
              <a:rPr lang="en-ID" sz="3000" dirty="0" err="1"/>
              <a:t>adalah</a:t>
            </a:r>
            <a:r>
              <a:rPr lang="en-ID" sz="3000" dirty="0"/>
              <a:t> </a:t>
            </a:r>
            <a:r>
              <a:rPr lang="en-ID" sz="3000" dirty="0" err="1"/>
              <a:t>membuat</a:t>
            </a:r>
            <a:r>
              <a:rPr lang="en-ID" sz="3000" dirty="0"/>
              <a:t> dendrogram </a:t>
            </a:r>
            <a:r>
              <a:rPr lang="en-ID" sz="3000" dirty="0" err="1"/>
              <a:t>sesuai</a:t>
            </a:r>
            <a:r>
              <a:rPr lang="en-ID" sz="3000" dirty="0"/>
              <a:t> </a:t>
            </a:r>
            <a:r>
              <a:rPr lang="en-ID" sz="3000" dirty="0" err="1"/>
              <a:t>anggota</a:t>
            </a:r>
            <a:r>
              <a:rPr lang="en-ID" sz="3000" dirty="0"/>
              <a:t> </a:t>
            </a:r>
            <a:r>
              <a:rPr lang="en-ID" sz="3000" i="1" dirty="0"/>
              <a:t>cluster </a:t>
            </a:r>
            <a:r>
              <a:rPr lang="en-ID" sz="3000" dirty="0"/>
              <a:t>yang </a:t>
            </a:r>
            <a:r>
              <a:rPr lang="en-ID" sz="3000" dirty="0" err="1"/>
              <a:t>terbentuk</a:t>
            </a:r>
            <a:r>
              <a:rPr lang="en-ID" sz="3000" dirty="0"/>
              <a:t> dan </a:t>
            </a:r>
            <a:r>
              <a:rPr lang="en-ID" sz="3000" dirty="0" err="1"/>
              <a:t>nilai</a:t>
            </a:r>
            <a:r>
              <a:rPr lang="en-ID" sz="3000" dirty="0"/>
              <a:t> </a:t>
            </a:r>
            <a:r>
              <a:rPr lang="en-ID" sz="3000" dirty="0" err="1"/>
              <a:t>jarak</a:t>
            </a:r>
            <a:r>
              <a:rPr lang="en-ID" sz="3000" dirty="0"/>
              <a:t> </a:t>
            </a:r>
            <a:r>
              <a:rPr lang="en-ID" sz="3000" dirty="0" err="1"/>
              <a:t>terdekatnya</a:t>
            </a:r>
            <a:r>
              <a:rPr lang="en-ID" sz="3000" dirty="0"/>
              <a:t>.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7528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White Box Testing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211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88">
        <p14:flip dir="r"/>
      </p:transition>
    </mc:Choice>
    <mc:Fallback xmlns="">
      <p:transition spd="slow" advTm="33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6">
            <a:extLst>
              <a:ext uri="{FF2B5EF4-FFF2-40B4-BE49-F238E27FC236}">
                <a16:creationId xmlns="" xmlns:a16="http://schemas.microsoft.com/office/drawing/2014/main" id="{EFBCB75E-CE34-40E2-BC74-30FFC20BDA5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429891" y="4093820"/>
            <a:ext cx="6059556" cy="2231231"/>
          </a:xfrm>
          <a:prstGeom prst="rect">
            <a:avLst/>
          </a:prstGeom>
        </p:spPr>
      </p:pic>
      <p:pic>
        <p:nvPicPr>
          <p:cNvPr id="12" name="Picture Placeholder 8">
            <a:extLst>
              <a:ext uri="{FF2B5EF4-FFF2-40B4-BE49-F238E27FC236}">
                <a16:creationId xmlns="" xmlns:a16="http://schemas.microsoft.com/office/drawing/2014/main" id="{18440257-8856-44F8-B174-6D1C5556BF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899" y="4093820"/>
            <a:ext cx="5680483" cy="2097771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22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Langkah 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Install packages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>
          <a:xfrm>
            <a:off x="3536571" y="7205984"/>
            <a:ext cx="11214857" cy="2097772"/>
          </a:xfrm>
        </p:spPr>
        <p:txBody>
          <a:bodyPr>
            <a:normAutofit/>
          </a:bodyPr>
          <a:lstStyle/>
          <a:p>
            <a:pPr algn="ctr"/>
            <a:endParaRPr lang="en-US" altLang="ja-JP" sz="3000" dirty="0"/>
          </a:p>
          <a:p>
            <a:pPr algn="ctr"/>
            <a:r>
              <a:rPr lang="en-US" altLang="ja-JP" sz="3000" dirty="0"/>
              <a:t>Install package yang </a:t>
            </a:r>
            <a:r>
              <a:rPr lang="en-US" altLang="ja-JP" sz="3000" dirty="0" err="1"/>
              <a:t>akan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digunakan</a:t>
            </a:r>
            <a:r>
              <a:rPr lang="en-US" altLang="ja-JP" sz="3000" dirty="0"/>
              <a:t>, </a:t>
            </a:r>
            <a:r>
              <a:rPr lang="en-US" altLang="ja-JP" sz="3000" dirty="0" err="1"/>
              <a:t>kemudian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aktifkan</a:t>
            </a:r>
            <a:r>
              <a:rPr lang="en-US" altLang="ja-JP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0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3">
            <a:extLst>
              <a:ext uri="{FF2B5EF4-FFF2-40B4-BE49-F238E27FC236}">
                <a16:creationId xmlns="" xmlns:a16="http://schemas.microsoft.com/office/drawing/2014/main" id="{36786739-1BF2-44BA-9C7F-E0DF32377C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345" y="2219711"/>
            <a:ext cx="2914393" cy="3844891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="" xmlns:a16="http://schemas.microsoft.com/office/drawing/2014/main" id="{84108D5F-44DE-4EC3-B3F0-6B6B17B0BC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33" y="3973486"/>
            <a:ext cx="7242399" cy="2060683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23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Langkah 2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Hasil Output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ID" sz="3000" dirty="0" err="1"/>
              <a:t>Selanjutnya</a:t>
            </a:r>
            <a:r>
              <a:rPr lang="en-ID" sz="3000" dirty="0"/>
              <a:t>, input data yang </a:t>
            </a:r>
            <a:r>
              <a:rPr lang="en-ID" sz="3000" dirty="0" err="1"/>
              <a:t>terdapat</a:t>
            </a:r>
            <a:r>
              <a:rPr lang="en-ID" sz="3000" dirty="0"/>
              <a:t> pada </a:t>
            </a:r>
            <a:r>
              <a:rPr lang="en-ID" sz="3000" dirty="0" err="1"/>
              <a:t>tabel</a:t>
            </a:r>
            <a:r>
              <a:rPr lang="en-ID" sz="3000" dirty="0"/>
              <a:t> </a:t>
            </a:r>
            <a:r>
              <a:rPr lang="en-ID" sz="3000" dirty="0" err="1"/>
              <a:t>studi</a:t>
            </a:r>
            <a:r>
              <a:rPr lang="en-ID" sz="3000" dirty="0"/>
              <a:t> </a:t>
            </a:r>
            <a:r>
              <a:rPr lang="en-ID" sz="3000" dirty="0" err="1"/>
              <a:t>kasus</a:t>
            </a:r>
            <a:r>
              <a:rPr lang="en-ID" sz="3000" dirty="0"/>
              <a:t>.</a:t>
            </a:r>
            <a:endParaRPr kumimoji="1" lang="ja-JP" altLang="en-US" sz="30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it-IT" altLang="ja-JP" sz="3000" dirty="0"/>
              <a:t>Data studi kasus yang telah di-input</a:t>
            </a:r>
            <a:endParaRPr kumimoji="1" lang="ja-JP" alt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038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6">
            <a:extLst>
              <a:ext uri="{FF2B5EF4-FFF2-40B4-BE49-F238E27FC236}">
                <a16:creationId xmlns="" xmlns:a16="http://schemas.microsoft.com/office/drawing/2014/main" id="{828A87D9-0522-4C72-B340-11C7AFE3C5F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982" y="1975978"/>
            <a:ext cx="4795323" cy="4235686"/>
          </a:xfrm>
          <a:prstGeom prst="rect">
            <a:avLst/>
          </a:prstGeom>
        </p:spPr>
      </p:pic>
      <p:pic>
        <p:nvPicPr>
          <p:cNvPr id="12" name="Picture Placeholder 4">
            <a:extLst>
              <a:ext uri="{FF2B5EF4-FFF2-40B4-BE49-F238E27FC236}">
                <a16:creationId xmlns="" xmlns:a16="http://schemas.microsoft.com/office/drawing/2014/main" id="{4A3AF54C-5C98-473C-8A9D-F027AB2384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59" y="4218497"/>
            <a:ext cx="6844140" cy="1848417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24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Langkah 3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Hasil Plot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sz="3000" dirty="0" err="1"/>
              <a:t>Tampilkan</a:t>
            </a:r>
            <a:r>
              <a:rPr lang="en-US" altLang="ja-JP" sz="3000" dirty="0"/>
              <a:t> plot data </a:t>
            </a:r>
            <a:r>
              <a:rPr lang="en-US" altLang="ja-JP" sz="3000" dirty="0" err="1"/>
              <a:t>antar</a:t>
            </a:r>
            <a:r>
              <a:rPr lang="en-US" altLang="ja-JP" sz="3000" dirty="0"/>
              <a:t> </a:t>
            </a:r>
            <a:r>
              <a:rPr lang="en-US" altLang="ja-JP" sz="3000" dirty="0" err="1"/>
              <a:t>variabel</a:t>
            </a:r>
            <a:endParaRPr kumimoji="1" lang="ja-JP" altLang="en-US" sz="30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altLang="ja-JP" sz="3000" dirty="0"/>
              <a:t>Hasil plot data </a:t>
            </a:r>
            <a:r>
              <a:rPr lang="en-US" altLang="ja-JP" sz="3000" dirty="0" err="1"/>
              <a:t>antar</a:t>
            </a:r>
            <a:r>
              <a:rPr lang="en-US" altLang="ja-JP" sz="3000" dirty="0"/>
              <a:t> </a:t>
            </a:r>
            <a:r>
              <a:rPr lang="en-US" altLang="ja-JP" sz="3000" dirty="0" err="1"/>
              <a:t>variabel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3660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2">
            <a:extLst>
              <a:ext uri="{FF2B5EF4-FFF2-40B4-BE49-F238E27FC236}">
                <a16:creationId xmlns="" xmlns:a16="http://schemas.microsoft.com/office/drawing/2014/main" id="{F9E14813-96F0-40C6-B133-AEA9167669C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24" y="4115701"/>
            <a:ext cx="7782621" cy="1973370"/>
          </a:xfrm>
          <a:prstGeom prst="rect">
            <a:avLst/>
          </a:prstGeom>
        </p:spPr>
      </p:pic>
      <p:pic>
        <p:nvPicPr>
          <p:cNvPr id="12" name="Picture Placeholder 10">
            <a:extLst>
              <a:ext uri="{FF2B5EF4-FFF2-40B4-BE49-F238E27FC236}">
                <a16:creationId xmlns="" xmlns:a16="http://schemas.microsoft.com/office/drawing/2014/main" id="{F1921C81-D57A-49CA-BEF9-2A3A805BF0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1" y="5102386"/>
            <a:ext cx="8475991" cy="986973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25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Langkah 4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Hasil Output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ja-JP" sz="3000" dirty="0" err="1"/>
              <a:t>Hitung</a:t>
            </a:r>
            <a:r>
              <a:rPr lang="en-US" altLang="ja-JP" sz="3000" dirty="0"/>
              <a:t> </a:t>
            </a:r>
            <a:r>
              <a:rPr lang="en-US" altLang="ja-JP" sz="3000" dirty="0" err="1"/>
              <a:t>matriks</a:t>
            </a:r>
            <a:r>
              <a:rPr lang="en-US" altLang="ja-JP" sz="3000" dirty="0"/>
              <a:t> </a:t>
            </a:r>
            <a:r>
              <a:rPr lang="en-US" altLang="ja-JP" sz="3000" dirty="0" err="1"/>
              <a:t>jarak</a:t>
            </a:r>
            <a:r>
              <a:rPr lang="en-US" altLang="ja-JP" sz="3000" dirty="0"/>
              <a:t> Euclidean </a:t>
            </a:r>
            <a:r>
              <a:rPr lang="en-US" altLang="ja-JP" sz="3000" dirty="0" err="1"/>
              <a:t>dengan</a:t>
            </a:r>
            <a:r>
              <a:rPr lang="en-US" altLang="ja-JP" sz="3000" dirty="0"/>
              <a:t> script </a:t>
            </a:r>
            <a:r>
              <a:rPr lang="en-US" altLang="ja-JP" sz="3000" dirty="0" err="1"/>
              <a:t>berikut</a:t>
            </a:r>
            <a:endParaRPr lang="en-US" altLang="ja-JP" sz="30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Output </a:t>
            </a:r>
            <a:r>
              <a:rPr lang="en-US" sz="3000" dirty="0" err="1"/>
              <a:t>jarak</a:t>
            </a:r>
            <a:r>
              <a:rPr lang="en-US" sz="3000" dirty="0"/>
              <a:t> </a:t>
            </a:r>
            <a:r>
              <a:rPr lang="en-US" sz="3000" dirty="0" err="1"/>
              <a:t>euclideann</a:t>
            </a:r>
            <a:endParaRPr lang="en-ID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53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7">
            <a:extLst>
              <a:ext uri="{FF2B5EF4-FFF2-40B4-BE49-F238E27FC236}">
                <a16:creationId xmlns="" xmlns:a16="http://schemas.microsoft.com/office/drawing/2014/main" id="{268CB320-F3DF-4BF1-B1B5-3576F3D11F1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51" y="3993864"/>
            <a:ext cx="6840433" cy="2297684"/>
          </a:xfrm>
          <a:prstGeom prst="rect">
            <a:avLst/>
          </a:prstGeom>
        </p:spPr>
      </p:pic>
      <p:pic>
        <p:nvPicPr>
          <p:cNvPr id="12" name="Picture Placeholder 15">
            <a:extLst>
              <a:ext uri="{FF2B5EF4-FFF2-40B4-BE49-F238E27FC236}">
                <a16:creationId xmlns="" xmlns:a16="http://schemas.microsoft.com/office/drawing/2014/main" id="{25385AB1-3CED-4FCD-8657-65D4639FA1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4" y="4923637"/>
            <a:ext cx="9270581" cy="1382963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26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Langkah 5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Hasil Output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3000" dirty="0"/>
              <a:t>Setelah </a:t>
            </a:r>
            <a:r>
              <a:rPr lang="en-US" altLang="ja-JP" sz="3000" dirty="0" err="1"/>
              <a:t>diperoleh</a:t>
            </a:r>
            <a:r>
              <a:rPr lang="en-US" altLang="ja-JP" sz="3000" dirty="0"/>
              <a:t> </a:t>
            </a:r>
            <a:r>
              <a:rPr lang="en-US" altLang="ja-JP" sz="3000" dirty="0" err="1"/>
              <a:t>matriks</a:t>
            </a:r>
            <a:r>
              <a:rPr lang="en-US" altLang="ja-JP" sz="3000" dirty="0"/>
              <a:t> </a:t>
            </a:r>
            <a:r>
              <a:rPr lang="en-US" altLang="ja-JP" sz="3000" dirty="0" err="1"/>
              <a:t>jarak</a:t>
            </a:r>
            <a:r>
              <a:rPr lang="en-US" altLang="ja-JP" sz="3000" dirty="0"/>
              <a:t>, </a:t>
            </a:r>
            <a:r>
              <a:rPr lang="en-US" altLang="ja-JP" sz="3000" dirty="0" err="1"/>
              <a:t>lakukan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analisis</a:t>
            </a:r>
            <a:r>
              <a:rPr lang="en-US" altLang="ja-JP" sz="3000" dirty="0"/>
              <a:t> cluster </a:t>
            </a:r>
            <a:r>
              <a:rPr lang="en-US" altLang="ja-JP" sz="3000" dirty="0" err="1"/>
              <a:t>hirarki</a:t>
            </a:r>
            <a:r>
              <a:rPr lang="en-US" altLang="ja-JP" sz="3000" dirty="0"/>
              <a:t> agglomerative </a:t>
            </a:r>
            <a:r>
              <a:rPr lang="en-US" altLang="ja-JP" sz="3000" dirty="0" err="1"/>
              <a:t>dengan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teknik</a:t>
            </a:r>
            <a:r>
              <a:rPr lang="en-US" altLang="ja-JP" sz="3000" dirty="0"/>
              <a:t> complete linkage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2"/>
          </p:nvPr>
        </p:nvSpPr>
        <p:spPr>
          <a:xfrm>
            <a:off x="10235073" y="7101889"/>
            <a:ext cx="6309628" cy="2097772"/>
          </a:xfrm>
        </p:spPr>
        <p:txBody>
          <a:bodyPr>
            <a:noAutofit/>
          </a:bodyPr>
          <a:lstStyle/>
          <a:p>
            <a:pPr algn="ctr"/>
            <a:r>
              <a:rPr lang="en-US" altLang="ja-JP" sz="3000" dirty="0" err="1"/>
              <a:t>Berdasarkan</a:t>
            </a:r>
            <a:r>
              <a:rPr lang="en-US" altLang="ja-JP" sz="3000" dirty="0"/>
              <a:t> output di </a:t>
            </a:r>
            <a:r>
              <a:rPr lang="en-US" altLang="ja-JP" sz="3000" dirty="0" err="1"/>
              <a:t>atas</a:t>
            </a:r>
            <a:r>
              <a:rPr lang="en-US" altLang="ja-JP" sz="3000" dirty="0"/>
              <a:t>, </a:t>
            </a:r>
            <a:r>
              <a:rPr lang="en-US" altLang="ja-JP" sz="3000" dirty="0" err="1"/>
              <a:t>dapat</a:t>
            </a:r>
            <a:r>
              <a:rPr lang="en-US" altLang="ja-JP" sz="3000" dirty="0"/>
              <a:t> </a:t>
            </a:r>
            <a:r>
              <a:rPr lang="en-US" altLang="ja-JP" sz="3000" dirty="0" err="1"/>
              <a:t>diperoleh</a:t>
            </a:r>
            <a:r>
              <a:rPr lang="en-US" altLang="ja-JP" sz="3000" dirty="0"/>
              <a:t> </a:t>
            </a:r>
            <a:r>
              <a:rPr lang="en-US" altLang="ja-JP" sz="3000" dirty="0" err="1"/>
              <a:t>informasi</a:t>
            </a:r>
            <a:r>
              <a:rPr lang="en-US" altLang="ja-JP" sz="3000" dirty="0"/>
              <a:t> </a:t>
            </a:r>
            <a:r>
              <a:rPr lang="en-US" altLang="ja-JP" sz="3000" dirty="0" err="1"/>
              <a:t>bahwa</a:t>
            </a:r>
            <a:r>
              <a:rPr lang="en-US" altLang="ja-JP" sz="3000" dirty="0"/>
              <a:t> data1 </a:t>
            </a:r>
            <a:r>
              <a:rPr lang="en-US" altLang="ja-JP" sz="3000" dirty="0" err="1"/>
              <a:t>terdiri</a:t>
            </a:r>
            <a:r>
              <a:rPr lang="en-US" altLang="ja-JP" sz="3000" dirty="0"/>
              <a:t> </a:t>
            </a:r>
            <a:r>
              <a:rPr lang="en-US" altLang="ja-JP" sz="3000" dirty="0" err="1"/>
              <a:t>dari</a:t>
            </a:r>
            <a:r>
              <a:rPr lang="en-US" altLang="ja-JP" sz="3000" dirty="0"/>
              <a:t> 5 </a:t>
            </a:r>
            <a:r>
              <a:rPr lang="en-US" altLang="ja-JP" sz="3000" dirty="0" err="1"/>
              <a:t>objek</a:t>
            </a:r>
            <a:r>
              <a:rPr lang="en-US" altLang="ja-JP" sz="3000" dirty="0"/>
              <a:t> yang </a:t>
            </a:r>
            <a:r>
              <a:rPr lang="en-US" altLang="ja-JP" sz="3000" dirty="0" err="1"/>
              <a:t>kemudian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dianalasis</a:t>
            </a:r>
            <a:r>
              <a:rPr lang="en-US" altLang="ja-JP" sz="3000" dirty="0"/>
              <a:t> </a:t>
            </a:r>
            <a:r>
              <a:rPr lang="en-US" altLang="ja-JP" sz="3000" dirty="0" err="1"/>
              <a:t>menggunakan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jarak</a:t>
            </a:r>
            <a:r>
              <a:rPr lang="en-US" altLang="ja-JP" sz="3000" dirty="0"/>
              <a:t> Euclidean dan </a:t>
            </a:r>
            <a:r>
              <a:rPr lang="en-US" altLang="ja-JP" sz="3000" dirty="0" err="1"/>
              <a:t>teknik</a:t>
            </a:r>
            <a:r>
              <a:rPr lang="en-US" altLang="ja-JP" sz="3000" dirty="0"/>
              <a:t> cluster complete linkage.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8868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6">
            <a:extLst>
              <a:ext uri="{FF2B5EF4-FFF2-40B4-BE49-F238E27FC236}">
                <a16:creationId xmlns="" xmlns:a16="http://schemas.microsoft.com/office/drawing/2014/main" id="{F8A1E3F0-ED26-47C8-9A81-F4FA81CEC1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125" y="2004597"/>
            <a:ext cx="5185645" cy="4784176"/>
          </a:xfrm>
          <a:prstGeom prst="rect">
            <a:avLst/>
          </a:prstGeom>
        </p:spPr>
      </p:pic>
      <p:pic>
        <p:nvPicPr>
          <p:cNvPr id="12" name="Picture Placeholder 14">
            <a:extLst>
              <a:ext uri="{FF2B5EF4-FFF2-40B4-BE49-F238E27FC236}">
                <a16:creationId xmlns="" xmlns:a16="http://schemas.microsoft.com/office/drawing/2014/main" id="{B04F2E59-F7FF-4B36-A4A7-E2AD84C427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60" y="4597736"/>
            <a:ext cx="6490760" cy="1520846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27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Langkah 6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1"/>
          </p:nvPr>
        </p:nvSpPr>
        <p:spPr>
          <a:xfrm>
            <a:off x="2474687" y="7616151"/>
            <a:ext cx="13338625" cy="2097772"/>
          </a:xfrm>
        </p:spPr>
        <p:txBody>
          <a:bodyPr>
            <a:normAutofit/>
          </a:bodyPr>
          <a:lstStyle/>
          <a:p>
            <a:pPr algn="ctr"/>
            <a:r>
              <a:rPr lang="en-US" altLang="ja-JP" sz="3000" dirty="0"/>
              <a:t>Setelah data </a:t>
            </a:r>
            <a:r>
              <a:rPr lang="en-US" altLang="ja-JP" sz="3000" dirty="0" err="1"/>
              <a:t>berhasil</a:t>
            </a:r>
            <a:r>
              <a:rPr lang="en-US" altLang="ja-JP" sz="3000" dirty="0"/>
              <a:t> </a:t>
            </a:r>
            <a:r>
              <a:rPr lang="en-US" altLang="ja-JP" sz="3000" dirty="0" err="1"/>
              <a:t>dianalisis</a:t>
            </a:r>
            <a:r>
              <a:rPr lang="en-US" altLang="ja-JP" sz="3000" dirty="0"/>
              <a:t>, </a:t>
            </a:r>
            <a:r>
              <a:rPr lang="en-US" altLang="ja-JP" sz="3000" dirty="0" err="1"/>
              <a:t>maka</a:t>
            </a:r>
            <a:r>
              <a:rPr lang="en-US" altLang="ja-JP" sz="3000" dirty="0"/>
              <a:t> </a:t>
            </a:r>
            <a:r>
              <a:rPr lang="en-US" altLang="ja-JP" sz="3000" dirty="0" err="1"/>
              <a:t>langkah</a:t>
            </a:r>
            <a:r>
              <a:rPr lang="en-US" altLang="ja-JP" sz="3000" dirty="0"/>
              <a:t> </a:t>
            </a:r>
            <a:r>
              <a:rPr lang="en-US" altLang="ja-JP" sz="3000" dirty="0" err="1"/>
              <a:t>selanjutnya</a:t>
            </a:r>
            <a:r>
              <a:rPr lang="en-US" altLang="ja-JP" sz="3000" dirty="0"/>
              <a:t> </a:t>
            </a:r>
            <a:r>
              <a:rPr lang="en-US" altLang="ja-JP" sz="3000" dirty="0" err="1"/>
              <a:t>adalah</a:t>
            </a:r>
            <a:r>
              <a:rPr lang="en-US" altLang="ja-JP" sz="3000" dirty="0"/>
              <a:t> </a:t>
            </a:r>
            <a:r>
              <a:rPr lang="en-US" altLang="ja-JP" sz="3000" dirty="0" err="1"/>
              <a:t>menampilkan</a:t>
            </a:r>
            <a:r>
              <a:rPr lang="en-US" altLang="ja-JP" sz="3000" dirty="0"/>
              <a:t> </a:t>
            </a:r>
            <a:r>
              <a:rPr lang="en-US" altLang="ja-JP" sz="3000" dirty="0" err="1"/>
              <a:t>hasil</a:t>
            </a:r>
            <a:r>
              <a:rPr lang="en-US" altLang="ja-JP" sz="3000" dirty="0"/>
              <a:t> cluster </a:t>
            </a:r>
            <a:r>
              <a:rPr lang="en-US" altLang="ja-JP" sz="3000" dirty="0" err="1"/>
              <a:t>dalam</a:t>
            </a:r>
            <a:r>
              <a:rPr lang="en-US" altLang="ja-JP" sz="3000" dirty="0"/>
              <a:t> </a:t>
            </a:r>
            <a:r>
              <a:rPr lang="en-US" altLang="ja-JP" sz="3000" dirty="0" err="1"/>
              <a:t>bentuk</a:t>
            </a:r>
            <a:r>
              <a:rPr lang="en-US" altLang="ja-JP" sz="3000" dirty="0"/>
              <a:t> dendrogram.</a:t>
            </a:r>
          </a:p>
        </p:txBody>
      </p:sp>
    </p:spTree>
    <p:extLst>
      <p:ext uri="{BB962C8B-B14F-4D97-AF65-F5344CB8AC3E}">
        <p14:creationId xmlns:p14="http://schemas.microsoft.com/office/powerpoint/2010/main" val="42318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518">
        <p14:prism/>
      </p:transition>
    </mc:Choice>
    <mc:Fallback xmlns="">
      <p:transition spd="slow" advTm="3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all. Thank you!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" name="サブタイトル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36446722"/>
      </p:ext>
    </p:extLst>
  </p:cSld>
  <p:clrMapOvr>
    <a:masterClrMapping/>
  </p:clrMapOvr>
  <p:transition spd="slow" advTm="11385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Welcome to our presentation!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407081"/>
      </p:ext>
    </p:extLst>
  </p:cSld>
  <p:clrMapOvr>
    <a:masterClrMapping/>
  </p:clrMapOvr>
  <p:transition spd="slow" advTm="4321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Algoritma</a:t>
            </a:r>
            <a:r>
              <a:rPr kumimoji="1" lang="en-US" altLang="ja-JP" dirty="0"/>
              <a:t> Agglomerative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649510"/>
      </p:ext>
    </p:extLst>
  </p:cSld>
  <p:clrMapOvr>
    <a:masterClrMapping/>
  </p:clrMapOvr>
  <p:transition spd="slow" advTm="5495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Pembahasan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Algoritma</a:t>
            </a:r>
            <a:r>
              <a:rPr lang="en-US" altLang="ja-JP" dirty="0"/>
              <a:t> Agglomerative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0389421" y="1451247"/>
            <a:ext cx="4875979" cy="604071"/>
          </a:xfrm>
        </p:spPr>
        <p:txBody>
          <a:bodyPr/>
          <a:lstStyle/>
          <a:p>
            <a:r>
              <a:rPr kumimoji="1" lang="en-US" altLang="ja-JP" dirty="0" err="1"/>
              <a:t>Pengertian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Algoritma</a:t>
            </a:r>
            <a:r>
              <a:rPr lang="en-US" altLang="ja-JP" dirty="0"/>
              <a:t> Agglomerative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err="1"/>
              <a:t>Rumus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Secara</a:t>
            </a:r>
            <a:r>
              <a:rPr lang="en-US" altLang="ja-JP" dirty="0"/>
              <a:t> Manual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Perhitungan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White Box Testing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Hasil </a:t>
            </a:r>
            <a:r>
              <a:rPr kumimoji="1" lang="en-US" altLang="ja-JP" dirty="0" err="1"/>
              <a:t>Pengujian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17166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Pengertian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4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539">
        <p14:flip dir="r"/>
      </p:transition>
    </mc:Choice>
    <mc:Fallback xmlns="">
      <p:transition spd="slow" advTm="35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7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Cluster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z="3200" dirty="0" err="1"/>
              <a:t>Analisis</a:t>
            </a:r>
            <a:r>
              <a:rPr lang="en-US" altLang="ja-JP" sz="3200" dirty="0"/>
              <a:t> cluster </a:t>
            </a:r>
            <a:r>
              <a:rPr lang="en-US" altLang="ja-JP" sz="3200" dirty="0" err="1"/>
              <a:t>merupakan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metode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pengelompokan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multivariat</a:t>
            </a:r>
            <a:r>
              <a:rPr lang="en-US" altLang="ja-JP" sz="3200" dirty="0"/>
              <a:t> (</a:t>
            </a:r>
            <a:r>
              <a:rPr lang="en-US" altLang="ja-JP" sz="3200" dirty="0" err="1"/>
              <a:t>banyak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variabel</a:t>
            </a:r>
            <a:r>
              <a:rPr lang="en-US" altLang="ja-JP" sz="3200" dirty="0"/>
              <a:t>) </a:t>
            </a:r>
            <a:r>
              <a:rPr lang="en-US" altLang="ja-JP" sz="3200" dirty="0" err="1"/>
              <a:t>dengan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tujuan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utama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yaitu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mengelompokkan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objek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berdasarkan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kemiripan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karakteristik</a:t>
            </a:r>
            <a:r>
              <a:rPr lang="en-US" altLang="ja-JP" sz="3200" dirty="0"/>
              <a:t> yang </a:t>
            </a:r>
            <a:r>
              <a:rPr lang="en-US" altLang="ja-JP" sz="3200" dirty="0" err="1"/>
              <a:t>dimilikinya</a:t>
            </a:r>
            <a:r>
              <a:rPr lang="en-US" altLang="ja-JP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279735"/>
      </p:ext>
    </p:extLst>
  </p:cSld>
  <p:clrMapOvr>
    <a:masterClrMapping/>
  </p:clrMapOvr>
  <p:transition spd="slow" advTm="2679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8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 err="1"/>
              <a:t>Metode</a:t>
            </a:r>
            <a:r>
              <a:rPr lang="en-US" altLang="ja-JP" dirty="0"/>
              <a:t> Cluster </a:t>
            </a:r>
            <a:r>
              <a:rPr lang="en-US" altLang="ja-JP" dirty="0" err="1"/>
              <a:t>Hirarki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3200" dirty="0"/>
              <a:t>Hierarchical methods </a:t>
            </a:r>
            <a:r>
              <a:rPr lang="en-US" altLang="ja-JP" sz="3200" dirty="0" err="1"/>
              <a:t>adalah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teknik</a:t>
            </a:r>
            <a:r>
              <a:rPr lang="en-US" altLang="ja-JP" sz="3200" dirty="0"/>
              <a:t> clustering </a:t>
            </a:r>
            <a:r>
              <a:rPr lang="en-US" altLang="ja-JP" sz="3200" dirty="0" err="1"/>
              <a:t>membentuk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hirarki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atau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berdasarkan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tingkatan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tertentu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sehingga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menyerupai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struktur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pohon</a:t>
            </a:r>
            <a:r>
              <a:rPr lang="en-US" altLang="ja-JP" sz="3200" dirty="0"/>
              <a:t>. </a:t>
            </a:r>
            <a:r>
              <a:rPr lang="en-US" altLang="ja-JP" sz="3200" dirty="0" err="1"/>
              <a:t>Dengan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demikian</a:t>
            </a:r>
            <a:r>
              <a:rPr lang="en-US" altLang="ja-JP" sz="3200" dirty="0"/>
              <a:t> proses </a:t>
            </a:r>
            <a:r>
              <a:rPr lang="en-US" altLang="ja-JP" sz="3200" dirty="0" err="1"/>
              <a:t>pengelompokannya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dilakukan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secara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bertingkat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atau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bertahap</a:t>
            </a:r>
            <a:r>
              <a:rPr lang="en-US" altLang="ja-JP" sz="3200" dirty="0"/>
              <a:t>. </a:t>
            </a:r>
            <a:r>
              <a:rPr lang="en-US" altLang="ja-JP" sz="3200" dirty="0" err="1"/>
              <a:t>Biasanya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metode</a:t>
            </a:r>
            <a:r>
              <a:rPr lang="en-US" altLang="ja-JP" sz="3200" dirty="0"/>
              <a:t> </a:t>
            </a:r>
            <a:r>
              <a:rPr lang="en-US" altLang="ja-JP" sz="3200" dirty="0" err="1"/>
              <a:t>ini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digunakan</a:t>
            </a:r>
            <a:r>
              <a:rPr lang="en-US" altLang="ja-JP" sz="3200" dirty="0"/>
              <a:t> pada data yang </a:t>
            </a:r>
            <a:r>
              <a:rPr lang="en-US" altLang="ja-JP" sz="3200" dirty="0" err="1"/>
              <a:t>jumlahnya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tidak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terlalu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banyak</a:t>
            </a:r>
            <a:r>
              <a:rPr lang="en-US" altLang="ja-JP" sz="3200" dirty="0"/>
              <a:t> dan </a:t>
            </a:r>
            <a:r>
              <a:rPr lang="en-US" altLang="ja-JP" sz="3200" dirty="0" err="1"/>
              <a:t>jumlah</a:t>
            </a:r>
            <a:r>
              <a:rPr lang="en-US" altLang="ja-JP" sz="3200" dirty="0"/>
              <a:t> cluster yang </a:t>
            </a:r>
            <a:r>
              <a:rPr lang="en-US" altLang="ja-JP" sz="3200" dirty="0" err="1"/>
              <a:t>akan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dibentuk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belum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diketahui</a:t>
            </a:r>
            <a:r>
              <a:rPr lang="en-US" altLang="ja-JP" sz="3200" dirty="0"/>
              <a:t>.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9741525"/>
      </p:ext>
    </p:extLst>
  </p:cSld>
  <p:clrMapOvr>
    <a:masterClrMapping/>
  </p:clrMapOvr>
  <p:transition spd="slow" advTm="2679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t>SLIDE </a:t>
            </a:r>
            <a:fld id="{D97FAD88-CD89-445B-80D2-D1F46C853675}" type="slidenum">
              <a:rPr lang="en-US">
                <a:solidFill>
                  <a:prstClr val="white">
                    <a:lumMod val="85000"/>
                  </a:prstClr>
                </a:solidFill>
                <a:latin typeface="Aleo-Light"/>
              </a:rPr>
              <a:pPr defTabSz="1632426"/>
              <a:t>9</a:t>
            </a:fld>
            <a:endParaRPr lang="en-US" dirty="0">
              <a:solidFill>
                <a:prstClr val="white">
                  <a:lumMod val="85000"/>
                </a:prstClr>
              </a:solidFill>
              <a:latin typeface="Aleo-Light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632426"/>
            <a:r>
              <a:rPr lang="en-US">
                <a:solidFill>
                  <a:prstClr val="white">
                    <a:lumMod val="95000"/>
                  </a:prstClr>
                </a:solidFill>
              </a:rPr>
              <a:t>The Power of PowerPoint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Agglomerative</a:t>
            </a:r>
          </a:p>
          <a:p>
            <a:r>
              <a:rPr lang="en-US" altLang="ja-JP" dirty="0"/>
              <a:t>(</a:t>
            </a:r>
            <a:r>
              <a:rPr lang="en-US" altLang="ja-JP" dirty="0" err="1"/>
              <a:t>metode</a:t>
            </a:r>
            <a:r>
              <a:rPr lang="en-US" altLang="ja-JP" dirty="0"/>
              <a:t> </a:t>
            </a:r>
            <a:r>
              <a:rPr lang="en-US" altLang="ja-JP" dirty="0" err="1"/>
              <a:t>penggabungan</a:t>
            </a:r>
            <a:r>
              <a:rPr lang="en-US" altLang="ja-JP" dirty="0"/>
              <a:t>)</a:t>
            </a:r>
            <a:endParaRPr kumimoji="1" lang="ja-JP" alt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z="3200" dirty="0"/>
              <a:t>Agglomerative (</a:t>
            </a:r>
            <a:r>
              <a:rPr lang="en-US" altLang="ja-JP" sz="3200" dirty="0" err="1"/>
              <a:t>metode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penggabungan</a:t>
            </a:r>
            <a:r>
              <a:rPr lang="en-US" altLang="ja-JP" sz="3200" dirty="0"/>
              <a:t>) </a:t>
            </a:r>
            <a:r>
              <a:rPr lang="en-US" altLang="ja-JP" sz="3200" dirty="0" err="1"/>
              <a:t>adalah</a:t>
            </a:r>
            <a:r>
              <a:rPr lang="en-US" altLang="ja-JP" sz="3200" dirty="0"/>
              <a:t> strategi </a:t>
            </a:r>
            <a:r>
              <a:rPr lang="en-US" altLang="ja-JP" sz="3200" dirty="0" err="1"/>
              <a:t>pengelompokan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hirarki</a:t>
            </a:r>
            <a:r>
              <a:rPr lang="en-US" altLang="ja-JP" sz="3200" dirty="0"/>
              <a:t> yang </a:t>
            </a:r>
            <a:r>
              <a:rPr lang="en-US" altLang="ja-JP" sz="3200" dirty="0" err="1"/>
              <a:t>dimulai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dengan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setiap</a:t>
            </a:r>
            <a:r>
              <a:rPr lang="en-US" altLang="ja-JP" sz="3200" dirty="0"/>
              <a:t> </a:t>
            </a:r>
            <a:r>
              <a:rPr lang="en-US" altLang="ja-JP" sz="3200" dirty="0" err="1"/>
              <a:t>objek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dalam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satu</a:t>
            </a:r>
            <a:r>
              <a:rPr lang="en-US" altLang="ja-JP" sz="3200" dirty="0"/>
              <a:t> cluster yang </a:t>
            </a:r>
            <a:r>
              <a:rPr lang="en-US" altLang="ja-JP" sz="3200" dirty="0" err="1"/>
              <a:t>terpisah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kemudian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membentuk</a:t>
            </a:r>
            <a:r>
              <a:rPr lang="en-US" altLang="ja-JP" sz="3200" dirty="0"/>
              <a:t> cluster yang </a:t>
            </a:r>
            <a:r>
              <a:rPr lang="en-US" altLang="ja-JP" sz="3200" dirty="0" err="1"/>
              <a:t>semakin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membesar</a:t>
            </a:r>
            <a:r>
              <a:rPr lang="en-US" altLang="ja-JP" sz="3200" dirty="0"/>
              <a:t>. Jadi, </a:t>
            </a:r>
            <a:r>
              <a:rPr lang="en-US" altLang="ja-JP" sz="3200" dirty="0" err="1"/>
              <a:t>banyaknya</a:t>
            </a:r>
            <a:r>
              <a:rPr lang="en-US" altLang="ja-JP" sz="3200" dirty="0"/>
              <a:t> cluster </a:t>
            </a:r>
            <a:r>
              <a:rPr lang="en-US" altLang="ja-JP" sz="3200" dirty="0" err="1"/>
              <a:t>awal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adalah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sama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dengan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banyaknya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objek</a:t>
            </a:r>
            <a:r>
              <a:rPr lang="en-US" altLang="ja-JP" sz="3200" dirty="0"/>
              <a:t>.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750818"/>
      </p:ext>
    </p:extLst>
  </p:cSld>
  <p:clrMapOvr>
    <a:masterClrMapping/>
  </p:clrMapOvr>
  <p:transition spd="slow" advTm="2679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ra Contents">
  <a:themeElements>
    <a:clrScheme name="Mira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02B8AD"/>
      </a:accent1>
      <a:accent2>
        <a:srgbClr val="BBFF37"/>
      </a:accent2>
      <a:accent3>
        <a:srgbClr val="F00082"/>
      </a:accent3>
      <a:accent4>
        <a:srgbClr val="00B0F0"/>
      </a:accent4>
      <a:accent5>
        <a:srgbClr val="4BACC6"/>
      </a:accent5>
      <a:accent6>
        <a:srgbClr val="F79646"/>
      </a:accent6>
      <a:hlink>
        <a:srgbClr val="02B8AD"/>
      </a:hlink>
      <a:folHlink>
        <a:srgbClr val="BBFF37"/>
      </a:folHlink>
    </a:clrScheme>
    <a:fontScheme name="Mira">
      <a:majorFont>
        <a:latin typeface="Dense"/>
        <a:ea typeface="Capella Bold"/>
        <a:cs typeface=""/>
      </a:majorFont>
      <a:minorFont>
        <a:latin typeface="Encode Sans Narrow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B8AD">
            <a:alpha val="4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eneb Contents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5973</TotalTime>
  <Words>700</Words>
  <Application>Microsoft Office PowerPoint</Application>
  <PresentationFormat>Custom</PresentationFormat>
  <Paragraphs>146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Contents</vt:lpstr>
      <vt:lpstr>No Footer</vt:lpstr>
      <vt:lpstr>Mira Contents</vt:lpstr>
      <vt:lpstr>Deneb Contents</vt:lpstr>
      <vt:lpstr>Algoritma Agglomerative Hierarchical Clustering</vt:lpstr>
      <vt:lpstr>Ardian Jimmy (G.231.21.0095) Camelia Zara A (G.231.21.0106) Riza Eka Febriansah (G.231.21.0120) Gilang Prasetyo Aji (G.231.21.0145)</vt:lpstr>
      <vt:lpstr>Welcome to our presentation!</vt:lpstr>
      <vt:lpstr>PowerPoint Presentation</vt:lpstr>
      <vt:lpstr>Pembahasan</vt:lpstr>
      <vt:lpstr>Pengertian</vt:lpstr>
      <vt:lpstr>Pengertian</vt:lpstr>
      <vt:lpstr>Pengertian</vt:lpstr>
      <vt:lpstr>Pengertian</vt:lpstr>
      <vt:lpstr>Rumus</vt:lpstr>
      <vt:lpstr>1. Hitung matriks jarak</vt:lpstr>
      <vt:lpstr>2. Gabungkan dua cluster terdekat</vt:lpstr>
      <vt:lpstr>3. Perbarui matriks jarak sesuai dengan teknik pengelompokan agglomerative method</vt:lpstr>
      <vt:lpstr>Perhitungan Manual</vt:lpstr>
      <vt:lpstr>Dataset dan Rumus</vt:lpstr>
      <vt:lpstr>Matriks jarak Euclidean</vt:lpstr>
      <vt:lpstr>Perhitungan Tahap 1</vt:lpstr>
      <vt:lpstr>Perhitungan Tahap 2</vt:lpstr>
      <vt:lpstr>Perhitungan Tahap 3</vt:lpstr>
      <vt:lpstr>Perhitungan tahap 4</vt:lpstr>
      <vt:lpstr>White Box Testing</vt:lpstr>
      <vt:lpstr>Langkah 1</vt:lpstr>
      <vt:lpstr>Langkah 2</vt:lpstr>
      <vt:lpstr>Langkah 3</vt:lpstr>
      <vt:lpstr>Langkah 4</vt:lpstr>
      <vt:lpstr>Langkah 5</vt:lpstr>
      <vt:lpstr>Langkah 6</vt:lpstr>
      <vt:lpstr>That’s all. Thank you!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hp</cp:lastModifiedBy>
  <cp:revision>268</cp:revision>
  <dcterms:created xsi:type="dcterms:W3CDTF">2016-10-08T14:15:50Z</dcterms:created>
  <dcterms:modified xsi:type="dcterms:W3CDTF">2023-11-22T12:26:31Z</dcterms:modified>
</cp:coreProperties>
</file>