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6" r:id="rId3"/>
    <p:sldId id="257" r:id="rId4"/>
    <p:sldId id="267" r:id="rId5"/>
    <p:sldId id="258" r:id="rId6"/>
    <p:sldId id="269" r:id="rId7"/>
    <p:sldId id="270" r:id="rId8"/>
    <p:sldId id="259" r:id="rId9"/>
    <p:sldId id="263" r:id="rId10"/>
    <p:sldId id="271" r:id="rId11"/>
    <p:sldId id="261" r:id="rId12"/>
    <p:sldId id="262" r:id="rId13"/>
    <p:sldId id="264" r:id="rId14"/>
    <p:sldId id="273"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50322-73C8-4BD2-B804-7D1E43860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A6F1FDC-B2F6-4A49-A6DE-85CF577DD112}">
      <dgm:prSet/>
      <dgm:spPr>
        <a:solidFill>
          <a:schemeClr val="accent2">
            <a:lumMod val="50000"/>
          </a:schemeClr>
        </a:solidFill>
      </dgm:spPr>
      <dgm:t>
        <a:bodyPr/>
        <a:lstStyle/>
        <a:p>
          <a:pPr rtl="0"/>
          <a:r>
            <a:rPr lang="en-IN" b="1" smtClean="0"/>
            <a:t>CAPSTONE PROJECT</a:t>
          </a:r>
          <a:endParaRPr lang="en-IN"/>
        </a:p>
      </dgm:t>
    </dgm:pt>
    <dgm:pt modelId="{A8557D59-136E-4BF3-861D-A85313FC3E40}" type="parTrans" cxnId="{89D41374-AF25-4085-9F59-A55BC8C5D07D}">
      <dgm:prSet/>
      <dgm:spPr/>
      <dgm:t>
        <a:bodyPr/>
        <a:lstStyle/>
        <a:p>
          <a:endParaRPr lang="en-US"/>
        </a:p>
      </dgm:t>
    </dgm:pt>
    <dgm:pt modelId="{337C204D-1853-4BA0-8F6C-0F6C7A4880E0}" type="sibTrans" cxnId="{89D41374-AF25-4085-9F59-A55BC8C5D07D}">
      <dgm:prSet/>
      <dgm:spPr/>
      <dgm:t>
        <a:bodyPr/>
        <a:lstStyle/>
        <a:p>
          <a:endParaRPr lang="en-US"/>
        </a:p>
      </dgm:t>
    </dgm:pt>
    <dgm:pt modelId="{3D8588CA-D95F-4531-ADF6-CF5817BFF157}" type="pres">
      <dgm:prSet presAssocID="{A8050322-73C8-4BD2-B804-7D1E43860E1C}" presName="linear" presStyleCnt="0">
        <dgm:presLayoutVars>
          <dgm:animLvl val="lvl"/>
          <dgm:resizeHandles val="exact"/>
        </dgm:presLayoutVars>
      </dgm:prSet>
      <dgm:spPr/>
      <dgm:t>
        <a:bodyPr/>
        <a:lstStyle/>
        <a:p>
          <a:endParaRPr lang="en-US"/>
        </a:p>
      </dgm:t>
    </dgm:pt>
    <dgm:pt modelId="{4040A054-BC09-4DEC-83CF-AD2674E91DF1}" type="pres">
      <dgm:prSet presAssocID="{0A6F1FDC-B2F6-4A49-A6DE-85CF577DD112}" presName="parentText" presStyleLbl="node1" presStyleIdx="0" presStyleCnt="1">
        <dgm:presLayoutVars>
          <dgm:chMax val="0"/>
          <dgm:bulletEnabled val="1"/>
        </dgm:presLayoutVars>
      </dgm:prSet>
      <dgm:spPr/>
      <dgm:t>
        <a:bodyPr/>
        <a:lstStyle/>
        <a:p>
          <a:endParaRPr lang="en-US"/>
        </a:p>
      </dgm:t>
    </dgm:pt>
  </dgm:ptLst>
  <dgm:cxnLst>
    <dgm:cxn modelId="{0C7DF455-A66F-4E8E-BF69-450C6992D407}" type="presOf" srcId="{0A6F1FDC-B2F6-4A49-A6DE-85CF577DD112}" destId="{4040A054-BC09-4DEC-83CF-AD2674E91DF1}" srcOrd="0" destOrd="0" presId="urn:microsoft.com/office/officeart/2005/8/layout/vList2"/>
    <dgm:cxn modelId="{32F28CAE-4D94-4122-8F1F-F19B3377F73F}" type="presOf" srcId="{A8050322-73C8-4BD2-B804-7D1E43860E1C}" destId="{3D8588CA-D95F-4531-ADF6-CF5817BFF157}" srcOrd="0" destOrd="0" presId="urn:microsoft.com/office/officeart/2005/8/layout/vList2"/>
    <dgm:cxn modelId="{89D41374-AF25-4085-9F59-A55BC8C5D07D}" srcId="{A8050322-73C8-4BD2-B804-7D1E43860E1C}" destId="{0A6F1FDC-B2F6-4A49-A6DE-85CF577DD112}" srcOrd="0" destOrd="0" parTransId="{A8557D59-136E-4BF3-861D-A85313FC3E40}" sibTransId="{337C204D-1853-4BA0-8F6C-0F6C7A4880E0}"/>
    <dgm:cxn modelId="{EDB073B6-2F03-4CD7-81D6-898C80674263}" type="presParOf" srcId="{3D8588CA-D95F-4531-ADF6-CF5817BFF157}" destId="{4040A054-BC09-4DEC-83CF-AD2674E91DF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0A054-BC09-4DEC-83CF-AD2674E91DF1}">
      <dsp:nvSpPr>
        <dsp:cNvPr id="0" name=""/>
        <dsp:cNvSpPr/>
      </dsp:nvSpPr>
      <dsp:spPr>
        <a:xfrm>
          <a:off x="0" y="132851"/>
          <a:ext cx="7766936" cy="1380599"/>
        </a:xfrm>
        <a:prstGeom prst="roundRect">
          <a:avLst/>
        </a:prstGeom>
        <a:solidFill>
          <a:schemeClr val="accent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IN" sz="5900" b="1" kern="1200" smtClean="0"/>
            <a:t>CAPSTONE PROJECT</a:t>
          </a:r>
          <a:endParaRPr lang="en-IN" sz="5900" kern="1200"/>
        </a:p>
      </dsp:txBody>
      <dsp:txXfrm>
        <a:off x="67395" y="200246"/>
        <a:ext cx="7632146" cy="12458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5A615-D3DF-4AA9-80FE-373853D79873}" type="datetimeFigureOut">
              <a:rPr lang="en-IN" smtClean="0"/>
              <a:t>06-02-2023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FF0BA-6084-444D-8522-75A2143A27D5}" type="slidenum">
              <a:rPr lang="en-IN" smtClean="0"/>
              <a:t>‹#›</a:t>
            </a:fld>
            <a:endParaRPr lang="en-IN"/>
          </a:p>
        </p:txBody>
      </p:sp>
    </p:spTree>
    <p:extLst>
      <p:ext uri="{BB962C8B-B14F-4D97-AF65-F5344CB8AC3E}">
        <p14:creationId xmlns:p14="http://schemas.microsoft.com/office/powerpoint/2010/main" val="111108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29B380-6380-4E71-977E-359252356DAB}"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EEBDFE-2A53-49A8-B05E-69848200E166}"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01FCDA-6329-4B6C-8D1B-376E8E347F8D}"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FFFCA-B5AD-4D64-8396-1ABD0774EEA6}"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F16061-C609-484C-8414-4F15B41D2168}"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2E42E5-C44B-4778-BB89-0293FF7EE8DC}"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170A0F-46D4-4197-A84C-B43D12EFEF1B}"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53A2C-B450-4C94-B690-50CD2E2B81DA}"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89ECD-91F9-4912-A131-144559A40459}"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1CC2A0-0D1A-4107-A722-7E3B187F0200}" type="datetime1">
              <a:rPr lang="en-US" smtClean="0"/>
              <a:t>2/6/2023</a:t>
            </a:fld>
            <a:endParaRPr lang="en-US" dirty="0"/>
          </a:p>
        </p:txBody>
      </p:sp>
      <p:sp>
        <p:nvSpPr>
          <p:cNvPr id="5" name="Footer Placeholder 4"/>
          <p:cNvSpPr>
            <a:spLocks noGrp="1"/>
          </p:cNvSpPr>
          <p:nvPr>
            <p:ph type="ftr" sz="quarter" idx="11"/>
          </p:nvPr>
        </p:nvSpPr>
        <p:spPr/>
        <p:txBody>
          <a:bodyPr/>
          <a:lstStyle/>
          <a:p>
            <a:r>
              <a:rPr lang="en-US" smtClean="0"/>
              <a:t>BY CAMELLIA PRAMANIK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4967CD-AE43-4EE5-8345-05B991092E42}" type="datetime1">
              <a:rPr lang="en-US" smtClean="0"/>
              <a:t>2/6/2023</a:t>
            </a:fld>
            <a:endParaRPr lang="en-US" dirty="0"/>
          </a:p>
        </p:txBody>
      </p:sp>
      <p:sp>
        <p:nvSpPr>
          <p:cNvPr id="6" name="Footer Placeholder 5"/>
          <p:cNvSpPr>
            <a:spLocks noGrp="1"/>
          </p:cNvSpPr>
          <p:nvPr>
            <p:ph type="ftr" sz="quarter" idx="11"/>
          </p:nvPr>
        </p:nvSpPr>
        <p:spPr/>
        <p:txBody>
          <a:bodyPr/>
          <a:lstStyle/>
          <a:p>
            <a:r>
              <a:rPr lang="en-US" smtClean="0"/>
              <a:t>BY CAMELLIA PRAMANIK</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3B27A8-1CAD-433A-B8AC-73559E35E3DD}" type="datetime1">
              <a:rPr lang="en-US" smtClean="0"/>
              <a:t>2/6/2023</a:t>
            </a:fld>
            <a:endParaRPr lang="en-US" dirty="0"/>
          </a:p>
        </p:txBody>
      </p:sp>
      <p:sp>
        <p:nvSpPr>
          <p:cNvPr id="8" name="Footer Placeholder 7"/>
          <p:cNvSpPr>
            <a:spLocks noGrp="1"/>
          </p:cNvSpPr>
          <p:nvPr>
            <p:ph type="ftr" sz="quarter" idx="11"/>
          </p:nvPr>
        </p:nvSpPr>
        <p:spPr/>
        <p:txBody>
          <a:bodyPr/>
          <a:lstStyle/>
          <a:p>
            <a:r>
              <a:rPr lang="en-US" smtClean="0"/>
              <a:t>BY CAMELLIA PRAMANIK</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2F0426-B283-46E3-A622-8622CD123BB3}" type="datetime1">
              <a:rPr lang="en-US" smtClean="0"/>
              <a:t>2/6/2023</a:t>
            </a:fld>
            <a:endParaRPr lang="en-US" dirty="0"/>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76837-5833-4D71-84A8-930977E19FAA}" type="datetime1">
              <a:rPr lang="en-US" smtClean="0"/>
              <a:t>2/6/2023</a:t>
            </a:fld>
            <a:endParaRPr lang="en-US" dirty="0"/>
          </a:p>
        </p:txBody>
      </p:sp>
      <p:sp>
        <p:nvSpPr>
          <p:cNvPr id="3" name="Footer Placeholder 2"/>
          <p:cNvSpPr>
            <a:spLocks noGrp="1"/>
          </p:cNvSpPr>
          <p:nvPr>
            <p:ph type="ftr" sz="quarter" idx="11"/>
          </p:nvPr>
        </p:nvSpPr>
        <p:spPr/>
        <p:txBody>
          <a:bodyPr/>
          <a:lstStyle/>
          <a:p>
            <a:r>
              <a:rPr lang="en-US" smtClean="0"/>
              <a:t>BY CAMELLIA PRAMANIK</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BEA77A-5E11-404E-8071-DCD2310B5167}" type="datetime1">
              <a:rPr lang="en-US" smtClean="0"/>
              <a:t>2/6/2023</a:t>
            </a:fld>
            <a:endParaRPr lang="en-US" dirty="0"/>
          </a:p>
        </p:txBody>
      </p:sp>
      <p:sp>
        <p:nvSpPr>
          <p:cNvPr id="6" name="Footer Placeholder 5"/>
          <p:cNvSpPr>
            <a:spLocks noGrp="1"/>
          </p:cNvSpPr>
          <p:nvPr>
            <p:ph type="ftr" sz="quarter" idx="11"/>
          </p:nvPr>
        </p:nvSpPr>
        <p:spPr/>
        <p:txBody>
          <a:bodyPr/>
          <a:lstStyle/>
          <a:p>
            <a:r>
              <a:rPr lang="en-US" smtClean="0"/>
              <a:t>BY CAMELLIA PRAMANIK</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BY CAMELLIA PRAMANIK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8D91A0C9-7842-411B-B1F3-C834F984F48B}" type="datetime1">
              <a:rPr lang="en-US" smtClean="0"/>
              <a:t>2/6/2023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11351E-D77D-40F2-B7BB-40214CFCB68D}" type="datetime1">
              <a:rPr lang="en-US" smtClean="0"/>
              <a:t>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BY CAMELLIA PRAMANIK</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nancial_data.sql" TargetMode="External"/><Relationship Id="rId2" Type="http://schemas.openxmlformats.org/officeDocument/2006/relationships/hyperlink" Target="Western%20Countries%20Financial%20Data.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53397690"/>
              </p:ext>
            </p:extLst>
          </p:nvPr>
        </p:nvGraphicFramePr>
        <p:xfrm>
          <a:off x="1507067" y="2404534"/>
          <a:ext cx="7766936" cy="1646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p:txBody>
          <a:bodyPr/>
          <a:lstStyle/>
          <a:p>
            <a:r>
              <a:rPr lang="en-IN" b="1" dirty="0" smtClean="0">
                <a:solidFill>
                  <a:srgbClr val="002060"/>
                </a:solidFill>
              </a:rPr>
              <a:t>BUSINESS ANALYST BATCH 3</a:t>
            </a:r>
          </a:p>
          <a:p>
            <a:r>
              <a:rPr lang="en-IN" b="1" dirty="0" smtClean="0">
                <a:solidFill>
                  <a:srgbClr val="002060"/>
                </a:solidFill>
              </a:rPr>
              <a:t>BY CAMELLIA PRAMANIK</a:t>
            </a:r>
            <a:endParaRPr lang="en-IN" b="1" dirty="0">
              <a:solidFill>
                <a:srgbClr val="002060"/>
              </a:solidFill>
            </a:endParaRPr>
          </a:p>
        </p:txBody>
      </p:sp>
      <p:sp>
        <p:nvSpPr>
          <p:cNvPr id="5" name="Footer Placeholder 4"/>
          <p:cNvSpPr>
            <a:spLocks noGrp="1"/>
          </p:cNvSpPr>
          <p:nvPr>
            <p:ph type="ftr" sz="quarter" idx="11"/>
          </p:nvPr>
        </p:nvSpPr>
        <p:spPr>
          <a:xfrm>
            <a:off x="677334" y="6041362"/>
            <a:ext cx="11157615" cy="365125"/>
          </a:xfrm>
        </p:spPr>
        <p:txBody>
          <a:bodyPr/>
          <a:lstStyle/>
          <a:p>
            <a:r>
              <a:rPr lang="en-US" dirty="0" smtClean="0">
                <a:solidFill>
                  <a:schemeClr val="tx1">
                    <a:lumMod val="65000"/>
                    <a:lumOff val="35000"/>
                  </a:schemeClr>
                </a:solidFill>
              </a:rPr>
              <a:t>BY CAMELLIA PRAMANIK</a:t>
            </a:r>
            <a:endParaRPr lang="en-US" dirty="0">
              <a:solidFill>
                <a:schemeClr val="tx1">
                  <a:lumMod val="65000"/>
                  <a:lumOff val="35000"/>
                </a:schemeClr>
              </a:solidFill>
            </a:endParaRPr>
          </a:p>
        </p:txBody>
      </p:sp>
    </p:spTree>
    <p:extLst>
      <p:ext uri="{BB962C8B-B14F-4D97-AF65-F5344CB8AC3E}">
        <p14:creationId xmlns:p14="http://schemas.microsoft.com/office/powerpoint/2010/main" val="35038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u="sng" dirty="0">
                <a:solidFill>
                  <a:srgbClr val="002060"/>
                </a:solidFill>
                <a:latin typeface="Bahnschrift" panose="020B0502040204020203" pitchFamily="34" charset="0"/>
              </a:rPr>
              <a:t>IMPORT THE </a:t>
            </a:r>
            <a:r>
              <a:rPr lang="en-IN" sz="2000" b="1" u="sng" dirty="0" smtClean="0">
                <a:solidFill>
                  <a:srgbClr val="002060"/>
                </a:solidFill>
                <a:latin typeface="Bahnschrift" panose="020B0502040204020203" pitchFamily="34" charset="0"/>
              </a:rPr>
              <a:t>DATA INTO </a:t>
            </a:r>
            <a:r>
              <a:rPr lang="en-IN" sz="2000" b="1" u="sng" dirty="0">
                <a:solidFill>
                  <a:srgbClr val="002060"/>
                </a:solidFill>
                <a:latin typeface="Bahnschrift" panose="020B0502040204020203" pitchFamily="34" charset="0"/>
              </a:rPr>
              <a:t>POWER BI</a:t>
            </a:r>
            <a:br>
              <a:rPr lang="en-IN" sz="2000" b="1" u="sng" dirty="0">
                <a:solidFill>
                  <a:srgbClr val="002060"/>
                </a:solidFill>
                <a:latin typeface="Bahnschrift" panose="020B0502040204020203" pitchFamily="34" charset="0"/>
              </a:rPr>
            </a:br>
            <a:endParaRPr lang="en-IN" sz="2000" b="1" u="sng" dirty="0">
              <a:solidFill>
                <a:srgbClr val="002060"/>
              </a:solidFill>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
        <p:nvSpPr>
          <p:cNvPr id="6" name="Content Placeholder 5"/>
          <p:cNvSpPr>
            <a:spLocks noGrp="1"/>
          </p:cNvSpPr>
          <p:nvPr>
            <p:ph idx="1"/>
          </p:nvPr>
        </p:nvSpPr>
        <p:spPr/>
        <p:txBody>
          <a:bodyPr/>
          <a:lstStyle/>
          <a:p>
            <a:endParaRPr lang="en-IN" dirty="0"/>
          </a:p>
        </p:txBody>
      </p:sp>
      <p:pic>
        <p:nvPicPr>
          <p:cNvPr id="8" name="Picture 7"/>
          <p:cNvPicPr>
            <a:picLocks noChangeAspect="1"/>
          </p:cNvPicPr>
          <p:nvPr/>
        </p:nvPicPr>
        <p:blipFill rotWithShape="1">
          <a:blip r:embed="rId2"/>
          <a:srcRect l="24" t="3996" r="-195" b="4746"/>
          <a:stretch/>
        </p:blipFill>
        <p:spPr>
          <a:xfrm>
            <a:off x="496388" y="1269999"/>
            <a:ext cx="8865326" cy="4771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952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74469"/>
          </a:xfrm>
        </p:spPr>
        <p:txBody>
          <a:bodyPr>
            <a:normAutofit fontScale="90000"/>
          </a:bodyPr>
          <a:lstStyle/>
          <a:p>
            <a:r>
              <a:rPr lang="en-IN" sz="2000" b="1" u="sng" dirty="0" smtClean="0">
                <a:solidFill>
                  <a:srgbClr val="002060"/>
                </a:solidFill>
              </a:rPr>
              <a:t>INTERACTIVE DASHBOARD</a:t>
            </a:r>
            <a:endParaRPr lang="en-IN" sz="2000" b="1" u="sng" dirty="0">
              <a:solidFill>
                <a:srgbClr val="002060"/>
              </a:solidFill>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pic>
        <p:nvPicPr>
          <p:cNvPr id="6" name="Content Placeholder 5"/>
          <p:cNvPicPr>
            <a:picLocks noGrp="1" noChangeAspect="1"/>
          </p:cNvPicPr>
          <p:nvPr>
            <p:ph idx="1"/>
          </p:nvPr>
        </p:nvPicPr>
        <p:blipFill rotWithShape="1">
          <a:blip r:embed="rId2"/>
          <a:srcRect l="-125" t="4106" r="167" b="6856"/>
          <a:stretch/>
        </p:blipFill>
        <p:spPr>
          <a:xfrm>
            <a:off x="677334" y="1254034"/>
            <a:ext cx="8501500" cy="4624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876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568197" cy="383177"/>
          </a:xfrm>
        </p:spPr>
        <p:txBody>
          <a:bodyPr>
            <a:normAutofit fontScale="90000"/>
          </a:bodyPr>
          <a:lstStyle/>
          <a:p>
            <a:r>
              <a:rPr lang="en-IN" sz="2000" b="1" u="sng" dirty="0" smtClean="0">
                <a:solidFill>
                  <a:srgbClr val="002060"/>
                </a:solidFill>
              </a:rPr>
              <a:t>CONCLUSION AND INFERENCES FROM THE DASHBOARD</a:t>
            </a:r>
            <a:endParaRPr lang="en-IN" sz="2000" b="1" u="sng" dirty="0">
              <a:solidFill>
                <a:srgbClr val="002060"/>
              </a:solidFill>
            </a:endParaRPr>
          </a:p>
        </p:txBody>
      </p:sp>
      <p:sp>
        <p:nvSpPr>
          <p:cNvPr id="3" name="Content Placeholder 2"/>
          <p:cNvSpPr>
            <a:spLocks noGrp="1"/>
          </p:cNvSpPr>
          <p:nvPr>
            <p:ph idx="1"/>
          </p:nvPr>
        </p:nvSpPr>
        <p:spPr>
          <a:xfrm>
            <a:off x="738294" y="1593669"/>
            <a:ext cx="8596668" cy="4874413"/>
          </a:xfrm>
        </p:spPr>
        <p:txBody>
          <a:bodyPr/>
          <a:lstStyle/>
          <a:p>
            <a:r>
              <a:rPr lang="en-IN" dirty="0" smtClean="0"/>
              <a:t>Government segment have the highest sales and Channel Partners have the lowest sales.</a:t>
            </a:r>
          </a:p>
          <a:p>
            <a:r>
              <a:rPr lang="en-IN" dirty="0" smtClean="0"/>
              <a:t>In terms of profit, Government segment have the highest profit and Enterprise have the lowest profit.</a:t>
            </a:r>
          </a:p>
          <a:p>
            <a:r>
              <a:rPr lang="en-IN" dirty="0" smtClean="0"/>
              <a:t>In sales by product, </a:t>
            </a:r>
            <a:r>
              <a:rPr lang="en-IN" dirty="0" err="1" smtClean="0"/>
              <a:t>Paseo</a:t>
            </a:r>
            <a:r>
              <a:rPr lang="en-IN" dirty="0" smtClean="0"/>
              <a:t> have the highest sales while </a:t>
            </a:r>
            <a:r>
              <a:rPr lang="en-IN" dirty="0" err="1" smtClean="0"/>
              <a:t>Carretera</a:t>
            </a:r>
            <a:r>
              <a:rPr lang="en-IN" dirty="0"/>
              <a:t> </a:t>
            </a:r>
            <a:r>
              <a:rPr lang="en-IN" dirty="0" smtClean="0"/>
              <a:t>have the lowest sales.</a:t>
            </a:r>
          </a:p>
          <a:p>
            <a:r>
              <a:rPr lang="en-IN" dirty="0" smtClean="0"/>
              <a:t>Country wise USA and Canada have the highest sales however, Mexico have the lowest sales.</a:t>
            </a:r>
          </a:p>
          <a:p>
            <a:r>
              <a:rPr lang="en-IN" dirty="0" smtClean="0"/>
              <a:t>France and Germany have the highest profit however, Mexico have the lowest profit.</a:t>
            </a:r>
          </a:p>
          <a:p>
            <a:r>
              <a:rPr lang="en-IN" dirty="0" smtClean="0"/>
              <a:t>In terms of discount, </a:t>
            </a:r>
            <a:r>
              <a:rPr lang="en-IN" dirty="0" err="1" smtClean="0"/>
              <a:t>Paseo</a:t>
            </a:r>
            <a:r>
              <a:rPr lang="en-IN" dirty="0" smtClean="0"/>
              <a:t> have the highest band of discount however, </a:t>
            </a:r>
            <a:r>
              <a:rPr lang="en-IN" dirty="0" err="1" smtClean="0"/>
              <a:t>Carretera</a:t>
            </a:r>
            <a:r>
              <a:rPr lang="en-IN" dirty="0" smtClean="0"/>
              <a:t> have the lowest.</a:t>
            </a:r>
          </a:p>
          <a:p>
            <a:endParaRPr lang="en-IN" dirty="0" smtClean="0"/>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2184785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568197" cy="383177"/>
          </a:xfrm>
        </p:spPr>
        <p:txBody>
          <a:bodyPr>
            <a:normAutofit fontScale="90000"/>
          </a:bodyPr>
          <a:lstStyle/>
          <a:p>
            <a:r>
              <a:rPr lang="en-IN" sz="2000" b="1" u="sng" dirty="0" smtClean="0">
                <a:solidFill>
                  <a:srgbClr val="002060"/>
                </a:solidFill>
              </a:rPr>
              <a:t>CONCLUSION AND INFERENCES FROM THE DASHBOARD </a:t>
            </a:r>
            <a:r>
              <a:rPr lang="en-IN" sz="2000" b="1" u="sng" dirty="0" err="1" smtClean="0">
                <a:solidFill>
                  <a:srgbClr val="002060"/>
                </a:solidFill>
              </a:rPr>
              <a:t>cont</a:t>
            </a:r>
            <a:r>
              <a:rPr lang="en-IN" sz="2000" b="1" u="sng" dirty="0" smtClean="0">
                <a:solidFill>
                  <a:srgbClr val="002060"/>
                </a:solidFill>
              </a:rPr>
              <a:t>…</a:t>
            </a:r>
            <a:endParaRPr lang="en-IN" sz="2000" b="1" u="sng" dirty="0">
              <a:solidFill>
                <a:srgbClr val="002060"/>
              </a:solidFill>
            </a:endParaRPr>
          </a:p>
        </p:txBody>
      </p:sp>
      <p:sp>
        <p:nvSpPr>
          <p:cNvPr id="3" name="Content Placeholder 2"/>
          <p:cNvSpPr>
            <a:spLocks noGrp="1"/>
          </p:cNvSpPr>
          <p:nvPr>
            <p:ph idx="1"/>
          </p:nvPr>
        </p:nvSpPr>
        <p:spPr>
          <a:xfrm>
            <a:off x="677334" y="1775914"/>
            <a:ext cx="8596668" cy="4630573"/>
          </a:xfrm>
        </p:spPr>
        <p:txBody>
          <a:bodyPr>
            <a:normAutofit/>
          </a:bodyPr>
          <a:lstStyle/>
          <a:p>
            <a:r>
              <a:rPr lang="en-IN" dirty="0"/>
              <a:t>In the year 2013, there is major hike in Quarter 4 sales and profit as compared to previous quarter</a:t>
            </a:r>
            <a:r>
              <a:rPr lang="en-IN" dirty="0" smtClean="0"/>
              <a:t>.</a:t>
            </a:r>
          </a:p>
          <a:p>
            <a:r>
              <a:rPr lang="en-IN" dirty="0" smtClean="0"/>
              <a:t>Its been observed that Quarter 4 of every year have the highest profit and sales in comparison with other quarters.</a:t>
            </a:r>
          </a:p>
          <a:p>
            <a:r>
              <a:rPr lang="en-IN" dirty="0" smtClean="0"/>
              <a:t>Its been concluded that discount is directly proportional to sales as the </a:t>
            </a:r>
            <a:r>
              <a:rPr lang="en-IN" dirty="0" err="1" smtClean="0"/>
              <a:t>Paseo</a:t>
            </a:r>
            <a:r>
              <a:rPr lang="en-IN" dirty="0" smtClean="0"/>
              <a:t> have the highest discount so it has the highest sales while, </a:t>
            </a:r>
            <a:r>
              <a:rPr lang="en-IN" dirty="0" err="1" smtClean="0"/>
              <a:t>Carretera</a:t>
            </a:r>
            <a:r>
              <a:rPr lang="en-IN" dirty="0" smtClean="0"/>
              <a:t> have the lowest discount so it has the lowest sales and so are the other counties.</a:t>
            </a:r>
          </a:p>
          <a:p>
            <a:r>
              <a:rPr lang="en-IN" dirty="0" smtClean="0"/>
              <a:t>Therefore, discount given is having major effect on the sales.</a:t>
            </a:r>
          </a:p>
          <a:p>
            <a:endParaRPr lang="en-IN" dirty="0" smtClean="0"/>
          </a:p>
          <a:p>
            <a:endParaRPr lang="en-IN" dirty="0" smtClean="0"/>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248261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fontScale="90000"/>
          </a:bodyPr>
          <a:lstStyle/>
          <a:p>
            <a:r>
              <a:rPr lang="en-IN" sz="2000" b="1" u="sng" dirty="0">
                <a:solidFill>
                  <a:srgbClr val="002060"/>
                </a:solidFill>
              </a:rPr>
              <a:t>ENDNOTES:-</a:t>
            </a:r>
            <a:br>
              <a:rPr lang="en-IN" sz="2000" b="1" u="sng" dirty="0">
                <a:solidFill>
                  <a:srgbClr val="002060"/>
                </a:solidFill>
              </a:rPr>
            </a:br>
            <a:r>
              <a:rPr lang="en-IN" sz="2000" b="1" u="sng" dirty="0">
                <a:solidFill>
                  <a:srgbClr val="002060"/>
                </a:solidFill>
              </a:rPr>
              <a:t/>
            </a:r>
            <a:br>
              <a:rPr lang="en-IN" sz="2000" b="1" u="sng" dirty="0">
                <a:solidFill>
                  <a:srgbClr val="002060"/>
                </a:solidFill>
              </a:rPr>
            </a:br>
            <a:endParaRPr lang="en-IN" sz="2000" b="1" u="sng" dirty="0">
              <a:solidFill>
                <a:srgbClr val="002060"/>
              </a:solidFill>
            </a:endParaRPr>
          </a:p>
        </p:txBody>
      </p:sp>
      <p:sp>
        <p:nvSpPr>
          <p:cNvPr id="3" name="Content Placeholder 2"/>
          <p:cNvSpPr>
            <a:spLocks noGrp="1"/>
          </p:cNvSpPr>
          <p:nvPr>
            <p:ph idx="1"/>
          </p:nvPr>
        </p:nvSpPr>
        <p:spPr>
          <a:xfrm>
            <a:off x="677334" y="1280161"/>
            <a:ext cx="8596668" cy="4761202"/>
          </a:xfrm>
        </p:spPr>
        <p:txBody>
          <a:bodyPr/>
          <a:lstStyle/>
          <a:p>
            <a:endParaRPr lang="en-IN" dirty="0" smtClean="0">
              <a:hlinkClick r:id="rId2" action="ppaction://hlinkfile"/>
            </a:endParaRPr>
          </a:p>
          <a:p>
            <a:r>
              <a:rPr lang="en-IN" dirty="0" err="1" smtClean="0">
                <a:hlinkClick r:id="rId2" action="ppaction://hlinkfile"/>
              </a:rPr>
              <a:t>Western_Countries_Sales_Dashboard.pbix</a:t>
            </a:r>
            <a:endParaRPr lang="en-IN" dirty="0" smtClean="0"/>
          </a:p>
          <a:p>
            <a:r>
              <a:rPr lang="en-IN" dirty="0" smtClean="0">
                <a:hlinkClick r:id="rId2" action="ppaction://hlinkfile"/>
              </a:rPr>
              <a:t>Western Countries Financial Data.xlsx</a:t>
            </a:r>
            <a:endParaRPr lang="en-IN" dirty="0" smtClean="0"/>
          </a:p>
          <a:p>
            <a:r>
              <a:rPr lang="en-IN" dirty="0" err="1" smtClean="0">
                <a:hlinkClick r:id="rId3" action="ppaction://hlinkfile"/>
              </a:rPr>
              <a:t>financial_data.sql</a:t>
            </a:r>
            <a:endParaRPr lang="en-IN" dirty="0" smtClean="0"/>
          </a:p>
          <a:p>
            <a:endParaRPr lang="en-IN" dirty="0" smtClean="0"/>
          </a:p>
          <a:p>
            <a:r>
              <a:rPr lang="en-IN" dirty="0" smtClean="0">
                <a:solidFill>
                  <a:schemeClr val="accent2"/>
                </a:solidFill>
              </a:rPr>
              <a:t>All answers of Question 8 is given on the dashboard page2 in the Power BI file.</a:t>
            </a:r>
            <a:endParaRPr lang="en-IN" dirty="0">
              <a:solidFill>
                <a:schemeClr val="accent2"/>
              </a:solidFill>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4015314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631" y="2603863"/>
            <a:ext cx="8596668" cy="1320800"/>
          </a:xfrm>
        </p:spPr>
        <p:txBody>
          <a:bodyPr>
            <a:normAutofit/>
          </a:bodyPr>
          <a:lstStyle/>
          <a:p>
            <a:pPr algn="ctr"/>
            <a:r>
              <a:rPr lang="en-IN" sz="8000" dirty="0" smtClean="0">
                <a:solidFill>
                  <a:srgbClr val="002060"/>
                </a:solidFill>
              </a:rPr>
              <a:t>THANK YOU</a:t>
            </a:r>
            <a:endParaRPr lang="en-IN" sz="8000" dirty="0">
              <a:solidFill>
                <a:srgbClr val="002060"/>
              </a:solidFill>
            </a:endParaRPr>
          </a:p>
        </p:txBody>
      </p:sp>
      <p:sp>
        <p:nvSpPr>
          <p:cNvPr id="3" name="Footer Placeholder 2"/>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161508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a:bodyPr>
          <a:lstStyle/>
          <a:p>
            <a:r>
              <a:rPr lang="en-IN" sz="2400" b="1" u="sng" dirty="0" smtClean="0">
                <a:solidFill>
                  <a:srgbClr val="002060"/>
                </a:solidFill>
              </a:rPr>
              <a:t>AGENDA</a:t>
            </a:r>
            <a:r>
              <a:rPr lang="en-IN" sz="2400" b="1" dirty="0" smtClean="0">
                <a:solidFill>
                  <a:srgbClr val="002060"/>
                </a:solidFill>
              </a:rPr>
              <a:t> :-</a:t>
            </a:r>
            <a:endParaRPr lang="en-IN" sz="2400" b="1" dirty="0">
              <a:solidFill>
                <a:srgbClr val="002060"/>
              </a:solidFill>
            </a:endParaRPr>
          </a:p>
        </p:txBody>
      </p:sp>
      <p:sp>
        <p:nvSpPr>
          <p:cNvPr id="3" name="Content Placeholder 2"/>
          <p:cNvSpPr>
            <a:spLocks noGrp="1"/>
          </p:cNvSpPr>
          <p:nvPr>
            <p:ph idx="1"/>
          </p:nvPr>
        </p:nvSpPr>
        <p:spPr>
          <a:xfrm>
            <a:off x="581540" y="1968137"/>
            <a:ext cx="8596668" cy="4621865"/>
          </a:xfrm>
        </p:spPr>
        <p:txBody>
          <a:bodyPr/>
          <a:lstStyle/>
          <a:p>
            <a:r>
              <a:rPr lang="en-IN" b="1" dirty="0" smtClean="0">
                <a:solidFill>
                  <a:srgbClr val="002060"/>
                </a:solidFill>
                <a:latin typeface="Bahnschrift" panose="020B0502040204020203" pitchFamily="34" charset="0"/>
              </a:rPr>
              <a:t>DATA EXPLORATION</a:t>
            </a:r>
          </a:p>
          <a:p>
            <a:r>
              <a:rPr lang="en-IN" b="1" dirty="0" smtClean="0">
                <a:solidFill>
                  <a:srgbClr val="002060"/>
                </a:solidFill>
                <a:latin typeface="Bahnschrift" panose="020B0502040204020203" pitchFamily="34" charset="0"/>
              </a:rPr>
              <a:t>STATISTICAL ANALYSIS </a:t>
            </a:r>
          </a:p>
          <a:p>
            <a:r>
              <a:rPr lang="en-IN" b="1" dirty="0" smtClean="0">
                <a:solidFill>
                  <a:srgbClr val="002060"/>
                </a:solidFill>
                <a:latin typeface="Bahnschrift" panose="020B0502040204020203" pitchFamily="34" charset="0"/>
              </a:rPr>
              <a:t>GRAPHICAL ANALYSIS </a:t>
            </a:r>
          </a:p>
          <a:p>
            <a:r>
              <a:rPr lang="en-IN" b="1" dirty="0" smtClean="0">
                <a:solidFill>
                  <a:srgbClr val="002060"/>
                </a:solidFill>
                <a:latin typeface="Bahnschrift" panose="020B0502040204020203" pitchFamily="34" charset="0"/>
              </a:rPr>
              <a:t>INSERT THE GIVEN DATA INTO THE SQL SERVER</a:t>
            </a:r>
          </a:p>
          <a:p>
            <a:r>
              <a:rPr lang="en-IN" b="1" dirty="0" smtClean="0">
                <a:solidFill>
                  <a:srgbClr val="002060"/>
                </a:solidFill>
                <a:latin typeface="Bahnschrift" panose="020B0502040204020203" pitchFamily="34" charset="0"/>
              </a:rPr>
              <a:t>IMPORT THE DATA INTO POWER BI</a:t>
            </a:r>
          </a:p>
          <a:p>
            <a:r>
              <a:rPr lang="en-IN" b="1" dirty="0" smtClean="0">
                <a:solidFill>
                  <a:srgbClr val="002060"/>
                </a:solidFill>
                <a:latin typeface="Bahnschrift" panose="020B0502040204020203" pitchFamily="34" charset="0"/>
              </a:rPr>
              <a:t>INTERACTIVE DASHBOARD </a:t>
            </a:r>
          </a:p>
          <a:p>
            <a:r>
              <a:rPr lang="en-IN" b="1" dirty="0" smtClean="0">
                <a:solidFill>
                  <a:srgbClr val="002060"/>
                </a:solidFill>
                <a:latin typeface="Bahnschrift" panose="020B0502040204020203" pitchFamily="34" charset="0"/>
              </a:rPr>
              <a:t>CONCLUSION AND INFERENCES</a:t>
            </a:r>
          </a:p>
          <a:p>
            <a:r>
              <a:rPr lang="en-IN" b="1" dirty="0" smtClean="0">
                <a:solidFill>
                  <a:srgbClr val="002060"/>
                </a:solidFill>
                <a:latin typeface="Bahnschrift" panose="020B0502040204020203" pitchFamily="34" charset="0"/>
              </a:rPr>
              <a:t>ENDNOTES</a:t>
            </a:r>
            <a:endParaRPr lang="en-IN" b="1" dirty="0">
              <a:solidFill>
                <a:srgbClr val="002060"/>
              </a:solidFill>
              <a:latin typeface="Bahnschrift" panose="020B0502040204020203" pitchFamily="34" charset="0"/>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37823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4664"/>
            <a:ext cx="5261912" cy="465862"/>
          </a:xfrm>
        </p:spPr>
        <p:txBody>
          <a:bodyPr>
            <a:normAutofit/>
          </a:bodyPr>
          <a:lstStyle/>
          <a:p>
            <a:r>
              <a:rPr lang="en-IN" sz="2000" b="1" u="sng" dirty="0">
                <a:solidFill>
                  <a:srgbClr val="002060"/>
                </a:solidFill>
                <a:latin typeface="Bahnschrift" panose="020B0502040204020203" pitchFamily="34" charset="0"/>
              </a:rPr>
              <a:t>DATA EXPLORATION</a:t>
            </a:r>
          </a:p>
        </p:txBody>
      </p:sp>
      <p:pic>
        <p:nvPicPr>
          <p:cNvPr id="5" name="Content Placeholder 4"/>
          <p:cNvPicPr>
            <a:picLocks noGrp="1" noChangeAspect="1"/>
          </p:cNvPicPr>
          <p:nvPr>
            <p:ph idx="1"/>
          </p:nvPr>
        </p:nvPicPr>
        <p:blipFill rotWithShape="1">
          <a:blip r:embed="rId2"/>
          <a:srcRect l="320" t="316" r="-6" b="4592"/>
          <a:stretch/>
        </p:blipFill>
        <p:spPr>
          <a:xfrm>
            <a:off x="705393" y="1132115"/>
            <a:ext cx="8569236" cy="4598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101434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13509"/>
          </a:xfrm>
        </p:spPr>
        <p:txBody>
          <a:bodyPr>
            <a:noAutofit/>
          </a:bodyPr>
          <a:lstStyle/>
          <a:p>
            <a:r>
              <a:rPr lang="en-IN" sz="2000" b="1" u="sng" dirty="0" smtClean="0">
                <a:solidFill>
                  <a:srgbClr val="002060"/>
                </a:solidFill>
              </a:rPr>
              <a:t>DATA EXPLORATION </a:t>
            </a:r>
            <a:r>
              <a:rPr lang="en-IN" sz="2000" b="1" u="sng" dirty="0" err="1" smtClean="0">
                <a:solidFill>
                  <a:srgbClr val="002060"/>
                </a:solidFill>
              </a:rPr>
              <a:t>cont</a:t>
            </a:r>
            <a:r>
              <a:rPr lang="en-IN" sz="2000" b="1" u="sng" dirty="0" smtClean="0">
                <a:solidFill>
                  <a:srgbClr val="002060"/>
                </a:solidFill>
              </a:rPr>
              <a:t>…</a:t>
            </a:r>
            <a:endParaRPr lang="en-IN" sz="2000" b="1" u="sng" dirty="0">
              <a:solidFill>
                <a:srgbClr val="002060"/>
              </a:solidFill>
            </a:endParaRPr>
          </a:p>
        </p:txBody>
      </p:sp>
      <p:pic>
        <p:nvPicPr>
          <p:cNvPr id="5" name="Content Placeholder 4"/>
          <p:cNvPicPr>
            <a:picLocks noGrp="1" noChangeAspect="1"/>
          </p:cNvPicPr>
          <p:nvPr>
            <p:ph idx="1"/>
          </p:nvPr>
        </p:nvPicPr>
        <p:blipFill rotWithShape="1">
          <a:blip r:embed="rId2"/>
          <a:srcRect l="434" t="2763" r="100" b="4209"/>
          <a:stretch/>
        </p:blipFill>
        <p:spPr>
          <a:xfrm>
            <a:off x="818606" y="1454331"/>
            <a:ext cx="8342812" cy="4389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255847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843900" cy="383177"/>
          </a:xfrm>
        </p:spPr>
        <p:txBody>
          <a:bodyPr>
            <a:normAutofit fontScale="90000"/>
          </a:bodyPr>
          <a:lstStyle/>
          <a:p>
            <a:r>
              <a:rPr lang="en-IN" sz="2000" b="1" u="sng" dirty="0" smtClean="0">
                <a:solidFill>
                  <a:srgbClr val="002060"/>
                </a:solidFill>
              </a:rPr>
              <a:t>SHORT SUMMARY ABOUT THE DATA SET</a:t>
            </a:r>
            <a:endParaRPr lang="en-IN" sz="2000" dirty="0"/>
          </a:p>
        </p:txBody>
      </p:sp>
      <p:sp>
        <p:nvSpPr>
          <p:cNvPr id="3" name="Content Placeholder 2"/>
          <p:cNvSpPr>
            <a:spLocks noGrp="1"/>
          </p:cNvSpPr>
          <p:nvPr>
            <p:ph idx="1"/>
          </p:nvPr>
        </p:nvSpPr>
        <p:spPr>
          <a:xfrm>
            <a:off x="677334" y="1341119"/>
            <a:ext cx="8596668" cy="4952791"/>
          </a:xfrm>
        </p:spPr>
        <p:txBody>
          <a:bodyPr/>
          <a:lstStyle/>
          <a:p>
            <a:r>
              <a:rPr lang="en-IN" dirty="0" smtClean="0"/>
              <a:t>Based on the observation for the western financial dataset. It can be observed that there are 16 columns which includes segment, country, product and sales, profit, discount etc.</a:t>
            </a:r>
          </a:p>
          <a:p>
            <a:r>
              <a:rPr lang="en-IN" dirty="0" smtClean="0"/>
              <a:t>Also, discount band along with discount, units sold, sales price, gross sales, total sales and cost of goods sold (COGS) are given along with year, month and date. So, we can calculate the discounts, profits</a:t>
            </a:r>
            <a:r>
              <a:rPr lang="en-IN" dirty="0"/>
              <a:t> </a:t>
            </a:r>
            <a:r>
              <a:rPr lang="en-IN" dirty="0" smtClean="0"/>
              <a:t>and sales by quarterly, monthly and also yearly.</a:t>
            </a:r>
          </a:p>
          <a:p>
            <a:r>
              <a:rPr lang="en-IN" dirty="0" smtClean="0"/>
              <a:t>Segment and country wise profit, discount and sales calculation can be done.</a:t>
            </a:r>
          </a:p>
          <a:p>
            <a:r>
              <a:rPr lang="en-IN" dirty="0" smtClean="0"/>
              <a:t>Also the products’ sales, profit and discount can be checked by converting these data in percentage by applying the formulas in the excel.</a:t>
            </a:r>
          </a:p>
          <a:p>
            <a:r>
              <a:rPr lang="en-IN" dirty="0" smtClean="0"/>
              <a:t>I have used the following formula to derive the discount % and profit % </a:t>
            </a:r>
          </a:p>
          <a:p>
            <a:r>
              <a:rPr lang="en-US" dirty="0" smtClean="0"/>
              <a:t>Profit %= (Profit * 100)/Sales</a:t>
            </a:r>
          </a:p>
          <a:p>
            <a:r>
              <a:rPr lang="en-US" dirty="0" smtClean="0"/>
              <a:t>Discount</a:t>
            </a:r>
            <a:r>
              <a:rPr lang="en-US" dirty="0"/>
              <a:t>% = (Discount *  100) </a:t>
            </a:r>
            <a:r>
              <a:rPr lang="en-US" dirty="0" smtClean="0"/>
              <a:t>/ Gross Sales</a:t>
            </a:r>
            <a:endParaRPr lang="en-IN" dirty="0"/>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400436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3806"/>
          </a:xfrm>
        </p:spPr>
        <p:txBody>
          <a:bodyPr>
            <a:normAutofit/>
          </a:bodyPr>
          <a:lstStyle/>
          <a:p>
            <a:r>
              <a:rPr lang="en-IN" sz="2000" b="1" u="sng" dirty="0">
                <a:solidFill>
                  <a:srgbClr val="002060"/>
                </a:solidFill>
              </a:rPr>
              <a:t>STATISTICAL ANALYSIS</a:t>
            </a:r>
            <a:endParaRPr lang="en-IN" sz="2000" dirty="0">
              <a:solidFill>
                <a:srgbClr val="002060"/>
              </a:solidFill>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pic>
        <p:nvPicPr>
          <p:cNvPr id="5" name="Content Placeholder 5"/>
          <p:cNvPicPr>
            <a:picLocks noGrp="1" noChangeAspect="1"/>
          </p:cNvPicPr>
          <p:nvPr>
            <p:ph idx="1"/>
          </p:nvPr>
        </p:nvPicPr>
        <p:blipFill rotWithShape="1">
          <a:blip r:embed="rId2"/>
          <a:srcRect l="-587" t="3053" r="-1529" b="10549"/>
          <a:stretch/>
        </p:blipFill>
        <p:spPr>
          <a:xfrm>
            <a:off x="677863" y="1227909"/>
            <a:ext cx="8596312"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664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00594"/>
          </a:xfrm>
        </p:spPr>
        <p:txBody>
          <a:bodyPr>
            <a:normAutofit/>
          </a:bodyPr>
          <a:lstStyle/>
          <a:p>
            <a:r>
              <a:rPr lang="en-IN" sz="2000" b="1" u="sng" dirty="0">
                <a:solidFill>
                  <a:srgbClr val="002060"/>
                </a:solidFill>
              </a:rPr>
              <a:t>GRAPHICAL ANALYSIS</a:t>
            </a:r>
            <a:endParaRPr lang="en-IN" sz="2000" dirty="0">
              <a:solidFill>
                <a:srgbClr val="002060"/>
              </a:solidFill>
            </a:endParaRPr>
          </a:p>
        </p:txBody>
      </p:sp>
      <p:sp>
        <p:nvSpPr>
          <p:cNvPr id="4" name="Footer Placeholder 3"/>
          <p:cNvSpPr>
            <a:spLocks noGrp="1"/>
          </p:cNvSpPr>
          <p:nvPr>
            <p:ph type="ftr" sz="quarter" idx="11"/>
          </p:nvPr>
        </p:nvSpPr>
        <p:spPr/>
        <p:txBody>
          <a:bodyPr/>
          <a:lstStyle/>
          <a:p>
            <a:r>
              <a:rPr lang="en-US" smtClean="0"/>
              <a:t>BY CAMELLIA PRAMANIK</a:t>
            </a:r>
            <a:endParaRPr lang="en-US" dirty="0"/>
          </a:p>
        </p:txBody>
      </p:sp>
      <p:pic>
        <p:nvPicPr>
          <p:cNvPr id="5" name="Content Placeholder 6"/>
          <p:cNvPicPr>
            <a:picLocks noGrp="1" noChangeAspect="1"/>
          </p:cNvPicPr>
          <p:nvPr>
            <p:ph idx="1"/>
          </p:nvPr>
        </p:nvPicPr>
        <p:blipFill rotWithShape="1">
          <a:blip r:embed="rId2"/>
          <a:srcRect l="-507" t="6906" r="25770" b="27120"/>
          <a:stretch/>
        </p:blipFill>
        <p:spPr>
          <a:xfrm>
            <a:off x="677863" y="1210492"/>
            <a:ext cx="8596139" cy="4610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04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026780" cy="357051"/>
          </a:xfrm>
        </p:spPr>
        <p:txBody>
          <a:bodyPr>
            <a:normAutofit fontScale="90000"/>
          </a:bodyPr>
          <a:lstStyle/>
          <a:p>
            <a:r>
              <a:rPr lang="en-IN" sz="2000" b="1" u="sng" dirty="0" smtClean="0">
                <a:solidFill>
                  <a:srgbClr val="002060"/>
                </a:solidFill>
              </a:rPr>
              <a:t>IMPORTING THE DATA INTO SQL DATABASE</a:t>
            </a:r>
            <a:endParaRPr lang="en-IN" sz="2000" b="1" u="sng" dirty="0">
              <a:solidFill>
                <a:srgbClr val="002060"/>
              </a:solidFill>
            </a:endParaRPr>
          </a:p>
        </p:txBody>
      </p:sp>
      <p:pic>
        <p:nvPicPr>
          <p:cNvPr id="5" name="Content Placeholder 4"/>
          <p:cNvPicPr>
            <a:picLocks noGrp="1" noChangeAspect="1"/>
          </p:cNvPicPr>
          <p:nvPr>
            <p:ph idx="1"/>
          </p:nvPr>
        </p:nvPicPr>
        <p:blipFill rotWithShape="1">
          <a:blip r:embed="rId2"/>
          <a:srcRect l="14908" t="7877" r="197" b="6396"/>
          <a:stretch/>
        </p:blipFill>
        <p:spPr>
          <a:xfrm>
            <a:off x="775064" y="1367246"/>
            <a:ext cx="8429896" cy="4423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224407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83177"/>
          </a:xfrm>
        </p:spPr>
        <p:txBody>
          <a:bodyPr>
            <a:normAutofit/>
          </a:bodyPr>
          <a:lstStyle/>
          <a:p>
            <a:r>
              <a:rPr lang="en-IN" sz="1800" b="1" u="sng" dirty="0">
                <a:solidFill>
                  <a:srgbClr val="002060"/>
                </a:solidFill>
              </a:rPr>
              <a:t>Running Query in the SQL to check the data is imported properly</a:t>
            </a:r>
            <a:endParaRPr lang="en-IN" sz="1800" b="1" u="sng" dirty="0"/>
          </a:p>
        </p:txBody>
      </p:sp>
      <p:sp>
        <p:nvSpPr>
          <p:cNvPr id="3" name="Text Placeholder 2"/>
          <p:cNvSpPr>
            <a:spLocks noGrp="1"/>
          </p:cNvSpPr>
          <p:nvPr>
            <p:ph type="body" idx="1"/>
          </p:nvPr>
        </p:nvSpPr>
        <p:spPr>
          <a:xfrm>
            <a:off x="675744" y="1115326"/>
            <a:ext cx="4185623" cy="923108"/>
          </a:xfrm>
        </p:spPr>
        <p:txBody>
          <a:bodyPr/>
          <a:lstStyle/>
          <a:p>
            <a:r>
              <a:rPr lang="en-US" sz="1050" b="1" dirty="0">
                <a:solidFill>
                  <a:srgbClr val="002060"/>
                </a:solidFill>
              </a:rPr>
              <a:t>Sales, Discounts and Profit of country </a:t>
            </a:r>
            <a:r>
              <a:rPr lang="en-US" sz="1050" b="1" dirty="0" smtClean="0">
                <a:solidFill>
                  <a:srgbClr val="002060"/>
                </a:solidFill>
              </a:rPr>
              <a:t>Canada-</a:t>
            </a:r>
          </a:p>
          <a:p>
            <a:r>
              <a:rPr lang="en-US" sz="1050" dirty="0">
                <a:solidFill>
                  <a:srgbClr val="002060"/>
                </a:solidFill>
              </a:rPr>
              <a:t/>
            </a:r>
            <a:br>
              <a:rPr lang="en-US" sz="1050" dirty="0">
                <a:solidFill>
                  <a:srgbClr val="002060"/>
                </a:solidFill>
              </a:rPr>
            </a:br>
            <a:r>
              <a:rPr lang="en-US" sz="1050" dirty="0" smtClean="0">
                <a:solidFill>
                  <a:srgbClr val="002060"/>
                </a:solidFill>
              </a:rPr>
              <a:t>SELECT </a:t>
            </a:r>
            <a:r>
              <a:rPr lang="en-US" sz="1050" dirty="0">
                <a:solidFill>
                  <a:srgbClr val="002060"/>
                </a:solidFill>
              </a:rPr>
              <a:t>Sales, Discounts, Profit FROM `</a:t>
            </a:r>
            <a:r>
              <a:rPr lang="en-US" sz="1050" dirty="0" smtClean="0">
                <a:solidFill>
                  <a:srgbClr val="002060"/>
                </a:solidFill>
              </a:rPr>
              <a:t>financial data</a:t>
            </a:r>
            <a:r>
              <a:rPr lang="en-US" sz="1050" dirty="0">
                <a:solidFill>
                  <a:srgbClr val="002060"/>
                </a:solidFill>
              </a:rPr>
              <a:t>` WHERE Country="Canada";</a:t>
            </a:r>
            <a:endParaRPr lang="en-IN" sz="1050" dirty="0">
              <a:solidFill>
                <a:srgbClr val="002060"/>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9634" y="2229394"/>
            <a:ext cx="4521291" cy="3564516"/>
          </a:xfrm>
        </p:spPr>
      </p:pic>
      <p:sp>
        <p:nvSpPr>
          <p:cNvPr id="5" name="Text Placeholder 4"/>
          <p:cNvSpPr>
            <a:spLocks noGrp="1"/>
          </p:cNvSpPr>
          <p:nvPr>
            <p:ph type="body" sz="quarter" idx="3"/>
          </p:nvPr>
        </p:nvSpPr>
        <p:spPr>
          <a:xfrm>
            <a:off x="5323515" y="992777"/>
            <a:ext cx="4185618" cy="1015920"/>
          </a:xfrm>
        </p:spPr>
        <p:txBody>
          <a:bodyPr/>
          <a:lstStyle/>
          <a:p>
            <a:r>
              <a:rPr lang="en-IN" sz="1100" b="1" dirty="0">
                <a:solidFill>
                  <a:srgbClr val="002060"/>
                </a:solidFill>
              </a:rPr>
              <a:t>Top 3 </a:t>
            </a:r>
            <a:r>
              <a:rPr lang="en-IN" sz="1100" b="1" dirty="0" smtClean="0">
                <a:solidFill>
                  <a:srgbClr val="002060"/>
                </a:solidFill>
              </a:rPr>
              <a:t>products</a:t>
            </a:r>
          </a:p>
          <a:p>
            <a:r>
              <a:rPr lang="en-US" sz="1100" dirty="0">
                <a:solidFill>
                  <a:srgbClr val="002060"/>
                </a:solidFill>
              </a:rPr>
              <a:t/>
            </a:r>
            <a:br>
              <a:rPr lang="en-US" sz="1100" dirty="0">
                <a:solidFill>
                  <a:srgbClr val="002060"/>
                </a:solidFill>
              </a:rPr>
            </a:br>
            <a:r>
              <a:rPr lang="en-US" sz="1050" dirty="0">
                <a:solidFill>
                  <a:srgbClr val="002060"/>
                </a:solidFill>
              </a:rPr>
              <a:t>SELECT Product, SUM(Sales) FROM `</a:t>
            </a:r>
            <a:r>
              <a:rPr lang="en-US" sz="1050" dirty="0" smtClean="0">
                <a:solidFill>
                  <a:srgbClr val="002060"/>
                </a:solidFill>
              </a:rPr>
              <a:t>financial data</a:t>
            </a:r>
            <a:r>
              <a:rPr lang="en-US" sz="1050" dirty="0">
                <a:solidFill>
                  <a:srgbClr val="002060"/>
                </a:solidFill>
              </a:rPr>
              <a:t>` GROUP BY Product ORDER BY SUM(Sales) DESC LIMIT 3</a:t>
            </a:r>
            <a:endParaRPr lang="en-IN" sz="1050" dirty="0">
              <a:solidFill>
                <a:srgbClr val="002060"/>
              </a:solidFill>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256149"/>
            <a:ext cx="4508908" cy="2914929"/>
          </a:xfrm>
        </p:spPr>
      </p:pic>
      <p:sp>
        <p:nvSpPr>
          <p:cNvPr id="7" name="Footer Placeholder 6"/>
          <p:cNvSpPr>
            <a:spLocks noGrp="1"/>
          </p:cNvSpPr>
          <p:nvPr>
            <p:ph type="ftr" sz="quarter" idx="11"/>
          </p:nvPr>
        </p:nvSpPr>
        <p:spPr/>
        <p:txBody>
          <a:bodyPr/>
          <a:lstStyle/>
          <a:p>
            <a:r>
              <a:rPr lang="en-US" smtClean="0"/>
              <a:t>BY CAMELLIA PRAMANIK</a:t>
            </a:r>
            <a:endParaRPr lang="en-US" dirty="0"/>
          </a:p>
        </p:txBody>
      </p:sp>
    </p:spTree>
    <p:extLst>
      <p:ext uri="{BB962C8B-B14F-4D97-AF65-F5344CB8AC3E}">
        <p14:creationId xmlns:p14="http://schemas.microsoft.com/office/powerpoint/2010/main" val="399710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TotalTime>
  <Words>578</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Calibri</vt:lpstr>
      <vt:lpstr>Trebuchet MS</vt:lpstr>
      <vt:lpstr>Wingdings 3</vt:lpstr>
      <vt:lpstr>Facet</vt:lpstr>
      <vt:lpstr>PowerPoint Presentation</vt:lpstr>
      <vt:lpstr>AGENDA :-</vt:lpstr>
      <vt:lpstr>DATA EXPLORATION</vt:lpstr>
      <vt:lpstr>DATA EXPLORATION cont…</vt:lpstr>
      <vt:lpstr>SHORT SUMMARY ABOUT THE DATA SET</vt:lpstr>
      <vt:lpstr>STATISTICAL ANALYSIS</vt:lpstr>
      <vt:lpstr>GRAPHICAL ANALYSIS</vt:lpstr>
      <vt:lpstr>IMPORTING THE DATA INTO SQL DATABASE</vt:lpstr>
      <vt:lpstr>Running Query in the SQL to check the data is imported properly</vt:lpstr>
      <vt:lpstr>IMPORT THE DATA INTO POWER BI </vt:lpstr>
      <vt:lpstr>INTERACTIVE DASHBOARD</vt:lpstr>
      <vt:lpstr>CONCLUSION AND INFERENCES FROM THE DASHBOARD</vt:lpstr>
      <vt:lpstr>CONCLUSION AND INFERENCES FROM THE DASHBOARD cont…</vt:lpstr>
      <vt:lpstr>ENDNOTES:-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Camellia Pramanik</dc:creator>
  <cp:lastModifiedBy>Camellia Pramanik</cp:lastModifiedBy>
  <cp:revision>29</cp:revision>
  <dcterms:created xsi:type="dcterms:W3CDTF">2023-02-05T13:12:21Z</dcterms:created>
  <dcterms:modified xsi:type="dcterms:W3CDTF">2023-02-06T07:03:30Z</dcterms:modified>
</cp:coreProperties>
</file>