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81" r:id="rId17"/>
    <p:sldId id="275" r:id="rId18"/>
    <p:sldId id="282" r:id="rId19"/>
    <p:sldId id="283" r:id="rId20"/>
    <p:sldId id="276" r:id="rId21"/>
    <p:sldId id="277" r:id="rId22"/>
    <p:sldId id="284" r:id="rId23"/>
    <p:sldId id="285" r:id="rId24"/>
    <p:sldId id="272" r:id="rId25"/>
    <p:sldId id="274" r:id="rId26"/>
    <p:sldId id="270" r:id="rId27"/>
    <p:sldId id="271" r:id="rId28"/>
    <p:sldId id="279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931CA56-DEF0-4617-B99C-46A87969F1C7}">
          <p14:sldIdLst>
            <p14:sldId id="256"/>
          </p14:sldIdLst>
        </p14:section>
        <p14:section name="问题提出" id="{D3876965-83A9-4303-983B-31D21519119E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线段树" id="{13EBEC6A-D123-460C-8C8C-910B0DD7CBA5}">
          <p14:sldIdLst>
            <p14:sldId id="273"/>
            <p14:sldId id="281"/>
            <p14:sldId id="275"/>
            <p14:sldId id="282"/>
            <p14:sldId id="283"/>
            <p14:sldId id="276"/>
            <p14:sldId id="277"/>
            <p14:sldId id="284"/>
            <p14:sldId id="285"/>
          </p14:sldIdLst>
        </p14:section>
        <p14:section name="复杂度分析" id="{F1D948DA-F889-4C69-A8E2-209B854D904E}">
          <p14:sldIdLst>
            <p14:sldId id="272"/>
          </p14:sldIdLst>
        </p14:section>
        <p14:section name="延伸" id="{889716E4-52B0-44A1-B2BC-483C3161008B}">
          <p14:sldIdLst>
            <p14:sldId id="274"/>
            <p14:sldId id="270"/>
            <p14:sldId id="271"/>
          </p14:sldIdLst>
        </p14:section>
        <p14:section name="结语" id="{324F1C89-20EB-4650-98F9-FA0AF1DC0BD2}">
          <p14:sldIdLst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0AD47"/>
    <a:srgbClr val="2E75B6"/>
    <a:srgbClr val="9DC3E6"/>
    <a:srgbClr val="FFFFFF"/>
    <a:srgbClr val="7030A0"/>
    <a:srgbClr val="ED7D3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BDFD1-9EC0-4E48-9654-E5EC2373A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CC7167-CAF6-4E2B-8DAD-DDA27B5B5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DC43E-D29E-4717-A8F3-99C3932E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56FC-F38A-4DC1-8459-46C77FAABE2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A834B-1233-413B-8062-2752B079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106EC-E3DD-4D64-98DD-F6AC35D2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722-4B60-403C-9F7D-55C08F4C6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F3874-577C-4C0C-8FD2-074B71FB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9FADD-0A36-407C-89C4-2B767F953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DA1D1-F62A-408C-9953-DF9FA086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56FC-F38A-4DC1-8459-46C77FAABE2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2A569-CB6E-4AFD-8818-1A51A0A4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2AF31-C93C-4BEF-91E7-246A50EE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722-4B60-403C-9F7D-55C08F4C6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4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64681C-3BDC-4CB5-989A-8C7502B8E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A2271-D72F-4360-B26C-7B7ACF3B6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F148B-E0B3-4D41-B7A7-E4628735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56FC-F38A-4DC1-8459-46C77FAABE2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E490B-563B-4C16-9081-CCC8D07C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8D51C-D58A-45EE-AECF-A2672C75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722-4B60-403C-9F7D-55C08F4C6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0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AAC3F-6329-4A24-855F-0B5BB157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74604-72FD-4E3A-99E5-B053D41C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38699-944C-42DE-BBB7-A3D958CB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56FC-F38A-4DC1-8459-46C77FAABE2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872AB-D4F8-406B-A0EA-0931DCC1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B3654-1736-4DFF-A610-B6EA5BE6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722-4B60-403C-9F7D-55C08F4C6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1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13AAF-326C-48AD-B07A-F6E539AB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BC74C-0C73-4853-BBEC-C8CED27F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291FC-66B3-487E-A49F-A0572C5F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56FC-F38A-4DC1-8459-46C77FAABE2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13A69-978E-4DFC-AE00-975D1BDE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5688-B086-41E4-B9CC-D8038172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722-4B60-403C-9F7D-55C08F4C6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4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7DE70-74AE-49B5-A585-49DBC50F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2150B-F9FF-450B-9B29-02A419BD9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527E6D-2E39-410C-AB0F-E4B0F22FC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21ACB-1BC8-4104-B526-A77CEB54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56FC-F38A-4DC1-8459-46C77FAABE2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37459-9DBE-4997-B409-8784B845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6E61E-8BF1-4E42-86C7-0D97F83A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722-4B60-403C-9F7D-55C08F4C6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2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808F-2B8C-485D-A912-940351CC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54AC5-C0C7-4545-9111-90D71FCB3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DA6A6-354F-491B-8FA5-2564A0D47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6F14B6-C78A-4ECA-A536-CD1C7DDC7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4B05D8-D343-4B55-BE1B-05F79BF3B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A58014-44DC-434F-8C27-ED5DB0BE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56FC-F38A-4DC1-8459-46C77FAABE2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178C9-E9A7-479A-A3C4-9499629B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57C5B4-98DE-4E27-9C7B-407EBFCB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722-4B60-403C-9F7D-55C08F4C6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EB04E-B53A-4FAC-A380-A98D8637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7964EC-26B4-4B2C-9DEA-BCBFA8EA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56FC-F38A-4DC1-8459-46C77FAABE2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015DEA-84AC-4106-BB31-A50EBFA9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4158B-E232-48AF-B49D-F4D09259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722-4B60-403C-9F7D-55C08F4C6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7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A47EC9-3310-4AF6-B031-F6626E71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56FC-F38A-4DC1-8459-46C77FAABE2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238502-BD03-4F9B-A66C-4000AA64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A2C05D-138B-423D-B22F-FA11E829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722-4B60-403C-9F7D-55C08F4C6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5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72A6B-5A65-40B8-A0AF-9AD83B7E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3C257-A16D-4021-85A9-DFF319BD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81E30-239E-46F1-B1ED-5DF7C268B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9F3016-B31F-45CB-9641-529A7620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56FC-F38A-4DC1-8459-46C77FAABE2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A2121-B44A-4097-ABCB-90541C7E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BBE13-98E9-4FEC-B1F5-E1C261C9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722-4B60-403C-9F7D-55C08F4C6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8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EA3ED-9D6A-4F02-A1E2-E7BC4F06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07C75A-2F61-4BA2-A4E5-B246A567A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9B344B-09F9-4774-9699-C9193732F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90DAA-7F37-4518-9E6E-6D75D718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56FC-F38A-4DC1-8459-46C77FAABE2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3753B-35A7-457E-93CF-F43A07F2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82E3C-B511-4611-8F51-918AE80C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722-4B60-403C-9F7D-55C08F4C6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8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CA6159-07CB-47AA-A8F4-B451E3A3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E1D9F-B594-4AF4-9676-D7781012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E4316-0977-44CC-AC82-D1B74628C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56FC-F38A-4DC1-8459-46C77FAABE2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4CFDA-D2A0-469F-9862-4437FED5D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34556-ED54-453A-9478-381B0620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0722-4B60-403C-9F7D-55C08F4C61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xy9843@sjtu.edu.c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hiqi_614/article/details/8228102" TargetMode="External"/><Relationship Id="rId2" Type="http://schemas.openxmlformats.org/officeDocument/2006/relationships/hyperlink" Target="https://www.cnblogs.com/AC-King/p/7789013.html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lxy9843@sjtu.edu.c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92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线段树快速上手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61E810-89CF-4F56-B2C7-7516C5F18CF3}"/>
              </a:ext>
            </a:extLst>
          </p:cNvPr>
          <p:cNvSpPr txBox="1"/>
          <p:nvPr/>
        </p:nvSpPr>
        <p:spPr>
          <a:xfrm>
            <a:off x="8211844" y="5296041"/>
            <a:ext cx="283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hlinkClick r:id="rId2"/>
              </a:rPr>
              <a:t>lxy9843@sjtu.edu.cn</a:t>
            </a:r>
            <a:endParaRPr lang="en-US" altLang="zh-CN" sz="2000" dirty="0"/>
          </a:p>
          <a:p>
            <a:pPr algn="r"/>
            <a:r>
              <a:rPr lang="en-US" altLang="zh-CN" sz="2000" dirty="0"/>
              <a:t>2019.3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24A193-4E41-468D-A744-E67616D8CDB7}"/>
              </a:ext>
            </a:extLst>
          </p:cNvPr>
          <p:cNvSpPr/>
          <p:nvPr/>
        </p:nvSpPr>
        <p:spPr>
          <a:xfrm>
            <a:off x="3516385" y="2667700"/>
            <a:ext cx="5159229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610E94-6B4D-4FD0-9563-18034958BA15}"/>
              </a:ext>
            </a:extLst>
          </p:cNvPr>
          <p:cNvSpPr/>
          <p:nvPr/>
        </p:nvSpPr>
        <p:spPr>
          <a:xfrm>
            <a:off x="3516385" y="3114905"/>
            <a:ext cx="2579615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08D3C3-E3FE-4882-B4FB-C2DC132771B8}"/>
              </a:ext>
            </a:extLst>
          </p:cNvPr>
          <p:cNvSpPr/>
          <p:nvPr/>
        </p:nvSpPr>
        <p:spPr>
          <a:xfrm>
            <a:off x="6095999" y="3114905"/>
            <a:ext cx="2579615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A83BAE-7185-41A1-ABD3-8C210C963A4A}"/>
              </a:ext>
            </a:extLst>
          </p:cNvPr>
          <p:cNvSpPr/>
          <p:nvPr/>
        </p:nvSpPr>
        <p:spPr>
          <a:xfrm>
            <a:off x="4805491" y="3562110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C43D22-CBF9-4354-858B-EB825DACB68E}"/>
              </a:ext>
            </a:extLst>
          </p:cNvPr>
          <p:cNvSpPr/>
          <p:nvPr/>
        </p:nvSpPr>
        <p:spPr>
          <a:xfrm>
            <a:off x="3516385" y="3562109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973909-3FE2-40CB-B906-4C87EB284FED}"/>
              </a:ext>
            </a:extLst>
          </p:cNvPr>
          <p:cNvSpPr/>
          <p:nvPr/>
        </p:nvSpPr>
        <p:spPr>
          <a:xfrm>
            <a:off x="7383703" y="3562109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E64B34-612D-4D37-A00C-C32D3263C491}"/>
              </a:ext>
            </a:extLst>
          </p:cNvPr>
          <p:cNvSpPr/>
          <p:nvPr/>
        </p:nvSpPr>
        <p:spPr>
          <a:xfrm>
            <a:off x="6094597" y="3562108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055A9F-46CE-4683-BC5D-D90BC64219A3}"/>
              </a:ext>
            </a:extLst>
          </p:cNvPr>
          <p:cNvSpPr/>
          <p:nvPr/>
        </p:nvSpPr>
        <p:spPr>
          <a:xfrm>
            <a:off x="3514983" y="4003509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B0CCF5-F61D-4FEA-8ED9-D43D1BE14767}"/>
              </a:ext>
            </a:extLst>
          </p:cNvPr>
          <p:cNvSpPr/>
          <p:nvPr/>
        </p:nvSpPr>
        <p:spPr>
          <a:xfrm>
            <a:off x="4160938" y="4003508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8A0C7E-97BB-4FE5-BF62-5BE43B2D600E}"/>
              </a:ext>
            </a:extLst>
          </p:cNvPr>
          <p:cNvSpPr/>
          <p:nvPr/>
        </p:nvSpPr>
        <p:spPr>
          <a:xfrm>
            <a:off x="4805491" y="4003509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C24176-7543-4DED-9A71-DE8B83F2C657}"/>
              </a:ext>
            </a:extLst>
          </p:cNvPr>
          <p:cNvSpPr/>
          <p:nvPr/>
        </p:nvSpPr>
        <p:spPr>
          <a:xfrm>
            <a:off x="5451446" y="4003508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98C65A-8646-4D87-8C3D-322F9E308AE4}"/>
              </a:ext>
            </a:extLst>
          </p:cNvPr>
          <p:cNvSpPr/>
          <p:nvPr/>
        </p:nvSpPr>
        <p:spPr>
          <a:xfrm>
            <a:off x="6094600" y="4003918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FC6F5A5-7214-4CFA-A93A-46F40A09651A}"/>
              </a:ext>
            </a:extLst>
          </p:cNvPr>
          <p:cNvSpPr/>
          <p:nvPr/>
        </p:nvSpPr>
        <p:spPr>
          <a:xfrm>
            <a:off x="6740555" y="4003917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275933-CEEA-4EC9-9B2D-48DAD10E8570}"/>
              </a:ext>
            </a:extLst>
          </p:cNvPr>
          <p:cNvSpPr/>
          <p:nvPr/>
        </p:nvSpPr>
        <p:spPr>
          <a:xfrm>
            <a:off x="7385108" y="4003918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7A62BD-4467-44A2-952F-0AF2062708F5}"/>
              </a:ext>
            </a:extLst>
          </p:cNvPr>
          <p:cNvSpPr/>
          <p:nvPr/>
        </p:nvSpPr>
        <p:spPr>
          <a:xfrm>
            <a:off x="8031063" y="4003917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23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问题提出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3BE208-E7DA-41D8-8478-E2BEC72EF5BB}"/>
              </a:ext>
            </a:extLst>
          </p:cNvPr>
          <p:cNvSpPr/>
          <p:nvPr/>
        </p:nvSpPr>
        <p:spPr>
          <a:xfrm>
            <a:off x="3514983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476639-338A-4F00-8CB9-350C95CB6E70}"/>
              </a:ext>
            </a:extLst>
          </p:cNvPr>
          <p:cNvSpPr/>
          <p:nvPr/>
        </p:nvSpPr>
        <p:spPr>
          <a:xfrm>
            <a:off x="4160938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70451E-CC97-472F-A02F-3243BE75CB90}"/>
              </a:ext>
            </a:extLst>
          </p:cNvPr>
          <p:cNvSpPr/>
          <p:nvPr/>
        </p:nvSpPr>
        <p:spPr>
          <a:xfrm>
            <a:off x="4805491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0B2606-1B35-4542-8DBD-820B411560A0}"/>
              </a:ext>
            </a:extLst>
          </p:cNvPr>
          <p:cNvSpPr/>
          <p:nvPr/>
        </p:nvSpPr>
        <p:spPr>
          <a:xfrm>
            <a:off x="5451446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11B33-FA87-4FD5-A279-44F6CDCA3D1A}"/>
              </a:ext>
            </a:extLst>
          </p:cNvPr>
          <p:cNvSpPr/>
          <p:nvPr/>
        </p:nvSpPr>
        <p:spPr>
          <a:xfrm>
            <a:off x="6094600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A8EB4-3281-441F-81B0-C26D2580A3FE}"/>
              </a:ext>
            </a:extLst>
          </p:cNvPr>
          <p:cNvSpPr/>
          <p:nvPr/>
        </p:nvSpPr>
        <p:spPr>
          <a:xfrm>
            <a:off x="6740555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685859-E330-4947-8FE2-32F3E841442F}"/>
              </a:ext>
            </a:extLst>
          </p:cNvPr>
          <p:cNvSpPr/>
          <p:nvPr/>
        </p:nvSpPr>
        <p:spPr>
          <a:xfrm>
            <a:off x="7385108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7C29BC-A219-43D6-965B-C971EECA5498}"/>
              </a:ext>
            </a:extLst>
          </p:cNvPr>
          <p:cNvSpPr/>
          <p:nvPr/>
        </p:nvSpPr>
        <p:spPr>
          <a:xfrm>
            <a:off x="8031063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F8B1A-34D9-420B-8CE8-D2ECB50FC227}"/>
              </a:ext>
            </a:extLst>
          </p:cNvPr>
          <p:cNvSpPr txBox="1"/>
          <p:nvPr/>
        </p:nvSpPr>
        <p:spPr>
          <a:xfrm>
            <a:off x="3513582" y="2930346"/>
            <a:ext cx="6997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求序列中最大值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（遍历并保持记录）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带修改，查序列中最大值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（修改时更新）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求区间最大值</a:t>
            </a:r>
            <a:endParaRPr lang="en-US" altLang="zh-CN" sz="20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accent5"/>
                </a:solidFill>
              </a:rPr>
              <a:t>每次查询时遍历 </a:t>
            </a:r>
            <a:r>
              <a:rPr lang="en-US" altLang="zh-CN" sz="2000" dirty="0">
                <a:solidFill>
                  <a:schemeClr val="accent5"/>
                </a:solidFill>
              </a:rPr>
              <a:t>O(</a:t>
            </a:r>
            <a:r>
              <a:rPr lang="en-US" altLang="zh-CN" sz="2000" dirty="0" err="1">
                <a:solidFill>
                  <a:schemeClr val="accent5"/>
                </a:solidFill>
              </a:rPr>
              <a:t>mn</a:t>
            </a:r>
            <a:r>
              <a:rPr lang="en-US" altLang="zh-CN" sz="2000" dirty="0">
                <a:solidFill>
                  <a:schemeClr val="accent5"/>
                </a:solidFill>
              </a:rPr>
              <a:t>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accent5"/>
                </a:solidFill>
              </a:rPr>
              <a:t>稀疏表（本质是倍增和动态规划）</a:t>
            </a:r>
            <a:r>
              <a:rPr lang="en-US" altLang="zh-CN" sz="2000" dirty="0">
                <a:solidFill>
                  <a:schemeClr val="accent5"/>
                </a:solidFill>
              </a:rPr>
              <a:t>O(</a:t>
            </a:r>
            <a:r>
              <a:rPr lang="en-US" altLang="zh-CN" sz="2000" dirty="0" err="1">
                <a:solidFill>
                  <a:schemeClr val="accent5"/>
                </a:solidFill>
              </a:rPr>
              <a:t>nlog</a:t>
            </a:r>
            <a:r>
              <a:rPr lang="en-US" altLang="zh-CN" sz="2000" dirty="0">
                <a:solidFill>
                  <a:schemeClr val="accent5"/>
                </a:solidFill>
              </a:rPr>
              <a:t>(n)+m)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b="1" dirty="0">
                <a:solidFill>
                  <a:schemeClr val="accent5"/>
                </a:solidFill>
              </a:rPr>
              <a:t>线段树</a:t>
            </a:r>
            <a:r>
              <a:rPr lang="zh-CN" altLang="en-US" sz="2000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solidFill>
                  <a:schemeClr val="accent5"/>
                </a:solidFill>
              </a:rPr>
              <a:t>O(</a:t>
            </a:r>
            <a:r>
              <a:rPr lang="en-US" altLang="zh-CN" sz="2000" dirty="0" err="1">
                <a:solidFill>
                  <a:schemeClr val="accent5"/>
                </a:solidFill>
              </a:rPr>
              <a:t>nlog</a:t>
            </a:r>
            <a:r>
              <a:rPr lang="en-US" altLang="zh-CN" sz="2000" dirty="0">
                <a:solidFill>
                  <a:schemeClr val="accent5"/>
                </a:solidFill>
              </a:rPr>
              <a:t>(n)+</a:t>
            </a:r>
            <a:r>
              <a:rPr lang="en-US" altLang="zh-CN" sz="2000" dirty="0" err="1">
                <a:solidFill>
                  <a:schemeClr val="accent5"/>
                </a:solidFill>
              </a:rPr>
              <a:t>mlog</a:t>
            </a:r>
            <a:r>
              <a:rPr lang="en-US" altLang="zh-CN" sz="2000" dirty="0">
                <a:solidFill>
                  <a:schemeClr val="accent5"/>
                </a:solidFill>
              </a:rPr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3413364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问题提出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3BE208-E7DA-41D8-8478-E2BEC72EF5BB}"/>
              </a:ext>
            </a:extLst>
          </p:cNvPr>
          <p:cNvSpPr/>
          <p:nvPr/>
        </p:nvSpPr>
        <p:spPr>
          <a:xfrm>
            <a:off x="3514983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476639-338A-4F00-8CB9-350C95CB6E70}"/>
              </a:ext>
            </a:extLst>
          </p:cNvPr>
          <p:cNvSpPr/>
          <p:nvPr/>
        </p:nvSpPr>
        <p:spPr>
          <a:xfrm>
            <a:off x="4160938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70451E-CC97-472F-A02F-3243BE75CB90}"/>
              </a:ext>
            </a:extLst>
          </p:cNvPr>
          <p:cNvSpPr/>
          <p:nvPr/>
        </p:nvSpPr>
        <p:spPr>
          <a:xfrm>
            <a:off x="4805491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0B2606-1B35-4542-8DBD-820B411560A0}"/>
              </a:ext>
            </a:extLst>
          </p:cNvPr>
          <p:cNvSpPr/>
          <p:nvPr/>
        </p:nvSpPr>
        <p:spPr>
          <a:xfrm>
            <a:off x="5451446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11B33-FA87-4FD5-A279-44F6CDCA3D1A}"/>
              </a:ext>
            </a:extLst>
          </p:cNvPr>
          <p:cNvSpPr/>
          <p:nvPr/>
        </p:nvSpPr>
        <p:spPr>
          <a:xfrm>
            <a:off x="6094600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A8EB4-3281-441F-81B0-C26D2580A3FE}"/>
              </a:ext>
            </a:extLst>
          </p:cNvPr>
          <p:cNvSpPr/>
          <p:nvPr/>
        </p:nvSpPr>
        <p:spPr>
          <a:xfrm>
            <a:off x="6740555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685859-E330-4947-8FE2-32F3E841442F}"/>
              </a:ext>
            </a:extLst>
          </p:cNvPr>
          <p:cNvSpPr/>
          <p:nvPr/>
        </p:nvSpPr>
        <p:spPr>
          <a:xfrm>
            <a:off x="7385108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7C29BC-A219-43D6-965B-C971EECA5498}"/>
              </a:ext>
            </a:extLst>
          </p:cNvPr>
          <p:cNvSpPr/>
          <p:nvPr/>
        </p:nvSpPr>
        <p:spPr>
          <a:xfrm>
            <a:off x="8031063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F8B1A-34D9-420B-8CE8-D2ECB50FC227}"/>
              </a:ext>
            </a:extLst>
          </p:cNvPr>
          <p:cNvSpPr txBox="1"/>
          <p:nvPr/>
        </p:nvSpPr>
        <p:spPr>
          <a:xfrm>
            <a:off x="3513582" y="2930346"/>
            <a:ext cx="6997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求序列中最大值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（遍历并保持记录）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带修改，查序列中最大值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（修改时更新）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求区间最大值</a:t>
            </a:r>
            <a:endParaRPr lang="en-US" altLang="zh-CN" sz="20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accent5"/>
                </a:solidFill>
              </a:rPr>
              <a:t>每次查询时遍历 </a:t>
            </a:r>
            <a:r>
              <a:rPr lang="en-US" altLang="zh-CN" sz="2000" dirty="0">
                <a:solidFill>
                  <a:schemeClr val="accent5"/>
                </a:solidFill>
              </a:rPr>
              <a:t>O(</a:t>
            </a:r>
            <a:r>
              <a:rPr lang="en-US" altLang="zh-CN" sz="2000" dirty="0" err="1">
                <a:solidFill>
                  <a:schemeClr val="accent5"/>
                </a:solidFill>
              </a:rPr>
              <a:t>mn</a:t>
            </a:r>
            <a:r>
              <a:rPr lang="en-US" altLang="zh-CN" sz="2000" dirty="0">
                <a:solidFill>
                  <a:schemeClr val="accent5"/>
                </a:solidFill>
              </a:rPr>
              <a:t>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accent5"/>
                </a:solidFill>
              </a:rPr>
              <a:t>稀疏表（本质是倍增和动态规划）</a:t>
            </a:r>
            <a:r>
              <a:rPr lang="en-US" altLang="zh-CN" sz="2000" dirty="0">
                <a:solidFill>
                  <a:schemeClr val="accent5"/>
                </a:solidFill>
              </a:rPr>
              <a:t>O(</a:t>
            </a:r>
            <a:r>
              <a:rPr lang="en-US" altLang="zh-CN" sz="2000" dirty="0" err="1">
                <a:solidFill>
                  <a:schemeClr val="accent5"/>
                </a:solidFill>
              </a:rPr>
              <a:t>nlog</a:t>
            </a:r>
            <a:r>
              <a:rPr lang="en-US" altLang="zh-CN" sz="2000" dirty="0">
                <a:solidFill>
                  <a:schemeClr val="accent5"/>
                </a:solidFill>
              </a:rPr>
              <a:t>(n)+m)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b="1" dirty="0">
                <a:solidFill>
                  <a:schemeClr val="accent5"/>
                </a:solidFill>
              </a:rPr>
              <a:t>线段树</a:t>
            </a:r>
            <a:r>
              <a:rPr lang="zh-CN" altLang="en-US" sz="2000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solidFill>
                  <a:schemeClr val="accent5"/>
                </a:solidFill>
              </a:rPr>
              <a:t>O(</a:t>
            </a:r>
            <a:r>
              <a:rPr lang="en-US" altLang="zh-CN" sz="2000" dirty="0" err="1">
                <a:solidFill>
                  <a:schemeClr val="accent5"/>
                </a:solidFill>
              </a:rPr>
              <a:t>nlog</a:t>
            </a:r>
            <a:r>
              <a:rPr lang="en-US" altLang="zh-CN" sz="2000" dirty="0">
                <a:solidFill>
                  <a:schemeClr val="accent5"/>
                </a:solidFill>
              </a:rPr>
              <a:t>(n)+</a:t>
            </a:r>
            <a:r>
              <a:rPr lang="en-US" altLang="zh-CN" sz="2000" dirty="0" err="1">
                <a:solidFill>
                  <a:schemeClr val="accent5"/>
                </a:solidFill>
              </a:rPr>
              <a:t>mlog</a:t>
            </a:r>
            <a:r>
              <a:rPr lang="en-US" altLang="zh-CN" sz="2000" dirty="0">
                <a:solidFill>
                  <a:schemeClr val="accent5"/>
                </a:solidFill>
              </a:rPr>
              <a:t>(n))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accent5"/>
                </a:solidFill>
              </a:rPr>
              <a:t>更好的做法（自行搜索</a:t>
            </a:r>
            <a:r>
              <a:rPr lang="en-US" altLang="zh-CN" sz="2000" dirty="0">
                <a:solidFill>
                  <a:schemeClr val="accent5"/>
                </a:solidFill>
              </a:rPr>
              <a:t>RMQ</a:t>
            </a:r>
            <a:r>
              <a:rPr lang="zh-CN" altLang="en-US" sz="2000" dirty="0">
                <a:solidFill>
                  <a:schemeClr val="accent5"/>
                </a:solidFill>
              </a:rPr>
              <a:t>了解）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1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问题提出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3BE208-E7DA-41D8-8478-E2BEC72EF5BB}"/>
              </a:ext>
            </a:extLst>
          </p:cNvPr>
          <p:cNvSpPr/>
          <p:nvPr/>
        </p:nvSpPr>
        <p:spPr>
          <a:xfrm>
            <a:off x="3514983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476639-338A-4F00-8CB9-350C95CB6E70}"/>
              </a:ext>
            </a:extLst>
          </p:cNvPr>
          <p:cNvSpPr/>
          <p:nvPr/>
        </p:nvSpPr>
        <p:spPr>
          <a:xfrm>
            <a:off x="4160938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70451E-CC97-472F-A02F-3243BE75CB90}"/>
              </a:ext>
            </a:extLst>
          </p:cNvPr>
          <p:cNvSpPr/>
          <p:nvPr/>
        </p:nvSpPr>
        <p:spPr>
          <a:xfrm>
            <a:off x="4805491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0B2606-1B35-4542-8DBD-820B411560A0}"/>
              </a:ext>
            </a:extLst>
          </p:cNvPr>
          <p:cNvSpPr/>
          <p:nvPr/>
        </p:nvSpPr>
        <p:spPr>
          <a:xfrm>
            <a:off x="5451446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11B33-FA87-4FD5-A279-44F6CDCA3D1A}"/>
              </a:ext>
            </a:extLst>
          </p:cNvPr>
          <p:cNvSpPr/>
          <p:nvPr/>
        </p:nvSpPr>
        <p:spPr>
          <a:xfrm>
            <a:off x="6094600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A8EB4-3281-441F-81B0-C26D2580A3FE}"/>
              </a:ext>
            </a:extLst>
          </p:cNvPr>
          <p:cNvSpPr/>
          <p:nvPr/>
        </p:nvSpPr>
        <p:spPr>
          <a:xfrm>
            <a:off x="6740555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685859-E330-4947-8FE2-32F3E841442F}"/>
              </a:ext>
            </a:extLst>
          </p:cNvPr>
          <p:cNvSpPr/>
          <p:nvPr/>
        </p:nvSpPr>
        <p:spPr>
          <a:xfrm>
            <a:off x="7385108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7C29BC-A219-43D6-965B-C971EECA5498}"/>
              </a:ext>
            </a:extLst>
          </p:cNvPr>
          <p:cNvSpPr/>
          <p:nvPr/>
        </p:nvSpPr>
        <p:spPr>
          <a:xfrm>
            <a:off x="8031063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F8B1A-34D9-420B-8CE8-D2ECB50FC227}"/>
              </a:ext>
            </a:extLst>
          </p:cNvPr>
          <p:cNvSpPr txBox="1"/>
          <p:nvPr/>
        </p:nvSpPr>
        <p:spPr>
          <a:xfrm>
            <a:off x="3513582" y="2930346"/>
            <a:ext cx="6997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求序列中最大值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（遍历并保持记录）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带修改，查序列中最大值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（修改时更新）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求区间最大值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带修改，查区间最大值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8640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问题提出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3BE208-E7DA-41D8-8478-E2BEC72EF5BB}"/>
              </a:ext>
            </a:extLst>
          </p:cNvPr>
          <p:cNvSpPr/>
          <p:nvPr/>
        </p:nvSpPr>
        <p:spPr>
          <a:xfrm>
            <a:off x="3514983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476639-338A-4F00-8CB9-350C95CB6E70}"/>
              </a:ext>
            </a:extLst>
          </p:cNvPr>
          <p:cNvSpPr/>
          <p:nvPr/>
        </p:nvSpPr>
        <p:spPr>
          <a:xfrm>
            <a:off x="4160938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70451E-CC97-472F-A02F-3243BE75CB90}"/>
              </a:ext>
            </a:extLst>
          </p:cNvPr>
          <p:cNvSpPr/>
          <p:nvPr/>
        </p:nvSpPr>
        <p:spPr>
          <a:xfrm>
            <a:off x="4805491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0B2606-1B35-4542-8DBD-820B411560A0}"/>
              </a:ext>
            </a:extLst>
          </p:cNvPr>
          <p:cNvSpPr/>
          <p:nvPr/>
        </p:nvSpPr>
        <p:spPr>
          <a:xfrm>
            <a:off x="5451446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11B33-FA87-4FD5-A279-44F6CDCA3D1A}"/>
              </a:ext>
            </a:extLst>
          </p:cNvPr>
          <p:cNvSpPr/>
          <p:nvPr/>
        </p:nvSpPr>
        <p:spPr>
          <a:xfrm>
            <a:off x="6094600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A8EB4-3281-441F-81B0-C26D2580A3FE}"/>
              </a:ext>
            </a:extLst>
          </p:cNvPr>
          <p:cNvSpPr/>
          <p:nvPr/>
        </p:nvSpPr>
        <p:spPr>
          <a:xfrm>
            <a:off x="6740555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685859-E330-4947-8FE2-32F3E841442F}"/>
              </a:ext>
            </a:extLst>
          </p:cNvPr>
          <p:cNvSpPr/>
          <p:nvPr/>
        </p:nvSpPr>
        <p:spPr>
          <a:xfrm>
            <a:off x="7385108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7C29BC-A219-43D6-965B-C971EECA5498}"/>
              </a:ext>
            </a:extLst>
          </p:cNvPr>
          <p:cNvSpPr/>
          <p:nvPr/>
        </p:nvSpPr>
        <p:spPr>
          <a:xfrm>
            <a:off x="8031063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F8B1A-34D9-420B-8CE8-D2ECB50FC227}"/>
              </a:ext>
            </a:extLst>
          </p:cNvPr>
          <p:cNvSpPr txBox="1"/>
          <p:nvPr/>
        </p:nvSpPr>
        <p:spPr>
          <a:xfrm>
            <a:off x="3513582" y="2930346"/>
            <a:ext cx="6997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求序列中最大值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（遍历并保持记录）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带修改，查序列中最大值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（修改时更新）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求区间最大值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带修改（</a:t>
            </a:r>
            <a:r>
              <a:rPr lang="zh-CN" altLang="en-US" sz="2000" b="1" dirty="0">
                <a:solidFill>
                  <a:schemeClr val="accent4"/>
                </a:solidFill>
              </a:rPr>
              <a:t>单点</a:t>
            </a:r>
            <a:r>
              <a:rPr lang="en-US" altLang="zh-CN" sz="2000" dirty="0"/>
              <a:t> </a:t>
            </a:r>
            <a:r>
              <a:rPr lang="zh-CN" altLang="en-US" sz="2000" b="1" dirty="0"/>
              <a:t>或</a:t>
            </a:r>
            <a:r>
              <a:rPr lang="zh-CN" altLang="en-US" sz="2000" dirty="0"/>
              <a:t> </a:t>
            </a:r>
            <a:r>
              <a:rPr lang="zh-CN" altLang="en-US" sz="2000" b="1" dirty="0">
                <a:solidFill>
                  <a:schemeClr val="accent6"/>
                </a:solidFill>
              </a:rPr>
              <a:t>区间</a:t>
            </a:r>
            <a:r>
              <a:rPr lang="zh-CN" altLang="en-US" sz="2000" dirty="0"/>
              <a:t>），查区间最大值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886C46-1644-49AD-B418-78A749B3CAA7}"/>
              </a:ext>
            </a:extLst>
          </p:cNvPr>
          <p:cNvSpPr/>
          <p:nvPr/>
        </p:nvSpPr>
        <p:spPr>
          <a:xfrm>
            <a:off x="3514983" y="1611657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36934E-0029-4348-9050-F8FA5FD39905}"/>
              </a:ext>
            </a:extLst>
          </p:cNvPr>
          <p:cNvSpPr/>
          <p:nvPr/>
        </p:nvSpPr>
        <p:spPr>
          <a:xfrm>
            <a:off x="4160938" y="1611656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C2CC7B-EB75-48A2-9D95-EB49B2C02BE7}"/>
              </a:ext>
            </a:extLst>
          </p:cNvPr>
          <p:cNvSpPr/>
          <p:nvPr/>
        </p:nvSpPr>
        <p:spPr>
          <a:xfrm>
            <a:off x="4805491" y="1611657"/>
            <a:ext cx="645956" cy="2490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F960D2-7CA4-4820-87A4-ECA1742F2133}"/>
              </a:ext>
            </a:extLst>
          </p:cNvPr>
          <p:cNvSpPr/>
          <p:nvPr/>
        </p:nvSpPr>
        <p:spPr>
          <a:xfrm>
            <a:off x="5451446" y="1611656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B5397F-454F-4CEC-9715-F86AC2DA0513}"/>
              </a:ext>
            </a:extLst>
          </p:cNvPr>
          <p:cNvSpPr/>
          <p:nvPr/>
        </p:nvSpPr>
        <p:spPr>
          <a:xfrm>
            <a:off x="6094600" y="1612066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4C63B4-7F83-4711-892D-F346F8AF5D92}"/>
              </a:ext>
            </a:extLst>
          </p:cNvPr>
          <p:cNvSpPr/>
          <p:nvPr/>
        </p:nvSpPr>
        <p:spPr>
          <a:xfrm>
            <a:off x="6740555" y="1612065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421E60-38D5-417F-8E4E-999A40508E5C}"/>
              </a:ext>
            </a:extLst>
          </p:cNvPr>
          <p:cNvSpPr/>
          <p:nvPr/>
        </p:nvSpPr>
        <p:spPr>
          <a:xfrm>
            <a:off x="7385108" y="1612066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6CBE54-FC0B-49F9-89AE-4B19DA1BC310}"/>
              </a:ext>
            </a:extLst>
          </p:cNvPr>
          <p:cNvSpPr/>
          <p:nvPr/>
        </p:nvSpPr>
        <p:spPr>
          <a:xfrm>
            <a:off x="8031063" y="1612065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9F6C8FC-75AD-4C44-BE31-B2B99C71731A}"/>
              </a:ext>
            </a:extLst>
          </p:cNvPr>
          <p:cNvSpPr/>
          <p:nvPr/>
        </p:nvSpPr>
        <p:spPr>
          <a:xfrm>
            <a:off x="3514983" y="2359302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1E188D-FF1F-4BA5-9944-393F1E3103C3}"/>
              </a:ext>
            </a:extLst>
          </p:cNvPr>
          <p:cNvSpPr/>
          <p:nvPr/>
        </p:nvSpPr>
        <p:spPr>
          <a:xfrm>
            <a:off x="4160938" y="2359301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335CC9-EE37-4E7C-8AC4-CECD093F5132}"/>
              </a:ext>
            </a:extLst>
          </p:cNvPr>
          <p:cNvSpPr/>
          <p:nvPr/>
        </p:nvSpPr>
        <p:spPr>
          <a:xfrm>
            <a:off x="4805491" y="2359302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E7FA0E-D843-428D-A81E-16B1EE606E7B}"/>
              </a:ext>
            </a:extLst>
          </p:cNvPr>
          <p:cNvSpPr/>
          <p:nvPr/>
        </p:nvSpPr>
        <p:spPr>
          <a:xfrm>
            <a:off x="5451446" y="2359301"/>
            <a:ext cx="644553" cy="249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2EF58A-7539-4FF2-9345-3D9646D32722}"/>
              </a:ext>
            </a:extLst>
          </p:cNvPr>
          <p:cNvSpPr/>
          <p:nvPr/>
        </p:nvSpPr>
        <p:spPr>
          <a:xfrm>
            <a:off x="6094600" y="2359711"/>
            <a:ext cx="645956" cy="249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F9CBE1-8F60-4F3B-8A9E-35C8DBE8BF06}"/>
              </a:ext>
            </a:extLst>
          </p:cNvPr>
          <p:cNvSpPr/>
          <p:nvPr/>
        </p:nvSpPr>
        <p:spPr>
          <a:xfrm>
            <a:off x="6740555" y="2359710"/>
            <a:ext cx="644553" cy="249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10CFDF4-F566-4A0B-BA14-94EBFC3246F9}"/>
              </a:ext>
            </a:extLst>
          </p:cNvPr>
          <p:cNvSpPr/>
          <p:nvPr/>
        </p:nvSpPr>
        <p:spPr>
          <a:xfrm>
            <a:off x="7385108" y="2359301"/>
            <a:ext cx="645956" cy="249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25897C4-7D72-406C-AB3C-5BCCCADBB1BA}"/>
              </a:ext>
            </a:extLst>
          </p:cNvPr>
          <p:cNvSpPr/>
          <p:nvPr/>
        </p:nvSpPr>
        <p:spPr>
          <a:xfrm>
            <a:off x="8031063" y="2359710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15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219F58EA-0D90-4957-A104-32B887A219D6}"/>
              </a:ext>
            </a:extLst>
          </p:cNvPr>
          <p:cNvSpPr/>
          <p:nvPr/>
        </p:nvSpPr>
        <p:spPr>
          <a:xfrm>
            <a:off x="0" y="4513277"/>
            <a:ext cx="12192000" cy="2344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问题提出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3BE208-E7DA-41D8-8478-E2BEC72EF5BB}"/>
              </a:ext>
            </a:extLst>
          </p:cNvPr>
          <p:cNvSpPr/>
          <p:nvPr/>
        </p:nvSpPr>
        <p:spPr>
          <a:xfrm>
            <a:off x="3514983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476639-338A-4F00-8CB9-350C95CB6E70}"/>
              </a:ext>
            </a:extLst>
          </p:cNvPr>
          <p:cNvSpPr/>
          <p:nvPr/>
        </p:nvSpPr>
        <p:spPr>
          <a:xfrm>
            <a:off x="4160938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70451E-CC97-472F-A02F-3243BE75CB90}"/>
              </a:ext>
            </a:extLst>
          </p:cNvPr>
          <p:cNvSpPr/>
          <p:nvPr/>
        </p:nvSpPr>
        <p:spPr>
          <a:xfrm>
            <a:off x="4805491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0B2606-1B35-4542-8DBD-820B411560A0}"/>
              </a:ext>
            </a:extLst>
          </p:cNvPr>
          <p:cNvSpPr/>
          <p:nvPr/>
        </p:nvSpPr>
        <p:spPr>
          <a:xfrm>
            <a:off x="5451446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11B33-FA87-4FD5-A279-44F6CDCA3D1A}"/>
              </a:ext>
            </a:extLst>
          </p:cNvPr>
          <p:cNvSpPr/>
          <p:nvPr/>
        </p:nvSpPr>
        <p:spPr>
          <a:xfrm>
            <a:off x="6094600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A8EB4-3281-441F-81B0-C26D2580A3FE}"/>
              </a:ext>
            </a:extLst>
          </p:cNvPr>
          <p:cNvSpPr/>
          <p:nvPr/>
        </p:nvSpPr>
        <p:spPr>
          <a:xfrm>
            <a:off x="6740555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685859-E330-4947-8FE2-32F3E841442F}"/>
              </a:ext>
            </a:extLst>
          </p:cNvPr>
          <p:cNvSpPr/>
          <p:nvPr/>
        </p:nvSpPr>
        <p:spPr>
          <a:xfrm>
            <a:off x="7385108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7C29BC-A219-43D6-965B-C971EECA5498}"/>
              </a:ext>
            </a:extLst>
          </p:cNvPr>
          <p:cNvSpPr/>
          <p:nvPr/>
        </p:nvSpPr>
        <p:spPr>
          <a:xfrm>
            <a:off x="8031063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F8B1A-34D9-420B-8CE8-D2ECB50FC227}"/>
              </a:ext>
            </a:extLst>
          </p:cNvPr>
          <p:cNvSpPr txBox="1"/>
          <p:nvPr/>
        </p:nvSpPr>
        <p:spPr>
          <a:xfrm>
            <a:off x="3513582" y="2930346"/>
            <a:ext cx="6997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求序列中最大值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（遍历并保持记录）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带修改，查序列中最大值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（修改时更新）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求区间最大值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带修改（</a:t>
            </a:r>
            <a:r>
              <a:rPr lang="zh-CN" altLang="en-US" sz="2000" b="1" dirty="0">
                <a:solidFill>
                  <a:schemeClr val="accent4"/>
                </a:solidFill>
              </a:rPr>
              <a:t>单点</a:t>
            </a:r>
            <a:r>
              <a:rPr lang="en-US" altLang="zh-CN" sz="2000" dirty="0"/>
              <a:t> </a:t>
            </a:r>
            <a:r>
              <a:rPr lang="zh-CN" altLang="en-US" sz="2000" b="1" dirty="0"/>
              <a:t>或</a:t>
            </a:r>
            <a:r>
              <a:rPr lang="zh-CN" altLang="en-US" sz="2000" dirty="0"/>
              <a:t> </a:t>
            </a:r>
            <a:r>
              <a:rPr lang="zh-CN" altLang="en-US" sz="2000" b="1" dirty="0">
                <a:solidFill>
                  <a:schemeClr val="accent6"/>
                </a:solidFill>
              </a:rPr>
              <a:t>区间</a:t>
            </a:r>
            <a:r>
              <a:rPr lang="zh-CN" altLang="en-US" sz="2000" dirty="0"/>
              <a:t>），查区间最大值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886C46-1644-49AD-B418-78A749B3CAA7}"/>
              </a:ext>
            </a:extLst>
          </p:cNvPr>
          <p:cNvSpPr/>
          <p:nvPr/>
        </p:nvSpPr>
        <p:spPr>
          <a:xfrm>
            <a:off x="3514983" y="1611657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36934E-0029-4348-9050-F8FA5FD39905}"/>
              </a:ext>
            </a:extLst>
          </p:cNvPr>
          <p:cNvSpPr/>
          <p:nvPr/>
        </p:nvSpPr>
        <p:spPr>
          <a:xfrm>
            <a:off x="4160938" y="1611656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C2CC7B-EB75-48A2-9D95-EB49B2C02BE7}"/>
              </a:ext>
            </a:extLst>
          </p:cNvPr>
          <p:cNvSpPr/>
          <p:nvPr/>
        </p:nvSpPr>
        <p:spPr>
          <a:xfrm>
            <a:off x="4805491" y="1611657"/>
            <a:ext cx="645956" cy="2490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F960D2-7CA4-4820-87A4-ECA1742F2133}"/>
              </a:ext>
            </a:extLst>
          </p:cNvPr>
          <p:cNvSpPr/>
          <p:nvPr/>
        </p:nvSpPr>
        <p:spPr>
          <a:xfrm>
            <a:off x="5451446" y="1611656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B5397F-454F-4CEC-9715-F86AC2DA0513}"/>
              </a:ext>
            </a:extLst>
          </p:cNvPr>
          <p:cNvSpPr/>
          <p:nvPr/>
        </p:nvSpPr>
        <p:spPr>
          <a:xfrm>
            <a:off x="6094600" y="1612066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4C63B4-7F83-4711-892D-F346F8AF5D92}"/>
              </a:ext>
            </a:extLst>
          </p:cNvPr>
          <p:cNvSpPr/>
          <p:nvPr/>
        </p:nvSpPr>
        <p:spPr>
          <a:xfrm>
            <a:off x="6740555" y="1612065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421E60-38D5-417F-8E4E-999A40508E5C}"/>
              </a:ext>
            </a:extLst>
          </p:cNvPr>
          <p:cNvSpPr/>
          <p:nvPr/>
        </p:nvSpPr>
        <p:spPr>
          <a:xfrm>
            <a:off x="7385108" y="1612066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6CBE54-FC0B-49F9-89AE-4B19DA1BC310}"/>
              </a:ext>
            </a:extLst>
          </p:cNvPr>
          <p:cNvSpPr/>
          <p:nvPr/>
        </p:nvSpPr>
        <p:spPr>
          <a:xfrm>
            <a:off x="8031063" y="1612065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9F6C8FC-75AD-4C44-BE31-B2B99C71731A}"/>
              </a:ext>
            </a:extLst>
          </p:cNvPr>
          <p:cNvSpPr/>
          <p:nvPr/>
        </p:nvSpPr>
        <p:spPr>
          <a:xfrm>
            <a:off x="3514983" y="2359302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1E188D-FF1F-4BA5-9944-393F1E3103C3}"/>
              </a:ext>
            </a:extLst>
          </p:cNvPr>
          <p:cNvSpPr/>
          <p:nvPr/>
        </p:nvSpPr>
        <p:spPr>
          <a:xfrm>
            <a:off x="4160938" y="2359301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335CC9-EE37-4E7C-8AC4-CECD093F5132}"/>
              </a:ext>
            </a:extLst>
          </p:cNvPr>
          <p:cNvSpPr/>
          <p:nvPr/>
        </p:nvSpPr>
        <p:spPr>
          <a:xfrm>
            <a:off x="4805491" y="2359302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E7FA0E-D843-428D-A81E-16B1EE606E7B}"/>
              </a:ext>
            </a:extLst>
          </p:cNvPr>
          <p:cNvSpPr/>
          <p:nvPr/>
        </p:nvSpPr>
        <p:spPr>
          <a:xfrm>
            <a:off x="5451446" y="2359301"/>
            <a:ext cx="644553" cy="249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2EF58A-7539-4FF2-9345-3D9646D32722}"/>
              </a:ext>
            </a:extLst>
          </p:cNvPr>
          <p:cNvSpPr/>
          <p:nvPr/>
        </p:nvSpPr>
        <p:spPr>
          <a:xfrm>
            <a:off x="6094600" y="2359711"/>
            <a:ext cx="645956" cy="249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F9CBE1-8F60-4F3B-8A9E-35C8DBE8BF06}"/>
              </a:ext>
            </a:extLst>
          </p:cNvPr>
          <p:cNvSpPr/>
          <p:nvPr/>
        </p:nvSpPr>
        <p:spPr>
          <a:xfrm>
            <a:off x="6740555" y="2359710"/>
            <a:ext cx="644553" cy="249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10CFDF4-F566-4A0B-BA14-94EBFC3246F9}"/>
              </a:ext>
            </a:extLst>
          </p:cNvPr>
          <p:cNvSpPr/>
          <p:nvPr/>
        </p:nvSpPr>
        <p:spPr>
          <a:xfrm>
            <a:off x="7385108" y="2359301"/>
            <a:ext cx="645956" cy="2490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25897C4-7D72-406C-AB3C-5BCCCADBB1BA}"/>
              </a:ext>
            </a:extLst>
          </p:cNvPr>
          <p:cNvSpPr/>
          <p:nvPr/>
        </p:nvSpPr>
        <p:spPr>
          <a:xfrm>
            <a:off x="8031063" y="2359710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9884A79-F9E8-40FE-8EE5-600094A1AA9B}"/>
              </a:ext>
            </a:extLst>
          </p:cNvPr>
          <p:cNvSpPr txBox="1"/>
          <p:nvPr/>
        </p:nvSpPr>
        <p:spPr>
          <a:xfrm>
            <a:off x="5030596" y="5442559"/>
            <a:ext cx="1869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</a:rPr>
              <a:t>在线 </a:t>
            </a:r>
            <a:r>
              <a:rPr lang="zh-CN" altLang="en-US" sz="2000" b="1" dirty="0"/>
              <a:t>或</a:t>
            </a:r>
            <a:r>
              <a:rPr lang="zh-CN" altLang="en-US" sz="2000" b="1" dirty="0">
                <a:solidFill>
                  <a:schemeClr val="accent2"/>
                </a:solidFill>
              </a:rPr>
              <a:t> </a:t>
            </a:r>
            <a:r>
              <a:rPr lang="zh-CN" altLang="en-US" sz="2000" b="1" dirty="0">
                <a:solidFill>
                  <a:schemeClr val="accent3"/>
                </a:solidFill>
              </a:rPr>
              <a:t>离线</a:t>
            </a:r>
            <a:endParaRPr lang="en-US" altLang="zh-CN" sz="2000" b="1" dirty="0">
              <a:solidFill>
                <a:schemeClr val="accent3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F42907-4AA4-4ACC-BF66-B11AB629EF4D}"/>
              </a:ext>
            </a:extLst>
          </p:cNvPr>
          <p:cNvSpPr txBox="1"/>
          <p:nvPr/>
        </p:nvSpPr>
        <p:spPr>
          <a:xfrm>
            <a:off x="7794771" y="4980894"/>
            <a:ext cx="2221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查询 </a:t>
            </a:r>
            <a:r>
              <a:rPr lang="en-US" altLang="zh-CN" sz="2000" b="1" dirty="0">
                <a:solidFill>
                  <a:schemeClr val="accent3"/>
                </a:solidFill>
              </a:rPr>
              <a:t>[0, 7)</a:t>
            </a:r>
          </a:p>
          <a:p>
            <a:r>
              <a:rPr lang="zh-CN" altLang="en-US" sz="2000" b="1" dirty="0">
                <a:solidFill>
                  <a:schemeClr val="accent3"/>
                </a:solidFill>
              </a:rPr>
              <a:t>修改 </a:t>
            </a:r>
            <a:r>
              <a:rPr lang="en-US" altLang="zh-CN" sz="2000" b="1" dirty="0">
                <a:solidFill>
                  <a:schemeClr val="accent3"/>
                </a:solidFill>
              </a:rPr>
              <a:t>[2] </a:t>
            </a:r>
            <a:r>
              <a:rPr lang="zh-CN" altLang="en-US" sz="2000" b="1" dirty="0">
                <a:solidFill>
                  <a:schemeClr val="accent3"/>
                </a:solidFill>
              </a:rPr>
              <a:t>→ </a:t>
            </a:r>
            <a:r>
              <a:rPr lang="en-US" altLang="zh-CN" sz="2000" b="1" dirty="0">
                <a:solidFill>
                  <a:schemeClr val="accent3"/>
                </a:solidFill>
              </a:rPr>
              <a:t>4</a:t>
            </a:r>
          </a:p>
          <a:p>
            <a:r>
              <a:rPr lang="zh-CN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查询 </a:t>
            </a:r>
            <a:r>
              <a:rPr lang="en-US" altLang="zh-CN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[3, 6)</a:t>
            </a:r>
          </a:p>
          <a:p>
            <a:r>
              <a:rPr lang="zh-CN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修改 </a:t>
            </a:r>
            <a:r>
              <a:rPr lang="en-US" altLang="zh-CN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[3, 7) </a:t>
            </a:r>
            <a:r>
              <a:rPr lang="zh-CN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→ </a:t>
            </a:r>
            <a:r>
              <a:rPr lang="en-US" altLang="zh-CN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8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E75313-739F-470D-BDCA-7AC7B14BBE9F}"/>
              </a:ext>
            </a:extLst>
          </p:cNvPr>
          <p:cNvSpPr txBox="1"/>
          <p:nvPr/>
        </p:nvSpPr>
        <p:spPr>
          <a:xfrm>
            <a:off x="2527877" y="4980894"/>
            <a:ext cx="1607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</a:rPr>
              <a:t>查询 </a:t>
            </a:r>
            <a:r>
              <a:rPr lang="en-US" altLang="zh-CN" sz="2000" b="1" dirty="0">
                <a:solidFill>
                  <a:schemeClr val="accent2"/>
                </a:solidFill>
              </a:rPr>
              <a:t>[0, 7)</a:t>
            </a:r>
          </a:p>
          <a:p>
            <a:r>
              <a:rPr lang="zh-CN" altLang="en-US" sz="2000" b="1" dirty="0">
                <a:solidFill>
                  <a:schemeClr val="accent2"/>
                </a:solidFill>
              </a:rPr>
              <a:t>修改 </a:t>
            </a:r>
            <a:r>
              <a:rPr lang="en-US" altLang="zh-CN" sz="2000" b="1" dirty="0">
                <a:solidFill>
                  <a:schemeClr val="accent2"/>
                </a:solidFill>
              </a:rPr>
              <a:t>[2] </a:t>
            </a:r>
            <a:r>
              <a:rPr lang="zh-CN" altLang="en-US" sz="2000" b="1" dirty="0">
                <a:solidFill>
                  <a:schemeClr val="accent2"/>
                </a:solidFill>
              </a:rPr>
              <a:t>→ </a:t>
            </a:r>
            <a:r>
              <a:rPr lang="en-US" altLang="zh-CN" sz="2000" b="1" dirty="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en-US" altLang="zh-CN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……</a:t>
            </a:r>
          </a:p>
          <a:p>
            <a:pPr algn="ctr"/>
            <a:r>
              <a:rPr lang="en-US" altLang="zh-CN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86255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线段树 </a:t>
            </a:r>
            <a:r>
              <a:rPr lang="en-US" altLang="zh-CN" sz="4000" dirty="0"/>
              <a:t>- </a:t>
            </a:r>
            <a:r>
              <a:rPr lang="zh-CN" altLang="en-US" sz="4000" dirty="0"/>
              <a:t>建立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194A0F-4BEA-410B-AD37-9C32624A9962}"/>
              </a:ext>
            </a:extLst>
          </p:cNvPr>
          <p:cNvSpPr/>
          <p:nvPr/>
        </p:nvSpPr>
        <p:spPr>
          <a:xfrm>
            <a:off x="3514983" y="4888497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67B422-632B-4C29-B571-C391367F93AF}"/>
              </a:ext>
            </a:extLst>
          </p:cNvPr>
          <p:cNvSpPr/>
          <p:nvPr/>
        </p:nvSpPr>
        <p:spPr>
          <a:xfrm>
            <a:off x="4160938" y="4888496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63C100-F351-4E4A-8CE1-73E29FB4D3E5}"/>
              </a:ext>
            </a:extLst>
          </p:cNvPr>
          <p:cNvSpPr/>
          <p:nvPr/>
        </p:nvSpPr>
        <p:spPr>
          <a:xfrm>
            <a:off x="4805491" y="4888497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C15B08-E870-411D-9E68-55D8C9E24E84}"/>
              </a:ext>
            </a:extLst>
          </p:cNvPr>
          <p:cNvSpPr/>
          <p:nvPr/>
        </p:nvSpPr>
        <p:spPr>
          <a:xfrm>
            <a:off x="5451446" y="4888496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A3C60-6DAE-483A-88CE-6B607A35BD14}"/>
              </a:ext>
            </a:extLst>
          </p:cNvPr>
          <p:cNvSpPr/>
          <p:nvPr/>
        </p:nvSpPr>
        <p:spPr>
          <a:xfrm>
            <a:off x="6094600" y="4888906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6B848C-03D1-44D4-B205-CBD6612E1D3B}"/>
              </a:ext>
            </a:extLst>
          </p:cNvPr>
          <p:cNvSpPr/>
          <p:nvPr/>
        </p:nvSpPr>
        <p:spPr>
          <a:xfrm>
            <a:off x="6740555" y="4888905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E4E73E4-AA3E-417F-88D2-85954A93009A}"/>
              </a:ext>
            </a:extLst>
          </p:cNvPr>
          <p:cNvSpPr/>
          <p:nvPr/>
        </p:nvSpPr>
        <p:spPr>
          <a:xfrm>
            <a:off x="7385108" y="4888906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5F59E6-5E3B-4F61-A48B-0CC2308A03E7}"/>
              </a:ext>
            </a:extLst>
          </p:cNvPr>
          <p:cNvSpPr/>
          <p:nvPr/>
        </p:nvSpPr>
        <p:spPr>
          <a:xfrm>
            <a:off x="8031063" y="4888905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D9222D-6316-47CC-91E9-6711F3CB3BD9}"/>
              </a:ext>
            </a:extLst>
          </p:cNvPr>
          <p:cNvSpPr txBox="1"/>
          <p:nvPr/>
        </p:nvSpPr>
        <p:spPr>
          <a:xfrm>
            <a:off x="3271771" y="1444446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</a:t>
            </a:r>
            <a:r>
              <a:rPr lang="zh-CN" altLang="en-US" sz="2000" b="1" dirty="0"/>
              <a:t>建立节点</a:t>
            </a:r>
            <a:r>
              <a:rPr lang="zh-CN" altLang="en-US" sz="2000" dirty="0"/>
              <a:t>，管理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的幂次长度</a:t>
            </a:r>
            <a:r>
              <a:rPr lang="zh-CN" altLang="en-US" sz="2000" dirty="0"/>
              <a:t>的区间（线段）</a:t>
            </a:r>
            <a:endParaRPr lang="en-US" altLang="zh-CN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04BA9D-0467-4808-BCF4-299BCDF63010}"/>
              </a:ext>
            </a:extLst>
          </p:cNvPr>
          <p:cNvSpPr txBox="1"/>
          <p:nvPr/>
        </p:nvSpPr>
        <p:spPr>
          <a:xfrm>
            <a:off x="7874571" y="5213499"/>
            <a:ext cx="1254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凑整补</a:t>
            </a:r>
            <a:r>
              <a:rPr lang="en-US" altLang="zh-CN" sz="20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EF656-CDC3-4491-9F4F-600A6FFED812}"/>
              </a:ext>
            </a:extLst>
          </p:cNvPr>
          <p:cNvSpPr/>
          <p:nvPr/>
        </p:nvSpPr>
        <p:spPr>
          <a:xfrm>
            <a:off x="3516385" y="4173864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3FBCF0-5226-4177-9339-4CFA799A6618}"/>
              </a:ext>
            </a:extLst>
          </p:cNvPr>
          <p:cNvSpPr txBox="1"/>
          <p:nvPr/>
        </p:nvSpPr>
        <p:spPr>
          <a:xfrm>
            <a:off x="3461932" y="5137575"/>
            <a:ext cx="88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DC3E6"/>
                </a:solidFill>
              </a:rPr>
              <a:t>[0, 1)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501528-9E1E-4B28-91A7-79CA4A8ABB78}"/>
              </a:ext>
            </a:extLst>
          </p:cNvPr>
          <p:cNvSpPr txBox="1"/>
          <p:nvPr/>
        </p:nvSpPr>
        <p:spPr>
          <a:xfrm>
            <a:off x="3461932" y="4422943"/>
            <a:ext cx="88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</a:rPr>
              <a:t>[0, 2)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52771A-9288-4CAF-B18A-32E4FF6A16EE}"/>
              </a:ext>
            </a:extLst>
          </p:cNvPr>
          <p:cNvSpPr/>
          <p:nvPr/>
        </p:nvSpPr>
        <p:spPr>
          <a:xfrm>
            <a:off x="3516385" y="2742780"/>
            <a:ext cx="5159229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C64B5E-3C18-49C3-B82E-39E37725F5B8}"/>
              </a:ext>
            </a:extLst>
          </p:cNvPr>
          <p:cNvSpPr/>
          <p:nvPr/>
        </p:nvSpPr>
        <p:spPr>
          <a:xfrm>
            <a:off x="3516385" y="3459232"/>
            <a:ext cx="2579615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DF8B8B-5FCB-4ABC-87F2-7B38F73AFFA7}"/>
              </a:ext>
            </a:extLst>
          </p:cNvPr>
          <p:cNvSpPr txBox="1"/>
          <p:nvPr/>
        </p:nvSpPr>
        <p:spPr>
          <a:xfrm>
            <a:off x="3461932" y="3702544"/>
            <a:ext cx="88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DC3E6"/>
                </a:solidFill>
              </a:rPr>
              <a:t>[0, 4)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11D3A5-67D2-4F41-8E7B-E869136F6CC2}"/>
              </a:ext>
            </a:extLst>
          </p:cNvPr>
          <p:cNvSpPr txBox="1"/>
          <p:nvPr/>
        </p:nvSpPr>
        <p:spPr>
          <a:xfrm>
            <a:off x="3461932" y="2989848"/>
            <a:ext cx="88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</a:rPr>
              <a:t>[0, 8)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8DB960-10D5-4191-9F3C-58CDD4F7674F}"/>
              </a:ext>
            </a:extLst>
          </p:cNvPr>
          <p:cNvSpPr txBox="1"/>
          <p:nvPr/>
        </p:nvSpPr>
        <p:spPr>
          <a:xfrm>
            <a:off x="3271771" y="1878527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5"/>
                </a:solidFill>
              </a:rPr>
              <a:t>每个块代表一个节点</a:t>
            </a:r>
            <a:r>
              <a:rPr lang="zh-CN" altLang="en-US" sz="2000" dirty="0">
                <a:solidFill>
                  <a:schemeClr val="accent5"/>
                </a:solidFill>
              </a:rPr>
              <a:t>，之后在节点上</a:t>
            </a:r>
            <a:r>
              <a:rPr lang="zh-CN" altLang="en-US" sz="2000" b="1" dirty="0">
                <a:solidFill>
                  <a:schemeClr val="accent5"/>
                </a:solidFill>
              </a:rPr>
              <a:t>维护信息</a:t>
            </a:r>
            <a:endParaRPr lang="en-US" altLang="zh-CN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7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线段树 </a:t>
            </a:r>
            <a:r>
              <a:rPr lang="en-US" altLang="zh-CN" sz="4000" dirty="0"/>
              <a:t>- </a:t>
            </a:r>
            <a:r>
              <a:rPr lang="zh-CN" altLang="en-US" sz="4000" dirty="0"/>
              <a:t>建立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D9222D-6316-47CC-91E9-6711F3CB3BD9}"/>
              </a:ext>
            </a:extLst>
          </p:cNvPr>
          <p:cNvSpPr txBox="1"/>
          <p:nvPr/>
        </p:nvSpPr>
        <p:spPr>
          <a:xfrm>
            <a:off x="3271771" y="1444446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</a:t>
            </a:r>
            <a:r>
              <a:rPr lang="zh-CN" altLang="en-US" sz="2000" b="1" dirty="0"/>
              <a:t>建立节点</a:t>
            </a:r>
            <a:r>
              <a:rPr lang="zh-CN" altLang="en-US" sz="2000" dirty="0"/>
              <a:t>，管理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的幂次长度</a:t>
            </a:r>
            <a:r>
              <a:rPr lang="zh-CN" altLang="en-US" sz="2000" dirty="0"/>
              <a:t>的区间（线段）</a:t>
            </a:r>
            <a:endParaRPr lang="en-US" altLang="zh-CN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8DB960-10D5-4191-9F3C-58CDD4F7674F}"/>
              </a:ext>
            </a:extLst>
          </p:cNvPr>
          <p:cNvSpPr txBox="1"/>
          <p:nvPr/>
        </p:nvSpPr>
        <p:spPr>
          <a:xfrm>
            <a:off x="3271771" y="1878527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5"/>
                </a:solidFill>
              </a:rPr>
              <a:t>每个块代表一个节点</a:t>
            </a:r>
            <a:r>
              <a:rPr lang="zh-CN" altLang="en-US" sz="2000" dirty="0">
                <a:solidFill>
                  <a:schemeClr val="accent5"/>
                </a:solidFill>
              </a:rPr>
              <a:t>，之后在节点上</a:t>
            </a:r>
            <a:r>
              <a:rPr lang="zh-CN" altLang="en-US" sz="2000" b="1" dirty="0">
                <a:solidFill>
                  <a:schemeClr val="accent5"/>
                </a:solidFill>
              </a:rPr>
              <a:t>维护信息</a:t>
            </a:r>
            <a:endParaRPr lang="en-US" altLang="zh-CN" sz="2000" b="1" dirty="0">
              <a:solidFill>
                <a:schemeClr val="accent5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EC1E18-47DE-4153-AC19-B1CD48CB44F9}"/>
              </a:ext>
            </a:extLst>
          </p:cNvPr>
          <p:cNvSpPr/>
          <p:nvPr/>
        </p:nvSpPr>
        <p:spPr>
          <a:xfrm>
            <a:off x="3516385" y="3329753"/>
            <a:ext cx="5159229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4D25F7-1E3F-4B01-9B19-16593DAE013A}"/>
              </a:ext>
            </a:extLst>
          </p:cNvPr>
          <p:cNvSpPr/>
          <p:nvPr/>
        </p:nvSpPr>
        <p:spPr>
          <a:xfrm>
            <a:off x="3516385" y="3776958"/>
            <a:ext cx="2579615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#2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EAA8ED-451C-4B8F-82ED-51AE4B080B3A}"/>
              </a:ext>
            </a:extLst>
          </p:cNvPr>
          <p:cNvSpPr/>
          <p:nvPr/>
        </p:nvSpPr>
        <p:spPr>
          <a:xfrm>
            <a:off x="6095999" y="3776958"/>
            <a:ext cx="2579615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#2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8A04068-28F2-4FE0-A1C8-4D2F78D05BC6}"/>
              </a:ext>
            </a:extLst>
          </p:cNvPr>
          <p:cNvSpPr/>
          <p:nvPr/>
        </p:nvSpPr>
        <p:spPr>
          <a:xfrm>
            <a:off x="4805491" y="4224163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#4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058006-F70F-489A-A366-8C3F2B909D95}"/>
              </a:ext>
            </a:extLst>
          </p:cNvPr>
          <p:cNvSpPr/>
          <p:nvPr/>
        </p:nvSpPr>
        <p:spPr>
          <a:xfrm>
            <a:off x="3516385" y="4224162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#4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6C8435-5082-41AE-B8D4-C1218BE27939}"/>
              </a:ext>
            </a:extLst>
          </p:cNvPr>
          <p:cNvSpPr/>
          <p:nvPr/>
        </p:nvSpPr>
        <p:spPr>
          <a:xfrm>
            <a:off x="7383703" y="4224162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#4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DB4191-4789-4F42-9B38-CDD095331C9A}"/>
              </a:ext>
            </a:extLst>
          </p:cNvPr>
          <p:cNvSpPr/>
          <p:nvPr/>
        </p:nvSpPr>
        <p:spPr>
          <a:xfrm>
            <a:off x="6094597" y="4224161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#4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4879542-AE7E-4D03-9705-3585853CCC1D}"/>
              </a:ext>
            </a:extLst>
          </p:cNvPr>
          <p:cNvSpPr/>
          <p:nvPr/>
        </p:nvSpPr>
        <p:spPr>
          <a:xfrm>
            <a:off x="3514983" y="4665562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#8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75F752-F59A-48EB-B083-CCDB8090DF39}"/>
              </a:ext>
            </a:extLst>
          </p:cNvPr>
          <p:cNvSpPr/>
          <p:nvPr/>
        </p:nvSpPr>
        <p:spPr>
          <a:xfrm>
            <a:off x="4160938" y="4665561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#8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724B790-C6FA-4957-8F99-D821CFC978D4}"/>
              </a:ext>
            </a:extLst>
          </p:cNvPr>
          <p:cNvSpPr/>
          <p:nvPr/>
        </p:nvSpPr>
        <p:spPr>
          <a:xfrm>
            <a:off x="4805491" y="4665562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#8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581EEC9-F200-4893-9572-C75EC525DD9F}"/>
              </a:ext>
            </a:extLst>
          </p:cNvPr>
          <p:cNvSpPr/>
          <p:nvPr/>
        </p:nvSpPr>
        <p:spPr>
          <a:xfrm>
            <a:off x="5451446" y="4665561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#8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C6B770D-388A-46F7-944C-05BC957387BF}"/>
              </a:ext>
            </a:extLst>
          </p:cNvPr>
          <p:cNvSpPr/>
          <p:nvPr/>
        </p:nvSpPr>
        <p:spPr>
          <a:xfrm>
            <a:off x="6094600" y="4665971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#8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F51B221-5B11-46F1-9705-A7439E0BF8C9}"/>
              </a:ext>
            </a:extLst>
          </p:cNvPr>
          <p:cNvSpPr/>
          <p:nvPr/>
        </p:nvSpPr>
        <p:spPr>
          <a:xfrm>
            <a:off x="6740555" y="4665970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#8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894550D-6EC4-4ED4-9A42-61584D6814BF}"/>
              </a:ext>
            </a:extLst>
          </p:cNvPr>
          <p:cNvSpPr/>
          <p:nvPr/>
        </p:nvSpPr>
        <p:spPr>
          <a:xfrm>
            <a:off x="7385108" y="4665971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#8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A2DB25F-AFA4-4A5E-8E88-67CF5A7FE519}"/>
              </a:ext>
            </a:extLst>
          </p:cNvPr>
          <p:cNvSpPr/>
          <p:nvPr/>
        </p:nvSpPr>
        <p:spPr>
          <a:xfrm>
            <a:off x="8031063" y="4665970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2839AB-0623-46A2-86C3-6569D4F84AFA}"/>
              </a:ext>
            </a:extLst>
          </p:cNvPr>
          <p:cNvSpPr txBox="1"/>
          <p:nvPr/>
        </p:nvSpPr>
        <p:spPr>
          <a:xfrm>
            <a:off x="3271771" y="2312608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节点数量：</a:t>
            </a:r>
            <a:r>
              <a:rPr lang="zh-CN" altLang="en-US" sz="2000" b="1" dirty="0"/>
              <a:t>约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倍</a:t>
            </a:r>
            <a:r>
              <a:rPr lang="zh-CN" altLang="en-US" sz="2000" dirty="0"/>
              <a:t>区间长度</a:t>
            </a:r>
            <a:endParaRPr lang="en-US" altLang="zh-CN" sz="2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F2FC51-EC86-4F3A-8A9D-019B6942D881}"/>
              </a:ext>
            </a:extLst>
          </p:cNvPr>
          <p:cNvSpPr txBox="1"/>
          <p:nvPr/>
        </p:nvSpPr>
        <p:spPr>
          <a:xfrm>
            <a:off x="3271771" y="2746689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代码实现上：正常</a:t>
            </a:r>
            <a:r>
              <a:rPr lang="zh-CN" altLang="en-US" sz="2000" b="1" dirty="0">
                <a:solidFill>
                  <a:schemeClr val="accent5"/>
                </a:solidFill>
              </a:rPr>
              <a:t>建树</a:t>
            </a:r>
            <a:r>
              <a:rPr lang="zh-CN" altLang="en-US" sz="2000" dirty="0">
                <a:solidFill>
                  <a:schemeClr val="accent5"/>
                </a:solidFill>
              </a:rPr>
              <a:t>操作，</a:t>
            </a:r>
            <a:r>
              <a:rPr lang="zh-CN" altLang="en-US" sz="2000" b="1" dirty="0">
                <a:solidFill>
                  <a:schemeClr val="accent5"/>
                </a:solidFill>
              </a:rPr>
              <a:t>维护左右子树信息</a:t>
            </a:r>
            <a:endParaRPr lang="en-US" altLang="zh-CN" sz="2000" b="1" dirty="0">
              <a:solidFill>
                <a:schemeClr val="accent5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8C71D0-874F-42F2-8030-04BA15939474}"/>
              </a:ext>
            </a:extLst>
          </p:cNvPr>
          <p:cNvSpPr txBox="1"/>
          <p:nvPr/>
        </p:nvSpPr>
        <p:spPr>
          <a:xfrm>
            <a:off x="5842510" y="5130006"/>
            <a:ext cx="5336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注：</a:t>
            </a:r>
            <a:r>
              <a:rPr lang="zh-CN" altLang="en-US" sz="2000" b="1" dirty="0">
                <a:solidFill>
                  <a:schemeClr val="accent5"/>
                </a:solidFill>
              </a:rPr>
              <a:t>有些人习惯</a:t>
            </a:r>
            <a:r>
              <a:rPr lang="zh-CN" altLang="en-US" sz="2000" dirty="0">
                <a:solidFill>
                  <a:schemeClr val="accent5"/>
                </a:solidFill>
              </a:rPr>
              <a:t>不建立该节点，用上层代替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B727BF3-39A5-49A8-9857-5A039C1A8EBF}"/>
              </a:ext>
            </a:extLst>
          </p:cNvPr>
          <p:cNvSpPr/>
          <p:nvPr/>
        </p:nvSpPr>
        <p:spPr>
          <a:xfrm>
            <a:off x="6169599" y="5632686"/>
            <a:ext cx="1866900" cy="1802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B9CD8CC-48F9-443B-BED2-506687A2E025}"/>
              </a:ext>
            </a:extLst>
          </p:cNvPr>
          <p:cNvSpPr/>
          <p:nvPr/>
        </p:nvSpPr>
        <p:spPr>
          <a:xfrm>
            <a:off x="7101526" y="5956333"/>
            <a:ext cx="933957" cy="180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63A225C-E9D7-4B08-8BA6-DC9186C34406}"/>
              </a:ext>
            </a:extLst>
          </p:cNvPr>
          <p:cNvSpPr/>
          <p:nvPr/>
        </p:nvSpPr>
        <p:spPr>
          <a:xfrm>
            <a:off x="7102543" y="6276076"/>
            <a:ext cx="467486" cy="180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BC6214F-C5EB-43E5-9843-A2495462A32B}"/>
              </a:ext>
            </a:extLst>
          </p:cNvPr>
          <p:cNvSpPr/>
          <p:nvPr/>
        </p:nvSpPr>
        <p:spPr>
          <a:xfrm>
            <a:off x="7570029" y="6276075"/>
            <a:ext cx="466471" cy="1802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Φ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6F4EC46-E026-4608-9246-118E03B3C563}"/>
              </a:ext>
            </a:extLst>
          </p:cNvPr>
          <p:cNvCxnSpPr/>
          <p:nvPr/>
        </p:nvCxnSpPr>
        <p:spPr>
          <a:xfrm>
            <a:off x="8200073" y="6046463"/>
            <a:ext cx="327660" cy="0"/>
          </a:xfrm>
          <a:prstGeom prst="straightConnector1">
            <a:avLst/>
          </a:prstGeom>
          <a:ln w="57150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F1130D5-1A93-44D2-8852-A28E19E3AB5D}"/>
              </a:ext>
            </a:extLst>
          </p:cNvPr>
          <p:cNvSpPr/>
          <p:nvPr/>
        </p:nvSpPr>
        <p:spPr>
          <a:xfrm>
            <a:off x="8674211" y="5632686"/>
            <a:ext cx="1866900" cy="180261"/>
          </a:xfrm>
          <a:prstGeom prst="rect">
            <a:avLst/>
          </a:prstGeom>
          <a:noFill/>
          <a:ln>
            <a:solidFill>
              <a:srgbClr val="2E75B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0240785-DC5C-4C50-9CF1-853BE0FE071D}"/>
              </a:ext>
            </a:extLst>
          </p:cNvPr>
          <p:cNvSpPr/>
          <p:nvPr/>
        </p:nvSpPr>
        <p:spPr>
          <a:xfrm>
            <a:off x="8674211" y="5631894"/>
            <a:ext cx="1400430" cy="1802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7518F9F-0D1E-4FB4-BE2C-9081953C84DB}"/>
              </a:ext>
            </a:extLst>
          </p:cNvPr>
          <p:cNvSpPr/>
          <p:nvPr/>
        </p:nvSpPr>
        <p:spPr>
          <a:xfrm>
            <a:off x="6167569" y="5956333"/>
            <a:ext cx="933957" cy="180261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D3F8DED-2CA8-47B0-B873-2C483D7064C5}"/>
              </a:ext>
            </a:extLst>
          </p:cNvPr>
          <p:cNvSpPr/>
          <p:nvPr/>
        </p:nvSpPr>
        <p:spPr>
          <a:xfrm>
            <a:off x="6167569" y="6276076"/>
            <a:ext cx="467486" cy="180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A02DE7F-212C-45CB-9AC8-D144CA11322F}"/>
              </a:ext>
            </a:extLst>
          </p:cNvPr>
          <p:cNvSpPr/>
          <p:nvPr/>
        </p:nvSpPr>
        <p:spPr>
          <a:xfrm>
            <a:off x="6635055" y="6276075"/>
            <a:ext cx="466471" cy="1802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EF9BA44-9744-49ED-9A9F-5394D439CD99}"/>
              </a:ext>
            </a:extLst>
          </p:cNvPr>
          <p:cNvSpPr/>
          <p:nvPr/>
        </p:nvSpPr>
        <p:spPr>
          <a:xfrm>
            <a:off x="9607154" y="6276075"/>
            <a:ext cx="467486" cy="180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20D245F-8215-4B05-AF14-E66325BB8482}"/>
              </a:ext>
            </a:extLst>
          </p:cNvPr>
          <p:cNvSpPr/>
          <p:nvPr/>
        </p:nvSpPr>
        <p:spPr>
          <a:xfrm>
            <a:off x="8672180" y="5956332"/>
            <a:ext cx="933957" cy="180261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E9592A0-F31A-4474-8CC8-FCFE9365C1F3}"/>
              </a:ext>
            </a:extLst>
          </p:cNvPr>
          <p:cNvSpPr/>
          <p:nvPr/>
        </p:nvSpPr>
        <p:spPr>
          <a:xfrm>
            <a:off x="8672180" y="6276075"/>
            <a:ext cx="467486" cy="180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7911581-265F-48D6-8E88-591151FB0DF0}"/>
              </a:ext>
            </a:extLst>
          </p:cNvPr>
          <p:cNvSpPr/>
          <p:nvPr/>
        </p:nvSpPr>
        <p:spPr>
          <a:xfrm>
            <a:off x="9139666" y="6276074"/>
            <a:ext cx="466471" cy="1802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20130D3-C12D-458E-A204-FA85E1B141DA}"/>
              </a:ext>
            </a:extLst>
          </p:cNvPr>
          <p:cNvCxnSpPr>
            <a:stCxn id="70" idx="0"/>
            <a:endCxn id="58" idx="2"/>
          </p:cNvCxnSpPr>
          <p:nvPr/>
        </p:nvCxnSpPr>
        <p:spPr>
          <a:xfrm flipV="1">
            <a:off x="6634548" y="5812947"/>
            <a:ext cx="468501" cy="143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D1769502-D961-4C01-B95D-227FDE4823E1}"/>
              </a:ext>
            </a:extLst>
          </p:cNvPr>
          <p:cNvCxnSpPr>
            <a:cxnSpLocks/>
            <a:stCxn id="59" idx="0"/>
            <a:endCxn id="58" idx="2"/>
          </p:cNvCxnSpPr>
          <p:nvPr/>
        </p:nvCxnSpPr>
        <p:spPr>
          <a:xfrm flipH="1" flipV="1">
            <a:off x="7103049" y="5812947"/>
            <a:ext cx="465456" cy="143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10730AE-6CAA-4EE3-834E-86BD816242A5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V="1">
            <a:off x="6401312" y="6136594"/>
            <a:ext cx="233236" cy="139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07DF5C6-9832-47A3-9065-F0B8F46B8784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H="1" flipV="1">
            <a:off x="6634548" y="6136594"/>
            <a:ext cx="233743" cy="139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84D5579-151C-4A25-995B-C51C0D10A877}"/>
              </a:ext>
            </a:extLst>
          </p:cNvPr>
          <p:cNvCxnSpPr>
            <a:cxnSpLocks/>
            <a:stCxn id="60" idx="0"/>
            <a:endCxn id="59" idx="2"/>
          </p:cNvCxnSpPr>
          <p:nvPr/>
        </p:nvCxnSpPr>
        <p:spPr>
          <a:xfrm flipV="1">
            <a:off x="7336286" y="6136594"/>
            <a:ext cx="232219" cy="139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A49F73C-0BEE-4C0C-9BB3-000980EF273D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H="1" flipV="1">
            <a:off x="7568505" y="6136594"/>
            <a:ext cx="234760" cy="13948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DDC2A1F-DC1B-4C7F-BB42-2C16F6A28269}"/>
              </a:ext>
            </a:extLst>
          </p:cNvPr>
          <p:cNvCxnSpPr>
            <a:cxnSpLocks/>
            <a:stCxn id="76" idx="0"/>
            <a:endCxn id="65" idx="2"/>
          </p:cNvCxnSpPr>
          <p:nvPr/>
        </p:nvCxnSpPr>
        <p:spPr>
          <a:xfrm flipV="1">
            <a:off x="9139159" y="5812947"/>
            <a:ext cx="468502" cy="14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994C3A0-D324-4EA9-82C1-11CB27B7E259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>
          <a:xfrm flipV="1">
            <a:off x="8905923" y="6136593"/>
            <a:ext cx="233236" cy="139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5C5F406-7013-4E89-804F-B2141EB96785}"/>
              </a:ext>
            </a:extLst>
          </p:cNvPr>
          <p:cNvCxnSpPr>
            <a:cxnSpLocks/>
            <a:stCxn id="78" idx="0"/>
            <a:endCxn id="76" idx="2"/>
          </p:cNvCxnSpPr>
          <p:nvPr/>
        </p:nvCxnSpPr>
        <p:spPr>
          <a:xfrm flipH="1" flipV="1">
            <a:off x="9139159" y="6136593"/>
            <a:ext cx="233743" cy="139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C1A4223-B110-47DE-8BC0-AE43CBFE2FC3}"/>
              </a:ext>
            </a:extLst>
          </p:cNvPr>
          <p:cNvCxnSpPr>
            <a:cxnSpLocks/>
            <a:stCxn id="74" idx="0"/>
            <a:endCxn id="65" idx="2"/>
          </p:cNvCxnSpPr>
          <p:nvPr/>
        </p:nvCxnSpPr>
        <p:spPr>
          <a:xfrm flipH="1" flipV="1">
            <a:off x="9607661" y="5812947"/>
            <a:ext cx="233236" cy="463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5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线段树 </a:t>
            </a:r>
            <a:r>
              <a:rPr lang="en-US" altLang="zh-CN" sz="4000" dirty="0"/>
              <a:t>- </a:t>
            </a:r>
            <a:r>
              <a:rPr lang="zh-CN" altLang="en-US" sz="4000" dirty="0"/>
              <a:t>查询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ACF290-7472-4496-B847-9BCB6C548706}"/>
              </a:ext>
            </a:extLst>
          </p:cNvPr>
          <p:cNvSpPr txBox="1"/>
          <p:nvPr/>
        </p:nvSpPr>
        <p:spPr>
          <a:xfrm>
            <a:off x="3271771" y="1444446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为了支持查询操作，我们需要在节点上维护信息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2764C-3F43-483A-8388-5CF013E3053C}"/>
              </a:ext>
            </a:extLst>
          </p:cNvPr>
          <p:cNvSpPr txBox="1"/>
          <p:nvPr/>
        </p:nvSpPr>
        <p:spPr>
          <a:xfrm>
            <a:off x="3271771" y="1878527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例如，在区间查询任务中，我们需要维护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899EE1-09C1-45C1-87E0-6301A41BA4D9}"/>
              </a:ext>
            </a:extLst>
          </p:cNvPr>
          <p:cNvSpPr txBox="1"/>
          <p:nvPr/>
        </p:nvSpPr>
        <p:spPr>
          <a:xfrm>
            <a:off x="3271771" y="2312608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5"/>
                </a:solidFill>
              </a:rPr>
              <a:t>该节点代表的区间（线段）上的最大值</a:t>
            </a:r>
            <a:endParaRPr lang="en-US" altLang="zh-CN" sz="2000" b="1" dirty="0">
              <a:solidFill>
                <a:schemeClr val="accent5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5E06FB-3FDA-43FC-B270-B82F05913F8D}"/>
              </a:ext>
            </a:extLst>
          </p:cNvPr>
          <p:cNvSpPr/>
          <p:nvPr/>
        </p:nvSpPr>
        <p:spPr>
          <a:xfrm>
            <a:off x="3516385" y="4358222"/>
            <a:ext cx="5159229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140C95-B9A3-4E3B-8F32-81EDDF58A0D2}"/>
              </a:ext>
            </a:extLst>
          </p:cNvPr>
          <p:cNvSpPr/>
          <p:nvPr/>
        </p:nvSpPr>
        <p:spPr>
          <a:xfrm>
            <a:off x="3516385" y="4805427"/>
            <a:ext cx="2579615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FECCFB-0494-4ED3-95E3-05F81F6F7DA3}"/>
              </a:ext>
            </a:extLst>
          </p:cNvPr>
          <p:cNvSpPr/>
          <p:nvPr/>
        </p:nvSpPr>
        <p:spPr>
          <a:xfrm>
            <a:off x="6095999" y="4805427"/>
            <a:ext cx="2579615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10B6BC-2D50-47D6-8D1E-95DC3258D8F9}"/>
              </a:ext>
            </a:extLst>
          </p:cNvPr>
          <p:cNvSpPr/>
          <p:nvPr/>
        </p:nvSpPr>
        <p:spPr>
          <a:xfrm>
            <a:off x="4805491" y="5252632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40C34E-1A38-4EB4-9108-F11EE825ADC0}"/>
              </a:ext>
            </a:extLst>
          </p:cNvPr>
          <p:cNvSpPr/>
          <p:nvPr/>
        </p:nvSpPr>
        <p:spPr>
          <a:xfrm>
            <a:off x="3516385" y="5252631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8A6C29-93A1-4775-9C68-EB4BDC1B5FBA}"/>
              </a:ext>
            </a:extLst>
          </p:cNvPr>
          <p:cNvSpPr/>
          <p:nvPr/>
        </p:nvSpPr>
        <p:spPr>
          <a:xfrm>
            <a:off x="7383703" y="5252631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F20711-A753-4391-82AA-747E2FEAB407}"/>
              </a:ext>
            </a:extLst>
          </p:cNvPr>
          <p:cNvSpPr/>
          <p:nvPr/>
        </p:nvSpPr>
        <p:spPr>
          <a:xfrm>
            <a:off x="6094597" y="5252630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E857E0-A8AE-4748-B249-013A4D9A7CD1}"/>
              </a:ext>
            </a:extLst>
          </p:cNvPr>
          <p:cNvSpPr/>
          <p:nvPr/>
        </p:nvSpPr>
        <p:spPr>
          <a:xfrm>
            <a:off x="3514983" y="5694031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431478-548E-4B33-A68C-272E32F7BB42}"/>
              </a:ext>
            </a:extLst>
          </p:cNvPr>
          <p:cNvSpPr/>
          <p:nvPr/>
        </p:nvSpPr>
        <p:spPr>
          <a:xfrm>
            <a:off x="4160938" y="5694030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1A2F26-0DD8-4BA4-A3E1-EEA0D7DA6943}"/>
              </a:ext>
            </a:extLst>
          </p:cNvPr>
          <p:cNvSpPr/>
          <p:nvPr/>
        </p:nvSpPr>
        <p:spPr>
          <a:xfrm>
            <a:off x="4805491" y="5694031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32BBA3-B54D-489C-9AD0-1AF9FE7F5C2B}"/>
              </a:ext>
            </a:extLst>
          </p:cNvPr>
          <p:cNvSpPr/>
          <p:nvPr/>
        </p:nvSpPr>
        <p:spPr>
          <a:xfrm>
            <a:off x="5451446" y="5694030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E1A1A3-3B3C-4921-A8E2-FD1E0A52EB37}"/>
              </a:ext>
            </a:extLst>
          </p:cNvPr>
          <p:cNvSpPr/>
          <p:nvPr/>
        </p:nvSpPr>
        <p:spPr>
          <a:xfrm>
            <a:off x="6094600" y="5694440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027E4D2-32B7-472F-BB91-C82E1A161753}"/>
              </a:ext>
            </a:extLst>
          </p:cNvPr>
          <p:cNvSpPr/>
          <p:nvPr/>
        </p:nvSpPr>
        <p:spPr>
          <a:xfrm>
            <a:off x="6740555" y="5694439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D36E7D8-03AE-49D7-BC1C-A89F465E98EB}"/>
              </a:ext>
            </a:extLst>
          </p:cNvPr>
          <p:cNvSpPr/>
          <p:nvPr/>
        </p:nvSpPr>
        <p:spPr>
          <a:xfrm>
            <a:off x="7385108" y="5694440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67308D9-2605-4ABD-8451-5AB59DEE82AA}"/>
              </a:ext>
            </a:extLst>
          </p:cNvPr>
          <p:cNvSpPr/>
          <p:nvPr/>
        </p:nvSpPr>
        <p:spPr>
          <a:xfrm>
            <a:off x="8031063" y="5694439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F9010C-822D-46E1-8C1B-221363557792}"/>
              </a:ext>
            </a:extLst>
          </p:cNvPr>
          <p:cNvSpPr txBox="1"/>
          <p:nvPr/>
        </p:nvSpPr>
        <p:spPr>
          <a:xfrm>
            <a:off x="3271770" y="2746689"/>
            <a:ext cx="60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值得注意的是，这些信息</a:t>
            </a:r>
            <a:r>
              <a:rPr lang="zh-CN" altLang="en-US" sz="2000" b="1" dirty="0"/>
              <a:t>在建树时需要提前维护好</a:t>
            </a:r>
            <a:endParaRPr lang="en-US" altLang="zh-CN" sz="20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03F120-7615-40A6-9E89-AB2444E6D398}"/>
              </a:ext>
            </a:extLst>
          </p:cNvPr>
          <p:cNvSpPr txBox="1"/>
          <p:nvPr/>
        </p:nvSpPr>
        <p:spPr>
          <a:xfrm>
            <a:off x="3271770" y="3185320"/>
            <a:ext cx="690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如</a:t>
            </a:r>
            <a:r>
              <a:rPr lang="zh-CN" altLang="en-US" sz="2000" b="1" dirty="0">
                <a:solidFill>
                  <a:schemeClr val="accent5"/>
                </a:solidFill>
              </a:rPr>
              <a:t>建树时</a:t>
            </a:r>
            <a:r>
              <a:rPr lang="zh-CN" altLang="en-US" sz="2000" dirty="0">
                <a:solidFill>
                  <a:schemeClr val="accent5"/>
                </a:solidFill>
              </a:rPr>
              <a:t>，通过左右子树最大值中较大的作为该节点最大值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0E104ED-EC66-4A58-9A9A-8EF9147EABFC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H="1" flipV="1">
            <a:off x="4160938" y="5501710"/>
            <a:ext cx="322277" cy="192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D2BE6C5-0B6C-49CA-BEE1-CCF23F38CDD0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5128469" y="5501711"/>
            <a:ext cx="322276" cy="192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C875B2-4F9F-4565-BA49-5F043F69486B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6417578" y="5501709"/>
            <a:ext cx="321572" cy="1927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C08453F-E109-4631-B378-E8B2767E0F70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V="1">
            <a:off x="7708086" y="5501710"/>
            <a:ext cx="320871" cy="192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B90CC18-BB34-40FB-BADC-7965A49A6ED7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6739150" y="5054506"/>
            <a:ext cx="646657" cy="198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2F15886-45F4-48A6-A090-61EFE9CC2BE9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4806193" y="5054506"/>
            <a:ext cx="644552" cy="1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53A676D-B8AF-4B44-B0BE-DAABCD6F8AB6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806193" y="4607301"/>
            <a:ext cx="1289807" cy="198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9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线段树 </a:t>
            </a:r>
            <a:r>
              <a:rPr lang="en-US" altLang="zh-CN" sz="4000" dirty="0"/>
              <a:t>- </a:t>
            </a:r>
            <a:r>
              <a:rPr lang="zh-CN" altLang="en-US" sz="4000" dirty="0"/>
              <a:t>查询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ACF290-7472-4496-B847-9BCB6C548706}"/>
              </a:ext>
            </a:extLst>
          </p:cNvPr>
          <p:cNvSpPr txBox="1"/>
          <p:nvPr/>
        </p:nvSpPr>
        <p:spPr>
          <a:xfrm>
            <a:off x="3271771" y="1444446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当执行查询时，我们需要将查询进行分解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2764C-3F43-483A-8388-5CF013E3053C}"/>
              </a:ext>
            </a:extLst>
          </p:cNvPr>
          <p:cNvSpPr txBox="1"/>
          <p:nvPr/>
        </p:nvSpPr>
        <p:spPr>
          <a:xfrm>
            <a:off x="3271770" y="1878527"/>
            <a:ext cx="613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例如，查询</a:t>
            </a:r>
            <a:r>
              <a:rPr lang="en-US" altLang="zh-CN" sz="2000" dirty="0">
                <a:solidFill>
                  <a:schemeClr val="accent5"/>
                </a:solidFill>
              </a:rPr>
              <a:t>[0,5)</a:t>
            </a:r>
            <a:r>
              <a:rPr lang="zh-CN" altLang="en-US" sz="2000" dirty="0">
                <a:solidFill>
                  <a:schemeClr val="accent5"/>
                </a:solidFill>
              </a:rPr>
              <a:t>时，我们要将查询分解为存在的节点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899EE1-09C1-45C1-87E0-6301A41BA4D9}"/>
              </a:ext>
            </a:extLst>
          </p:cNvPr>
          <p:cNvSpPr txBox="1"/>
          <p:nvPr/>
        </p:nvSpPr>
        <p:spPr>
          <a:xfrm>
            <a:off x="3271771" y="2312608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[0,5) = [0,4) + [4,5)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5E06FB-3FDA-43FC-B270-B82F05913F8D}"/>
              </a:ext>
            </a:extLst>
          </p:cNvPr>
          <p:cNvSpPr/>
          <p:nvPr/>
        </p:nvSpPr>
        <p:spPr>
          <a:xfrm>
            <a:off x="3516385" y="4584557"/>
            <a:ext cx="5159229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140C95-B9A3-4E3B-8F32-81EDDF58A0D2}"/>
              </a:ext>
            </a:extLst>
          </p:cNvPr>
          <p:cNvSpPr/>
          <p:nvPr/>
        </p:nvSpPr>
        <p:spPr>
          <a:xfrm>
            <a:off x="3516385" y="5031762"/>
            <a:ext cx="2579615" cy="2490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FECCFB-0494-4ED3-95E3-05F81F6F7DA3}"/>
              </a:ext>
            </a:extLst>
          </p:cNvPr>
          <p:cNvSpPr/>
          <p:nvPr/>
        </p:nvSpPr>
        <p:spPr>
          <a:xfrm>
            <a:off x="6095999" y="5031762"/>
            <a:ext cx="2579615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10B6BC-2D50-47D6-8D1E-95DC3258D8F9}"/>
              </a:ext>
            </a:extLst>
          </p:cNvPr>
          <p:cNvSpPr/>
          <p:nvPr/>
        </p:nvSpPr>
        <p:spPr>
          <a:xfrm>
            <a:off x="4805491" y="5478967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40C34E-1A38-4EB4-9108-F11EE825ADC0}"/>
              </a:ext>
            </a:extLst>
          </p:cNvPr>
          <p:cNvSpPr/>
          <p:nvPr/>
        </p:nvSpPr>
        <p:spPr>
          <a:xfrm>
            <a:off x="3516385" y="5478966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8A6C29-93A1-4775-9C68-EB4BDC1B5FBA}"/>
              </a:ext>
            </a:extLst>
          </p:cNvPr>
          <p:cNvSpPr/>
          <p:nvPr/>
        </p:nvSpPr>
        <p:spPr>
          <a:xfrm>
            <a:off x="7383703" y="5478966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F20711-A753-4391-82AA-747E2FEAB407}"/>
              </a:ext>
            </a:extLst>
          </p:cNvPr>
          <p:cNvSpPr/>
          <p:nvPr/>
        </p:nvSpPr>
        <p:spPr>
          <a:xfrm>
            <a:off x="6094597" y="5478965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E857E0-A8AE-4748-B249-013A4D9A7CD1}"/>
              </a:ext>
            </a:extLst>
          </p:cNvPr>
          <p:cNvSpPr/>
          <p:nvPr/>
        </p:nvSpPr>
        <p:spPr>
          <a:xfrm>
            <a:off x="3514983" y="5920366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431478-548E-4B33-A68C-272E32F7BB42}"/>
              </a:ext>
            </a:extLst>
          </p:cNvPr>
          <p:cNvSpPr/>
          <p:nvPr/>
        </p:nvSpPr>
        <p:spPr>
          <a:xfrm>
            <a:off x="4160938" y="5920365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1A2F26-0DD8-4BA4-A3E1-EEA0D7DA6943}"/>
              </a:ext>
            </a:extLst>
          </p:cNvPr>
          <p:cNvSpPr/>
          <p:nvPr/>
        </p:nvSpPr>
        <p:spPr>
          <a:xfrm>
            <a:off x="4805491" y="5920366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32BBA3-B54D-489C-9AD0-1AF9FE7F5C2B}"/>
              </a:ext>
            </a:extLst>
          </p:cNvPr>
          <p:cNvSpPr/>
          <p:nvPr/>
        </p:nvSpPr>
        <p:spPr>
          <a:xfrm>
            <a:off x="5451446" y="5920365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E1A1A3-3B3C-4921-A8E2-FD1E0A52EB37}"/>
              </a:ext>
            </a:extLst>
          </p:cNvPr>
          <p:cNvSpPr/>
          <p:nvPr/>
        </p:nvSpPr>
        <p:spPr>
          <a:xfrm>
            <a:off x="6094600" y="5920775"/>
            <a:ext cx="645956" cy="2490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027E4D2-32B7-472F-BB91-C82E1A161753}"/>
              </a:ext>
            </a:extLst>
          </p:cNvPr>
          <p:cNvSpPr/>
          <p:nvPr/>
        </p:nvSpPr>
        <p:spPr>
          <a:xfrm>
            <a:off x="6740555" y="592077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D36E7D8-03AE-49D7-BC1C-A89F465E98EB}"/>
              </a:ext>
            </a:extLst>
          </p:cNvPr>
          <p:cNvSpPr/>
          <p:nvPr/>
        </p:nvSpPr>
        <p:spPr>
          <a:xfrm>
            <a:off x="7385108" y="592077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67308D9-2605-4ABD-8451-5AB59DEE82AA}"/>
              </a:ext>
            </a:extLst>
          </p:cNvPr>
          <p:cNvSpPr/>
          <p:nvPr/>
        </p:nvSpPr>
        <p:spPr>
          <a:xfrm>
            <a:off x="8031063" y="592077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1466DF-53F6-403F-8830-519C6C5DF514}"/>
              </a:ext>
            </a:extLst>
          </p:cNvPr>
          <p:cNvSpPr txBox="1"/>
          <p:nvPr/>
        </p:nvSpPr>
        <p:spPr>
          <a:xfrm>
            <a:off x="3271771" y="2770033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查到对应节点后，我们需要将结果</a:t>
            </a:r>
            <a:r>
              <a:rPr lang="zh-CN" altLang="en-US" sz="2000" b="1" dirty="0"/>
              <a:t>合并</a:t>
            </a:r>
            <a:endParaRPr lang="en-US" altLang="zh-CN" sz="20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19DD7D-91FA-4CBD-A6CD-AD42F2AC12C9}"/>
              </a:ext>
            </a:extLst>
          </p:cNvPr>
          <p:cNvSpPr txBox="1"/>
          <p:nvPr/>
        </p:nvSpPr>
        <p:spPr>
          <a:xfrm>
            <a:off x="3271770" y="3231542"/>
            <a:ext cx="613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例如在区间最值中，合并就是对所有结果取最值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D86B2F3-99F4-4624-B11C-A2FC53DAB117}"/>
              </a:ext>
            </a:extLst>
          </p:cNvPr>
          <p:cNvSpPr txBox="1"/>
          <p:nvPr/>
        </p:nvSpPr>
        <p:spPr>
          <a:xfrm>
            <a:off x="3271771" y="3668934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Return max(</a:t>
            </a:r>
            <a:r>
              <a:rPr lang="en-US" altLang="zh-CN" sz="2000" b="1" dirty="0">
                <a:solidFill>
                  <a:srgbClr val="FF0000"/>
                </a:solidFill>
              </a:rPr>
              <a:t>7,6</a:t>
            </a:r>
            <a:r>
              <a:rPr lang="en-US" altLang="zh-CN" sz="2000" b="1" dirty="0">
                <a:solidFill>
                  <a:schemeClr val="accent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826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线段树 </a:t>
            </a:r>
            <a:r>
              <a:rPr lang="en-US" altLang="zh-CN" sz="4000" dirty="0"/>
              <a:t>- </a:t>
            </a:r>
            <a:r>
              <a:rPr lang="zh-CN" altLang="en-US" sz="4000" dirty="0"/>
              <a:t>查询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ACF290-7472-4496-B847-9BCB6C548706}"/>
              </a:ext>
            </a:extLst>
          </p:cNvPr>
          <p:cNvSpPr txBox="1"/>
          <p:nvPr/>
        </p:nvSpPr>
        <p:spPr>
          <a:xfrm>
            <a:off x="3271771" y="1444446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另一个例子：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2764C-3F43-483A-8388-5CF013E3053C}"/>
              </a:ext>
            </a:extLst>
          </p:cNvPr>
          <p:cNvSpPr txBox="1"/>
          <p:nvPr/>
        </p:nvSpPr>
        <p:spPr>
          <a:xfrm>
            <a:off x="3271771" y="1878527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查询</a:t>
            </a:r>
            <a:r>
              <a:rPr lang="en-US" altLang="zh-CN" sz="2000" dirty="0">
                <a:solidFill>
                  <a:schemeClr val="accent5"/>
                </a:solidFill>
              </a:rPr>
              <a:t>[3, 7)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899EE1-09C1-45C1-87E0-6301A41BA4D9}"/>
              </a:ext>
            </a:extLst>
          </p:cNvPr>
          <p:cNvSpPr txBox="1"/>
          <p:nvPr/>
        </p:nvSpPr>
        <p:spPr>
          <a:xfrm>
            <a:off x="3271771" y="2312608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Return max(</a:t>
            </a:r>
            <a:r>
              <a:rPr lang="en-US" altLang="zh-CN" sz="2000" b="1" dirty="0">
                <a:solidFill>
                  <a:srgbClr val="FF0000"/>
                </a:solidFill>
              </a:rPr>
              <a:t>1,6,5</a:t>
            </a:r>
            <a:r>
              <a:rPr lang="en-US" altLang="zh-CN" sz="2000" b="1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5E06FB-3FDA-43FC-B270-B82F05913F8D}"/>
              </a:ext>
            </a:extLst>
          </p:cNvPr>
          <p:cNvSpPr/>
          <p:nvPr/>
        </p:nvSpPr>
        <p:spPr>
          <a:xfrm>
            <a:off x="3516385" y="3871660"/>
            <a:ext cx="5159229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140C95-B9A3-4E3B-8F32-81EDDF58A0D2}"/>
              </a:ext>
            </a:extLst>
          </p:cNvPr>
          <p:cNvSpPr/>
          <p:nvPr/>
        </p:nvSpPr>
        <p:spPr>
          <a:xfrm>
            <a:off x="3516385" y="4318865"/>
            <a:ext cx="2579615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FECCFB-0494-4ED3-95E3-05F81F6F7DA3}"/>
              </a:ext>
            </a:extLst>
          </p:cNvPr>
          <p:cNvSpPr/>
          <p:nvPr/>
        </p:nvSpPr>
        <p:spPr>
          <a:xfrm>
            <a:off x="6095999" y="4318865"/>
            <a:ext cx="2579615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10B6BC-2D50-47D6-8D1E-95DC3258D8F9}"/>
              </a:ext>
            </a:extLst>
          </p:cNvPr>
          <p:cNvSpPr/>
          <p:nvPr/>
        </p:nvSpPr>
        <p:spPr>
          <a:xfrm>
            <a:off x="4805491" y="4766070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40C34E-1A38-4EB4-9108-F11EE825ADC0}"/>
              </a:ext>
            </a:extLst>
          </p:cNvPr>
          <p:cNvSpPr/>
          <p:nvPr/>
        </p:nvSpPr>
        <p:spPr>
          <a:xfrm>
            <a:off x="3516385" y="4766069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8A6C29-93A1-4775-9C68-EB4BDC1B5FBA}"/>
              </a:ext>
            </a:extLst>
          </p:cNvPr>
          <p:cNvSpPr/>
          <p:nvPr/>
        </p:nvSpPr>
        <p:spPr>
          <a:xfrm>
            <a:off x="7383703" y="4766069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F20711-A753-4391-82AA-747E2FEAB407}"/>
              </a:ext>
            </a:extLst>
          </p:cNvPr>
          <p:cNvSpPr/>
          <p:nvPr/>
        </p:nvSpPr>
        <p:spPr>
          <a:xfrm>
            <a:off x="6094597" y="4766068"/>
            <a:ext cx="1289106" cy="2490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E857E0-A8AE-4748-B249-013A4D9A7CD1}"/>
              </a:ext>
            </a:extLst>
          </p:cNvPr>
          <p:cNvSpPr/>
          <p:nvPr/>
        </p:nvSpPr>
        <p:spPr>
          <a:xfrm>
            <a:off x="3514983" y="5207469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431478-548E-4B33-A68C-272E32F7BB42}"/>
              </a:ext>
            </a:extLst>
          </p:cNvPr>
          <p:cNvSpPr/>
          <p:nvPr/>
        </p:nvSpPr>
        <p:spPr>
          <a:xfrm>
            <a:off x="4160938" y="5207468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1A2F26-0DD8-4BA4-A3E1-EEA0D7DA6943}"/>
              </a:ext>
            </a:extLst>
          </p:cNvPr>
          <p:cNvSpPr/>
          <p:nvPr/>
        </p:nvSpPr>
        <p:spPr>
          <a:xfrm>
            <a:off x="4805491" y="5207469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32BBA3-B54D-489C-9AD0-1AF9FE7F5C2B}"/>
              </a:ext>
            </a:extLst>
          </p:cNvPr>
          <p:cNvSpPr/>
          <p:nvPr/>
        </p:nvSpPr>
        <p:spPr>
          <a:xfrm>
            <a:off x="5451446" y="5207468"/>
            <a:ext cx="644553" cy="2490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E1A1A3-3B3C-4921-A8E2-FD1E0A52EB37}"/>
              </a:ext>
            </a:extLst>
          </p:cNvPr>
          <p:cNvSpPr/>
          <p:nvPr/>
        </p:nvSpPr>
        <p:spPr>
          <a:xfrm>
            <a:off x="6094600" y="5207878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027E4D2-32B7-472F-BB91-C82E1A161753}"/>
              </a:ext>
            </a:extLst>
          </p:cNvPr>
          <p:cNvSpPr/>
          <p:nvPr/>
        </p:nvSpPr>
        <p:spPr>
          <a:xfrm>
            <a:off x="6740555" y="5207877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D36E7D8-03AE-49D7-BC1C-A89F465E98EB}"/>
              </a:ext>
            </a:extLst>
          </p:cNvPr>
          <p:cNvSpPr/>
          <p:nvPr/>
        </p:nvSpPr>
        <p:spPr>
          <a:xfrm>
            <a:off x="7385108" y="5207878"/>
            <a:ext cx="645956" cy="2490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67308D9-2605-4ABD-8451-5AB59DEE82AA}"/>
              </a:ext>
            </a:extLst>
          </p:cNvPr>
          <p:cNvSpPr/>
          <p:nvPr/>
        </p:nvSpPr>
        <p:spPr>
          <a:xfrm>
            <a:off x="8031063" y="5207877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34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问题提出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3BE208-E7DA-41D8-8478-E2BEC72EF5BB}"/>
              </a:ext>
            </a:extLst>
          </p:cNvPr>
          <p:cNvSpPr/>
          <p:nvPr/>
        </p:nvSpPr>
        <p:spPr>
          <a:xfrm>
            <a:off x="3514983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476639-338A-4F00-8CB9-350C95CB6E70}"/>
              </a:ext>
            </a:extLst>
          </p:cNvPr>
          <p:cNvSpPr/>
          <p:nvPr/>
        </p:nvSpPr>
        <p:spPr>
          <a:xfrm>
            <a:off x="4160938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70451E-CC97-472F-A02F-3243BE75CB90}"/>
              </a:ext>
            </a:extLst>
          </p:cNvPr>
          <p:cNvSpPr/>
          <p:nvPr/>
        </p:nvSpPr>
        <p:spPr>
          <a:xfrm>
            <a:off x="4805491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0B2606-1B35-4542-8DBD-820B411560A0}"/>
              </a:ext>
            </a:extLst>
          </p:cNvPr>
          <p:cNvSpPr/>
          <p:nvPr/>
        </p:nvSpPr>
        <p:spPr>
          <a:xfrm>
            <a:off x="5451446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11B33-FA87-4FD5-A279-44F6CDCA3D1A}"/>
              </a:ext>
            </a:extLst>
          </p:cNvPr>
          <p:cNvSpPr/>
          <p:nvPr/>
        </p:nvSpPr>
        <p:spPr>
          <a:xfrm>
            <a:off x="6094600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A8EB4-3281-441F-81B0-C26D2580A3FE}"/>
              </a:ext>
            </a:extLst>
          </p:cNvPr>
          <p:cNvSpPr/>
          <p:nvPr/>
        </p:nvSpPr>
        <p:spPr>
          <a:xfrm>
            <a:off x="6740555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685859-E330-4947-8FE2-32F3E841442F}"/>
              </a:ext>
            </a:extLst>
          </p:cNvPr>
          <p:cNvSpPr/>
          <p:nvPr/>
        </p:nvSpPr>
        <p:spPr>
          <a:xfrm>
            <a:off x="7385108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7C29BC-A219-43D6-965B-C971EECA5498}"/>
              </a:ext>
            </a:extLst>
          </p:cNvPr>
          <p:cNvSpPr/>
          <p:nvPr/>
        </p:nvSpPr>
        <p:spPr>
          <a:xfrm>
            <a:off x="8031063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F8B1A-34D9-420B-8CE8-D2ECB50FC227}"/>
              </a:ext>
            </a:extLst>
          </p:cNvPr>
          <p:cNvSpPr txBox="1"/>
          <p:nvPr/>
        </p:nvSpPr>
        <p:spPr>
          <a:xfrm>
            <a:off x="3513582" y="2930346"/>
            <a:ext cx="516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求序列中最大值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4118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线段树 </a:t>
            </a:r>
            <a:r>
              <a:rPr lang="en-US" altLang="zh-CN" sz="4000" dirty="0"/>
              <a:t>- </a:t>
            </a:r>
            <a:r>
              <a:rPr lang="zh-CN" altLang="en-US" sz="4000" dirty="0"/>
              <a:t>点修改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0AAB84-FD28-4D5A-A5CF-B4F3EDFDD99A}"/>
              </a:ext>
            </a:extLst>
          </p:cNvPr>
          <p:cNvSpPr/>
          <p:nvPr/>
        </p:nvSpPr>
        <p:spPr>
          <a:xfrm>
            <a:off x="3516385" y="3828257"/>
            <a:ext cx="5159229" cy="2490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7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011278-9CA6-4BFC-A08E-D917C7C47E04}"/>
              </a:ext>
            </a:extLst>
          </p:cNvPr>
          <p:cNvSpPr/>
          <p:nvPr/>
        </p:nvSpPr>
        <p:spPr>
          <a:xfrm>
            <a:off x="3516385" y="4275462"/>
            <a:ext cx="2579615" cy="2490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7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2A8F9C-442C-407D-92E3-6DB091ED1916}"/>
              </a:ext>
            </a:extLst>
          </p:cNvPr>
          <p:cNvSpPr/>
          <p:nvPr/>
        </p:nvSpPr>
        <p:spPr>
          <a:xfrm>
            <a:off x="6095999" y="4275462"/>
            <a:ext cx="2579615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430F73-A60B-4C52-A9E0-CAC9CDBF0D88}"/>
              </a:ext>
            </a:extLst>
          </p:cNvPr>
          <p:cNvSpPr/>
          <p:nvPr/>
        </p:nvSpPr>
        <p:spPr>
          <a:xfrm>
            <a:off x="4805491" y="4722667"/>
            <a:ext cx="1290508" cy="2490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7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B276EB-8663-4D57-BE63-428B8A462EFF}"/>
              </a:ext>
            </a:extLst>
          </p:cNvPr>
          <p:cNvSpPr/>
          <p:nvPr/>
        </p:nvSpPr>
        <p:spPr>
          <a:xfrm>
            <a:off x="3516385" y="4722666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9BC05B-2087-47B3-8A9E-5D2D55FE12BA}"/>
              </a:ext>
            </a:extLst>
          </p:cNvPr>
          <p:cNvSpPr/>
          <p:nvPr/>
        </p:nvSpPr>
        <p:spPr>
          <a:xfrm>
            <a:off x="7383703" y="4722666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322175-CA08-46CE-903E-D9DC7032A28D}"/>
              </a:ext>
            </a:extLst>
          </p:cNvPr>
          <p:cNvSpPr/>
          <p:nvPr/>
        </p:nvSpPr>
        <p:spPr>
          <a:xfrm>
            <a:off x="6094597" y="4722665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3860B2-CBC5-4093-BAA3-8B73ACF3017D}"/>
              </a:ext>
            </a:extLst>
          </p:cNvPr>
          <p:cNvSpPr/>
          <p:nvPr/>
        </p:nvSpPr>
        <p:spPr>
          <a:xfrm>
            <a:off x="3514983" y="5164066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ED79EB-F391-471D-8523-8646C5EF7192}"/>
              </a:ext>
            </a:extLst>
          </p:cNvPr>
          <p:cNvSpPr/>
          <p:nvPr/>
        </p:nvSpPr>
        <p:spPr>
          <a:xfrm>
            <a:off x="4160938" y="5164065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B685F5-281B-4756-87A2-C5E4B042BD31}"/>
              </a:ext>
            </a:extLst>
          </p:cNvPr>
          <p:cNvSpPr/>
          <p:nvPr/>
        </p:nvSpPr>
        <p:spPr>
          <a:xfrm>
            <a:off x="4805491" y="5164066"/>
            <a:ext cx="645956" cy="2490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7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DDEBC6-86AD-40BE-8A30-61F5FDA9253B}"/>
              </a:ext>
            </a:extLst>
          </p:cNvPr>
          <p:cNvSpPr/>
          <p:nvPr/>
        </p:nvSpPr>
        <p:spPr>
          <a:xfrm>
            <a:off x="5451446" y="5164065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4414A9-66F0-4914-A2A5-42AB72AE4328}"/>
              </a:ext>
            </a:extLst>
          </p:cNvPr>
          <p:cNvSpPr/>
          <p:nvPr/>
        </p:nvSpPr>
        <p:spPr>
          <a:xfrm>
            <a:off x="6094600" y="516447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0DBD5D-7333-4397-BE9E-4B3B46127F64}"/>
              </a:ext>
            </a:extLst>
          </p:cNvPr>
          <p:cNvSpPr/>
          <p:nvPr/>
        </p:nvSpPr>
        <p:spPr>
          <a:xfrm>
            <a:off x="6740555" y="516447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7D16929-BAB6-4D2E-B96B-145983F8EDC7}"/>
              </a:ext>
            </a:extLst>
          </p:cNvPr>
          <p:cNvSpPr/>
          <p:nvPr/>
        </p:nvSpPr>
        <p:spPr>
          <a:xfrm>
            <a:off x="7385108" y="516447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9DF487-D919-4FBD-9FD1-5361FB54BCC7}"/>
              </a:ext>
            </a:extLst>
          </p:cNvPr>
          <p:cNvSpPr/>
          <p:nvPr/>
        </p:nvSpPr>
        <p:spPr>
          <a:xfrm>
            <a:off x="8031063" y="516447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5EDC18-8D34-46BF-BE74-2DFA00546989}"/>
              </a:ext>
            </a:extLst>
          </p:cNvPr>
          <p:cNvSpPr txBox="1"/>
          <p:nvPr/>
        </p:nvSpPr>
        <p:spPr>
          <a:xfrm>
            <a:off x="3271771" y="1444446"/>
            <a:ext cx="8061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点修改即只修改某个元素，注意我们需要</a:t>
            </a:r>
            <a:r>
              <a:rPr lang="zh-CN" altLang="en-US" sz="2000" b="1" dirty="0"/>
              <a:t>修改所有影响到的节点</a:t>
            </a:r>
            <a:endParaRPr lang="en-US" altLang="zh-CN" sz="2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EECC1F-D240-46C9-A101-4CD1F864E732}"/>
              </a:ext>
            </a:extLst>
          </p:cNvPr>
          <p:cNvSpPr txBox="1"/>
          <p:nvPr/>
        </p:nvSpPr>
        <p:spPr>
          <a:xfrm>
            <a:off x="3271770" y="1878527"/>
            <a:ext cx="744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在区间查询任务中，我们需要</a:t>
            </a:r>
            <a:r>
              <a:rPr lang="zh-CN" altLang="en-US" sz="2000" b="1" dirty="0">
                <a:solidFill>
                  <a:schemeClr val="accent5"/>
                </a:solidFill>
              </a:rPr>
              <a:t>重新计算</a:t>
            </a:r>
            <a:r>
              <a:rPr lang="zh-CN" altLang="en-US" sz="2000" dirty="0">
                <a:solidFill>
                  <a:schemeClr val="accent5"/>
                </a:solidFill>
              </a:rPr>
              <a:t>节点区间的最大值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6EE09A-BE3D-41AE-A634-22A316DC3A89}"/>
              </a:ext>
            </a:extLst>
          </p:cNvPr>
          <p:cNvSpPr txBox="1"/>
          <p:nvPr/>
        </p:nvSpPr>
        <p:spPr>
          <a:xfrm>
            <a:off x="3271771" y="2312608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5"/>
                </a:solidFill>
              </a:rPr>
              <a:t>例如修改</a:t>
            </a:r>
            <a:r>
              <a:rPr lang="en-US" altLang="zh-CN" sz="2000" b="1" dirty="0">
                <a:solidFill>
                  <a:schemeClr val="accent5"/>
                </a:solidFill>
              </a:rPr>
              <a:t>[3] </a:t>
            </a:r>
            <a:r>
              <a:rPr lang="zh-CN" altLang="en-US" sz="2000" b="1" dirty="0">
                <a:solidFill>
                  <a:schemeClr val="accent5"/>
                </a:solidFill>
              </a:rPr>
              <a:t>→ </a:t>
            </a:r>
            <a:r>
              <a:rPr lang="en-US" altLang="zh-CN" sz="2000" b="1" dirty="0">
                <a:solidFill>
                  <a:schemeClr val="accent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9248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线段树 </a:t>
            </a:r>
            <a:r>
              <a:rPr lang="en-US" altLang="zh-CN" sz="4000" dirty="0"/>
              <a:t>- </a:t>
            </a:r>
            <a:r>
              <a:rPr lang="zh-CN" altLang="en-US" sz="4000" dirty="0"/>
              <a:t>段修改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65E71D-EC79-45C8-B474-EF9580761DBA}"/>
              </a:ext>
            </a:extLst>
          </p:cNvPr>
          <p:cNvSpPr/>
          <p:nvPr/>
        </p:nvSpPr>
        <p:spPr>
          <a:xfrm>
            <a:off x="3516385" y="4135773"/>
            <a:ext cx="5159229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7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96E3E9-6382-4758-BE38-CE799D2D3BE1}"/>
              </a:ext>
            </a:extLst>
          </p:cNvPr>
          <p:cNvSpPr/>
          <p:nvPr/>
        </p:nvSpPr>
        <p:spPr>
          <a:xfrm>
            <a:off x="3516385" y="4582978"/>
            <a:ext cx="2579615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7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0C1EEC-31C7-45C2-98A3-7745AC4EE932}"/>
              </a:ext>
            </a:extLst>
          </p:cNvPr>
          <p:cNvSpPr/>
          <p:nvPr/>
        </p:nvSpPr>
        <p:spPr>
          <a:xfrm>
            <a:off x="6095999" y="4582978"/>
            <a:ext cx="2579615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6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899B06-B729-47A5-92C5-B04AAFD1E642}"/>
              </a:ext>
            </a:extLst>
          </p:cNvPr>
          <p:cNvSpPr/>
          <p:nvPr/>
        </p:nvSpPr>
        <p:spPr>
          <a:xfrm>
            <a:off x="4805491" y="5030183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7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D4F169-F97E-4FA1-A9A5-E0D32DEEF08A}"/>
              </a:ext>
            </a:extLst>
          </p:cNvPr>
          <p:cNvSpPr/>
          <p:nvPr/>
        </p:nvSpPr>
        <p:spPr>
          <a:xfrm>
            <a:off x="3516385" y="5030182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E52133-81F3-4679-A915-2CB1E77C8C53}"/>
              </a:ext>
            </a:extLst>
          </p:cNvPr>
          <p:cNvSpPr/>
          <p:nvPr/>
        </p:nvSpPr>
        <p:spPr>
          <a:xfrm>
            <a:off x="7383703" y="5030182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5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5AA510-8E97-4463-ACC5-9E4406E920FF}"/>
              </a:ext>
            </a:extLst>
          </p:cNvPr>
          <p:cNvSpPr/>
          <p:nvPr/>
        </p:nvSpPr>
        <p:spPr>
          <a:xfrm>
            <a:off x="6094597" y="5030181"/>
            <a:ext cx="1289106" cy="249079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6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43397E-C755-4947-A227-34A517C11230}"/>
              </a:ext>
            </a:extLst>
          </p:cNvPr>
          <p:cNvSpPr/>
          <p:nvPr/>
        </p:nvSpPr>
        <p:spPr>
          <a:xfrm>
            <a:off x="3514983" y="5471582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52345F-BF3C-45EE-AF9F-F4CF9FDD0E60}"/>
              </a:ext>
            </a:extLst>
          </p:cNvPr>
          <p:cNvSpPr/>
          <p:nvPr/>
        </p:nvSpPr>
        <p:spPr>
          <a:xfrm>
            <a:off x="4160938" y="5471581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BD4A42-AA96-47F2-9180-2145CD39F678}"/>
              </a:ext>
            </a:extLst>
          </p:cNvPr>
          <p:cNvSpPr/>
          <p:nvPr/>
        </p:nvSpPr>
        <p:spPr>
          <a:xfrm>
            <a:off x="4805491" y="5471582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D65623-397C-466F-B395-DED109838304}"/>
              </a:ext>
            </a:extLst>
          </p:cNvPr>
          <p:cNvSpPr/>
          <p:nvPr/>
        </p:nvSpPr>
        <p:spPr>
          <a:xfrm>
            <a:off x="5451446" y="5471581"/>
            <a:ext cx="644553" cy="249079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1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0B218B-7E53-414E-ADA6-0CDA4A767040}"/>
              </a:ext>
            </a:extLst>
          </p:cNvPr>
          <p:cNvSpPr/>
          <p:nvPr/>
        </p:nvSpPr>
        <p:spPr>
          <a:xfrm>
            <a:off x="6094600" y="5471991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6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5A49EB-9BBD-453C-A00E-C39D28ADAF37}"/>
              </a:ext>
            </a:extLst>
          </p:cNvPr>
          <p:cNvSpPr/>
          <p:nvPr/>
        </p:nvSpPr>
        <p:spPr>
          <a:xfrm>
            <a:off x="6740555" y="5471990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4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C863E1-A307-42F3-96EE-13ADE09CF132}"/>
              </a:ext>
            </a:extLst>
          </p:cNvPr>
          <p:cNvSpPr/>
          <p:nvPr/>
        </p:nvSpPr>
        <p:spPr>
          <a:xfrm>
            <a:off x="7385108" y="5471991"/>
            <a:ext cx="645956" cy="249079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5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81025F-D743-4046-AB1D-6F141771A47A}"/>
              </a:ext>
            </a:extLst>
          </p:cNvPr>
          <p:cNvSpPr/>
          <p:nvPr/>
        </p:nvSpPr>
        <p:spPr>
          <a:xfrm>
            <a:off x="8031063" y="5471990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A865E2-9F0A-4BE8-A69C-0A1952FCFD91}"/>
              </a:ext>
            </a:extLst>
          </p:cNvPr>
          <p:cNvSpPr txBox="1"/>
          <p:nvPr/>
        </p:nvSpPr>
        <p:spPr>
          <a:xfrm>
            <a:off x="3271770" y="1444446"/>
            <a:ext cx="6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段修改即批量修改</a:t>
            </a:r>
            <a:r>
              <a:rPr lang="zh-CN" altLang="en-US" sz="2000" b="1" dirty="0"/>
              <a:t>连续</a:t>
            </a:r>
            <a:r>
              <a:rPr lang="zh-CN" altLang="en-US" sz="2000" dirty="0"/>
              <a:t>一段的元素，操作较为复杂</a:t>
            </a:r>
            <a:endParaRPr lang="en-US" altLang="zh-CN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9AA706-753A-42FE-B60E-5D958803E3E7}"/>
              </a:ext>
            </a:extLst>
          </p:cNvPr>
          <p:cNvSpPr txBox="1"/>
          <p:nvPr/>
        </p:nvSpPr>
        <p:spPr>
          <a:xfrm>
            <a:off x="3271770" y="1878527"/>
            <a:ext cx="613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例如，修改 </a:t>
            </a:r>
            <a:r>
              <a:rPr lang="en-US" altLang="zh-CN" sz="2000" dirty="0">
                <a:solidFill>
                  <a:schemeClr val="accent5"/>
                </a:solidFill>
              </a:rPr>
              <a:t>[3, 7) → 8</a:t>
            </a:r>
            <a:r>
              <a:rPr lang="zh-CN" altLang="en-US" sz="2000" dirty="0">
                <a:solidFill>
                  <a:schemeClr val="accent5"/>
                </a:solidFill>
              </a:rPr>
              <a:t>，我们同样先拆分区间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E817A96-CC08-400C-91BB-8557A459E0CD}"/>
              </a:ext>
            </a:extLst>
          </p:cNvPr>
          <p:cNvSpPr txBox="1"/>
          <p:nvPr/>
        </p:nvSpPr>
        <p:spPr>
          <a:xfrm>
            <a:off x="3271771" y="2312608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[3,7) = </a:t>
            </a:r>
            <a:r>
              <a:rPr lang="en-US" altLang="zh-CN" sz="2000" b="1" dirty="0">
                <a:solidFill>
                  <a:srgbClr val="FF0000"/>
                </a:solidFill>
              </a:rPr>
              <a:t>[3,4) </a:t>
            </a:r>
            <a:r>
              <a:rPr lang="en-US" altLang="zh-CN" sz="2000" b="1" dirty="0">
                <a:solidFill>
                  <a:schemeClr val="accent5"/>
                </a:solidFill>
              </a:rPr>
              <a:t>+ </a:t>
            </a:r>
            <a:r>
              <a:rPr lang="en-US" altLang="zh-CN" sz="2000" b="1" dirty="0">
                <a:solidFill>
                  <a:srgbClr val="FF0000"/>
                </a:solidFill>
              </a:rPr>
              <a:t>[4,6) </a:t>
            </a:r>
            <a:r>
              <a:rPr lang="en-US" altLang="zh-CN" sz="2000" b="1" dirty="0">
                <a:solidFill>
                  <a:schemeClr val="accent5"/>
                </a:solidFill>
              </a:rPr>
              <a:t>+ </a:t>
            </a:r>
            <a:r>
              <a:rPr lang="en-US" altLang="zh-CN" sz="2000" b="1" dirty="0">
                <a:solidFill>
                  <a:srgbClr val="FF0000"/>
                </a:solidFill>
              </a:rPr>
              <a:t>[6,7)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195A52B-3CFA-4E91-80F2-D8A1B52CE396}"/>
              </a:ext>
            </a:extLst>
          </p:cNvPr>
          <p:cNvSpPr txBox="1"/>
          <p:nvPr/>
        </p:nvSpPr>
        <p:spPr>
          <a:xfrm>
            <a:off x="3271770" y="2770033"/>
            <a:ext cx="590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一种直观的思路是，将所有</a:t>
            </a:r>
            <a:r>
              <a:rPr lang="zh-CN" altLang="en-US" sz="2000" b="1" dirty="0">
                <a:solidFill>
                  <a:schemeClr val="accent4"/>
                </a:solidFill>
              </a:rPr>
              <a:t>受影响的</a:t>
            </a:r>
            <a:r>
              <a:rPr lang="zh-CN" altLang="en-US" sz="2000" dirty="0"/>
              <a:t>节点全部更新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9746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80B218B-7E53-414E-ADA6-0CDA4A767040}"/>
              </a:ext>
            </a:extLst>
          </p:cNvPr>
          <p:cNvSpPr/>
          <p:nvPr/>
        </p:nvSpPr>
        <p:spPr>
          <a:xfrm>
            <a:off x="6094600" y="5471991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5A49EB-9BBD-453C-A00E-C39D28ADAF37}"/>
              </a:ext>
            </a:extLst>
          </p:cNvPr>
          <p:cNvSpPr/>
          <p:nvPr/>
        </p:nvSpPr>
        <p:spPr>
          <a:xfrm>
            <a:off x="6740555" y="5471990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线段树 </a:t>
            </a:r>
            <a:r>
              <a:rPr lang="en-US" altLang="zh-CN" sz="4000" dirty="0"/>
              <a:t>- </a:t>
            </a:r>
            <a:r>
              <a:rPr lang="zh-CN" altLang="en-US" sz="4000" dirty="0"/>
              <a:t>段修改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65E71D-EC79-45C8-B474-EF9580761DBA}"/>
              </a:ext>
            </a:extLst>
          </p:cNvPr>
          <p:cNvSpPr/>
          <p:nvPr/>
        </p:nvSpPr>
        <p:spPr>
          <a:xfrm>
            <a:off x="3516385" y="4135773"/>
            <a:ext cx="5159229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7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96E3E9-6382-4758-BE38-CE799D2D3BE1}"/>
              </a:ext>
            </a:extLst>
          </p:cNvPr>
          <p:cNvSpPr/>
          <p:nvPr/>
        </p:nvSpPr>
        <p:spPr>
          <a:xfrm>
            <a:off x="3516385" y="4582978"/>
            <a:ext cx="2579615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7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0C1EEC-31C7-45C2-98A3-7745AC4EE932}"/>
              </a:ext>
            </a:extLst>
          </p:cNvPr>
          <p:cNvSpPr/>
          <p:nvPr/>
        </p:nvSpPr>
        <p:spPr>
          <a:xfrm>
            <a:off x="6095999" y="4582978"/>
            <a:ext cx="2579615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6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899B06-B729-47A5-92C5-B04AAFD1E642}"/>
              </a:ext>
            </a:extLst>
          </p:cNvPr>
          <p:cNvSpPr/>
          <p:nvPr/>
        </p:nvSpPr>
        <p:spPr>
          <a:xfrm>
            <a:off x="4805491" y="5030183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7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D4F169-F97E-4FA1-A9A5-E0D32DEEF08A}"/>
              </a:ext>
            </a:extLst>
          </p:cNvPr>
          <p:cNvSpPr/>
          <p:nvPr/>
        </p:nvSpPr>
        <p:spPr>
          <a:xfrm>
            <a:off x="3516385" y="5030182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E52133-81F3-4679-A915-2CB1E77C8C53}"/>
              </a:ext>
            </a:extLst>
          </p:cNvPr>
          <p:cNvSpPr/>
          <p:nvPr/>
        </p:nvSpPr>
        <p:spPr>
          <a:xfrm>
            <a:off x="7383703" y="5030182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5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5AA510-8E97-4463-ACC5-9E4406E920FF}"/>
              </a:ext>
            </a:extLst>
          </p:cNvPr>
          <p:cNvSpPr/>
          <p:nvPr/>
        </p:nvSpPr>
        <p:spPr>
          <a:xfrm>
            <a:off x="6094597" y="5030181"/>
            <a:ext cx="1289106" cy="24907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6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strike="sngStrike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43397E-C755-4947-A227-34A517C11230}"/>
              </a:ext>
            </a:extLst>
          </p:cNvPr>
          <p:cNvSpPr/>
          <p:nvPr/>
        </p:nvSpPr>
        <p:spPr>
          <a:xfrm>
            <a:off x="3514983" y="5471582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52345F-BF3C-45EE-AF9F-F4CF9FDD0E60}"/>
              </a:ext>
            </a:extLst>
          </p:cNvPr>
          <p:cNvSpPr/>
          <p:nvPr/>
        </p:nvSpPr>
        <p:spPr>
          <a:xfrm>
            <a:off x="4160938" y="5471581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BD4A42-AA96-47F2-9180-2145CD39F678}"/>
              </a:ext>
            </a:extLst>
          </p:cNvPr>
          <p:cNvSpPr/>
          <p:nvPr/>
        </p:nvSpPr>
        <p:spPr>
          <a:xfrm>
            <a:off x="4805491" y="5471582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D65623-397C-466F-B395-DED109838304}"/>
              </a:ext>
            </a:extLst>
          </p:cNvPr>
          <p:cNvSpPr/>
          <p:nvPr/>
        </p:nvSpPr>
        <p:spPr>
          <a:xfrm>
            <a:off x="5451446" y="5471581"/>
            <a:ext cx="644553" cy="249079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1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C863E1-A307-42F3-96EE-13ADE09CF132}"/>
              </a:ext>
            </a:extLst>
          </p:cNvPr>
          <p:cNvSpPr/>
          <p:nvPr/>
        </p:nvSpPr>
        <p:spPr>
          <a:xfrm>
            <a:off x="7385108" y="5471991"/>
            <a:ext cx="645956" cy="249079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5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81025F-D743-4046-AB1D-6F141771A47A}"/>
              </a:ext>
            </a:extLst>
          </p:cNvPr>
          <p:cNvSpPr/>
          <p:nvPr/>
        </p:nvSpPr>
        <p:spPr>
          <a:xfrm>
            <a:off x="8031063" y="5471990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A865E2-9F0A-4BE8-A69C-0A1952FCFD91}"/>
              </a:ext>
            </a:extLst>
          </p:cNvPr>
          <p:cNvSpPr txBox="1"/>
          <p:nvPr/>
        </p:nvSpPr>
        <p:spPr>
          <a:xfrm>
            <a:off x="3271770" y="1444446"/>
            <a:ext cx="6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但显然，这样</a:t>
            </a:r>
            <a:r>
              <a:rPr lang="zh-CN" altLang="en-US" sz="2000" b="1" dirty="0"/>
              <a:t>非常低效</a:t>
            </a:r>
            <a:r>
              <a:rPr lang="zh-CN" altLang="en-US" sz="2000" dirty="0"/>
              <a:t>，我们需要更好的办法</a:t>
            </a:r>
            <a:endParaRPr lang="en-US" altLang="zh-CN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9AA706-753A-42FE-B60E-5D958803E3E7}"/>
              </a:ext>
            </a:extLst>
          </p:cNvPr>
          <p:cNvSpPr txBox="1"/>
          <p:nvPr/>
        </p:nvSpPr>
        <p:spPr>
          <a:xfrm>
            <a:off x="3271770" y="1878527"/>
            <a:ext cx="613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思路</a:t>
            </a:r>
            <a:r>
              <a:rPr lang="en-US" altLang="zh-CN" sz="2000" dirty="0"/>
              <a:t>——</a:t>
            </a:r>
            <a:r>
              <a:rPr lang="zh-CN" altLang="en-US" sz="2000" b="1" dirty="0"/>
              <a:t>懒操作</a:t>
            </a:r>
            <a:r>
              <a:rPr lang="zh-CN" altLang="en-US" sz="2000" dirty="0"/>
              <a:t>：顾名思义，不到万不得已就不操作</a:t>
            </a:r>
            <a:endParaRPr lang="en-US" altLang="zh-CN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E817A96-CC08-400C-91BB-8557A459E0CD}"/>
              </a:ext>
            </a:extLst>
          </p:cNvPr>
          <p:cNvSpPr txBox="1"/>
          <p:nvPr/>
        </p:nvSpPr>
        <p:spPr>
          <a:xfrm>
            <a:off x="3271770" y="2312608"/>
            <a:ext cx="583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具体操作上：如果当前操作影响了</a:t>
            </a:r>
            <a:r>
              <a:rPr lang="zh-CN" altLang="en-US" sz="2000" b="1" dirty="0">
                <a:solidFill>
                  <a:schemeClr val="accent5"/>
                </a:solidFill>
              </a:rPr>
              <a:t>整个当前节点</a:t>
            </a:r>
            <a:r>
              <a:rPr lang="zh-CN" altLang="en-US" sz="2000" dirty="0">
                <a:solidFill>
                  <a:schemeClr val="accent5"/>
                </a:solidFill>
              </a:rPr>
              <a:t>，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E6AC588-892A-4F1C-B03E-60F5DF6AA41C}"/>
              </a:ext>
            </a:extLst>
          </p:cNvPr>
          <p:cNvSpPr txBox="1"/>
          <p:nvPr/>
        </p:nvSpPr>
        <p:spPr>
          <a:xfrm>
            <a:off x="3271770" y="2746689"/>
            <a:ext cx="583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就</a:t>
            </a:r>
            <a:r>
              <a:rPr lang="zh-CN" altLang="en-US" sz="2000" b="1" dirty="0">
                <a:solidFill>
                  <a:schemeClr val="accent5"/>
                </a:solidFill>
              </a:rPr>
              <a:t>先做标记</a:t>
            </a:r>
            <a:r>
              <a:rPr lang="zh-CN" altLang="en-US" sz="2000" dirty="0">
                <a:solidFill>
                  <a:schemeClr val="accent5"/>
                </a:solidFill>
              </a:rPr>
              <a:t>，不继续下放（避免了</a:t>
            </a:r>
            <a:r>
              <a:rPr lang="zh-CN" altLang="en-US" sz="2000" b="1" dirty="0">
                <a:solidFill>
                  <a:schemeClr val="accent5"/>
                </a:solidFill>
              </a:rPr>
              <a:t>指数展开</a:t>
            </a:r>
            <a:r>
              <a:rPr lang="zh-CN" altLang="en-US" sz="2000" dirty="0">
                <a:solidFill>
                  <a:schemeClr val="accent5"/>
                </a:solidFill>
              </a:rPr>
              <a:t>）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3C8BCE-EC69-4DED-B523-E1FEA14104F3}"/>
              </a:ext>
            </a:extLst>
          </p:cNvPr>
          <p:cNvSpPr txBox="1"/>
          <p:nvPr/>
        </p:nvSpPr>
        <p:spPr>
          <a:xfrm>
            <a:off x="3271769" y="3180770"/>
            <a:ext cx="750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如果后面的查询碰到该区间的子节点，再有限下放到</a:t>
            </a:r>
            <a:r>
              <a:rPr lang="zh-CN" altLang="en-US" sz="2000" b="1" dirty="0">
                <a:solidFill>
                  <a:schemeClr val="accent5"/>
                </a:solidFill>
              </a:rPr>
              <a:t>需要的深度</a:t>
            </a:r>
            <a:endParaRPr lang="en-US" altLang="zh-CN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26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80B218B-7E53-414E-ADA6-0CDA4A767040}"/>
              </a:ext>
            </a:extLst>
          </p:cNvPr>
          <p:cNvSpPr/>
          <p:nvPr/>
        </p:nvSpPr>
        <p:spPr>
          <a:xfrm>
            <a:off x="6094600" y="4423860"/>
            <a:ext cx="645956" cy="249079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6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5A49EB-9BBD-453C-A00E-C39D28ADAF37}"/>
              </a:ext>
            </a:extLst>
          </p:cNvPr>
          <p:cNvSpPr/>
          <p:nvPr/>
        </p:nvSpPr>
        <p:spPr>
          <a:xfrm>
            <a:off x="6740555" y="4423859"/>
            <a:ext cx="644553" cy="2490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4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线段树 </a:t>
            </a:r>
            <a:r>
              <a:rPr lang="en-US" altLang="zh-CN" sz="4000" dirty="0"/>
              <a:t>- </a:t>
            </a:r>
            <a:r>
              <a:rPr lang="zh-CN" altLang="en-US" sz="4000" dirty="0"/>
              <a:t>段修改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65E71D-EC79-45C8-B474-EF9580761DBA}"/>
              </a:ext>
            </a:extLst>
          </p:cNvPr>
          <p:cNvSpPr/>
          <p:nvPr/>
        </p:nvSpPr>
        <p:spPr>
          <a:xfrm>
            <a:off x="3516385" y="3087642"/>
            <a:ext cx="5159229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7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96E3E9-6382-4758-BE38-CE799D2D3BE1}"/>
              </a:ext>
            </a:extLst>
          </p:cNvPr>
          <p:cNvSpPr/>
          <p:nvPr/>
        </p:nvSpPr>
        <p:spPr>
          <a:xfrm>
            <a:off x="3516385" y="3534847"/>
            <a:ext cx="2579615" cy="249079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7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0C1EEC-31C7-45C2-98A3-7745AC4EE932}"/>
              </a:ext>
            </a:extLst>
          </p:cNvPr>
          <p:cNvSpPr/>
          <p:nvPr/>
        </p:nvSpPr>
        <p:spPr>
          <a:xfrm>
            <a:off x="6095999" y="3534847"/>
            <a:ext cx="2579615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6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899B06-B729-47A5-92C5-B04AAFD1E642}"/>
              </a:ext>
            </a:extLst>
          </p:cNvPr>
          <p:cNvSpPr/>
          <p:nvPr/>
        </p:nvSpPr>
        <p:spPr>
          <a:xfrm>
            <a:off x="4805491" y="3982052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7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D4F169-F97E-4FA1-A9A5-E0D32DEEF08A}"/>
              </a:ext>
            </a:extLst>
          </p:cNvPr>
          <p:cNvSpPr/>
          <p:nvPr/>
        </p:nvSpPr>
        <p:spPr>
          <a:xfrm>
            <a:off x="3516385" y="3982051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E52133-81F3-4679-A915-2CB1E77C8C53}"/>
              </a:ext>
            </a:extLst>
          </p:cNvPr>
          <p:cNvSpPr/>
          <p:nvPr/>
        </p:nvSpPr>
        <p:spPr>
          <a:xfrm>
            <a:off x="7383703" y="3982051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5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5AA510-8E97-4463-ACC5-9E4406E920FF}"/>
              </a:ext>
            </a:extLst>
          </p:cNvPr>
          <p:cNvSpPr/>
          <p:nvPr/>
        </p:nvSpPr>
        <p:spPr>
          <a:xfrm>
            <a:off x="6094597" y="3982050"/>
            <a:ext cx="1289106" cy="249079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6</a:t>
            </a:r>
            <a:r>
              <a:rPr lang="en-US" altLang="zh-CN" strike="sngStrike" dirty="0">
                <a:solidFill>
                  <a:srgbClr val="FF0000"/>
                </a:solidFill>
              </a:rPr>
              <a:t>8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43397E-C755-4947-A227-34A517C11230}"/>
              </a:ext>
            </a:extLst>
          </p:cNvPr>
          <p:cNvSpPr/>
          <p:nvPr/>
        </p:nvSpPr>
        <p:spPr>
          <a:xfrm>
            <a:off x="3514983" y="4423451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52345F-BF3C-45EE-AF9F-F4CF9FDD0E60}"/>
              </a:ext>
            </a:extLst>
          </p:cNvPr>
          <p:cNvSpPr/>
          <p:nvPr/>
        </p:nvSpPr>
        <p:spPr>
          <a:xfrm>
            <a:off x="4160938" y="4423450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BD4A42-AA96-47F2-9180-2145CD39F678}"/>
              </a:ext>
            </a:extLst>
          </p:cNvPr>
          <p:cNvSpPr/>
          <p:nvPr/>
        </p:nvSpPr>
        <p:spPr>
          <a:xfrm>
            <a:off x="4805491" y="4423451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D65623-397C-466F-B395-DED109838304}"/>
              </a:ext>
            </a:extLst>
          </p:cNvPr>
          <p:cNvSpPr/>
          <p:nvPr/>
        </p:nvSpPr>
        <p:spPr>
          <a:xfrm>
            <a:off x="5451446" y="4423450"/>
            <a:ext cx="644553" cy="249079"/>
          </a:xfrm>
          <a:prstGeom prst="rect">
            <a:avLst/>
          </a:prstGeom>
          <a:solidFill>
            <a:srgbClr val="2E75B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1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C863E1-A307-42F3-96EE-13ADE09CF132}"/>
              </a:ext>
            </a:extLst>
          </p:cNvPr>
          <p:cNvSpPr/>
          <p:nvPr/>
        </p:nvSpPr>
        <p:spPr>
          <a:xfrm>
            <a:off x="7385108" y="4423860"/>
            <a:ext cx="645956" cy="249079"/>
          </a:xfrm>
          <a:prstGeom prst="rect">
            <a:avLst/>
          </a:prstGeom>
          <a:solidFill>
            <a:srgbClr val="9DC3E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trike="sngStrike" dirty="0"/>
              <a:t>5</a:t>
            </a:r>
            <a:r>
              <a:rPr lang="en-US" altLang="zh-CN" dirty="0"/>
              <a:t>8</a:t>
            </a:r>
            <a:endParaRPr lang="zh-CN" altLang="en-US" strike="sngStrike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81025F-D743-4046-AB1D-6F141771A47A}"/>
              </a:ext>
            </a:extLst>
          </p:cNvPr>
          <p:cNvSpPr/>
          <p:nvPr/>
        </p:nvSpPr>
        <p:spPr>
          <a:xfrm>
            <a:off x="8031063" y="4423859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A865E2-9F0A-4BE8-A69C-0A1952FCFD91}"/>
              </a:ext>
            </a:extLst>
          </p:cNvPr>
          <p:cNvSpPr txBox="1"/>
          <p:nvPr/>
        </p:nvSpPr>
        <p:spPr>
          <a:xfrm>
            <a:off x="3271770" y="1444446"/>
            <a:ext cx="6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例如我们这时查询</a:t>
            </a:r>
            <a:r>
              <a:rPr lang="en-US" altLang="zh-CN" sz="2000" dirty="0">
                <a:solidFill>
                  <a:schemeClr val="accent4"/>
                </a:solidFill>
              </a:rPr>
              <a:t>[0,5)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BF0E88-B5D0-4D34-A6E1-3D2031AE4A97}"/>
              </a:ext>
            </a:extLst>
          </p:cNvPr>
          <p:cNvSpPr txBox="1"/>
          <p:nvPr/>
        </p:nvSpPr>
        <p:spPr>
          <a:xfrm>
            <a:off x="3271770" y="1878527"/>
            <a:ext cx="672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当涉及</a:t>
            </a:r>
            <a:r>
              <a:rPr lang="zh-CN" altLang="en-US" sz="2000" b="1" dirty="0">
                <a:solidFill>
                  <a:schemeClr val="accent6"/>
                </a:solidFill>
              </a:rPr>
              <a:t>带有懒标记的节点</a:t>
            </a:r>
            <a:r>
              <a:rPr lang="zh-CN" altLang="en-US" sz="2000" dirty="0">
                <a:solidFill>
                  <a:schemeClr val="accent5"/>
                </a:solidFill>
              </a:rPr>
              <a:t>时，该节点将懒标记的操作</a:t>
            </a:r>
            <a:r>
              <a:rPr lang="zh-CN" altLang="en-US" sz="2000" b="1" dirty="0">
                <a:solidFill>
                  <a:schemeClr val="accent5"/>
                </a:solidFill>
              </a:rPr>
              <a:t>下放</a:t>
            </a:r>
            <a:endParaRPr lang="en-US" altLang="zh-CN" sz="2000" b="1" dirty="0">
              <a:solidFill>
                <a:schemeClr val="accent5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B465F68-0E4E-4472-8C24-8B73D4E8D996}"/>
              </a:ext>
            </a:extLst>
          </p:cNvPr>
          <p:cNvSpPr txBox="1"/>
          <p:nvPr/>
        </p:nvSpPr>
        <p:spPr>
          <a:xfrm>
            <a:off x="3271771" y="2312608"/>
            <a:ext cx="56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Return max(</a:t>
            </a:r>
            <a:r>
              <a:rPr lang="en-US" altLang="zh-CN" sz="2000" b="1" dirty="0">
                <a:solidFill>
                  <a:schemeClr val="accent4"/>
                </a:solidFill>
              </a:rPr>
              <a:t>8,</a:t>
            </a:r>
            <a:r>
              <a:rPr lang="en-US" altLang="zh-CN" sz="2000" b="1" dirty="0">
                <a:solidFill>
                  <a:srgbClr val="FF0000"/>
                </a:solidFill>
              </a:rPr>
              <a:t>8</a:t>
            </a:r>
            <a:r>
              <a:rPr lang="en-US" altLang="zh-CN" sz="2000" b="1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2AEA8C-59D3-4BAB-8312-98105AB54605}"/>
              </a:ext>
            </a:extLst>
          </p:cNvPr>
          <p:cNvSpPr txBox="1"/>
          <p:nvPr/>
        </p:nvSpPr>
        <p:spPr>
          <a:xfrm>
            <a:off x="3271770" y="5110757"/>
            <a:ext cx="8346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注意：</a:t>
            </a:r>
            <a:r>
              <a:rPr lang="en-US" altLang="zh-CN" sz="2000" dirty="0">
                <a:solidFill>
                  <a:schemeClr val="accent5"/>
                </a:solidFill>
              </a:rPr>
              <a:t>【</a:t>
            </a:r>
            <a:r>
              <a:rPr lang="zh-CN" altLang="en-US" sz="2000" dirty="0">
                <a:solidFill>
                  <a:schemeClr val="accent5"/>
                </a:solidFill>
              </a:rPr>
              <a:t>为什么不直接改成白色的</a:t>
            </a:r>
            <a:r>
              <a:rPr lang="en-US" altLang="zh-CN" sz="2000" dirty="0">
                <a:solidFill>
                  <a:schemeClr val="accent5"/>
                </a:solidFill>
              </a:rPr>
              <a:t>8】</a:t>
            </a:r>
          </a:p>
          <a:p>
            <a:r>
              <a:rPr lang="zh-CN" altLang="en-US" sz="2000" dirty="0">
                <a:solidFill>
                  <a:schemeClr val="accent5"/>
                </a:solidFill>
              </a:rPr>
              <a:t>其实此处的</a:t>
            </a:r>
            <a:r>
              <a:rPr lang="en-US" altLang="zh-CN" sz="2000" dirty="0">
                <a:solidFill>
                  <a:schemeClr val="accent5"/>
                </a:solidFill>
              </a:rPr>
              <a:t>8</a:t>
            </a:r>
            <a:r>
              <a:rPr lang="zh-CN" altLang="en-US" sz="2000" dirty="0">
                <a:solidFill>
                  <a:schemeClr val="accent5"/>
                </a:solidFill>
              </a:rPr>
              <a:t>是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2E75B6"/>
                </a:highlight>
              </a:rPr>
              <a:t>懒标记</a:t>
            </a:r>
            <a:r>
              <a:rPr lang="zh-CN" altLang="en-US" sz="2000" dirty="0">
                <a:solidFill>
                  <a:schemeClr val="accent5"/>
                </a:solidFill>
              </a:rPr>
              <a:t>而</a:t>
            </a:r>
            <a:r>
              <a:rPr lang="zh-CN" altLang="en-US" sz="2000" b="1" dirty="0">
                <a:solidFill>
                  <a:schemeClr val="accent5"/>
                </a:solidFill>
              </a:rPr>
              <a:t>不是</a:t>
            </a:r>
            <a:r>
              <a:rPr lang="zh-CN" altLang="en-US" sz="2000" dirty="0">
                <a:solidFill>
                  <a:schemeClr val="accent5"/>
                </a:solidFill>
              </a:rPr>
              <a:t>节点</a:t>
            </a:r>
            <a:r>
              <a:rPr lang="zh-CN" altLang="en-US" sz="2000" b="1" dirty="0">
                <a:solidFill>
                  <a:schemeClr val="bg1"/>
                </a:solidFill>
                <a:highlight>
                  <a:srgbClr val="2E75B6"/>
                </a:highlight>
              </a:rPr>
              <a:t>维护的信息</a:t>
            </a:r>
            <a:endParaRPr lang="en-US" altLang="zh-CN" sz="2000" b="1" dirty="0">
              <a:solidFill>
                <a:schemeClr val="bg1"/>
              </a:solidFill>
              <a:highlight>
                <a:srgbClr val="2E75B6"/>
              </a:highlight>
            </a:endParaRPr>
          </a:p>
          <a:p>
            <a:r>
              <a:rPr lang="zh-CN" altLang="en-US" sz="2000" dirty="0">
                <a:solidFill>
                  <a:schemeClr val="accent5"/>
                </a:solidFill>
              </a:rPr>
              <a:t>只有该节点</a:t>
            </a:r>
            <a:r>
              <a:rPr lang="zh-CN" altLang="en-US" sz="2000" b="1" dirty="0">
                <a:solidFill>
                  <a:schemeClr val="accent5"/>
                </a:solidFill>
              </a:rPr>
              <a:t>再下放</a:t>
            </a:r>
            <a:r>
              <a:rPr lang="zh-CN" altLang="en-US" sz="1200" b="1" dirty="0">
                <a:solidFill>
                  <a:schemeClr val="accent5"/>
                </a:solidFill>
              </a:rPr>
              <a:t>（虽然在叶节点的情况下不可能）</a:t>
            </a:r>
            <a:r>
              <a:rPr lang="zh-CN" altLang="en-US" sz="2000" dirty="0">
                <a:solidFill>
                  <a:schemeClr val="accent5"/>
                </a:solidFill>
              </a:rPr>
              <a:t>的时候才会变为值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r>
              <a:rPr lang="zh-CN" altLang="en-US" sz="2000" dirty="0">
                <a:solidFill>
                  <a:schemeClr val="accent5"/>
                </a:solidFill>
              </a:rPr>
              <a:t>再下放的情况可参考</a:t>
            </a:r>
            <a:r>
              <a:rPr lang="zh-CN" altLang="en-US" sz="2000" dirty="0">
                <a:solidFill>
                  <a:srgbClr val="70AD47"/>
                </a:solidFill>
              </a:rPr>
              <a:t>上方的节点</a:t>
            </a:r>
            <a:r>
              <a:rPr lang="zh-CN" altLang="en-US" sz="2000" dirty="0">
                <a:solidFill>
                  <a:schemeClr val="accent5"/>
                </a:solidFill>
              </a:rPr>
              <a:t>由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2E75B6"/>
                </a:highlight>
              </a:rPr>
              <a:t>8</a:t>
            </a:r>
            <a:r>
              <a:rPr lang="zh-CN" altLang="en-US" sz="2000" dirty="0">
                <a:solidFill>
                  <a:schemeClr val="accent5"/>
                </a:solidFill>
              </a:rPr>
              <a:t>变为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2E75B6"/>
                </a:highlight>
              </a:rPr>
              <a:t>8</a:t>
            </a:r>
            <a:r>
              <a:rPr lang="zh-CN" altLang="en-US" sz="2000" dirty="0">
                <a:solidFill>
                  <a:schemeClr val="accent5"/>
                </a:solidFill>
              </a:rPr>
              <a:t>的例子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4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复杂度分析（非严格）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BE8DED-CEE0-41FA-B25E-8D9001BFA31E}"/>
              </a:ext>
            </a:extLst>
          </p:cNvPr>
          <p:cNvSpPr txBox="1"/>
          <p:nvPr/>
        </p:nvSpPr>
        <p:spPr>
          <a:xfrm>
            <a:off x="450205" y="1535829"/>
            <a:ext cx="2333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建树 </a:t>
            </a:r>
            <a:r>
              <a:rPr lang="en-US" altLang="zh-CN" sz="2000" dirty="0"/>
              <a:t>O(n)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查询 </a:t>
            </a:r>
            <a:r>
              <a:rPr lang="en-US" altLang="zh-CN" sz="2000" dirty="0"/>
              <a:t>O(log(n))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点修改 </a:t>
            </a:r>
            <a:r>
              <a:rPr lang="en-US" altLang="zh-CN" sz="2000" dirty="0"/>
              <a:t>O(log(n))</a:t>
            </a:r>
          </a:p>
          <a:p>
            <a:pPr marL="457200" indent="-457200">
              <a:buAutoNum type="arabicPeriod"/>
            </a:pPr>
            <a:r>
              <a:rPr lang="zh-CN" altLang="en-US" sz="2000" dirty="0"/>
              <a:t>段修改 </a:t>
            </a:r>
            <a:r>
              <a:rPr lang="en-US" altLang="zh-CN" sz="2000" dirty="0"/>
              <a:t>O(log(n))</a:t>
            </a:r>
          </a:p>
          <a:p>
            <a:r>
              <a:rPr lang="en-US" altLang="zh-CN" sz="2000" dirty="0"/>
              <a:t>……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32DBE6-0355-4CFA-BCA8-3815734436E7}"/>
              </a:ext>
            </a:extLst>
          </p:cNvPr>
          <p:cNvSpPr/>
          <p:nvPr/>
        </p:nvSpPr>
        <p:spPr>
          <a:xfrm>
            <a:off x="4741178" y="3167045"/>
            <a:ext cx="5159229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54BCB6-6A5A-4BD7-BAC6-8CE78510A08D}"/>
              </a:ext>
            </a:extLst>
          </p:cNvPr>
          <p:cNvSpPr/>
          <p:nvPr/>
        </p:nvSpPr>
        <p:spPr>
          <a:xfrm>
            <a:off x="4741178" y="3614250"/>
            <a:ext cx="2579615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DD8D2F-889C-4FA4-ACCB-08766F13D276}"/>
              </a:ext>
            </a:extLst>
          </p:cNvPr>
          <p:cNvSpPr/>
          <p:nvPr/>
        </p:nvSpPr>
        <p:spPr>
          <a:xfrm>
            <a:off x="7320792" y="3614250"/>
            <a:ext cx="2579615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1D85D3-21F3-465C-9DCF-84DC4FA7A386}"/>
              </a:ext>
            </a:extLst>
          </p:cNvPr>
          <p:cNvSpPr/>
          <p:nvPr/>
        </p:nvSpPr>
        <p:spPr>
          <a:xfrm>
            <a:off x="4741178" y="4061454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243EB6-32B6-498B-8158-5AD679D0ABAA}"/>
              </a:ext>
            </a:extLst>
          </p:cNvPr>
          <p:cNvSpPr/>
          <p:nvPr/>
        </p:nvSpPr>
        <p:spPr>
          <a:xfrm>
            <a:off x="8608496" y="4061454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EEFFA4-BC05-46FF-84FA-FB209EBA9C9C}"/>
              </a:ext>
            </a:extLst>
          </p:cNvPr>
          <p:cNvSpPr/>
          <p:nvPr/>
        </p:nvSpPr>
        <p:spPr>
          <a:xfrm>
            <a:off x="7319390" y="4061453"/>
            <a:ext cx="1289106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EF010E-279F-45BC-80CA-9CA3FD5F63C3}"/>
              </a:ext>
            </a:extLst>
          </p:cNvPr>
          <p:cNvSpPr/>
          <p:nvPr/>
        </p:nvSpPr>
        <p:spPr>
          <a:xfrm>
            <a:off x="4739776" y="450285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FE28C63-ACAE-4136-A0D6-47366442AB0E}"/>
              </a:ext>
            </a:extLst>
          </p:cNvPr>
          <p:cNvSpPr/>
          <p:nvPr/>
        </p:nvSpPr>
        <p:spPr>
          <a:xfrm>
            <a:off x="5385731" y="450285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B376F7B-24C7-4BE5-B238-8173F650E1A4}"/>
              </a:ext>
            </a:extLst>
          </p:cNvPr>
          <p:cNvSpPr/>
          <p:nvPr/>
        </p:nvSpPr>
        <p:spPr>
          <a:xfrm>
            <a:off x="6030284" y="450285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F55755E-3BF8-4083-B60B-AA73E913E4E4}"/>
              </a:ext>
            </a:extLst>
          </p:cNvPr>
          <p:cNvSpPr/>
          <p:nvPr/>
        </p:nvSpPr>
        <p:spPr>
          <a:xfrm>
            <a:off x="7319393" y="4503263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A23872-082A-4CE6-B48E-FF46247A2F60}"/>
              </a:ext>
            </a:extLst>
          </p:cNvPr>
          <p:cNvSpPr/>
          <p:nvPr/>
        </p:nvSpPr>
        <p:spPr>
          <a:xfrm>
            <a:off x="7965348" y="4503262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0F19370-9900-467D-8A37-18D417E75483}"/>
              </a:ext>
            </a:extLst>
          </p:cNvPr>
          <p:cNvSpPr/>
          <p:nvPr/>
        </p:nvSpPr>
        <p:spPr>
          <a:xfrm>
            <a:off x="8609901" y="4503263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009BADD-2D0F-4F59-AF3B-C3C7A7146277}"/>
              </a:ext>
            </a:extLst>
          </p:cNvPr>
          <p:cNvSpPr/>
          <p:nvPr/>
        </p:nvSpPr>
        <p:spPr>
          <a:xfrm>
            <a:off x="9255856" y="4503262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02559BC-035C-4E89-91CD-417BB5AD7DC7}"/>
              </a:ext>
            </a:extLst>
          </p:cNvPr>
          <p:cNvSpPr/>
          <p:nvPr/>
        </p:nvSpPr>
        <p:spPr>
          <a:xfrm>
            <a:off x="4186101" y="2575420"/>
            <a:ext cx="6736361" cy="3263318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2799EB5-7F2F-4872-ABC1-4138F956C9A8}"/>
              </a:ext>
            </a:extLst>
          </p:cNvPr>
          <p:cNvSpPr txBox="1"/>
          <p:nvPr/>
        </p:nvSpPr>
        <p:spPr>
          <a:xfrm>
            <a:off x="7152302" y="2175105"/>
            <a:ext cx="472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5"/>
                </a:solidFill>
              </a:rPr>
              <a:t>建树时间正比于节点个数</a:t>
            </a:r>
            <a:r>
              <a:rPr lang="en-US" altLang="zh-CN" sz="2000" b="1" dirty="0">
                <a:solidFill>
                  <a:schemeClr val="accent5"/>
                </a:solidFill>
              </a:rPr>
              <a:t>2n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90B180-88C9-4C76-8E96-4847A29391AA}"/>
              </a:ext>
            </a:extLst>
          </p:cNvPr>
          <p:cNvSpPr txBox="1"/>
          <p:nvPr/>
        </p:nvSpPr>
        <p:spPr>
          <a:xfrm>
            <a:off x="4739776" y="1378549"/>
            <a:ext cx="4473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6"/>
                </a:solidFill>
              </a:rPr>
              <a:t>单点修改查询代价正比于树高</a:t>
            </a:r>
            <a:r>
              <a:rPr lang="en-US" altLang="zh-CN" sz="2000" b="1" dirty="0">
                <a:solidFill>
                  <a:schemeClr val="accent6"/>
                </a:solidFill>
              </a:rPr>
              <a:t>log(n)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0B1F01-450E-406F-91F2-0A05E9827CCE}"/>
              </a:ext>
            </a:extLst>
          </p:cNvPr>
          <p:cNvSpPr/>
          <p:nvPr/>
        </p:nvSpPr>
        <p:spPr>
          <a:xfrm>
            <a:off x="6030284" y="4061455"/>
            <a:ext cx="1290508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B1AC04-EFBE-40D9-B896-1A7B5EDE99C3}"/>
              </a:ext>
            </a:extLst>
          </p:cNvPr>
          <p:cNvSpPr/>
          <p:nvPr/>
        </p:nvSpPr>
        <p:spPr>
          <a:xfrm>
            <a:off x="6676239" y="450285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F83A6DE-03C0-4C86-B50E-F658FF9B7EE5}"/>
              </a:ext>
            </a:extLst>
          </p:cNvPr>
          <p:cNvCxnSpPr>
            <a:cxnSpLocks/>
          </p:cNvCxnSpPr>
          <p:nvPr/>
        </p:nvCxnSpPr>
        <p:spPr>
          <a:xfrm flipV="1">
            <a:off x="6194570" y="1774473"/>
            <a:ext cx="0" cy="435787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11934E1-B264-4E19-897A-6E1D600A76BE}"/>
              </a:ext>
            </a:extLst>
          </p:cNvPr>
          <p:cNvCxnSpPr>
            <a:cxnSpLocks/>
          </p:cNvCxnSpPr>
          <p:nvPr/>
        </p:nvCxnSpPr>
        <p:spPr>
          <a:xfrm>
            <a:off x="6447638" y="2151382"/>
            <a:ext cx="0" cy="433750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6F0D237-ED7A-425D-BF89-DC30FE7B6018}"/>
              </a:ext>
            </a:extLst>
          </p:cNvPr>
          <p:cNvSpPr txBox="1"/>
          <p:nvPr/>
        </p:nvSpPr>
        <p:spPr>
          <a:xfrm>
            <a:off x="6551790" y="4808696"/>
            <a:ext cx="472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</a:rPr>
              <a:t>每行非完全覆盖的节点最多有两个</a:t>
            </a:r>
            <a:endParaRPr lang="en-US" altLang="zh-CN" sz="2000" b="1" dirty="0">
              <a:solidFill>
                <a:schemeClr val="accent4"/>
              </a:solidFill>
            </a:endParaRPr>
          </a:p>
          <a:p>
            <a:r>
              <a:rPr lang="zh-CN" altLang="en-US" sz="2000" b="1" dirty="0">
                <a:solidFill>
                  <a:schemeClr val="accent4"/>
                </a:solidFill>
              </a:rPr>
              <a:t>故段修改代价正比于</a:t>
            </a:r>
            <a:r>
              <a:rPr lang="en-US" altLang="zh-CN" sz="2000" b="1" dirty="0">
                <a:solidFill>
                  <a:schemeClr val="accent4"/>
                </a:solidFill>
              </a:rPr>
              <a:t>2*log(n)</a:t>
            </a:r>
          </a:p>
        </p:txBody>
      </p:sp>
    </p:spTree>
    <p:extLst>
      <p:ext uri="{BB962C8B-B14F-4D97-AF65-F5344CB8AC3E}">
        <p14:creationId xmlns:p14="http://schemas.microsoft.com/office/powerpoint/2010/main" val="348264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线段树还可用于</a:t>
            </a:r>
            <a:r>
              <a:rPr lang="en-US" altLang="zh-CN" sz="4000" dirty="0"/>
              <a:t>…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7607F7-424C-46A4-BD6F-D206CCCC7CB6}"/>
              </a:ext>
            </a:extLst>
          </p:cNvPr>
          <p:cNvSpPr txBox="1"/>
          <p:nvPr/>
        </p:nvSpPr>
        <p:spPr>
          <a:xfrm>
            <a:off x="450205" y="1535829"/>
            <a:ext cx="2333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区间染色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区间求和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区间拼接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扫描线</a:t>
            </a:r>
            <a:endParaRPr lang="en-US" altLang="zh-CN" sz="2000" dirty="0"/>
          </a:p>
          <a:p>
            <a:r>
              <a:rPr lang="en-US" altLang="zh-CN" sz="2000" dirty="0"/>
              <a:t>……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99CF57-FC65-450E-8246-FAB62CBCB97A}"/>
              </a:ext>
            </a:extLst>
          </p:cNvPr>
          <p:cNvSpPr txBox="1"/>
          <p:nvPr/>
        </p:nvSpPr>
        <p:spPr>
          <a:xfrm>
            <a:off x="4592269" y="727800"/>
            <a:ext cx="1602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5"/>
                </a:solidFill>
              </a:rPr>
              <a:t>[</a:t>
            </a:r>
            <a:r>
              <a:rPr lang="zh-CN" altLang="en-US" sz="2000" b="1" dirty="0">
                <a:solidFill>
                  <a:schemeClr val="accent5"/>
                </a:solidFill>
              </a:rPr>
              <a:t>区间可加性</a:t>
            </a:r>
            <a:r>
              <a:rPr lang="en-US" altLang="zh-CN" sz="2000" b="1" dirty="0">
                <a:solidFill>
                  <a:schemeClr val="accent5"/>
                </a:solidFill>
              </a:rPr>
              <a:t>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F944A5-5B9E-441B-A798-FAFF3E7D9F22}"/>
              </a:ext>
            </a:extLst>
          </p:cNvPr>
          <p:cNvSpPr/>
          <p:nvPr/>
        </p:nvSpPr>
        <p:spPr>
          <a:xfrm>
            <a:off x="7491864" y="2351437"/>
            <a:ext cx="4143039" cy="20001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A20EE0-32F1-44A4-9525-4ED72C1F8E12}"/>
              </a:ext>
            </a:extLst>
          </p:cNvPr>
          <p:cNvSpPr/>
          <p:nvPr/>
        </p:nvSpPr>
        <p:spPr>
          <a:xfrm>
            <a:off x="7491864" y="2710558"/>
            <a:ext cx="2071520" cy="20001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075806-E05B-48B0-A386-7E68F4B4F9F4}"/>
              </a:ext>
            </a:extLst>
          </p:cNvPr>
          <p:cNvSpPr/>
          <p:nvPr/>
        </p:nvSpPr>
        <p:spPr>
          <a:xfrm>
            <a:off x="9563383" y="2710558"/>
            <a:ext cx="2071520" cy="2000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DA9BBF-15D6-4C27-8AF4-9A09E9EC8E5E}"/>
              </a:ext>
            </a:extLst>
          </p:cNvPr>
          <p:cNvSpPr/>
          <p:nvPr/>
        </p:nvSpPr>
        <p:spPr>
          <a:xfrm>
            <a:off x="8527060" y="3069679"/>
            <a:ext cx="1036322" cy="20001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2662C0-693A-4689-B0FE-72E1250A240E}"/>
              </a:ext>
            </a:extLst>
          </p:cNvPr>
          <p:cNvSpPr/>
          <p:nvPr/>
        </p:nvSpPr>
        <p:spPr>
          <a:xfrm>
            <a:off x="7491864" y="3069678"/>
            <a:ext cx="1035197" cy="20001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F62EB0-4E5F-4FB4-8C24-86DEA7C5F2BD}"/>
              </a:ext>
            </a:extLst>
          </p:cNvPr>
          <p:cNvSpPr/>
          <p:nvPr/>
        </p:nvSpPr>
        <p:spPr>
          <a:xfrm>
            <a:off x="10597453" y="3069678"/>
            <a:ext cx="1036322" cy="2000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80382A-C06F-49F4-8DD8-5AB86A916710}"/>
              </a:ext>
            </a:extLst>
          </p:cNvPr>
          <p:cNvSpPr/>
          <p:nvPr/>
        </p:nvSpPr>
        <p:spPr>
          <a:xfrm>
            <a:off x="9562257" y="3069677"/>
            <a:ext cx="1035197" cy="2000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428DF8-087E-4EE3-B887-33C21330043D}"/>
              </a:ext>
            </a:extLst>
          </p:cNvPr>
          <p:cNvSpPr/>
          <p:nvPr/>
        </p:nvSpPr>
        <p:spPr>
          <a:xfrm>
            <a:off x="7490738" y="3424138"/>
            <a:ext cx="518725" cy="20001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6C63C5-7391-4E1C-BA93-74CC311754F0}"/>
              </a:ext>
            </a:extLst>
          </p:cNvPr>
          <p:cNvSpPr/>
          <p:nvPr/>
        </p:nvSpPr>
        <p:spPr>
          <a:xfrm>
            <a:off x="8009462" y="3424137"/>
            <a:ext cx="517598" cy="20001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111A5F-10C7-429E-9123-70839E0017E6}"/>
              </a:ext>
            </a:extLst>
          </p:cNvPr>
          <p:cNvSpPr/>
          <p:nvPr/>
        </p:nvSpPr>
        <p:spPr>
          <a:xfrm>
            <a:off x="8527060" y="3424138"/>
            <a:ext cx="518725" cy="20001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67EE22-70B7-4BA0-812E-A7A138E13F37}"/>
              </a:ext>
            </a:extLst>
          </p:cNvPr>
          <p:cNvSpPr/>
          <p:nvPr/>
        </p:nvSpPr>
        <p:spPr>
          <a:xfrm>
            <a:off x="9045784" y="3424137"/>
            <a:ext cx="517598" cy="20001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D8C766F-5E08-47F2-9704-1DDFAF0D6FCC}"/>
              </a:ext>
            </a:extLst>
          </p:cNvPr>
          <p:cNvSpPr/>
          <p:nvPr/>
        </p:nvSpPr>
        <p:spPr>
          <a:xfrm>
            <a:off x="9562259" y="3424466"/>
            <a:ext cx="518725" cy="2000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7ED40E-764B-4A06-88DA-CCBF66B8766D}"/>
              </a:ext>
            </a:extLst>
          </p:cNvPr>
          <p:cNvSpPr/>
          <p:nvPr/>
        </p:nvSpPr>
        <p:spPr>
          <a:xfrm>
            <a:off x="10080983" y="3424465"/>
            <a:ext cx="517598" cy="2000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073EB4-3077-4387-83B4-11C65039465A}"/>
              </a:ext>
            </a:extLst>
          </p:cNvPr>
          <p:cNvSpPr/>
          <p:nvPr/>
        </p:nvSpPr>
        <p:spPr>
          <a:xfrm>
            <a:off x="10598582" y="3424466"/>
            <a:ext cx="518725" cy="2000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F7109C-9F80-4CDF-8D50-7FD3FFEE9A4F}"/>
              </a:ext>
            </a:extLst>
          </p:cNvPr>
          <p:cNvSpPr/>
          <p:nvPr/>
        </p:nvSpPr>
        <p:spPr>
          <a:xfrm>
            <a:off x="11117306" y="3424465"/>
            <a:ext cx="517598" cy="2000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FC14F6-DBF1-4542-87AF-2F39D6CB2837}"/>
              </a:ext>
            </a:extLst>
          </p:cNvPr>
          <p:cNvSpPr/>
          <p:nvPr/>
        </p:nvSpPr>
        <p:spPr>
          <a:xfrm>
            <a:off x="2585277" y="2351437"/>
            <a:ext cx="4143039" cy="2000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33AADF-C6FB-4B1B-970C-6A7E5FDC3072}"/>
              </a:ext>
            </a:extLst>
          </p:cNvPr>
          <p:cNvSpPr/>
          <p:nvPr/>
        </p:nvSpPr>
        <p:spPr>
          <a:xfrm>
            <a:off x="2585277" y="2710558"/>
            <a:ext cx="2071520" cy="2000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FB7D72-6CC6-46AB-8BEE-3B1577329896}"/>
              </a:ext>
            </a:extLst>
          </p:cNvPr>
          <p:cNvSpPr/>
          <p:nvPr/>
        </p:nvSpPr>
        <p:spPr>
          <a:xfrm>
            <a:off x="4656796" y="2710558"/>
            <a:ext cx="2071520" cy="2000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6A6D3F1-4A43-4061-8AF9-49A0D5FBD1CE}"/>
              </a:ext>
            </a:extLst>
          </p:cNvPr>
          <p:cNvSpPr/>
          <p:nvPr/>
        </p:nvSpPr>
        <p:spPr>
          <a:xfrm>
            <a:off x="3620473" y="3069679"/>
            <a:ext cx="1036322" cy="2000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E4C13D-C29F-4D73-8574-2DF0A9132B4B}"/>
              </a:ext>
            </a:extLst>
          </p:cNvPr>
          <p:cNvSpPr/>
          <p:nvPr/>
        </p:nvSpPr>
        <p:spPr>
          <a:xfrm>
            <a:off x="2585277" y="3069678"/>
            <a:ext cx="1035197" cy="2000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A3D6714-7421-4E5A-8D0B-B0FD800A9BE9}"/>
              </a:ext>
            </a:extLst>
          </p:cNvPr>
          <p:cNvSpPr/>
          <p:nvPr/>
        </p:nvSpPr>
        <p:spPr>
          <a:xfrm>
            <a:off x="5690866" y="3069678"/>
            <a:ext cx="1036322" cy="2000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17725C-34CB-4A8F-9BD4-F20798DEC9F1}"/>
              </a:ext>
            </a:extLst>
          </p:cNvPr>
          <p:cNvSpPr/>
          <p:nvPr/>
        </p:nvSpPr>
        <p:spPr>
          <a:xfrm>
            <a:off x="4655670" y="3069677"/>
            <a:ext cx="1035197" cy="2000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BD08777-36D7-4297-9BEF-9021BE87EAF7}"/>
              </a:ext>
            </a:extLst>
          </p:cNvPr>
          <p:cNvSpPr/>
          <p:nvPr/>
        </p:nvSpPr>
        <p:spPr>
          <a:xfrm>
            <a:off x="2584151" y="3424138"/>
            <a:ext cx="518725" cy="2000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F32AD6-54DD-4BF3-89D1-76007D4C6E1F}"/>
              </a:ext>
            </a:extLst>
          </p:cNvPr>
          <p:cNvSpPr/>
          <p:nvPr/>
        </p:nvSpPr>
        <p:spPr>
          <a:xfrm>
            <a:off x="3102875" y="3424137"/>
            <a:ext cx="517598" cy="2000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59A97F-90F9-42A9-B451-8B5635736CC2}"/>
              </a:ext>
            </a:extLst>
          </p:cNvPr>
          <p:cNvSpPr/>
          <p:nvPr/>
        </p:nvSpPr>
        <p:spPr>
          <a:xfrm>
            <a:off x="3620473" y="3424138"/>
            <a:ext cx="518725" cy="2000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610B6B-9D60-4A8C-87AD-F29A06F7E7BA}"/>
              </a:ext>
            </a:extLst>
          </p:cNvPr>
          <p:cNvSpPr/>
          <p:nvPr/>
        </p:nvSpPr>
        <p:spPr>
          <a:xfrm>
            <a:off x="4139197" y="3424137"/>
            <a:ext cx="517598" cy="2000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DA3788-3ECF-4B3E-A5BD-4706A69631E3}"/>
              </a:ext>
            </a:extLst>
          </p:cNvPr>
          <p:cNvSpPr/>
          <p:nvPr/>
        </p:nvSpPr>
        <p:spPr>
          <a:xfrm>
            <a:off x="4655672" y="3424466"/>
            <a:ext cx="518725" cy="2000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6A9246-94F9-4178-BDDF-5124EE3A312F}"/>
              </a:ext>
            </a:extLst>
          </p:cNvPr>
          <p:cNvSpPr/>
          <p:nvPr/>
        </p:nvSpPr>
        <p:spPr>
          <a:xfrm>
            <a:off x="5174396" y="3424465"/>
            <a:ext cx="517598" cy="2000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3FD0F54-07DF-4156-9268-B15834968C15}"/>
              </a:ext>
            </a:extLst>
          </p:cNvPr>
          <p:cNvSpPr/>
          <p:nvPr/>
        </p:nvSpPr>
        <p:spPr>
          <a:xfrm>
            <a:off x="5691995" y="3424466"/>
            <a:ext cx="518725" cy="2000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D6202A-FAE1-4928-99B2-41519D2E82F3}"/>
              </a:ext>
            </a:extLst>
          </p:cNvPr>
          <p:cNvSpPr/>
          <p:nvPr/>
        </p:nvSpPr>
        <p:spPr>
          <a:xfrm>
            <a:off x="6210719" y="3424465"/>
            <a:ext cx="517598" cy="2000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B78638-BDEC-4B86-ABB8-9D8964E92F25}"/>
              </a:ext>
            </a:extLst>
          </p:cNvPr>
          <p:cNvSpPr/>
          <p:nvPr/>
        </p:nvSpPr>
        <p:spPr>
          <a:xfrm>
            <a:off x="7491864" y="4037707"/>
            <a:ext cx="4143039" cy="20001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97FD3BD-3F7F-42A5-969B-362495D606EF}"/>
              </a:ext>
            </a:extLst>
          </p:cNvPr>
          <p:cNvSpPr/>
          <p:nvPr/>
        </p:nvSpPr>
        <p:spPr>
          <a:xfrm>
            <a:off x="7491864" y="4396828"/>
            <a:ext cx="2071520" cy="20001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9798918-C26E-425F-AFA1-FD02F945CD6D}"/>
              </a:ext>
            </a:extLst>
          </p:cNvPr>
          <p:cNvSpPr/>
          <p:nvPr/>
        </p:nvSpPr>
        <p:spPr>
          <a:xfrm>
            <a:off x="9563383" y="4396828"/>
            <a:ext cx="2071520" cy="2000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0EBBDE-2565-4B78-94A4-98437C2602BA}"/>
              </a:ext>
            </a:extLst>
          </p:cNvPr>
          <p:cNvSpPr/>
          <p:nvPr/>
        </p:nvSpPr>
        <p:spPr>
          <a:xfrm>
            <a:off x="8527060" y="4755949"/>
            <a:ext cx="1036322" cy="20001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D5B09F5-6190-4E65-B2A8-7A6A30D7B703}"/>
              </a:ext>
            </a:extLst>
          </p:cNvPr>
          <p:cNvSpPr/>
          <p:nvPr/>
        </p:nvSpPr>
        <p:spPr>
          <a:xfrm>
            <a:off x="7491864" y="4755948"/>
            <a:ext cx="1035197" cy="20001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65405FB-0E21-4784-B8E5-855258019C3A}"/>
              </a:ext>
            </a:extLst>
          </p:cNvPr>
          <p:cNvSpPr/>
          <p:nvPr/>
        </p:nvSpPr>
        <p:spPr>
          <a:xfrm>
            <a:off x="10597453" y="4755948"/>
            <a:ext cx="1036322" cy="2000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38B45B-1F45-403C-A4E1-52BAA3448B55}"/>
              </a:ext>
            </a:extLst>
          </p:cNvPr>
          <p:cNvSpPr/>
          <p:nvPr/>
        </p:nvSpPr>
        <p:spPr>
          <a:xfrm>
            <a:off x="9562257" y="4755947"/>
            <a:ext cx="1035197" cy="20001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6FBD12A-2D00-4BAA-BFE2-4721301DFBA8}"/>
              </a:ext>
            </a:extLst>
          </p:cNvPr>
          <p:cNvSpPr/>
          <p:nvPr/>
        </p:nvSpPr>
        <p:spPr>
          <a:xfrm>
            <a:off x="7490738" y="5110408"/>
            <a:ext cx="518725" cy="20001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37349A2-3CE9-4C87-B768-44B89EB9445D}"/>
              </a:ext>
            </a:extLst>
          </p:cNvPr>
          <p:cNvSpPr/>
          <p:nvPr/>
        </p:nvSpPr>
        <p:spPr>
          <a:xfrm>
            <a:off x="8009462" y="5110407"/>
            <a:ext cx="517598" cy="20001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7499CC4-5C0A-4E65-81D8-36EADA7C1144}"/>
              </a:ext>
            </a:extLst>
          </p:cNvPr>
          <p:cNvSpPr/>
          <p:nvPr/>
        </p:nvSpPr>
        <p:spPr>
          <a:xfrm>
            <a:off x="8527060" y="5110408"/>
            <a:ext cx="518725" cy="2000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lin ang="54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AC1AF8F-FFC4-4FDC-9FD8-963285AFEF68}"/>
              </a:ext>
            </a:extLst>
          </p:cNvPr>
          <p:cNvSpPr/>
          <p:nvPr/>
        </p:nvSpPr>
        <p:spPr>
          <a:xfrm>
            <a:off x="9045784" y="5110407"/>
            <a:ext cx="517598" cy="20001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BC76B82-CD60-4F47-9F5C-5BB79D2628FE}"/>
              </a:ext>
            </a:extLst>
          </p:cNvPr>
          <p:cNvSpPr/>
          <p:nvPr/>
        </p:nvSpPr>
        <p:spPr>
          <a:xfrm>
            <a:off x="9562259" y="5110736"/>
            <a:ext cx="518725" cy="20001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542EDA-BACA-4297-ABDD-07F5E055705A}"/>
              </a:ext>
            </a:extLst>
          </p:cNvPr>
          <p:cNvSpPr/>
          <p:nvPr/>
        </p:nvSpPr>
        <p:spPr>
          <a:xfrm>
            <a:off x="10080983" y="5110735"/>
            <a:ext cx="517598" cy="20001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7030A0"/>
              </a:gs>
            </a:gsLst>
            <a:lin ang="5400000" scaled="1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B3D89C3-0BE9-4AC8-95EA-FAD397CDD208}"/>
              </a:ext>
            </a:extLst>
          </p:cNvPr>
          <p:cNvSpPr/>
          <p:nvPr/>
        </p:nvSpPr>
        <p:spPr>
          <a:xfrm>
            <a:off x="10598582" y="5110736"/>
            <a:ext cx="518725" cy="20001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08B783B-F9A8-487F-A2E7-A2C997A1C380}"/>
              </a:ext>
            </a:extLst>
          </p:cNvPr>
          <p:cNvSpPr/>
          <p:nvPr/>
        </p:nvSpPr>
        <p:spPr>
          <a:xfrm>
            <a:off x="11117306" y="5110735"/>
            <a:ext cx="517598" cy="2000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F1EA6BE-3D49-4200-B604-9EBF0DF9FD2B}"/>
              </a:ext>
            </a:extLst>
          </p:cNvPr>
          <p:cNvCxnSpPr/>
          <p:nvPr/>
        </p:nvCxnSpPr>
        <p:spPr>
          <a:xfrm flipV="1">
            <a:off x="8527060" y="5389032"/>
            <a:ext cx="0" cy="562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22BDF23-C13D-4CFE-9EF8-D3AA6C1D565F}"/>
              </a:ext>
            </a:extLst>
          </p:cNvPr>
          <p:cNvCxnSpPr/>
          <p:nvPr/>
        </p:nvCxnSpPr>
        <p:spPr>
          <a:xfrm flipV="1">
            <a:off x="11111700" y="5389032"/>
            <a:ext cx="0" cy="562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6277A21B-C2BA-4DDC-AECF-7FFE7D475058}"/>
              </a:ext>
            </a:extLst>
          </p:cNvPr>
          <p:cNvSpPr/>
          <p:nvPr/>
        </p:nvSpPr>
        <p:spPr>
          <a:xfrm>
            <a:off x="8527059" y="5751634"/>
            <a:ext cx="2584631" cy="200019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C7FF601-95D8-45D9-8DAF-5CFBB04353C3}"/>
              </a:ext>
            </a:extLst>
          </p:cNvPr>
          <p:cNvSpPr/>
          <p:nvPr/>
        </p:nvSpPr>
        <p:spPr>
          <a:xfrm>
            <a:off x="2585277" y="4038034"/>
            <a:ext cx="4143039" cy="200019"/>
          </a:xfrm>
          <a:prstGeom prst="rect">
            <a:avLst/>
          </a:prstGeom>
          <a:solidFill>
            <a:srgbClr val="2E75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0, 0</a:t>
            </a:r>
            <a:endParaRPr lang="zh-CN" altLang="en-US" sz="1400" b="1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40B5B21-7420-463B-9577-412C00066930}"/>
              </a:ext>
            </a:extLst>
          </p:cNvPr>
          <p:cNvSpPr/>
          <p:nvPr/>
        </p:nvSpPr>
        <p:spPr>
          <a:xfrm>
            <a:off x="2585277" y="4397155"/>
            <a:ext cx="2071520" cy="200019"/>
          </a:xfrm>
          <a:prstGeom prst="rect">
            <a:avLst/>
          </a:prstGeom>
          <a:solidFill>
            <a:srgbClr val="2E75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0, 1</a:t>
            </a:r>
            <a:endParaRPr lang="zh-CN" altLang="en-US" sz="1400" b="1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3F1525D-0069-4EF3-9D18-72631125F1A3}"/>
              </a:ext>
            </a:extLst>
          </p:cNvPr>
          <p:cNvSpPr/>
          <p:nvPr/>
        </p:nvSpPr>
        <p:spPr>
          <a:xfrm>
            <a:off x="4656796" y="4397155"/>
            <a:ext cx="2071520" cy="200019"/>
          </a:xfrm>
          <a:prstGeom prst="rect">
            <a:avLst/>
          </a:prstGeom>
          <a:solidFill>
            <a:srgbClr val="2E75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3, 0</a:t>
            </a:r>
            <a:endParaRPr lang="zh-CN" altLang="en-US" sz="1400" b="1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59D8231-7980-4C4F-A455-8546F668FF3D}"/>
              </a:ext>
            </a:extLst>
          </p:cNvPr>
          <p:cNvSpPr/>
          <p:nvPr/>
        </p:nvSpPr>
        <p:spPr>
          <a:xfrm>
            <a:off x="3620473" y="4756276"/>
            <a:ext cx="1036322" cy="200019"/>
          </a:xfrm>
          <a:prstGeom prst="rect">
            <a:avLst/>
          </a:prstGeom>
          <a:solidFill>
            <a:srgbClr val="2E75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0, 1</a:t>
            </a:r>
            <a:endParaRPr lang="zh-CN" altLang="en-US" sz="1400" b="1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4FE201E-C2E4-4E6B-8643-15D3624BE663}"/>
              </a:ext>
            </a:extLst>
          </p:cNvPr>
          <p:cNvSpPr/>
          <p:nvPr/>
        </p:nvSpPr>
        <p:spPr>
          <a:xfrm>
            <a:off x="2585277" y="4756275"/>
            <a:ext cx="1035197" cy="200019"/>
          </a:xfrm>
          <a:prstGeom prst="rect">
            <a:avLst/>
          </a:prstGeom>
          <a:solidFill>
            <a:srgbClr val="2E75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0, 1</a:t>
            </a:r>
            <a:endParaRPr lang="zh-CN" altLang="en-US" sz="1400" b="1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E882D88-499B-47FB-B698-78E83BB5EF9A}"/>
              </a:ext>
            </a:extLst>
          </p:cNvPr>
          <p:cNvSpPr/>
          <p:nvPr/>
        </p:nvSpPr>
        <p:spPr>
          <a:xfrm>
            <a:off x="5690866" y="4756275"/>
            <a:ext cx="1036322" cy="200019"/>
          </a:xfrm>
          <a:prstGeom prst="rect">
            <a:avLst/>
          </a:prstGeom>
          <a:solidFill>
            <a:srgbClr val="2E75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1, 0</a:t>
            </a:r>
            <a:endParaRPr lang="zh-CN" altLang="en-US" sz="1400" b="1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3FFCEB1-517F-4247-A5A9-343E11F3E8B0}"/>
              </a:ext>
            </a:extLst>
          </p:cNvPr>
          <p:cNvSpPr/>
          <p:nvPr/>
        </p:nvSpPr>
        <p:spPr>
          <a:xfrm>
            <a:off x="4655670" y="4756274"/>
            <a:ext cx="1035197" cy="200019"/>
          </a:xfrm>
          <a:prstGeom prst="rect">
            <a:avLst/>
          </a:prstGeom>
          <a:solidFill>
            <a:srgbClr val="9DC3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2, 2</a:t>
            </a:r>
            <a:endParaRPr lang="zh-CN" altLang="en-US" sz="1400" b="1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5C32D27-C849-4A49-80DD-AA0ED9D959A4}"/>
              </a:ext>
            </a:extLst>
          </p:cNvPr>
          <p:cNvSpPr/>
          <p:nvPr/>
        </p:nvSpPr>
        <p:spPr>
          <a:xfrm>
            <a:off x="2584151" y="5110735"/>
            <a:ext cx="518725" cy="200019"/>
          </a:xfrm>
          <a:prstGeom prst="rect">
            <a:avLst/>
          </a:prstGeom>
          <a:solidFill>
            <a:srgbClr val="2E75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</a:t>
            </a:r>
            <a:endParaRPr lang="zh-CN" altLang="en-US" sz="1400" b="1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D93ABAA-3E07-40EE-9BB3-8C49D65F2C52}"/>
              </a:ext>
            </a:extLst>
          </p:cNvPr>
          <p:cNvSpPr/>
          <p:nvPr/>
        </p:nvSpPr>
        <p:spPr>
          <a:xfrm>
            <a:off x="3102875" y="5110734"/>
            <a:ext cx="517598" cy="200019"/>
          </a:xfrm>
          <a:prstGeom prst="rect">
            <a:avLst/>
          </a:prstGeom>
          <a:solidFill>
            <a:srgbClr val="9DC3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A5CB7BBF-06D1-4052-8507-697052D77226}"/>
              </a:ext>
            </a:extLst>
          </p:cNvPr>
          <p:cNvSpPr/>
          <p:nvPr/>
        </p:nvSpPr>
        <p:spPr>
          <a:xfrm>
            <a:off x="3620473" y="5110735"/>
            <a:ext cx="518725" cy="200019"/>
          </a:xfrm>
          <a:prstGeom prst="rect">
            <a:avLst/>
          </a:prstGeom>
          <a:solidFill>
            <a:srgbClr val="2E75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</a:t>
            </a:r>
            <a:endParaRPr lang="zh-CN" altLang="en-US" sz="1400" b="1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DF7FA30-E028-4429-9175-3FFABCB7ABDA}"/>
              </a:ext>
            </a:extLst>
          </p:cNvPr>
          <p:cNvSpPr/>
          <p:nvPr/>
        </p:nvSpPr>
        <p:spPr>
          <a:xfrm>
            <a:off x="4139197" y="5110734"/>
            <a:ext cx="517598" cy="200019"/>
          </a:xfrm>
          <a:prstGeom prst="rect">
            <a:avLst/>
          </a:prstGeom>
          <a:solidFill>
            <a:srgbClr val="9DC3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79707E6-C812-467F-8977-AED60FE2681D}"/>
              </a:ext>
            </a:extLst>
          </p:cNvPr>
          <p:cNvSpPr/>
          <p:nvPr/>
        </p:nvSpPr>
        <p:spPr>
          <a:xfrm>
            <a:off x="4655672" y="5111063"/>
            <a:ext cx="518725" cy="200019"/>
          </a:xfrm>
          <a:prstGeom prst="rect">
            <a:avLst/>
          </a:prstGeom>
          <a:solidFill>
            <a:srgbClr val="9DC3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C9E1F59-DB7D-484F-8856-9C7B010A5C64}"/>
              </a:ext>
            </a:extLst>
          </p:cNvPr>
          <p:cNvSpPr/>
          <p:nvPr/>
        </p:nvSpPr>
        <p:spPr>
          <a:xfrm>
            <a:off x="5174396" y="5111062"/>
            <a:ext cx="517598" cy="200019"/>
          </a:xfrm>
          <a:prstGeom prst="rect">
            <a:avLst/>
          </a:prstGeom>
          <a:solidFill>
            <a:srgbClr val="9DC3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58DB478-941E-4684-9A56-210039B6D334}"/>
              </a:ext>
            </a:extLst>
          </p:cNvPr>
          <p:cNvSpPr/>
          <p:nvPr/>
        </p:nvSpPr>
        <p:spPr>
          <a:xfrm>
            <a:off x="5691995" y="5111063"/>
            <a:ext cx="518725" cy="200019"/>
          </a:xfrm>
          <a:prstGeom prst="rect">
            <a:avLst/>
          </a:prstGeom>
          <a:solidFill>
            <a:srgbClr val="9DC3E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97B01C4-940A-48C0-A028-6343EB14B00F}"/>
              </a:ext>
            </a:extLst>
          </p:cNvPr>
          <p:cNvSpPr/>
          <p:nvPr/>
        </p:nvSpPr>
        <p:spPr>
          <a:xfrm>
            <a:off x="6210719" y="5111062"/>
            <a:ext cx="517598" cy="200019"/>
          </a:xfrm>
          <a:prstGeom prst="rect">
            <a:avLst/>
          </a:prstGeom>
          <a:solidFill>
            <a:srgbClr val="2E75B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0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0071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相关概念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C5074F3-44EF-45B2-BA08-5E1D05C271E0}"/>
              </a:ext>
            </a:extLst>
          </p:cNvPr>
          <p:cNvSpPr/>
          <p:nvPr/>
        </p:nvSpPr>
        <p:spPr>
          <a:xfrm>
            <a:off x="5559104" y="3355836"/>
            <a:ext cx="1073792" cy="107379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线段树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3EF60D8-CF24-405B-9ED4-2876FE0ED3FF}"/>
              </a:ext>
            </a:extLst>
          </p:cNvPr>
          <p:cNvSpPr/>
          <p:nvPr/>
        </p:nvSpPr>
        <p:spPr>
          <a:xfrm>
            <a:off x="6712596" y="1917476"/>
            <a:ext cx="1073791" cy="107379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树状数组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D90A51C-F83A-4E61-B990-04D13F10845F}"/>
              </a:ext>
            </a:extLst>
          </p:cNvPr>
          <p:cNvSpPr/>
          <p:nvPr/>
        </p:nvSpPr>
        <p:spPr>
          <a:xfrm>
            <a:off x="7786388" y="3355837"/>
            <a:ext cx="1073791" cy="1073791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ZKW</a:t>
            </a:r>
            <a:r>
              <a:rPr lang="zh-CN" altLang="en-US" sz="2000" dirty="0"/>
              <a:t>树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53D7099-BB00-4203-8766-0F81044F0B39}"/>
              </a:ext>
            </a:extLst>
          </p:cNvPr>
          <p:cNvSpPr/>
          <p:nvPr/>
        </p:nvSpPr>
        <p:spPr>
          <a:xfrm>
            <a:off x="6712597" y="4794198"/>
            <a:ext cx="1073791" cy="107379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平衡树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BFA49B7-0E6F-4E5A-B917-34F2F37F9503}"/>
              </a:ext>
            </a:extLst>
          </p:cNvPr>
          <p:cNvSpPr/>
          <p:nvPr/>
        </p:nvSpPr>
        <p:spPr>
          <a:xfrm>
            <a:off x="4405613" y="4794198"/>
            <a:ext cx="1073791" cy="1073791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主席树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C5BA456-12C8-44EB-ACC6-674BA57FF70B}"/>
              </a:ext>
            </a:extLst>
          </p:cNvPr>
          <p:cNvSpPr/>
          <p:nvPr/>
        </p:nvSpPr>
        <p:spPr>
          <a:xfrm>
            <a:off x="3331821" y="3355836"/>
            <a:ext cx="1073791" cy="1073791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K-d</a:t>
            </a:r>
            <a:r>
              <a:rPr lang="zh-CN" altLang="en-US" sz="2000" dirty="0"/>
              <a:t>树</a:t>
            </a:r>
            <a:endParaRPr lang="en-US" altLang="zh-CN" sz="20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3FB4351-15F9-48E5-A5EA-8B262272967F}"/>
              </a:ext>
            </a:extLst>
          </p:cNvPr>
          <p:cNvSpPr/>
          <p:nvPr/>
        </p:nvSpPr>
        <p:spPr>
          <a:xfrm>
            <a:off x="4405613" y="1917474"/>
            <a:ext cx="1073791" cy="107379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卡常</a:t>
            </a:r>
            <a:r>
              <a:rPr lang="zh-CN" altLang="en-US" sz="2000" strike="sngStrike" dirty="0"/>
              <a:t>树</a:t>
            </a:r>
            <a:r>
              <a:rPr lang="zh-CN" altLang="en-US" sz="2000" dirty="0"/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395500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相关概念 </a:t>
            </a:r>
            <a:r>
              <a:rPr lang="en-US" altLang="zh-CN" sz="4000" dirty="0"/>
              <a:t>- </a:t>
            </a:r>
            <a:r>
              <a:rPr lang="zh-CN" altLang="en-US" sz="4000" dirty="0"/>
              <a:t>关系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C226963-5F0B-417F-8A66-9FC92C99927F}"/>
              </a:ext>
            </a:extLst>
          </p:cNvPr>
          <p:cNvSpPr/>
          <p:nvPr/>
        </p:nvSpPr>
        <p:spPr>
          <a:xfrm>
            <a:off x="5559104" y="3355836"/>
            <a:ext cx="1073792" cy="107379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线段树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912D903-E6E3-4D5F-8D24-421BB87617CD}"/>
              </a:ext>
            </a:extLst>
          </p:cNvPr>
          <p:cNvSpPr/>
          <p:nvPr/>
        </p:nvSpPr>
        <p:spPr>
          <a:xfrm>
            <a:off x="6712596" y="1917476"/>
            <a:ext cx="1073791" cy="107379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树状数组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904BDD8-DE23-4F21-A42B-4ABDF5BF4FC9}"/>
              </a:ext>
            </a:extLst>
          </p:cNvPr>
          <p:cNvSpPr/>
          <p:nvPr/>
        </p:nvSpPr>
        <p:spPr>
          <a:xfrm>
            <a:off x="7786388" y="3355837"/>
            <a:ext cx="1073791" cy="1073791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ZKW</a:t>
            </a:r>
            <a:r>
              <a:rPr lang="zh-CN" altLang="en-US" sz="2000" dirty="0"/>
              <a:t>树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1C54297-ED27-436D-A064-0DEDC386FC76}"/>
              </a:ext>
            </a:extLst>
          </p:cNvPr>
          <p:cNvSpPr/>
          <p:nvPr/>
        </p:nvSpPr>
        <p:spPr>
          <a:xfrm>
            <a:off x="6712597" y="4794198"/>
            <a:ext cx="1073791" cy="107379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平衡树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DAC8D08-91AB-43ED-A185-61B5610471C5}"/>
              </a:ext>
            </a:extLst>
          </p:cNvPr>
          <p:cNvSpPr/>
          <p:nvPr/>
        </p:nvSpPr>
        <p:spPr>
          <a:xfrm>
            <a:off x="4405613" y="4794198"/>
            <a:ext cx="1073791" cy="1073791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主席树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68B4FC3-AF87-4135-AE1C-A3D51DB04830}"/>
              </a:ext>
            </a:extLst>
          </p:cNvPr>
          <p:cNvSpPr/>
          <p:nvPr/>
        </p:nvSpPr>
        <p:spPr>
          <a:xfrm>
            <a:off x="3331821" y="3355836"/>
            <a:ext cx="1073791" cy="1073791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K-d</a:t>
            </a:r>
            <a:r>
              <a:rPr lang="zh-CN" altLang="en-US" sz="2000" dirty="0"/>
              <a:t>树</a:t>
            </a:r>
            <a:endParaRPr lang="en-US" altLang="zh-CN" sz="20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DC47675-C255-448A-A871-C5955325ADB1}"/>
              </a:ext>
            </a:extLst>
          </p:cNvPr>
          <p:cNvSpPr/>
          <p:nvPr/>
        </p:nvSpPr>
        <p:spPr>
          <a:xfrm>
            <a:off x="4405613" y="1917474"/>
            <a:ext cx="1073791" cy="107379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卡常</a:t>
            </a:r>
            <a:r>
              <a:rPr lang="zh-CN" altLang="en-US" sz="2000" strike="sngStrike" dirty="0"/>
              <a:t>树</a:t>
            </a:r>
            <a:r>
              <a:rPr lang="zh-CN" altLang="en-US" sz="2000" dirty="0"/>
              <a:t>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F525E4-31A0-4F8B-ABD8-167860E30E96}"/>
              </a:ext>
            </a:extLst>
          </p:cNvPr>
          <p:cNvSpPr txBox="1"/>
          <p:nvPr/>
        </p:nvSpPr>
        <p:spPr>
          <a:xfrm>
            <a:off x="3988605" y="5915059"/>
            <a:ext cx="1907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B0F0"/>
                </a:solidFill>
              </a:rPr>
              <a:t>可持久化</a:t>
            </a:r>
            <a:endParaRPr lang="en-US" altLang="zh-CN" sz="2000" dirty="0">
              <a:solidFill>
                <a:srgbClr val="00B0F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146E9C-36DC-4AF8-8C84-726A9B73F8B4}"/>
              </a:ext>
            </a:extLst>
          </p:cNvPr>
          <p:cNvSpPr txBox="1"/>
          <p:nvPr/>
        </p:nvSpPr>
        <p:spPr>
          <a:xfrm>
            <a:off x="6295588" y="5915058"/>
            <a:ext cx="1907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B050"/>
                </a:solidFill>
              </a:rPr>
              <a:t>搭配使用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algn="ctr"/>
            <a:r>
              <a:rPr lang="zh-CN" altLang="en-US" sz="2000" dirty="0">
                <a:solidFill>
                  <a:srgbClr val="00B050"/>
                </a:solidFill>
              </a:rPr>
              <a:t>（树套树）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C6F6C1-5BEC-47A3-9B4F-A92CC779644A}"/>
              </a:ext>
            </a:extLst>
          </p:cNvPr>
          <p:cNvSpPr txBox="1"/>
          <p:nvPr/>
        </p:nvSpPr>
        <p:spPr>
          <a:xfrm>
            <a:off x="8650454" y="3692676"/>
            <a:ext cx="26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4"/>
                </a:solidFill>
              </a:rPr>
              <a:t>非指针线段树用法</a:t>
            </a:r>
            <a:endParaRPr lang="en-US" altLang="zh-CN" sz="2000" dirty="0">
              <a:solidFill>
                <a:schemeClr val="accent4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F751A1-A6BC-4088-A128-6FFD38CD5C21}"/>
              </a:ext>
            </a:extLst>
          </p:cNvPr>
          <p:cNvSpPr txBox="1"/>
          <p:nvPr/>
        </p:nvSpPr>
        <p:spPr>
          <a:xfrm>
            <a:off x="1709242" y="3538788"/>
            <a:ext cx="1907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搭配使用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algn="ctr"/>
            <a:r>
              <a:rPr lang="zh-CN" altLang="en-US" sz="2000" dirty="0">
                <a:solidFill>
                  <a:srgbClr val="7030A0"/>
                </a:solidFill>
              </a:rPr>
              <a:t>（树套树）</a:t>
            </a:r>
            <a:endParaRPr lang="en-US" altLang="zh-CN" sz="2000" dirty="0">
              <a:solidFill>
                <a:srgbClr val="7030A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F7A08B-BF06-445E-A84C-2A903E34DB08}"/>
              </a:ext>
            </a:extLst>
          </p:cNvPr>
          <p:cNvSpPr txBox="1"/>
          <p:nvPr/>
        </p:nvSpPr>
        <p:spPr>
          <a:xfrm>
            <a:off x="3988605" y="1235771"/>
            <a:ext cx="1907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线段树常数大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易被卡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9FCDA8-B8B0-40B1-8192-D88F36C9206B}"/>
              </a:ext>
            </a:extLst>
          </p:cNvPr>
          <p:cNvSpPr txBox="1"/>
          <p:nvPr/>
        </p:nvSpPr>
        <p:spPr>
          <a:xfrm>
            <a:off x="6035008" y="1235771"/>
            <a:ext cx="2428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ED7D31"/>
                </a:solidFill>
              </a:rPr>
              <a:t>功能弱于线段树</a:t>
            </a:r>
            <a:endParaRPr lang="en-US" altLang="zh-CN" sz="2000" dirty="0">
              <a:solidFill>
                <a:srgbClr val="ED7D31"/>
              </a:solidFill>
            </a:endParaRPr>
          </a:p>
          <a:p>
            <a:pPr algn="ctr"/>
            <a:r>
              <a:rPr lang="zh-CN" altLang="en-US" sz="2000" dirty="0">
                <a:solidFill>
                  <a:srgbClr val="ED7D31"/>
                </a:solidFill>
              </a:rPr>
              <a:t>但常数小</a:t>
            </a:r>
            <a:endParaRPr lang="en-US" altLang="zh-CN" sz="20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0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推荐阅读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668942-A85F-4119-B5DC-3E28A67C054B}"/>
              </a:ext>
            </a:extLst>
          </p:cNvPr>
          <p:cNvSpPr txBox="1"/>
          <p:nvPr/>
        </p:nvSpPr>
        <p:spPr>
          <a:xfrm>
            <a:off x="450204" y="3014109"/>
            <a:ext cx="11101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000" dirty="0"/>
              <a:t>一篇</a:t>
            </a:r>
            <a:r>
              <a:rPr lang="zh-CN" altLang="en-US" sz="2000" b="1" dirty="0"/>
              <a:t>详细</a:t>
            </a:r>
            <a:r>
              <a:rPr lang="zh-CN" altLang="en-US" sz="2000" dirty="0"/>
              <a:t>、带代码的</a:t>
            </a:r>
            <a:r>
              <a:rPr lang="zh-CN" altLang="en-US" sz="2000" b="1" dirty="0"/>
              <a:t>基础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延伸</a:t>
            </a:r>
            <a:r>
              <a:rPr lang="zh-CN" altLang="en-US" sz="2000" dirty="0"/>
              <a:t>的全面型博文</a:t>
            </a:r>
            <a:endParaRPr lang="en-US" altLang="zh-CN" sz="2000" dirty="0"/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线段树详解</a:t>
            </a:r>
            <a:r>
              <a:rPr lang="en-US" altLang="zh-CN" sz="2000" dirty="0"/>
              <a:t>】</a:t>
            </a:r>
            <a:r>
              <a:rPr lang="en-US" altLang="zh-CN" sz="2000" dirty="0">
                <a:hlinkClick r:id="rId2"/>
              </a:rPr>
              <a:t>https://www.cnblogs.com/AC-King/p/7789013.html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一篇</a:t>
            </a:r>
            <a:r>
              <a:rPr lang="zh-CN" altLang="en-US" sz="2000" b="1" dirty="0"/>
              <a:t>题目列表</a:t>
            </a:r>
            <a:r>
              <a:rPr lang="zh-CN" altLang="en-US" sz="2000" dirty="0"/>
              <a:t>，可用于学习后</a:t>
            </a:r>
            <a:r>
              <a:rPr lang="zh-CN" altLang="en-US" sz="2000" b="1" dirty="0"/>
              <a:t>自测</a:t>
            </a:r>
            <a:endParaRPr lang="en-US" altLang="zh-CN" sz="2000" b="1" dirty="0"/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线段树总结</a:t>
            </a:r>
            <a:r>
              <a:rPr lang="en-US" altLang="zh-CN" sz="2000" dirty="0"/>
              <a:t>】</a:t>
            </a:r>
            <a:r>
              <a:rPr lang="en-US" altLang="zh-CN" sz="2000" dirty="0">
                <a:hlinkClick r:id="rId3"/>
              </a:rPr>
              <a:t>https://blog.csdn.net/shiqi_614/article/details/8228102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2926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Q&amp;A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CE8472-8928-45F7-BFE0-202F072DBC83}"/>
              </a:ext>
            </a:extLst>
          </p:cNvPr>
          <p:cNvSpPr txBox="1"/>
          <p:nvPr/>
        </p:nvSpPr>
        <p:spPr>
          <a:xfrm>
            <a:off x="8211844" y="5296041"/>
            <a:ext cx="283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hlinkClick r:id="rId2"/>
              </a:rPr>
              <a:t>lxy9843@sjtu.edu.cn</a:t>
            </a:r>
            <a:endParaRPr lang="en-US" altLang="zh-CN" sz="2000" dirty="0"/>
          </a:p>
          <a:p>
            <a:pPr algn="r"/>
            <a:r>
              <a:rPr lang="en-US" altLang="zh-CN" sz="2000" dirty="0"/>
              <a:t>2019.3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175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问题提出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3BE208-E7DA-41D8-8478-E2BEC72EF5BB}"/>
              </a:ext>
            </a:extLst>
          </p:cNvPr>
          <p:cNvSpPr/>
          <p:nvPr/>
        </p:nvSpPr>
        <p:spPr>
          <a:xfrm>
            <a:off x="3514983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476639-338A-4F00-8CB9-350C95CB6E70}"/>
              </a:ext>
            </a:extLst>
          </p:cNvPr>
          <p:cNvSpPr/>
          <p:nvPr/>
        </p:nvSpPr>
        <p:spPr>
          <a:xfrm>
            <a:off x="4160938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70451E-CC97-472F-A02F-3243BE75CB90}"/>
              </a:ext>
            </a:extLst>
          </p:cNvPr>
          <p:cNvSpPr/>
          <p:nvPr/>
        </p:nvSpPr>
        <p:spPr>
          <a:xfrm>
            <a:off x="4805491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0B2606-1B35-4542-8DBD-820B411560A0}"/>
              </a:ext>
            </a:extLst>
          </p:cNvPr>
          <p:cNvSpPr/>
          <p:nvPr/>
        </p:nvSpPr>
        <p:spPr>
          <a:xfrm>
            <a:off x="5451446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11B33-FA87-4FD5-A279-44F6CDCA3D1A}"/>
              </a:ext>
            </a:extLst>
          </p:cNvPr>
          <p:cNvSpPr/>
          <p:nvPr/>
        </p:nvSpPr>
        <p:spPr>
          <a:xfrm>
            <a:off x="6094600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A8EB4-3281-441F-81B0-C26D2580A3FE}"/>
              </a:ext>
            </a:extLst>
          </p:cNvPr>
          <p:cNvSpPr/>
          <p:nvPr/>
        </p:nvSpPr>
        <p:spPr>
          <a:xfrm>
            <a:off x="6740555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685859-E330-4947-8FE2-32F3E841442F}"/>
              </a:ext>
            </a:extLst>
          </p:cNvPr>
          <p:cNvSpPr/>
          <p:nvPr/>
        </p:nvSpPr>
        <p:spPr>
          <a:xfrm>
            <a:off x="7385108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7C29BC-A219-43D6-965B-C971EECA5498}"/>
              </a:ext>
            </a:extLst>
          </p:cNvPr>
          <p:cNvSpPr/>
          <p:nvPr/>
        </p:nvSpPr>
        <p:spPr>
          <a:xfrm>
            <a:off x="8031063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F8B1A-34D9-420B-8CE8-D2ECB50FC227}"/>
              </a:ext>
            </a:extLst>
          </p:cNvPr>
          <p:cNvSpPr txBox="1"/>
          <p:nvPr/>
        </p:nvSpPr>
        <p:spPr>
          <a:xfrm>
            <a:off x="3513582" y="2930346"/>
            <a:ext cx="516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求序列中最大值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（遍历并保持记录）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8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问题提出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3BE208-E7DA-41D8-8478-E2BEC72EF5BB}"/>
              </a:ext>
            </a:extLst>
          </p:cNvPr>
          <p:cNvSpPr/>
          <p:nvPr/>
        </p:nvSpPr>
        <p:spPr>
          <a:xfrm>
            <a:off x="3514983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476639-338A-4F00-8CB9-350C95CB6E70}"/>
              </a:ext>
            </a:extLst>
          </p:cNvPr>
          <p:cNvSpPr/>
          <p:nvPr/>
        </p:nvSpPr>
        <p:spPr>
          <a:xfrm>
            <a:off x="4160938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70451E-CC97-472F-A02F-3243BE75CB90}"/>
              </a:ext>
            </a:extLst>
          </p:cNvPr>
          <p:cNvSpPr/>
          <p:nvPr/>
        </p:nvSpPr>
        <p:spPr>
          <a:xfrm>
            <a:off x="4805491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0B2606-1B35-4542-8DBD-820B411560A0}"/>
              </a:ext>
            </a:extLst>
          </p:cNvPr>
          <p:cNvSpPr/>
          <p:nvPr/>
        </p:nvSpPr>
        <p:spPr>
          <a:xfrm>
            <a:off x="5451446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11B33-FA87-4FD5-A279-44F6CDCA3D1A}"/>
              </a:ext>
            </a:extLst>
          </p:cNvPr>
          <p:cNvSpPr/>
          <p:nvPr/>
        </p:nvSpPr>
        <p:spPr>
          <a:xfrm>
            <a:off x="6094600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A8EB4-3281-441F-81B0-C26D2580A3FE}"/>
              </a:ext>
            </a:extLst>
          </p:cNvPr>
          <p:cNvSpPr/>
          <p:nvPr/>
        </p:nvSpPr>
        <p:spPr>
          <a:xfrm>
            <a:off x="6740555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685859-E330-4947-8FE2-32F3E841442F}"/>
              </a:ext>
            </a:extLst>
          </p:cNvPr>
          <p:cNvSpPr/>
          <p:nvPr/>
        </p:nvSpPr>
        <p:spPr>
          <a:xfrm>
            <a:off x="7385108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7C29BC-A219-43D6-965B-C971EECA5498}"/>
              </a:ext>
            </a:extLst>
          </p:cNvPr>
          <p:cNvSpPr/>
          <p:nvPr/>
        </p:nvSpPr>
        <p:spPr>
          <a:xfrm>
            <a:off x="8031063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F8B1A-34D9-420B-8CE8-D2ECB50FC227}"/>
              </a:ext>
            </a:extLst>
          </p:cNvPr>
          <p:cNvSpPr txBox="1"/>
          <p:nvPr/>
        </p:nvSpPr>
        <p:spPr>
          <a:xfrm>
            <a:off x="3513582" y="2930346"/>
            <a:ext cx="5162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求序列中最大值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（遍历并保持记录）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带修改，查序列中最大值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573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问题提出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3BE208-E7DA-41D8-8478-E2BEC72EF5BB}"/>
              </a:ext>
            </a:extLst>
          </p:cNvPr>
          <p:cNvSpPr/>
          <p:nvPr/>
        </p:nvSpPr>
        <p:spPr>
          <a:xfrm>
            <a:off x="3514983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476639-338A-4F00-8CB9-350C95CB6E70}"/>
              </a:ext>
            </a:extLst>
          </p:cNvPr>
          <p:cNvSpPr/>
          <p:nvPr/>
        </p:nvSpPr>
        <p:spPr>
          <a:xfrm>
            <a:off x="4160938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70451E-CC97-472F-A02F-3243BE75CB90}"/>
              </a:ext>
            </a:extLst>
          </p:cNvPr>
          <p:cNvSpPr/>
          <p:nvPr/>
        </p:nvSpPr>
        <p:spPr>
          <a:xfrm>
            <a:off x="4805491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0B2606-1B35-4542-8DBD-820B411560A0}"/>
              </a:ext>
            </a:extLst>
          </p:cNvPr>
          <p:cNvSpPr/>
          <p:nvPr/>
        </p:nvSpPr>
        <p:spPr>
          <a:xfrm>
            <a:off x="5451446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11B33-FA87-4FD5-A279-44F6CDCA3D1A}"/>
              </a:ext>
            </a:extLst>
          </p:cNvPr>
          <p:cNvSpPr/>
          <p:nvPr/>
        </p:nvSpPr>
        <p:spPr>
          <a:xfrm>
            <a:off x="6094600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A8EB4-3281-441F-81B0-C26D2580A3FE}"/>
              </a:ext>
            </a:extLst>
          </p:cNvPr>
          <p:cNvSpPr/>
          <p:nvPr/>
        </p:nvSpPr>
        <p:spPr>
          <a:xfrm>
            <a:off x="6740555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685859-E330-4947-8FE2-32F3E841442F}"/>
              </a:ext>
            </a:extLst>
          </p:cNvPr>
          <p:cNvSpPr/>
          <p:nvPr/>
        </p:nvSpPr>
        <p:spPr>
          <a:xfrm>
            <a:off x="7385108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7C29BC-A219-43D6-965B-C971EECA5498}"/>
              </a:ext>
            </a:extLst>
          </p:cNvPr>
          <p:cNvSpPr/>
          <p:nvPr/>
        </p:nvSpPr>
        <p:spPr>
          <a:xfrm>
            <a:off x="8031063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F8B1A-34D9-420B-8CE8-D2ECB50FC227}"/>
              </a:ext>
            </a:extLst>
          </p:cNvPr>
          <p:cNvSpPr txBox="1"/>
          <p:nvPr/>
        </p:nvSpPr>
        <p:spPr>
          <a:xfrm>
            <a:off x="3513582" y="2930346"/>
            <a:ext cx="5162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求序列中最大值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（遍历并保持记录）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带修改，查序列中最大值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（修改时更新）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2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问题提出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3BE208-E7DA-41D8-8478-E2BEC72EF5BB}"/>
              </a:ext>
            </a:extLst>
          </p:cNvPr>
          <p:cNvSpPr/>
          <p:nvPr/>
        </p:nvSpPr>
        <p:spPr>
          <a:xfrm>
            <a:off x="3514983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476639-338A-4F00-8CB9-350C95CB6E70}"/>
              </a:ext>
            </a:extLst>
          </p:cNvPr>
          <p:cNvSpPr/>
          <p:nvPr/>
        </p:nvSpPr>
        <p:spPr>
          <a:xfrm>
            <a:off x="4160938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70451E-CC97-472F-A02F-3243BE75CB90}"/>
              </a:ext>
            </a:extLst>
          </p:cNvPr>
          <p:cNvSpPr/>
          <p:nvPr/>
        </p:nvSpPr>
        <p:spPr>
          <a:xfrm>
            <a:off x="4805491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0B2606-1B35-4542-8DBD-820B411560A0}"/>
              </a:ext>
            </a:extLst>
          </p:cNvPr>
          <p:cNvSpPr/>
          <p:nvPr/>
        </p:nvSpPr>
        <p:spPr>
          <a:xfrm>
            <a:off x="5451446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11B33-FA87-4FD5-A279-44F6CDCA3D1A}"/>
              </a:ext>
            </a:extLst>
          </p:cNvPr>
          <p:cNvSpPr/>
          <p:nvPr/>
        </p:nvSpPr>
        <p:spPr>
          <a:xfrm>
            <a:off x="6094600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A8EB4-3281-441F-81B0-C26D2580A3FE}"/>
              </a:ext>
            </a:extLst>
          </p:cNvPr>
          <p:cNvSpPr/>
          <p:nvPr/>
        </p:nvSpPr>
        <p:spPr>
          <a:xfrm>
            <a:off x="6740555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685859-E330-4947-8FE2-32F3E841442F}"/>
              </a:ext>
            </a:extLst>
          </p:cNvPr>
          <p:cNvSpPr/>
          <p:nvPr/>
        </p:nvSpPr>
        <p:spPr>
          <a:xfrm>
            <a:off x="7385108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7C29BC-A219-43D6-965B-C971EECA5498}"/>
              </a:ext>
            </a:extLst>
          </p:cNvPr>
          <p:cNvSpPr/>
          <p:nvPr/>
        </p:nvSpPr>
        <p:spPr>
          <a:xfrm>
            <a:off x="8031063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F8B1A-34D9-420B-8CE8-D2ECB50FC227}"/>
              </a:ext>
            </a:extLst>
          </p:cNvPr>
          <p:cNvSpPr txBox="1"/>
          <p:nvPr/>
        </p:nvSpPr>
        <p:spPr>
          <a:xfrm>
            <a:off x="3513582" y="2930346"/>
            <a:ext cx="6880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求序列中最大值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（遍历并保持记录）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带修改，查序列中最大值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（修改时更新）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求区间最大值</a:t>
            </a:r>
            <a:r>
              <a:rPr lang="en-US" altLang="zh-CN" sz="2000" dirty="0"/>
              <a:t> – </a:t>
            </a:r>
            <a:r>
              <a:rPr lang="en-US" altLang="zh-CN" sz="2000" b="1" dirty="0"/>
              <a:t>RMQ</a:t>
            </a:r>
            <a:r>
              <a:rPr lang="zh-CN" altLang="en-US" sz="2000" b="1" dirty="0"/>
              <a:t>（</a:t>
            </a:r>
            <a:r>
              <a:rPr lang="en-US" altLang="zh-CN" dirty="0"/>
              <a:t>Range Minimum/Maximum Query</a:t>
            </a:r>
            <a:r>
              <a:rPr lang="zh-CN" altLang="en-US" sz="2000" b="1" dirty="0"/>
              <a:t>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3559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问题提出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3BE208-E7DA-41D8-8478-E2BEC72EF5BB}"/>
              </a:ext>
            </a:extLst>
          </p:cNvPr>
          <p:cNvSpPr/>
          <p:nvPr/>
        </p:nvSpPr>
        <p:spPr>
          <a:xfrm>
            <a:off x="3514983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476639-338A-4F00-8CB9-350C95CB6E70}"/>
              </a:ext>
            </a:extLst>
          </p:cNvPr>
          <p:cNvSpPr/>
          <p:nvPr/>
        </p:nvSpPr>
        <p:spPr>
          <a:xfrm>
            <a:off x="4160938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70451E-CC97-472F-A02F-3243BE75CB90}"/>
              </a:ext>
            </a:extLst>
          </p:cNvPr>
          <p:cNvSpPr/>
          <p:nvPr/>
        </p:nvSpPr>
        <p:spPr>
          <a:xfrm>
            <a:off x="4805491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/>
                </a:solidFill>
              </a:rPr>
              <a:t>7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0B2606-1B35-4542-8DBD-820B411560A0}"/>
              </a:ext>
            </a:extLst>
          </p:cNvPr>
          <p:cNvSpPr/>
          <p:nvPr/>
        </p:nvSpPr>
        <p:spPr>
          <a:xfrm>
            <a:off x="5451446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11B33-FA87-4FD5-A279-44F6CDCA3D1A}"/>
              </a:ext>
            </a:extLst>
          </p:cNvPr>
          <p:cNvSpPr/>
          <p:nvPr/>
        </p:nvSpPr>
        <p:spPr>
          <a:xfrm>
            <a:off x="6094600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6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A8EB4-3281-441F-81B0-C26D2580A3FE}"/>
              </a:ext>
            </a:extLst>
          </p:cNvPr>
          <p:cNvSpPr/>
          <p:nvPr/>
        </p:nvSpPr>
        <p:spPr>
          <a:xfrm>
            <a:off x="6740555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685859-E330-4947-8FE2-32F3E841442F}"/>
              </a:ext>
            </a:extLst>
          </p:cNvPr>
          <p:cNvSpPr/>
          <p:nvPr/>
        </p:nvSpPr>
        <p:spPr>
          <a:xfrm>
            <a:off x="7385108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7C29BC-A219-43D6-965B-C971EECA5498}"/>
              </a:ext>
            </a:extLst>
          </p:cNvPr>
          <p:cNvSpPr/>
          <p:nvPr/>
        </p:nvSpPr>
        <p:spPr>
          <a:xfrm>
            <a:off x="8031063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F8B1A-34D9-420B-8CE8-D2ECB50FC227}"/>
              </a:ext>
            </a:extLst>
          </p:cNvPr>
          <p:cNvSpPr txBox="1"/>
          <p:nvPr/>
        </p:nvSpPr>
        <p:spPr>
          <a:xfrm>
            <a:off x="3513582" y="2930346"/>
            <a:ext cx="5162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求序列中最大值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（遍历并保持记录）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带修改，查序列中最大值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（修改时更新）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求区间最大值</a:t>
            </a:r>
            <a:endParaRPr lang="en-US" altLang="zh-CN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396E5D-CD9E-4FF9-8FFD-2BEAE7C3C966}"/>
              </a:ext>
            </a:extLst>
          </p:cNvPr>
          <p:cNvSpPr txBox="1"/>
          <p:nvPr/>
        </p:nvSpPr>
        <p:spPr>
          <a:xfrm>
            <a:off x="3513582" y="3982261"/>
            <a:ext cx="5162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例如：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查</a:t>
            </a:r>
            <a:r>
              <a:rPr lang="en-US" altLang="zh-CN" sz="2000" b="1" dirty="0">
                <a:solidFill>
                  <a:schemeClr val="accent4"/>
                </a:solidFill>
              </a:rPr>
              <a:t>[0,5)</a:t>
            </a:r>
            <a:r>
              <a:rPr lang="zh-CN" altLang="en-US" sz="2000" dirty="0"/>
              <a:t>最大值 → </a:t>
            </a:r>
            <a:r>
              <a:rPr lang="en-US" altLang="zh-CN" sz="2000" dirty="0"/>
              <a:t>7</a:t>
            </a:r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查</a:t>
            </a:r>
            <a:r>
              <a:rPr lang="en-US" altLang="zh-CN" sz="2000" b="1" dirty="0">
                <a:solidFill>
                  <a:schemeClr val="accent6"/>
                </a:solidFill>
              </a:rPr>
              <a:t>[3,7)</a:t>
            </a:r>
            <a:r>
              <a:rPr lang="zh-CN" altLang="en-US" sz="2000" dirty="0"/>
              <a:t>最大值 → </a:t>
            </a:r>
            <a:r>
              <a:rPr lang="en-US" altLang="zh-CN" sz="2000" dirty="0"/>
              <a:t>6</a:t>
            </a:r>
            <a:r>
              <a:rPr lang="zh-CN" altLang="en-US" sz="2000" dirty="0"/>
              <a:t> </a:t>
            </a:r>
            <a:endParaRPr lang="en-US" altLang="zh-CN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D4E60C-B3C1-42A9-9672-937BA2166863}"/>
              </a:ext>
            </a:extLst>
          </p:cNvPr>
          <p:cNvSpPr/>
          <p:nvPr/>
        </p:nvSpPr>
        <p:spPr>
          <a:xfrm>
            <a:off x="3513582" y="1702965"/>
            <a:ext cx="3226973" cy="1750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41A8A8-8754-4849-A3ED-D90AA9C23470}"/>
              </a:ext>
            </a:extLst>
          </p:cNvPr>
          <p:cNvSpPr/>
          <p:nvPr/>
        </p:nvSpPr>
        <p:spPr>
          <a:xfrm>
            <a:off x="5451447" y="2343824"/>
            <a:ext cx="2579616" cy="1750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1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问题提出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3BE208-E7DA-41D8-8478-E2BEC72EF5BB}"/>
              </a:ext>
            </a:extLst>
          </p:cNvPr>
          <p:cNvSpPr/>
          <p:nvPr/>
        </p:nvSpPr>
        <p:spPr>
          <a:xfrm>
            <a:off x="3514983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476639-338A-4F00-8CB9-350C95CB6E70}"/>
              </a:ext>
            </a:extLst>
          </p:cNvPr>
          <p:cNvSpPr/>
          <p:nvPr/>
        </p:nvSpPr>
        <p:spPr>
          <a:xfrm>
            <a:off x="4160938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70451E-CC97-472F-A02F-3243BE75CB90}"/>
              </a:ext>
            </a:extLst>
          </p:cNvPr>
          <p:cNvSpPr/>
          <p:nvPr/>
        </p:nvSpPr>
        <p:spPr>
          <a:xfrm>
            <a:off x="4805491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0B2606-1B35-4542-8DBD-820B411560A0}"/>
              </a:ext>
            </a:extLst>
          </p:cNvPr>
          <p:cNvSpPr/>
          <p:nvPr/>
        </p:nvSpPr>
        <p:spPr>
          <a:xfrm>
            <a:off x="5451446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11B33-FA87-4FD5-A279-44F6CDCA3D1A}"/>
              </a:ext>
            </a:extLst>
          </p:cNvPr>
          <p:cNvSpPr/>
          <p:nvPr/>
        </p:nvSpPr>
        <p:spPr>
          <a:xfrm>
            <a:off x="6094600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A8EB4-3281-441F-81B0-C26D2580A3FE}"/>
              </a:ext>
            </a:extLst>
          </p:cNvPr>
          <p:cNvSpPr/>
          <p:nvPr/>
        </p:nvSpPr>
        <p:spPr>
          <a:xfrm>
            <a:off x="6740555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685859-E330-4947-8FE2-32F3E841442F}"/>
              </a:ext>
            </a:extLst>
          </p:cNvPr>
          <p:cNvSpPr/>
          <p:nvPr/>
        </p:nvSpPr>
        <p:spPr>
          <a:xfrm>
            <a:off x="7385108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7C29BC-A219-43D6-965B-C971EECA5498}"/>
              </a:ext>
            </a:extLst>
          </p:cNvPr>
          <p:cNvSpPr/>
          <p:nvPr/>
        </p:nvSpPr>
        <p:spPr>
          <a:xfrm>
            <a:off x="8031063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F8B1A-34D9-420B-8CE8-D2ECB50FC227}"/>
              </a:ext>
            </a:extLst>
          </p:cNvPr>
          <p:cNvSpPr txBox="1"/>
          <p:nvPr/>
        </p:nvSpPr>
        <p:spPr>
          <a:xfrm>
            <a:off x="3513582" y="2930346"/>
            <a:ext cx="5162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求序列中最大值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（遍历并保持记录）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带修改，查序列中最大值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（修改时更新）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求区间最大值</a:t>
            </a:r>
            <a:endParaRPr lang="en-US" altLang="zh-CN" sz="20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accent5"/>
                </a:solidFill>
              </a:rPr>
              <a:t>每次查询时遍历 </a:t>
            </a:r>
            <a:r>
              <a:rPr lang="en-US" altLang="zh-CN" sz="2000" dirty="0">
                <a:solidFill>
                  <a:schemeClr val="accent5"/>
                </a:solidFill>
              </a:rPr>
              <a:t>O(</a:t>
            </a:r>
            <a:r>
              <a:rPr lang="en-US" altLang="zh-CN" sz="2000" dirty="0" err="1">
                <a:solidFill>
                  <a:schemeClr val="accent5"/>
                </a:solidFill>
              </a:rPr>
              <a:t>mn</a:t>
            </a:r>
            <a:r>
              <a:rPr lang="en-US" altLang="zh-CN" sz="2000" dirty="0">
                <a:solidFill>
                  <a:schemeClr val="accent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2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16C196-06BE-4FA8-8FD7-8CDDCC4BF59F}"/>
              </a:ext>
            </a:extLst>
          </p:cNvPr>
          <p:cNvSpPr/>
          <p:nvPr/>
        </p:nvSpPr>
        <p:spPr>
          <a:xfrm>
            <a:off x="0" y="369115"/>
            <a:ext cx="12192000" cy="8137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16A5D3-DCAA-440A-86AB-A7B188782C92}"/>
              </a:ext>
            </a:extLst>
          </p:cNvPr>
          <p:cNvSpPr txBox="1"/>
          <p:nvPr/>
        </p:nvSpPr>
        <p:spPr>
          <a:xfrm>
            <a:off x="382119" y="422038"/>
            <a:ext cx="825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问题提出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3BE208-E7DA-41D8-8478-E2BEC72EF5BB}"/>
              </a:ext>
            </a:extLst>
          </p:cNvPr>
          <p:cNvSpPr/>
          <p:nvPr/>
        </p:nvSpPr>
        <p:spPr>
          <a:xfrm>
            <a:off x="3514983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476639-338A-4F00-8CB9-350C95CB6E70}"/>
              </a:ext>
            </a:extLst>
          </p:cNvPr>
          <p:cNvSpPr/>
          <p:nvPr/>
        </p:nvSpPr>
        <p:spPr>
          <a:xfrm>
            <a:off x="4160938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70451E-CC97-472F-A02F-3243BE75CB90}"/>
              </a:ext>
            </a:extLst>
          </p:cNvPr>
          <p:cNvSpPr/>
          <p:nvPr/>
        </p:nvSpPr>
        <p:spPr>
          <a:xfrm>
            <a:off x="4805491" y="1985685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E0B2606-1B35-4542-8DBD-820B411560A0}"/>
              </a:ext>
            </a:extLst>
          </p:cNvPr>
          <p:cNvSpPr/>
          <p:nvPr/>
        </p:nvSpPr>
        <p:spPr>
          <a:xfrm>
            <a:off x="5451446" y="1985684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811B33-FA87-4FD5-A279-44F6CDCA3D1A}"/>
              </a:ext>
            </a:extLst>
          </p:cNvPr>
          <p:cNvSpPr/>
          <p:nvPr/>
        </p:nvSpPr>
        <p:spPr>
          <a:xfrm>
            <a:off x="6094600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A8EB4-3281-441F-81B0-C26D2580A3FE}"/>
              </a:ext>
            </a:extLst>
          </p:cNvPr>
          <p:cNvSpPr/>
          <p:nvPr/>
        </p:nvSpPr>
        <p:spPr>
          <a:xfrm>
            <a:off x="6740555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B685859-E330-4947-8FE2-32F3E841442F}"/>
              </a:ext>
            </a:extLst>
          </p:cNvPr>
          <p:cNvSpPr/>
          <p:nvPr/>
        </p:nvSpPr>
        <p:spPr>
          <a:xfrm>
            <a:off x="7385108" y="1986094"/>
            <a:ext cx="645956" cy="249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7C29BC-A219-43D6-965B-C971EECA5498}"/>
              </a:ext>
            </a:extLst>
          </p:cNvPr>
          <p:cNvSpPr/>
          <p:nvPr/>
        </p:nvSpPr>
        <p:spPr>
          <a:xfrm>
            <a:off x="8031063" y="1986093"/>
            <a:ext cx="644553" cy="2490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Φ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F8B1A-34D9-420B-8CE8-D2ECB50FC227}"/>
              </a:ext>
            </a:extLst>
          </p:cNvPr>
          <p:cNvSpPr txBox="1"/>
          <p:nvPr/>
        </p:nvSpPr>
        <p:spPr>
          <a:xfrm>
            <a:off x="3513582" y="2930346"/>
            <a:ext cx="6997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求序列中最大值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（遍历并保持记录）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带修改，查序列中最大值</a:t>
            </a:r>
            <a:r>
              <a:rPr lang="zh-CN" altLang="en-US" sz="2000" dirty="0">
                <a:solidFill>
                  <a:schemeClr val="accent5"/>
                </a:solidFill>
              </a:rPr>
              <a:t>（修改时更新）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/>
              <a:t>求区间最大值</a:t>
            </a:r>
            <a:endParaRPr lang="en-US" altLang="zh-CN" sz="20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accent5"/>
                </a:solidFill>
              </a:rPr>
              <a:t>每次查询时遍历 </a:t>
            </a:r>
            <a:r>
              <a:rPr lang="en-US" altLang="zh-CN" sz="2000" dirty="0">
                <a:solidFill>
                  <a:schemeClr val="accent5"/>
                </a:solidFill>
              </a:rPr>
              <a:t>O(</a:t>
            </a:r>
            <a:r>
              <a:rPr lang="en-US" altLang="zh-CN" sz="2000" dirty="0" err="1">
                <a:solidFill>
                  <a:schemeClr val="accent5"/>
                </a:solidFill>
              </a:rPr>
              <a:t>mn</a:t>
            </a:r>
            <a:r>
              <a:rPr lang="en-US" altLang="zh-CN" sz="2000" dirty="0">
                <a:solidFill>
                  <a:schemeClr val="accent5"/>
                </a:solidFill>
              </a:rPr>
              <a:t>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solidFill>
                  <a:schemeClr val="accent5"/>
                </a:solidFill>
              </a:rPr>
              <a:t>稀疏表（本质是倍增和动态规划）</a:t>
            </a:r>
            <a:r>
              <a:rPr lang="en-US" altLang="zh-CN" sz="2000" dirty="0">
                <a:solidFill>
                  <a:schemeClr val="accent5"/>
                </a:solidFill>
              </a:rPr>
              <a:t>O(</a:t>
            </a:r>
            <a:r>
              <a:rPr lang="en-US" altLang="zh-CN" sz="2000" dirty="0" err="1">
                <a:solidFill>
                  <a:schemeClr val="accent5"/>
                </a:solidFill>
              </a:rPr>
              <a:t>nlog</a:t>
            </a:r>
            <a:r>
              <a:rPr lang="en-US" altLang="zh-CN" sz="2000" dirty="0">
                <a:solidFill>
                  <a:schemeClr val="accent5"/>
                </a:solidFill>
              </a:rPr>
              <a:t>(n)+m)</a:t>
            </a:r>
          </a:p>
        </p:txBody>
      </p:sp>
    </p:spTree>
    <p:extLst>
      <p:ext uri="{BB962C8B-B14F-4D97-AF65-F5344CB8AC3E}">
        <p14:creationId xmlns:p14="http://schemas.microsoft.com/office/powerpoint/2010/main" val="207722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1714</Words>
  <Application>Microsoft Office PowerPoint</Application>
  <PresentationFormat>宽屏</PresentationFormat>
  <Paragraphs>505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Arial</vt:lpstr>
      <vt:lpstr>Constantia</vt:lpstr>
      <vt:lpstr>Franklin Gothic Book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150</cp:revision>
  <dcterms:created xsi:type="dcterms:W3CDTF">2019-03-16T10:16:23Z</dcterms:created>
  <dcterms:modified xsi:type="dcterms:W3CDTF">2019-03-16T14:05:10Z</dcterms:modified>
</cp:coreProperties>
</file>