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39FE63D-0689-4AFC-B197-B5219F0FD52D}">
          <p14:sldIdLst>
            <p14:sldId id="259"/>
            <p14:sldId id="260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old" id="{E5C87666-5841-41EF-AE5C-0D811926EA2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C000"/>
    <a:srgbClr val="00B0F0"/>
    <a:srgbClr val="FF0101"/>
    <a:srgbClr val="018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BE75C-B9F5-4B36-A629-804FCF431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8DEDC9-1A89-4424-9F57-5AEB66A8E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FC73B-61FF-46CA-B8FE-92F2E561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3D5925-2A4F-4FC5-B380-DE592B15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99B628-0263-40A6-B391-D85FB1A0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532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39AC8-452F-4C17-866E-DED52B71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9ECB67-85B7-469B-A550-F4FEFAB39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D7CB4-D573-42B6-85AA-694343F4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968F42-6497-4E23-B65B-CF6991CF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98965A-2AC0-419D-A3BC-AE3D1E5EB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721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773150-121B-48C0-8B6E-C3E674169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1F429B-4D0E-4C24-8770-C78A9482C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0F01F-9725-40FD-8164-BFB280B0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63D4F-1999-487C-9C89-0E830110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C118F5-B964-4FEB-B226-C14BCBF7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348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2BEA7-3E66-4DD9-AB04-F7CFD399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609D6-FA1E-4C9D-BABE-89B62D7AD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99AB5C-B399-4830-AA08-2857F873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DA5EC5-F4AD-4FCD-B14C-F0575CEB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A7B7D0-EEB0-4694-9772-765AEABB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265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B8457-9F87-4325-8521-1304F092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F039A1-BA56-43D0-AD10-ADE1EBCA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99ABF-1216-42CC-9E12-0915F2BB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2B1AF-7913-4267-9576-F58607E7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9816E8-F75E-4610-8EDD-FEE992FD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746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16969-477C-4F9D-973F-639790E5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3AB64-78C1-447E-909B-9CD29040E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6E5909-ED37-4DF4-BFF3-EEB62A33D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295267-DA89-4CFD-A53A-F41CF31D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DAB75B-F3D8-4300-AA97-CA6D2320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80852B-923E-4810-B43F-5D456874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560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6D29C-22AC-44AA-B378-08B802B1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42A7F3-1501-49CF-BF56-577BFB70E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92F930-65D2-4A42-ACE8-C079895F7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DB2B38-F300-44F6-849B-8E4437BE8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B004A8-9209-4864-8441-069CDEFD0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8E2FE4-7B79-4CDB-87C9-EAED98B1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01A3A3-A3BF-459B-8D8B-C56D535B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7D0131-2891-4256-B927-DBAE5489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0CC65-2003-43D6-B8DD-38E0D36B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77EF56-83A4-4C29-BA25-F34E56DD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CE33C9-639B-4472-9AC0-7D2F944D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1F0DD3-D7F5-4857-B91A-F01BF923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980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0C828A-525E-40C2-A126-AC472936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2DDCAD-0175-4638-9A25-D9FDA95D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60EDF2-AF5A-427B-8C59-593D7157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090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C7846-4A19-4380-9C68-7A01B133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638286-EE77-4568-91F0-4524581FB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3E9E24-8DAB-46EA-8E47-075C2B5B3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EAF85F-75AD-44F8-A60C-FEA28FF5E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F7E53D-A109-4929-A134-0A8AA7E6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C733EA-F557-4DDF-B8C5-7DC8C9B3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404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8F261-E53E-427D-BF46-8AA21BE4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90F828-6864-4049-969D-EB2F07696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A7CF7E-ED98-47D7-8518-039A50263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AD39B5-F3A9-46CD-95AA-B691D7DE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0ABE62-0FDE-4452-83A3-58C58122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E03A63-9702-4479-ADFD-1C86FA19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050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58C185-AADD-4328-B0E7-F4151469F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D40CAD-C210-4BC3-B9BB-F63AA3B9B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026EB-7D80-4A2F-BEC4-558815E94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1A94D3-F65D-4632-9BEA-4DC89D23F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4A0BD0-30BC-4CFF-9D88-E2ECB93F7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45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91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维尔南密码（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Vernam Cipher)</a:t>
            </a:r>
            <a:endParaRPr lang="zh-CN" altLang="en-US" sz="2800" dirty="0">
              <a:latin typeface="Gen Jyuu Gothic Normal" panose="020B0202020203020207" pitchFamily="34" charset="-128"/>
              <a:ea typeface="Gen Jyuu Gothic Normal" panose="020B0202020203020207" pitchFamily="34" charset="-128"/>
              <a:cs typeface="Gen Jyuu Gothic Normal" panose="020B0202020203020207" pitchFamily="34" charset="-128"/>
            </a:endParaRP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11111000000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9FC604A-1789-4200-BA56-2D8B7B8F266D}"/>
              </a:ext>
            </a:extLst>
          </p:cNvPr>
          <p:cNvGrpSpPr/>
          <p:nvPr/>
        </p:nvGrpSpPr>
        <p:grpSpPr>
          <a:xfrm>
            <a:off x="9848091" y="956995"/>
            <a:ext cx="2168781" cy="716094"/>
            <a:chOff x="9848091" y="956995"/>
            <a:chExt cx="2168781" cy="716094"/>
          </a:xfrm>
        </p:grpSpPr>
        <p:sp>
          <p:nvSpPr>
            <p:cNvPr id="25" name="立方体 24">
              <a:extLst>
                <a:ext uri="{FF2B5EF4-FFF2-40B4-BE49-F238E27FC236}">
                  <a16:creationId xmlns:a16="http://schemas.microsoft.com/office/drawing/2014/main" id="{1CEA411A-5EFB-4B4E-8531-85762EA46418}"/>
                </a:ext>
              </a:extLst>
            </p:cNvPr>
            <p:cNvSpPr/>
            <p:nvPr/>
          </p:nvSpPr>
          <p:spPr>
            <a:xfrm>
              <a:off x="9848091" y="1002648"/>
              <a:ext cx="1963607" cy="670441"/>
            </a:xfrm>
            <a:prstGeom prst="cub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密钥流生成器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CBA959A-2FF9-480E-BA3A-34EB5C00B64F}"/>
                </a:ext>
              </a:extLst>
            </p:cNvPr>
            <p:cNvSpPr txBox="1"/>
            <p:nvPr/>
          </p:nvSpPr>
          <p:spPr>
            <a:xfrm>
              <a:off x="9965537" y="956995"/>
              <a:ext cx="205133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Key stream generator</a:t>
              </a:r>
              <a:endParaRPr lang="zh-CN" altLang="en-US" sz="1050" dirty="0">
                <a:solidFill>
                  <a:schemeClr val="bg1"/>
                </a:solidFill>
                <a:latin typeface="Source Code Variable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1428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91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维尔南密码（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Vernam Cipher)</a:t>
            </a:r>
            <a:endParaRPr lang="zh-CN" altLang="en-US" sz="2800" dirty="0">
              <a:latin typeface="Gen Jyuu Gothic Normal" panose="020B0202020203020207" pitchFamily="34" charset="-128"/>
              <a:ea typeface="Gen Jyuu Gothic Normal" panose="020B0202020203020207" pitchFamily="34" charset="-128"/>
              <a:cs typeface="Gen Jyuu Gothic Normal" panose="020B0202020203020207" pitchFamily="34" charset="-128"/>
            </a:endParaRP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11111000000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D644C87F-F4A7-4BB1-B31F-9040B3D0BDCD}"/>
              </a:ext>
            </a:extLst>
          </p:cNvPr>
          <p:cNvGrpSpPr/>
          <p:nvPr/>
        </p:nvGrpSpPr>
        <p:grpSpPr>
          <a:xfrm>
            <a:off x="9848091" y="956995"/>
            <a:ext cx="2168781" cy="716094"/>
            <a:chOff x="9848091" y="956995"/>
            <a:chExt cx="2168781" cy="716094"/>
          </a:xfrm>
        </p:grpSpPr>
        <p:sp>
          <p:nvSpPr>
            <p:cNvPr id="2" name="立方体 1">
              <a:extLst>
                <a:ext uri="{FF2B5EF4-FFF2-40B4-BE49-F238E27FC236}">
                  <a16:creationId xmlns:a16="http://schemas.microsoft.com/office/drawing/2014/main" id="{A400D503-C096-4BA7-AE60-E3C3669493D1}"/>
                </a:ext>
              </a:extLst>
            </p:cNvPr>
            <p:cNvSpPr/>
            <p:nvPr/>
          </p:nvSpPr>
          <p:spPr>
            <a:xfrm>
              <a:off x="9848091" y="1002648"/>
              <a:ext cx="1963607" cy="670441"/>
            </a:xfrm>
            <a:prstGeom prst="cub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密钥流生成器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791DB87-D34D-4F8D-8272-3F2E06922341}"/>
                </a:ext>
              </a:extLst>
            </p:cNvPr>
            <p:cNvSpPr txBox="1"/>
            <p:nvPr/>
          </p:nvSpPr>
          <p:spPr>
            <a:xfrm>
              <a:off x="9965537" y="956995"/>
              <a:ext cx="205133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Key stream generator</a:t>
              </a:r>
              <a:endParaRPr lang="zh-CN" altLang="en-US" sz="1050" dirty="0">
                <a:solidFill>
                  <a:schemeClr val="bg1"/>
                </a:solidFill>
                <a:latin typeface="Source Code Variable" panose="020B0509030403020204" pitchFamily="49" charset="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7B2463B2-841D-4D87-A24E-AA707A82A46D}"/>
              </a:ext>
            </a:extLst>
          </p:cNvPr>
          <p:cNvSpPr/>
          <p:nvPr/>
        </p:nvSpPr>
        <p:spPr>
          <a:xfrm>
            <a:off x="4642416" y="3554701"/>
            <a:ext cx="29001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11111000000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88007DB-0554-43B6-98A1-C3BAC0619661}"/>
              </a:ext>
            </a:extLst>
          </p:cNvPr>
          <p:cNvSpPr/>
          <p:nvPr/>
        </p:nvSpPr>
        <p:spPr>
          <a:xfrm>
            <a:off x="4732618" y="3216736"/>
            <a:ext cx="3046247" cy="337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0907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91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维尔南密码（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Vernam Cipher)</a:t>
            </a:r>
            <a:endParaRPr lang="zh-CN" altLang="en-US" sz="2800" dirty="0">
              <a:latin typeface="Gen Jyuu Gothic Normal" panose="020B0202020203020207" pitchFamily="34" charset="-128"/>
              <a:ea typeface="Gen Jyuu Gothic Normal" panose="020B0202020203020207" pitchFamily="34" charset="-128"/>
              <a:cs typeface="Gen Jyuu Gothic Normal" panose="020B0202020203020207" pitchFamily="34" charset="-128"/>
            </a:endParaRP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11111000000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D644C87F-F4A7-4BB1-B31F-9040B3D0BDCD}"/>
              </a:ext>
            </a:extLst>
          </p:cNvPr>
          <p:cNvGrpSpPr/>
          <p:nvPr/>
        </p:nvGrpSpPr>
        <p:grpSpPr>
          <a:xfrm>
            <a:off x="3648227" y="2245402"/>
            <a:ext cx="2168781" cy="716094"/>
            <a:chOff x="9848091" y="956995"/>
            <a:chExt cx="2168781" cy="716094"/>
          </a:xfrm>
        </p:grpSpPr>
        <p:sp>
          <p:nvSpPr>
            <p:cNvPr id="2" name="立方体 1">
              <a:extLst>
                <a:ext uri="{FF2B5EF4-FFF2-40B4-BE49-F238E27FC236}">
                  <a16:creationId xmlns:a16="http://schemas.microsoft.com/office/drawing/2014/main" id="{A400D503-C096-4BA7-AE60-E3C3669493D1}"/>
                </a:ext>
              </a:extLst>
            </p:cNvPr>
            <p:cNvSpPr/>
            <p:nvPr/>
          </p:nvSpPr>
          <p:spPr>
            <a:xfrm>
              <a:off x="9848091" y="1002648"/>
              <a:ext cx="1963607" cy="670441"/>
            </a:xfrm>
            <a:prstGeom prst="cub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密钥流生成器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791DB87-D34D-4F8D-8272-3F2E06922341}"/>
                </a:ext>
              </a:extLst>
            </p:cNvPr>
            <p:cNvSpPr txBox="1"/>
            <p:nvPr/>
          </p:nvSpPr>
          <p:spPr>
            <a:xfrm>
              <a:off x="9965537" y="956995"/>
              <a:ext cx="205133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Key stream generator</a:t>
              </a:r>
              <a:endParaRPr lang="zh-CN" altLang="en-US" sz="1050" dirty="0">
                <a:solidFill>
                  <a:schemeClr val="bg1"/>
                </a:solidFill>
                <a:latin typeface="Source Code Variable" panose="020B0509030403020204" pitchFamily="49" charset="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7B2463B2-841D-4D87-A24E-AA707A82A46D}"/>
              </a:ext>
            </a:extLst>
          </p:cNvPr>
          <p:cNvSpPr/>
          <p:nvPr/>
        </p:nvSpPr>
        <p:spPr>
          <a:xfrm>
            <a:off x="4642416" y="3554701"/>
            <a:ext cx="29001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11111000000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F2E29E1-473C-4E19-A2A0-F28423267453}"/>
              </a:ext>
            </a:extLst>
          </p:cNvPr>
          <p:cNvSpPr/>
          <p:nvPr/>
        </p:nvSpPr>
        <p:spPr>
          <a:xfrm>
            <a:off x="4642416" y="3092523"/>
            <a:ext cx="29001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11101101111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367D481-46E3-4C42-BC21-032EE676783F}"/>
              </a:ext>
            </a:extLst>
          </p:cNvPr>
          <p:cNvSpPr/>
          <p:nvPr/>
        </p:nvSpPr>
        <p:spPr>
          <a:xfrm>
            <a:off x="4732618" y="3216736"/>
            <a:ext cx="3046247" cy="337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7805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0">
        <p159:morph option="byChar"/>
      </p:transition>
    </mc:Choice>
    <mc:Fallback>
      <p:transition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91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维尔南密码（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Vernam Cipher)</a:t>
            </a:r>
            <a:endParaRPr lang="zh-CN" altLang="en-US" sz="2800" dirty="0">
              <a:latin typeface="Gen Jyuu Gothic Normal" panose="020B0202020203020207" pitchFamily="34" charset="-128"/>
              <a:ea typeface="Gen Jyuu Gothic Normal" panose="020B0202020203020207" pitchFamily="34" charset="-128"/>
              <a:cs typeface="Gen Jyuu Gothic Normal" panose="020B0202020203020207" pitchFamily="34" charset="-128"/>
            </a:endParaRP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11111000000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D644C87F-F4A7-4BB1-B31F-9040B3D0BDCD}"/>
              </a:ext>
            </a:extLst>
          </p:cNvPr>
          <p:cNvGrpSpPr/>
          <p:nvPr/>
        </p:nvGrpSpPr>
        <p:grpSpPr>
          <a:xfrm>
            <a:off x="6356644" y="2245402"/>
            <a:ext cx="2168781" cy="716094"/>
            <a:chOff x="9848091" y="956995"/>
            <a:chExt cx="2168781" cy="716094"/>
          </a:xfrm>
        </p:grpSpPr>
        <p:sp>
          <p:nvSpPr>
            <p:cNvPr id="2" name="立方体 1">
              <a:extLst>
                <a:ext uri="{FF2B5EF4-FFF2-40B4-BE49-F238E27FC236}">
                  <a16:creationId xmlns:a16="http://schemas.microsoft.com/office/drawing/2014/main" id="{A400D503-C096-4BA7-AE60-E3C3669493D1}"/>
                </a:ext>
              </a:extLst>
            </p:cNvPr>
            <p:cNvSpPr/>
            <p:nvPr/>
          </p:nvSpPr>
          <p:spPr>
            <a:xfrm>
              <a:off x="9848091" y="1002648"/>
              <a:ext cx="1963607" cy="670441"/>
            </a:xfrm>
            <a:prstGeom prst="cub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密钥流生成器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791DB87-D34D-4F8D-8272-3F2E06922341}"/>
                </a:ext>
              </a:extLst>
            </p:cNvPr>
            <p:cNvSpPr txBox="1"/>
            <p:nvPr/>
          </p:nvSpPr>
          <p:spPr>
            <a:xfrm>
              <a:off x="9965537" y="956995"/>
              <a:ext cx="205133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Key stream generator</a:t>
              </a:r>
              <a:endParaRPr lang="zh-CN" altLang="en-US" sz="1050" dirty="0">
                <a:solidFill>
                  <a:schemeClr val="bg1"/>
                </a:solidFill>
                <a:latin typeface="Source Code Variable" panose="020B0509030403020204" pitchFamily="49" charset="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7B2463B2-841D-4D87-A24E-AA707A82A46D}"/>
              </a:ext>
            </a:extLst>
          </p:cNvPr>
          <p:cNvSpPr/>
          <p:nvPr/>
        </p:nvSpPr>
        <p:spPr>
          <a:xfrm>
            <a:off x="4642416" y="3554701"/>
            <a:ext cx="29001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11111000000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F2E29E1-473C-4E19-A2A0-F28423267453}"/>
              </a:ext>
            </a:extLst>
          </p:cNvPr>
          <p:cNvSpPr/>
          <p:nvPr/>
        </p:nvSpPr>
        <p:spPr>
          <a:xfrm>
            <a:off x="4642416" y="3092523"/>
            <a:ext cx="29001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11101101111</a:t>
            </a:r>
            <a:endParaRPr lang="zh-CN" altLang="en-US" sz="32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367D481-46E3-4C42-BC21-032EE676783F}"/>
              </a:ext>
            </a:extLst>
          </p:cNvPr>
          <p:cNvSpPr/>
          <p:nvPr/>
        </p:nvSpPr>
        <p:spPr>
          <a:xfrm>
            <a:off x="7441035" y="3216736"/>
            <a:ext cx="337830" cy="337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143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91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维尔南密码（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Vernam Cipher)</a:t>
            </a:r>
            <a:endParaRPr lang="zh-CN" altLang="en-US" sz="2800" dirty="0">
              <a:latin typeface="Gen Jyuu Gothic Normal" panose="020B0202020203020207" pitchFamily="34" charset="-128"/>
              <a:ea typeface="Gen Jyuu Gothic Normal" panose="020B0202020203020207" pitchFamily="34" charset="-128"/>
              <a:cs typeface="Gen Jyuu Gothic Normal" panose="020B0202020203020207" pitchFamily="34" charset="-128"/>
            </a:endParaRP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11111000000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7B2463B2-841D-4D87-A24E-AA707A82A46D}"/>
              </a:ext>
            </a:extLst>
          </p:cNvPr>
          <p:cNvSpPr/>
          <p:nvPr/>
        </p:nvSpPr>
        <p:spPr>
          <a:xfrm>
            <a:off x="4642416" y="3554701"/>
            <a:ext cx="29001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11111000000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F2E29E1-473C-4E19-A2A0-F28423267453}"/>
              </a:ext>
            </a:extLst>
          </p:cNvPr>
          <p:cNvSpPr/>
          <p:nvPr/>
        </p:nvSpPr>
        <p:spPr>
          <a:xfrm>
            <a:off x="4642416" y="3092523"/>
            <a:ext cx="29001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11101101111</a:t>
            </a:r>
            <a:endParaRPr lang="zh-CN" altLang="en-US" sz="32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DBBE3AE-AC87-44E9-B7FA-3931FF056FFB}"/>
              </a:ext>
            </a:extLst>
          </p:cNvPr>
          <p:cNvGrpSpPr/>
          <p:nvPr/>
        </p:nvGrpSpPr>
        <p:grpSpPr>
          <a:xfrm>
            <a:off x="9848091" y="956995"/>
            <a:ext cx="2168781" cy="716094"/>
            <a:chOff x="9848091" y="956995"/>
            <a:chExt cx="2168781" cy="716094"/>
          </a:xfrm>
        </p:grpSpPr>
        <p:sp>
          <p:nvSpPr>
            <p:cNvPr id="21" name="立方体 20">
              <a:extLst>
                <a:ext uri="{FF2B5EF4-FFF2-40B4-BE49-F238E27FC236}">
                  <a16:creationId xmlns:a16="http://schemas.microsoft.com/office/drawing/2014/main" id="{7C53C6C3-A053-4C0E-AA0B-2ED7E1D5BC0D}"/>
                </a:ext>
              </a:extLst>
            </p:cNvPr>
            <p:cNvSpPr/>
            <p:nvPr/>
          </p:nvSpPr>
          <p:spPr>
            <a:xfrm>
              <a:off x="9848091" y="1002648"/>
              <a:ext cx="1963607" cy="670441"/>
            </a:xfrm>
            <a:prstGeom prst="cub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密钥流生成器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7A8B877-2A19-4908-B77D-B143B04EA121}"/>
                </a:ext>
              </a:extLst>
            </p:cNvPr>
            <p:cNvSpPr txBox="1"/>
            <p:nvPr/>
          </p:nvSpPr>
          <p:spPr>
            <a:xfrm>
              <a:off x="9965537" y="956995"/>
              <a:ext cx="205133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Key stream generator</a:t>
              </a:r>
              <a:endParaRPr lang="zh-CN" altLang="en-US" sz="1050" dirty="0">
                <a:solidFill>
                  <a:schemeClr val="bg1"/>
                </a:solidFill>
                <a:latin typeface="Source Code Variable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8880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91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维尔南密码（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Vernam Cipher)</a:t>
            </a:r>
            <a:endParaRPr lang="zh-CN" altLang="en-US" sz="2800" dirty="0">
              <a:latin typeface="Gen Jyuu Gothic Normal" panose="020B0202020203020207" pitchFamily="34" charset="-128"/>
              <a:ea typeface="Gen Jyuu Gothic Normal" panose="020B0202020203020207" pitchFamily="34" charset="-128"/>
              <a:cs typeface="Gen Jyuu Gothic Normal" panose="020B0202020203020207" pitchFamily="34" charset="-128"/>
            </a:endParaRP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11111000000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324AF85-8643-4A71-995E-7451299349E8}"/>
              </a:ext>
            </a:extLst>
          </p:cNvPr>
          <p:cNvSpPr/>
          <p:nvPr/>
        </p:nvSpPr>
        <p:spPr>
          <a:xfrm>
            <a:off x="4642415" y="3154261"/>
            <a:ext cx="2900153" cy="4281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AAC1B89-EE39-4B0F-A8AC-C35F61191F31}"/>
              </a:ext>
            </a:extLst>
          </p:cNvPr>
          <p:cNvSpPr/>
          <p:nvPr/>
        </p:nvSpPr>
        <p:spPr>
          <a:xfrm>
            <a:off x="4642415" y="3649585"/>
            <a:ext cx="2900153" cy="4281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7B2463B2-841D-4D87-A24E-AA707A82A46D}"/>
              </a:ext>
            </a:extLst>
          </p:cNvPr>
          <p:cNvSpPr/>
          <p:nvPr/>
        </p:nvSpPr>
        <p:spPr>
          <a:xfrm>
            <a:off x="4642416" y="3554701"/>
            <a:ext cx="29001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11111000000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F2E29E1-473C-4E19-A2A0-F28423267453}"/>
              </a:ext>
            </a:extLst>
          </p:cNvPr>
          <p:cNvSpPr/>
          <p:nvPr/>
        </p:nvSpPr>
        <p:spPr>
          <a:xfrm>
            <a:off x="4642416" y="3092523"/>
            <a:ext cx="29001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11101101111</a:t>
            </a:r>
            <a:endParaRPr lang="zh-CN" altLang="en-US" sz="32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313FE25-7109-4163-89C7-E0AD5A5C1D6D}"/>
              </a:ext>
            </a:extLst>
          </p:cNvPr>
          <p:cNvSpPr/>
          <p:nvPr/>
        </p:nvSpPr>
        <p:spPr>
          <a:xfrm>
            <a:off x="3093839" y="3677298"/>
            <a:ext cx="9252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ln w="19050">
                  <a:solidFill>
                    <a:schemeClr val="tx1"/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XOR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2B95839-AA0C-47F8-9D81-5169FDDC2213}"/>
              </a:ext>
            </a:extLst>
          </p:cNvPr>
          <p:cNvGrpSpPr/>
          <p:nvPr/>
        </p:nvGrpSpPr>
        <p:grpSpPr>
          <a:xfrm>
            <a:off x="9848091" y="956995"/>
            <a:ext cx="2168781" cy="716094"/>
            <a:chOff x="9848091" y="956995"/>
            <a:chExt cx="2168781" cy="716094"/>
          </a:xfrm>
        </p:grpSpPr>
        <p:sp>
          <p:nvSpPr>
            <p:cNvPr id="26" name="立方体 25">
              <a:extLst>
                <a:ext uri="{FF2B5EF4-FFF2-40B4-BE49-F238E27FC236}">
                  <a16:creationId xmlns:a16="http://schemas.microsoft.com/office/drawing/2014/main" id="{4CD55C96-60A2-4164-8984-BB30B25AA83F}"/>
                </a:ext>
              </a:extLst>
            </p:cNvPr>
            <p:cNvSpPr/>
            <p:nvPr/>
          </p:nvSpPr>
          <p:spPr>
            <a:xfrm>
              <a:off x="9848091" y="1002648"/>
              <a:ext cx="1963607" cy="670441"/>
            </a:xfrm>
            <a:prstGeom prst="cub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密钥流生成器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AE00244-D973-418A-923D-E18F945EB4AF}"/>
                </a:ext>
              </a:extLst>
            </p:cNvPr>
            <p:cNvSpPr txBox="1"/>
            <p:nvPr/>
          </p:nvSpPr>
          <p:spPr>
            <a:xfrm>
              <a:off x="9965537" y="956995"/>
              <a:ext cx="205133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Key stream generator</a:t>
              </a:r>
              <a:endParaRPr lang="zh-CN" altLang="en-US" sz="1050" dirty="0">
                <a:solidFill>
                  <a:schemeClr val="bg1"/>
                </a:solidFill>
                <a:latin typeface="Source Code Variable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6958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91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维尔南密码（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Vernam Cipher)</a:t>
            </a:r>
            <a:endParaRPr lang="zh-CN" altLang="en-US" sz="2800" dirty="0">
              <a:latin typeface="Gen Jyuu Gothic Normal" panose="020B0202020203020207" pitchFamily="34" charset="-128"/>
              <a:ea typeface="Gen Jyuu Gothic Normal" panose="020B0202020203020207" pitchFamily="34" charset="-128"/>
              <a:cs typeface="Gen Jyuu Gothic Normal" panose="020B0202020203020207" pitchFamily="34" charset="-128"/>
            </a:endParaRP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11111000000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AAC1B89-EE39-4B0F-A8AC-C35F61191F31}"/>
              </a:ext>
            </a:extLst>
          </p:cNvPr>
          <p:cNvSpPr/>
          <p:nvPr/>
        </p:nvSpPr>
        <p:spPr>
          <a:xfrm>
            <a:off x="4642415" y="4156261"/>
            <a:ext cx="2900153" cy="4281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7B2463B2-841D-4D87-A24E-AA707A82A46D}"/>
              </a:ext>
            </a:extLst>
          </p:cNvPr>
          <p:cNvSpPr/>
          <p:nvPr/>
        </p:nvSpPr>
        <p:spPr>
          <a:xfrm>
            <a:off x="4642416" y="3554701"/>
            <a:ext cx="29001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11111000000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F2E29E1-473C-4E19-A2A0-F28423267453}"/>
              </a:ext>
            </a:extLst>
          </p:cNvPr>
          <p:cNvSpPr/>
          <p:nvPr/>
        </p:nvSpPr>
        <p:spPr>
          <a:xfrm>
            <a:off x="4642416" y="3092523"/>
            <a:ext cx="29001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11101101111</a:t>
            </a:r>
            <a:endParaRPr lang="zh-CN" altLang="en-US" sz="32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313FE25-7109-4163-89C7-E0AD5A5C1D6D}"/>
              </a:ext>
            </a:extLst>
          </p:cNvPr>
          <p:cNvSpPr/>
          <p:nvPr/>
        </p:nvSpPr>
        <p:spPr>
          <a:xfrm>
            <a:off x="3093839" y="3677298"/>
            <a:ext cx="9252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ln w="19050">
                  <a:solidFill>
                    <a:schemeClr val="tx1"/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XOR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376826B-4BAA-44D6-A4AE-2E380717CF2B}"/>
              </a:ext>
            </a:extLst>
          </p:cNvPr>
          <p:cNvSpPr/>
          <p:nvPr/>
        </p:nvSpPr>
        <p:spPr>
          <a:xfrm>
            <a:off x="4642419" y="4077949"/>
            <a:ext cx="29001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00010101111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191CD72-9108-482F-97C7-2871E778023B}"/>
              </a:ext>
            </a:extLst>
          </p:cNvPr>
          <p:cNvGrpSpPr/>
          <p:nvPr/>
        </p:nvGrpSpPr>
        <p:grpSpPr>
          <a:xfrm>
            <a:off x="9848091" y="956995"/>
            <a:ext cx="2168781" cy="716094"/>
            <a:chOff x="9848091" y="956995"/>
            <a:chExt cx="2168781" cy="716094"/>
          </a:xfrm>
        </p:grpSpPr>
        <p:sp>
          <p:nvSpPr>
            <p:cNvPr id="26" name="立方体 25">
              <a:extLst>
                <a:ext uri="{FF2B5EF4-FFF2-40B4-BE49-F238E27FC236}">
                  <a16:creationId xmlns:a16="http://schemas.microsoft.com/office/drawing/2014/main" id="{CF1A5DDE-3450-44F7-85A8-A63522938FBE}"/>
                </a:ext>
              </a:extLst>
            </p:cNvPr>
            <p:cNvSpPr/>
            <p:nvPr/>
          </p:nvSpPr>
          <p:spPr>
            <a:xfrm>
              <a:off x="9848091" y="1002648"/>
              <a:ext cx="1963607" cy="670441"/>
            </a:xfrm>
            <a:prstGeom prst="cub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密钥流生成器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4764B74-BE51-4CE1-9E88-19895ECB2E95}"/>
                </a:ext>
              </a:extLst>
            </p:cNvPr>
            <p:cNvSpPr txBox="1"/>
            <p:nvPr/>
          </p:nvSpPr>
          <p:spPr>
            <a:xfrm>
              <a:off x="9965537" y="956995"/>
              <a:ext cx="205133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Key stream generator</a:t>
              </a:r>
              <a:endParaRPr lang="zh-CN" altLang="en-US" sz="1050" dirty="0">
                <a:solidFill>
                  <a:schemeClr val="bg1"/>
                </a:solidFill>
                <a:latin typeface="Source Code Variable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848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91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维尔南密码（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Vernam Cipher)</a:t>
            </a:r>
            <a:endParaRPr lang="zh-CN" altLang="en-US" sz="2800" dirty="0">
              <a:latin typeface="Gen Jyuu Gothic Normal" panose="020B0202020203020207" pitchFamily="34" charset="-128"/>
              <a:ea typeface="Gen Jyuu Gothic Normal" panose="020B0202020203020207" pitchFamily="34" charset="-128"/>
              <a:cs typeface="Gen Jyuu Gothic Normal" panose="020B0202020203020207" pitchFamily="34" charset="-128"/>
            </a:endParaRP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11111000000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00010101111</a:t>
            </a:r>
            <a:endParaRPr lang="en-US" altLang="zh-CN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7B2463B2-841D-4D87-A24E-AA707A82A46D}"/>
              </a:ext>
            </a:extLst>
          </p:cNvPr>
          <p:cNvSpPr/>
          <p:nvPr/>
        </p:nvSpPr>
        <p:spPr>
          <a:xfrm>
            <a:off x="4642416" y="3554701"/>
            <a:ext cx="29001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11111000000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F2E29E1-473C-4E19-A2A0-F28423267453}"/>
              </a:ext>
            </a:extLst>
          </p:cNvPr>
          <p:cNvSpPr/>
          <p:nvPr/>
        </p:nvSpPr>
        <p:spPr>
          <a:xfrm>
            <a:off x="4642416" y="3092523"/>
            <a:ext cx="29001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11101101111</a:t>
            </a:r>
            <a:endParaRPr lang="zh-CN" altLang="en-US" sz="32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376826B-4BAA-44D6-A4AE-2E380717CF2B}"/>
              </a:ext>
            </a:extLst>
          </p:cNvPr>
          <p:cNvSpPr/>
          <p:nvPr/>
        </p:nvSpPr>
        <p:spPr>
          <a:xfrm>
            <a:off x="4642419" y="4077949"/>
            <a:ext cx="29001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4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00010101111</a:t>
            </a:r>
            <a:endParaRPr lang="zh-CN" altLang="en-US" sz="3200" dirty="0">
              <a:solidFill>
                <a:schemeClr val="accent4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23BF6A0-52A3-455C-AD45-34E3DB56CE42}"/>
              </a:ext>
            </a:extLst>
          </p:cNvPr>
          <p:cNvGrpSpPr/>
          <p:nvPr/>
        </p:nvGrpSpPr>
        <p:grpSpPr>
          <a:xfrm>
            <a:off x="9848091" y="956995"/>
            <a:ext cx="2168781" cy="716094"/>
            <a:chOff x="9848091" y="956995"/>
            <a:chExt cx="2168781" cy="716094"/>
          </a:xfrm>
        </p:grpSpPr>
        <p:sp>
          <p:nvSpPr>
            <p:cNvPr id="24" name="立方体 23">
              <a:extLst>
                <a:ext uri="{FF2B5EF4-FFF2-40B4-BE49-F238E27FC236}">
                  <a16:creationId xmlns:a16="http://schemas.microsoft.com/office/drawing/2014/main" id="{CF9D746B-C362-4A0A-A382-BCC88A91984C}"/>
                </a:ext>
              </a:extLst>
            </p:cNvPr>
            <p:cNvSpPr/>
            <p:nvPr/>
          </p:nvSpPr>
          <p:spPr>
            <a:xfrm>
              <a:off x="9848091" y="1002648"/>
              <a:ext cx="1963607" cy="670441"/>
            </a:xfrm>
            <a:prstGeom prst="cub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密钥流生成器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6ABE2B8-0BF1-4AD3-90B4-04541F21091C}"/>
                </a:ext>
              </a:extLst>
            </p:cNvPr>
            <p:cNvSpPr txBox="1"/>
            <p:nvPr/>
          </p:nvSpPr>
          <p:spPr>
            <a:xfrm>
              <a:off x="9965537" y="956995"/>
              <a:ext cx="205133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Key stream generator</a:t>
              </a:r>
              <a:endParaRPr lang="zh-CN" altLang="en-US" sz="1050" dirty="0">
                <a:solidFill>
                  <a:schemeClr val="bg1"/>
                </a:solidFill>
                <a:latin typeface="Source Code Variable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2826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3000">
        <p159:morph option="byChar"/>
      </p:transition>
    </mc:Choice>
    <mc:Fallback xmlns="">
      <p:transition advTm="300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178</Words>
  <Application>Microsoft Office PowerPoint</Application>
  <PresentationFormat>宽屏</PresentationFormat>
  <Paragraphs>98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Gen Jyuu Gothic Bold</vt:lpstr>
      <vt:lpstr>Gen Jyuu Gothic Normal</vt:lpstr>
      <vt:lpstr>等线</vt:lpstr>
      <vt:lpstr>等线 Light</vt:lpstr>
      <vt:lpstr>Arial</vt:lpstr>
      <vt:lpstr>Source Code Variable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Little Round</dc:creator>
  <cp:lastModifiedBy>Little Round</cp:lastModifiedBy>
  <cp:revision>131</cp:revision>
  <dcterms:created xsi:type="dcterms:W3CDTF">2019-03-04T09:06:48Z</dcterms:created>
  <dcterms:modified xsi:type="dcterms:W3CDTF">2019-03-17T17:45:17Z</dcterms:modified>
</cp:coreProperties>
</file>