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CAE8-5191-467B-8F98-9138DF9BDB4F}"/>
              </a:ext>
            </a:extLst>
          </p:cNvPr>
          <p:cNvSpPr txBox="1"/>
          <p:nvPr/>
        </p:nvSpPr>
        <p:spPr>
          <a:xfrm>
            <a:off x="7662206" y="139218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Example from book</a:t>
            </a:r>
            <a:endParaRPr lang="zh-CN" altLang="en-US" sz="1200" dirty="0">
              <a:solidFill>
                <a:schemeClr val="bg2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8695259" y="1000555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59" y="1000555"/>
                <a:ext cx="4039619" cy="666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3612367" y="3226823"/>
                <a:ext cx="4039619" cy="124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accent6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67" y="3226823"/>
                <a:ext cx="4039619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545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20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3612366" y="3226823"/>
                <a:ext cx="8341945" cy="167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303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303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531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  <a:p>
                <a:pPr/>
                <a:endParaRPr lang="en-US" altLang="zh-CN" sz="2800" dirty="0"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66" y="3226823"/>
                <a:ext cx="8341945" cy="1671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52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2428204" y="3226823"/>
                <a:ext cx="8341945" cy="167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303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303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531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  <a:p>
                <a:pPr/>
                <a:endParaRPr lang="en-US" altLang="zh-CN" sz="2800" dirty="0"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04" y="3226823"/>
                <a:ext cx="8341945" cy="1671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4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2428204" y="3226823"/>
                <a:ext cx="9526108" cy="167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303</m:t>
                                  </m:r>
                                </m:e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303</m:t>
                                  </m:r>
                                </m:e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531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  <m:t>𝑚𝑜𝑑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  <m:t> 26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Source Code Variable" panose="020B0509030403020204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  <a:p>
                <a:pPr/>
                <a:endParaRPr lang="en-US" altLang="zh-CN" sz="2800" dirty="0"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04" y="3226823"/>
                <a:ext cx="9526108" cy="1671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0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/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6F81842-A547-45A9-A64D-F5191E7CE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8" y="3585479"/>
                <a:ext cx="21126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/>
              <p:nvPr/>
            </p:nvSpPr>
            <p:spPr>
              <a:xfrm>
                <a:off x="2428204" y="3226823"/>
                <a:ext cx="9526108" cy="167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303</m:t>
                                  </m:r>
                                </m:e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303</m:t>
                                  </m:r>
                                </m:e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Source Code Variable" panose="020B0509030403020204" pitchFamily="49" charset="0"/>
                                    </a:rPr>
                                    <m:t>531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  <m:t>𝑚𝑜𝑑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  <m:t> 26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Source Code Variable" panose="020B0509030403020204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solidFill>
                    <a:srgbClr val="FFC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  <a:p>
                <a:pPr/>
                <a:endParaRPr lang="en-US" altLang="zh-CN" sz="2800" dirty="0"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FB438F-EE96-43BE-98CC-BAB2DA3A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04" y="3226823"/>
                <a:ext cx="9526108" cy="1671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DF754CE-B657-44F1-B71D-1C5F17360AB0}"/>
              </a:ext>
            </a:extLst>
          </p:cNvPr>
          <p:cNvSpPr/>
          <p:nvPr/>
        </p:nvSpPr>
        <p:spPr>
          <a:xfrm>
            <a:off x="9664758" y="4694163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rrl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3A4AD7F-F269-46F2-96AD-205E1F3772E7}"/>
              </a:ext>
            </a:extLst>
          </p:cNvPr>
          <p:cNvCxnSpPr>
            <a:cxnSpLocks/>
          </p:cNvCxnSpPr>
          <p:nvPr/>
        </p:nvCxnSpPr>
        <p:spPr>
          <a:xfrm>
            <a:off x="9470713" y="4198691"/>
            <a:ext cx="254533" cy="5433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A2A7B0A-EC03-48C8-9589-8919FB28E23B}"/>
              </a:ext>
            </a:extLst>
          </p:cNvPr>
          <p:cNvCxnSpPr>
            <a:cxnSpLocks/>
          </p:cNvCxnSpPr>
          <p:nvPr/>
        </p:nvCxnSpPr>
        <p:spPr>
          <a:xfrm>
            <a:off x="10121967" y="4116781"/>
            <a:ext cx="0" cy="6252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A30EDF-EFED-43A1-B3BB-02BF3C9BA821}"/>
              </a:ext>
            </a:extLst>
          </p:cNvPr>
          <p:cNvCxnSpPr>
            <a:cxnSpLocks/>
          </p:cNvCxnSpPr>
          <p:nvPr/>
        </p:nvCxnSpPr>
        <p:spPr>
          <a:xfrm flipH="1">
            <a:off x="10518689" y="4242589"/>
            <a:ext cx="319845" cy="4994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2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F754CE-B657-44F1-B71D-1C5F17360AB0}"/>
              </a:ext>
            </a:extLst>
          </p:cNvPr>
          <p:cNvSpPr/>
          <p:nvPr/>
        </p:nvSpPr>
        <p:spPr>
          <a:xfrm>
            <a:off x="1228201" y="4694163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rrl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47EE8E-A690-44AC-9ECB-BFEDD79D08D6}"/>
              </a:ext>
            </a:extLst>
          </p:cNvPr>
          <p:cNvCxnSpPr>
            <a:cxnSpLocks/>
          </p:cNvCxnSpPr>
          <p:nvPr/>
        </p:nvCxnSpPr>
        <p:spPr>
          <a:xfrm>
            <a:off x="1677387" y="3028426"/>
            <a:ext cx="0" cy="15603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2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F754CE-B657-44F1-B71D-1C5F17360AB0}"/>
              </a:ext>
            </a:extLst>
          </p:cNvPr>
          <p:cNvSpPr/>
          <p:nvPr/>
        </p:nvSpPr>
        <p:spPr>
          <a:xfrm>
            <a:off x="1228201" y="4694163"/>
            <a:ext cx="4082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rrl</a:t>
            </a:r>
            <a:r>
              <a:rPr lang="en-US" altLang="zh-CN" sz="3200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mwb</a:t>
            </a:r>
            <a:r>
              <a:rPr lang="en-US" altLang="zh-CN" sz="3200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 kas </a:t>
            </a:r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pdh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47EE8E-A690-44AC-9ECB-BFEDD79D08D6}"/>
              </a:ext>
            </a:extLst>
          </p:cNvPr>
          <p:cNvCxnSpPr>
            <a:cxnSpLocks/>
          </p:cNvCxnSpPr>
          <p:nvPr/>
        </p:nvCxnSpPr>
        <p:spPr>
          <a:xfrm>
            <a:off x="4663868" y="3028426"/>
            <a:ext cx="0" cy="15603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2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rrlmwbkaspdh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F754CE-B657-44F1-B71D-1C5F17360AB0}"/>
              </a:ext>
            </a:extLst>
          </p:cNvPr>
          <p:cNvSpPr/>
          <p:nvPr/>
        </p:nvSpPr>
        <p:spPr>
          <a:xfrm>
            <a:off x="4528795" y="3554701"/>
            <a:ext cx="4082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rrlmwbkaspdh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0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0">
        <p159:morph option="byChar"/>
      </p:transition>
    </mc:Choice>
    <mc:Fallback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4338275" y="3442185"/>
                <a:ext cx="4039619" cy="14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3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75" y="3442185"/>
                <a:ext cx="4039619" cy="140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22B9C21-0C98-4558-A747-C230480D0DBA}"/>
              </a:ext>
            </a:extLst>
          </p:cNvPr>
          <p:cNvSpPr txBox="1"/>
          <p:nvPr/>
        </p:nvSpPr>
        <p:spPr>
          <a:xfrm>
            <a:off x="4473595" y="23846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Choose a invertible matrix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8AA158-2C22-4F3E-B819-4C2C224F56A0}"/>
              </a:ext>
            </a:extLst>
          </p:cNvPr>
          <p:cNvSpPr txBox="1"/>
          <p:nvPr/>
        </p:nvSpPr>
        <p:spPr>
          <a:xfrm>
            <a:off x="4473595" y="2129426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选择一个可逆矩阵（</a:t>
            </a:r>
            <a:r>
              <a:rPr lang="en-US" altLang="zh-CN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mod 26</a:t>
            </a:r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意义下）</a:t>
            </a:r>
          </a:p>
        </p:txBody>
      </p:sp>
    </p:spTree>
    <p:extLst>
      <p:ext uri="{BB962C8B-B14F-4D97-AF65-F5344CB8AC3E}">
        <p14:creationId xmlns:p14="http://schemas.microsoft.com/office/powerpoint/2010/main" val="3967911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1043659" y="3401758"/>
                <a:ext cx="10746297" cy="14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>
                    <a:solidFill>
                      <a:sysClr val="windowText" lastClr="000000"/>
                    </a:solidFill>
                    <a:ea typeface="Source Code Variable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>
                    <a:solidFill>
                      <a:sysClr val="windowText" lastClr="000000"/>
                    </a:solidFill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Source Code Variable" panose="020B0509030403020204" pitchFamily="49" charset="0"/>
                      </a:rPr>
                      <m:t>≡</m:t>
                    </m:r>
                  </m:oMath>
                </a14:m>
                <a:r>
                  <a:rPr lang="en-US" altLang="zh-CN" sz="3200" dirty="0">
                    <a:solidFill>
                      <a:sysClr val="windowText" lastClr="000000"/>
                    </a:solidFill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>
                    <a:solidFill>
                      <a:sysClr val="windowText" lastClr="000000"/>
                    </a:solidFill>
                    <a:latin typeface="Source Code Variable" panose="020B0509030403020204" pitchFamily="49" charset="0"/>
                    <a:ea typeface="Source Code Variable" panose="020B0509030403020204" pitchFamily="49" charset="0"/>
                  </a:rPr>
                  <a:t> (mod 26)</a:t>
                </a: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59" y="3401758"/>
                <a:ext cx="10746297" cy="140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22B9C21-0C98-4558-A747-C230480D0DBA}"/>
              </a:ext>
            </a:extLst>
          </p:cNvPr>
          <p:cNvSpPr txBox="1"/>
          <p:nvPr/>
        </p:nvSpPr>
        <p:spPr>
          <a:xfrm>
            <a:off x="4473595" y="23846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Choose a invertible matrix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8AA158-2C22-4F3E-B819-4C2C224F56A0}"/>
              </a:ext>
            </a:extLst>
          </p:cNvPr>
          <p:cNvSpPr txBox="1"/>
          <p:nvPr/>
        </p:nvSpPr>
        <p:spPr>
          <a:xfrm>
            <a:off x="4473595" y="2129426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选择一个可逆矩阵（</a:t>
            </a:r>
            <a:r>
              <a:rPr lang="en-US" altLang="zh-CN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mod 26</a:t>
            </a:r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意义下）</a:t>
            </a:r>
          </a:p>
        </p:txBody>
      </p:sp>
    </p:spTree>
    <p:extLst>
      <p:ext uri="{BB962C8B-B14F-4D97-AF65-F5344CB8AC3E}">
        <p14:creationId xmlns:p14="http://schemas.microsoft.com/office/powerpoint/2010/main" val="93944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00">
        <p159:morph option="byChar"/>
      </p:transition>
    </mc:Choice>
    <mc:Fallback>
      <p:transition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1043659" y="3401758"/>
                <a:ext cx="10746297" cy="14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>
                    <a:solidFill>
                      <a:sysClr val="windowText" lastClr="000000"/>
                    </a:solidFill>
                    <a:ea typeface="Source Code Variable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Source Code Variable" panose="020B05090304030202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Source Code Variable" panose="020B05090304030202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3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59" y="3401758"/>
                <a:ext cx="10746297" cy="140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22B9C21-0C98-4558-A747-C230480D0DBA}"/>
              </a:ext>
            </a:extLst>
          </p:cNvPr>
          <p:cNvSpPr txBox="1"/>
          <p:nvPr/>
        </p:nvSpPr>
        <p:spPr>
          <a:xfrm>
            <a:off x="4473595" y="23846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Choose a invertible matrix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8AA158-2C22-4F3E-B819-4C2C224F56A0}"/>
              </a:ext>
            </a:extLst>
          </p:cNvPr>
          <p:cNvSpPr txBox="1"/>
          <p:nvPr/>
        </p:nvSpPr>
        <p:spPr>
          <a:xfrm>
            <a:off x="4473595" y="2129426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选择一个可逆矩阵（</a:t>
            </a:r>
            <a:r>
              <a:rPr lang="en-US" altLang="zh-CN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mod 26</a:t>
            </a:r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意义下）</a:t>
            </a:r>
          </a:p>
        </p:txBody>
      </p:sp>
    </p:spTree>
    <p:extLst>
      <p:ext uri="{BB962C8B-B14F-4D97-AF65-F5344CB8AC3E}">
        <p14:creationId xmlns:p14="http://schemas.microsoft.com/office/powerpoint/2010/main" val="1396223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1443715" y="3562639"/>
                <a:ext cx="4039619" cy="14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3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15" y="3562639"/>
                <a:ext cx="4039619" cy="140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22B9C21-0C98-4558-A747-C230480D0DBA}"/>
              </a:ext>
            </a:extLst>
          </p:cNvPr>
          <p:cNvSpPr txBox="1"/>
          <p:nvPr/>
        </p:nvSpPr>
        <p:spPr>
          <a:xfrm>
            <a:off x="4473595" y="23846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Choose a invertible matrix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8AA158-2C22-4F3E-B819-4C2C224F56A0}"/>
              </a:ext>
            </a:extLst>
          </p:cNvPr>
          <p:cNvSpPr txBox="1"/>
          <p:nvPr/>
        </p:nvSpPr>
        <p:spPr>
          <a:xfrm>
            <a:off x="4473595" y="2129426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选择一个可逆矩阵（</a:t>
            </a:r>
            <a:r>
              <a:rPr lang="en-US" altLang="zh-CN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mod 26</a:t>
            </a:r>
            <a:r>
              <a:rPr lang="zh-CN" altLang="en-US" dirty="0">
                <a:latin typeface="Gen Jyuu Gothic Medium" panose="020B0402020203020207" pitchFamily="34" charset="-128"/>
                <a:ea typeface="Gen Jyuu Gothic Medium" panose="020B0402020203020207" pitchFamily="34" charset="-128"/>
                <a:cs typeface="Gen Jyuu Gothic Medium" panose="020B0402020203020207" pitchFamily="34" charset="-128"/>
              </a:rPr>
              <a:t>意义下）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5CD4647-18B9-4B52-ACCF-8F29926A31EA}"/>
                  </a:ext>
                </a:extLst>
              </p:cNvPr>
              <p:cNvSpPr/>
              <p:nvPr/>
            </p:nvSpPr>
            <p:spPr>
              <a:xfrm>
                <a:off x="7118071" y="3546416"/>
                <a:ext cx="4039619" cy="1437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3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5CD4647-18B9-4B52-ACCF-8F29926A3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71" y="3546416"/>
                <a:ext cx="4039619" cy="1437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3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68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4518985" y="3554701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6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0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希尔密码（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Hill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52220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paymoremoney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468058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581870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35FFB20F-05EE-495A-AF32-AB4AEAFB82A0}"/>
              </a:ext>
            </a:extLst>
          </p:cNvPr>
          <p:cNvSpPr/>
          <p:nvPr/>
        </p:nvSpPr>
        <p:spPr>
          <a:xfrm>
            <a:off x="9706198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263FD2-B18A-4ACD-8E36-E7A357C1CC7E}"/>
              </a:ext>
            </a:extLst>
          </p:cNvPr>
          <p:cNvGrpSpPr/>
          <p:nvPr/>
        </p:nvGrpSpPr>
        <p:grpSpPr>
          <a:xfrm>
            <a:off x="7943832" y="1067773"/>
            <a:ext cx="1563248" cy="605316"/>
            <a:chOff x="7705299" y="1067773"/>
            <a:chExt cx="1563248" cy="6053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0AA8A-7F75-4B80-82AF-A9C25E8FFC5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76A36-58C2-441A-9214-8B5F167CBBC0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/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𝐾</m:t>
                      </m:r>
                      <m:r>
                        <a:rPr lang="en-US" altLang="zh-CN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Source Code Variable" panose="020B0509030403020204" pitchFamily="49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Source Code Variable" panose="020B050903040302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Source Code Variable" panose="020B050903040302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Source Code Variable" panose="020B0509030403020204" pitchFamily="49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AD711B-0D7A-45EC-8C86-40672BF3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0" y="1003590"/>
                <a:ext cx="4039619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824BC38-F534-4CE6-B70A-BA603C5E832C}"/>
              </a:ext>
            </a:extLst>
          </p:cNvPr>
          <p:cNvSpPr/>
          <p:nvPr/>
        </p:nvSpPr>
        <p:spPr>
          <a:xfrm>
            <a:off x="1228201" y="2276881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pay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mor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emo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ney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F81842-A547-45A9-A64D-F5191E7CEDB1}"/>
              </a:ext>
            </a:extLst>
          </p:cNvPr>
          <p:cNvSpPr/>
          <p:nvPr/>
        </p:nvSpPr>
        <p:spPr>
          <a:xfrm>
            <a:off x="1150038" y="2861656"/>
            <a:ext cx="1039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15 0 24</a:t>
            </a:r>
          </a:p>
        </p:txBody>
      </p:sp>
    </p:spTree>
    <p:extLst>
      <p:ext uri="{BB962C8B-B14F-4D97-AF65-F5344CB8AC3E}">
        <p14:creationId xmlns:p14="http://schemas.microsoft.com/office/powerpoint/2010/main" val="419135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441</Words>
  <Application>Microsoft Office PowerPoint</Application>
  <PresentationFormat>宽屏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Gen Jyuu Gothic Bold</vt:lpstr>
      <vt:lpstr>Gen Jyuu Gothic Medium</vt:lpstr>
      <vt:lpstr>Gen Jyuu Gothic Normal</vt:lpstr>
      <vt:lpstr>等线</vt:lpstr>
      <vt:lpstr>等线 Light</vt:lpstr>
      <vt:lpstr>Arial</vt:lpstr>
      <vt:lpstr>Cambria Math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110</cp:revision>
  <dcterms:created xsi:type="dcterms:W3CDTF">2019-03-04T09:06:48Z</dcterms:created>
  <dcterms:modified xsi:type="dcterms:W3CDTF">2019-03-05T09:35:22Z</dcterms:modified>
</cp:coreProperties>
</file>