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70AD47"/>
    <a:srgbClr val="BF9000"/>
    <a:srgbClr val="C55A1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A03CD-9D1B-4A20-AFAA-8C12FC0B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D94B56-4165-4D91-9489-A180E8486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16CDF-CC63-4D61-8355-445E3CB8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2633-17AE-458C-8B0F-3F5D2C9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F6EDD-640E-4DB2-A293-BB49128D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BED6D-3C0A-45E7-8D99-F7FB27F7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055DD-2CDA-4FD5-9959-EADEEE0F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8C235-34CB-48FF-B87B-9AEE8140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2C06E-7F0F-43CB-ACF1-1EB148FC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D709B-954F-4754-AAF5-1C373FF5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3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CE5F5-FFCF-498E-9DD9-6148B982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470A9-2CF5-4DBF-BDB0-2FDA01AF3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1C316-86DD-415D-90DA-4E6E3107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1367-F0AD-4F02-8E79-41CD70B1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9793C-468C-4E93-9C4E-EEB4280E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739EB-AEFB-436F-B127-50EA02D5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9EF0A-567B-49B8-A19A-9CED9E2F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4EAA-AFB8-476F-9B41-7CF805B6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316B0-2A13-4CDD-B983-88A5747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76309-1F34-49DF-BA62-DD082AB6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0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2F071-D4F0-4C6F-BDED-65FA4AAC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3099D-EDB6-4A99-89A8-0EE1B85F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FD90C-E497-47FC-BFAC-AF4756BC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A8D1-2A0E-4A90-9E26-DACFAAA0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A6659-D474-4942-AA8F-F7E840C1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8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7B4A-7F61-4F19-8D7E-A01BE320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5592C-020C-48FC-A0A3-42DFB9D66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07315-2681-41A7-AE9F-3B5C9371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12B4E-8212-4D4F-A89C-B50B1177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9884D-1CCD-4E12-9251-62EE25A9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5426C-9812-43C4-8E7F-6B7B3334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7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13DF5-107D-4F34-AC78-070A7901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B41A9-0BB9-4CB2-A268-2A74EC6C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A53E9-223E-402B-8C6F-B2CC5FFB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93C0E8-EB99-4D48-9BCA-EB43D653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F8C96-DDEB-4E34-A977-FC601DEEB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358DA3-45EF-4C93-8136-688BEABA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E1071-3BB1-4818-9E22-B4D67C28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1F65CC-C67C-4B3E-AF29-F9CFD2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C119-3750-4C18-8857-B93FBE70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0D487A-5DDD-4667-A737-2B47FAE9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36B04-B381-4639-AAC0-C5862D74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6E409A-C8D2-4D60-98DA-9E31F75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4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F956A-6B02-4486-BFCE-AE9497A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2F63E-8BF4-4768-9D57-88747524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AE37A-6E27-4340-9E4C-2DFCD9D8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A3F7-8482-40DD-8D42-58199C0F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FEC5C-791F-4D39-BFCD-108943F8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540BE3-37F2-4CBB-8F3F-25A199E21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B60AC-9F6E-478E-BF0E-FF00D21B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18726-13EB-4C7F-B858-E860E154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F85A6-C2B1-4CBB-B0A4-99F42253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5F825-49F8-4421-9D2E-C9578F41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1978F4-1066-46E9-ABA4-747C183D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D672A-967E-4E10-B484-742925C0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0F519-33FD-4FB6-AC19-516973E9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06759-8B23-449C-A2AD-F1E8E697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BFE54-DB37-4737-81AB-8C27C9C7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36F76-1B29-4B77-B966-BCCE39C5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29ABE-969E-44FC-B6BA-277CB54F4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60F48-1BE0-4175-A59C-3C90C82E1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22FE-EB8B-4BCD-8AA7-80A9E67CCAB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F01F2-DEA5-4D29-A2BA-7E91B086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C6C4-2790-429F-90BE-F51AFDEC3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AEC0-08A8-4820-A3C8-A43CF6C8C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730A9-E056-497D-906C-D1499DDEC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B7CB3-15A6-42C0-B9FA-39A74F20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7CCA35-A263-4360-AB84-80CF66B95E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  基于议程和用户目标（</a:t>
            </a:r>
            <a:r>
              <a:rPr lang="en-US" altLang="zh-CN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Agenda-based</a:t>
            </a:r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54DC2-1C29-4B0D-AE76-0208A1705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82"/>
          <a:stretch/>
        </p:blipFill>
        <p:spPr>
          <a:xfrm rot="16200000">
            <a:off x="7300516" y="952895"/>
            <a:ext cx="3489328" cy="589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B41BCF-7AE9-49D0-AEB6-C755C9C7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34"/>
          <a:stretch/>
        </p:blipFill>
        <p:spPr>
          <a:xfrm rot="16200000">
            <a:off x="728541" y="873007"/>
            <a:ext cx="4836559" cy="58983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2964B98-E83C-484A-A17A-BB34DB2FC594}"/>
              </a:ext>
            </a:extLst>
          </p:cNvPr>
          <p:cNvSpPr/>
          <p:nvPr/>
        </p:nvSpPr>
        <p:spPr>
          <a:xfrm>
            <a:off x="7336633" y="2143"/>
            <a:ext cx="48553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Jost Schatzmann and Steve Young. The hidden agenda user simulation model. IEEE transactions on audio, speech, and language processing, 17(4):733–747, 2009.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C6EE-045F-4E0D-A0C5-14D884F9E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42950"/>
          </a:xfr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  生成用户目标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E02734-C269-435E-9C80-DAC0FAEF0859}"/>
              </a:ext>
            </a:extLst>
          </p:cNvPr>
          <p:cNvGrpSpPr/>
          <p:nvPr/>
        </p:nvGrpSpPr>
        <p:grpSpPr>
          <a:xfrm>
            <a:off x="750396" y="876063"/>
            <a:ext cx="4843461" cy="2596267"/>
            <a:chOff x="1090614" y="1276112"/>
            <a:chExt cx="6310311" cy="33825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5EF3DC4-010F-4858-B353-3053E26276A2}"/>
                </a:ext>
              </a:extLst>
            </p:cNvPr>
            <p:cNvSpPr/>
            <p:nvPr/>
          </p:nvSpPr>
          <p:spPr>
            <a:xfrm>
              <a:off x="1091565" y="3429000"/>
              <a:ext cx="2952750" cy="6429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Gen Jyuu Gothic Bold" panose="020B0602020203020207" pitchFamily="34" charset="-128"/>
                  <a:ea typeface="Gen Jyuu Gothic Bold" panose="020B0602020203020207" pitchFamily="34" charset="-128"/>
                  <a:cs typeface="Gen Jyuu Gothic Bold" panose="020B0602020203020207" pitchFamily="34" charset="-128"/>
                </a:rPr>
                <a:t>Inform slots</a:t>
              </a:r>
              <a:endPara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BC4B2D-6D1E-4602-A282-A21760058F0B}"/>
                </a:ext>
              </a:extLst>
            </p:cNvPr>
            <p:cNvSpPr/>
            <p:nvPr/>
          </p:nvSpPr>
          <p:spPr>
            <a:xfrm>
              <a:off x="4448175" y="3429000"/>
              <a:ext cx="2952750" cy="6429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Gen Jyuu Gothic Bold" panose="020B0602020203020207" pitchFamily="34" charset="-128"/>
                  <a:ea typeface="Gen Jyuu Gothic Bold" panose="020B0602020203020207" pitchFamily="34" charset="-128"/>
                  <a:cs typeface="Gen Jyuu Gothic Bold" panose="020B0602020203020207" pitchFamily="34" charset="-128"/>
                </a:rPr>
                <a:t>Request slots</a:t>
              </a:r>
              <a:endPara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E2F333-8573-4057-AB57-92FEE4802516}"/>
                </a:ext>
              </a:extLst>
            </p:cNvPr>
            <p:cNvSpPr txBox="1"/>
            <p:nvPr/>
          </p:nvSpPr>
          <p:spPr>
            <a:xfrm>
              <a:off x="1090614" y="4257675"/>
              <a:ext cx="2952750" cy="40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该用户的强制要求（限制）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D7016C-56D2-4168-8913-655C4A433E2B}"/>
                </a:ext>
              </a:extLst>
            </p:cNvPr>
            <p:cNvSpPr txBox="1"/>
            <p:nvPr/>
          </p:nvSpPr>
          <p:spPr>
            <a:xfrm>
              <a:off x="4448175" y="4257675"/>
              <a:ext cx="2952749" cy="40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用户希望了解的值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762069A-3459-4D2D-BDFD-8864F4766A77}"/>
                </a:ext>
              </a:extLst>
            </p:cNvPr>
            <p:cNvSpPr/>
            <p:nvPr/>
          </p:nvSpPr>
          <p:spPr>
            <a:xfrm>
              <a:off x="2815590" y="1764506"/>
              <a:ext cx="2952750" cy="642937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100000">
                  <a:srgbClr val="70AD4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Gen Jyuu Gothic Bold" panose="020B0602020203020207" pitchFamily="34" charset="-128"/>
                  <a:ea typeface="Gen Jyuu Gothic Bold" panose="020B0602020203020207" pitchFamily="34" charset="-128"/>
                  <a:cs typeface="Gen Jyuu Gothic Bold" panose="020B0602020203020207" pitchFamily="34" charset="-128"/>
                </a:rPr>
                <a:t>User Goal</a:t>
              </a:r>
              <a:endPara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FCE5FD-7225-4797-9BAD-AB752A9DCD99}"/>
                </a:ext>
              </a:extLst>
            </p:cNvPr>
            <p:cNvSpPr txBox="1"/>
            <p:nvPr/>
          </p:nvSpPr>
          <p:spPr>
            <a:xfrm>
              <a:off x="2815590" y="1276112"/>
              <a:ext cx="2952750" cy="40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用户目标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BAD57DD-75C9-41A1-B1CF-AC0EA45C28D9}"/>
                </a:ext>
              </a:extLst>
            </p:cNvPr>
            <p:cNvCxnSpPr/>
            <p:nvPr/>
          </p:nvCxnSpPr>
          <p:spPr>
            <a:xfrm flipH="1">
              <a:off x="3048000" y="2548889"/>
              <a:ext cx="552450" cy="641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32A413D-D9B0-49AB-AF5B-4C80C66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4908888" y="2548889"/>
              <a:ext cx="552450" cy="641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5384A3-2236-4EEA-A1E1-7C580651FD2A}"/>
              </a:ext>
            </a:extLst>
          </p:cNvPr>
          <p:cNvGrpSpPr/>
          <p:nvPr/>
        </p:nvGrpSpPr>
        <p:grpSpPr>
          <a:xfrm>
            <a:off x="6598144" y="876063"/>
            <a:ext cx="4843461" cy="2596267"/>
            <a:chOff x="1090614" y="1276112"/>
            <a:chExt cx="6310311" cy="338255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689CC47-F478-44B4-86BC-A20F3DA9BC52}"/>
                </a:ext>
              </a:extLst>
            </p:cNvPr>
            <p:cNvSpPr/>
            <p:nvPr/>
          </p:nvSpPr>
          <p:spPr>
            <a:xfrm>
              <a:off x="1091565" y="3429000"/>
              <a:ext cx="2952750" cy="6429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Gen Jyuu Gothic Bold" panose="020B0602020203020207" pitchFamily="34" charset="-128"/>
                  <a:ea typeface="Gen Jyuu Gothic Bold" panose="020B0602020203020207" pitchFamily="34" charset="-128"/>
                  <a:cs typeface="Gen Jyuu Gothic Bold" panose="020B0602020203020207" pitchFamily="34" charset="-128"/>
                </a:rPr>
                <a:t>Required slots</a:t>
              </a:r>
              <a:endPara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172C3E-B760-4741-85F0-B5AEEA9FCCCE}"/>
                </a:ext>
              </a:extLst>
            </p:cNvPr>
            <p:cNvSpPr/>
            <p:nvPr/>
          </p:nvSpPr>
          <p:spPr>
            <a:xfrm>
              <a:off x="4448175" y="3429000"/>
              <a:ext cx="2952750" cy="6429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Gen Jyuu Gothic Bold" panose="020B0602020203020207" pitchFamily="34" charset="-128"/>
                  <a:ea typeface="Gen Jyuu Gothic Bold" panose="020B0602020203020207" pitchFamily="34" charset="-128"/>
                  <a:cs typeface="Gen Jyuu Gothic Bold" panose="020B0602020203020207" pitchFamily="34" charset="-128"/>
                </a:rPr>
                <a:t>Optional slots</a:t>
              </a:r>
              <a:endPara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893E0F7-6D4B-49FD-879A-CCDCDA7EA614}"/>
                </a:ext>
              </a:extLst>
            </p:cNvPr>
            <p:cNvSpPr txBox="1"/>
            <p:nvPr/>
          </p:nvSpPr>
          <p:spPr>
            <a:xfrm>
              <a:off x="1090614" y="4257675"/>
              <a:ext cx="2952750" cy="40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为了对话完整必须出现的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9DD2B53-67E5-476E-A872-4451634F112A}"/>
                </a:ext>
              </a:extLst>
            </p:cNvPr>
            <p:cNvSpPr txBox="1"/>
            <p:nvPr/>
          </p:nvSpPr>
          <p:spPr>
            <a:xfrm>
              <a:off x="4448175" y="4257675"/>
              <a:ext cx="2952749" cy="40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可有可无的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4A5F72-C0BD-493D-86D4-48A1EAD3060E}"/>
                </a:ext>
              </a:extLst>
            </p:cNvPr>
            <p:cNvSpPr/>
            <p:nvPr/>
          </p:nvSpPr>
          <p:spPr>
            <a:xfrm>
              <a:off x="2815590" y="1764506"/>
              <a:ext cx="2952750" cy="642937"/>
            </a:xfrm>
            <a:prstGeom prst="rect">
              <a:avLst/>
            </a:prstGeom>
            <a:gradFill flip="none" rotWithShape="1">
              <a:gsLst>
                <a:gs pos="0">
                  <a:srgbClr val="C55A11"/>
                </a:gs>
                <a:gs pos="100000">
                  <a:srgbClr val="BF9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Gen Jyuu Gothic Bold" panose="020B0602020203020207" pitchFamily="34" charset="-128"/>
                  <a:ea typeface="Gen Jyuu Gothic Bold" panose="020B0602020203020207" pitchFamily="34" charset="-128"/>
                  <a:cs typeface="Gen Jyuu Gothic Bold" panose="020B0602020203020207" pitchFamily="34" charset="-128"/>
                </a:rPr>
                <a:t>Slots</a:t>
              </a:r>
              <a:endPara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53610E7-1437-49B4-A598-3D87DB3EF2C3}"/>
                </a:ext>
              </a:extLst>
            </p:cNvPr>
            <p:cNvSpPr txBox="1"/>
            <p:nvPr/>
          </p:nvSpPr>
          <p:spPr>
            <a:xfrm>
              <a:off x="2815590" y="1276112"/>
              <a:ext cx="2952750" cy="40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幼圆" panose="02010509060101010101" pitchFamily="49" charset="-122"/>
                  <a:ea typeface="幼圆" panose="02010509060101010101" pitchFamily="49" charset="-122"/>
                </a:rPr>
                <a:t>所有的槽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BC1E216-FF42-4E69-8F99-3EFA829F5E39}"/>
                </a:ext>
              </a:extLst>
            </p:cNvPr>
            <p:cNvCxnSpPr/>
            <p:nvPr/>
          </p:nvCxnSpPr>
          <p:spPr>
            <a:xfrm flipH="1">
              <a:off x="3048000" y="2548889"/>
              <a:ext cx="552450" cy="641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BD0E6F6-1DB8-4F33-AC81-EAEF31A8CF89}"/>
                </a:ext>
              </a:extLst>
            </p:cNvPr>
            <p:cNvCxnSpPr>
              <a:cxnSpLocks/>
            </p:cNvCxnSpPr>
            <p:nvPr/>
          </p:nvCxnSpPr>
          <p:spPr>
            <a:xfrm>
              <a:off x="4908888" y="2548889"/>
              <a:ext cx="552450" cy="641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标题 1">
            <a:extLst>
              <a:ext uri="{FF2B5EF4-FFF2-40B4-BE49-F238E27FC236}">
                <a16:creationId xmlns:a16="http://schemas.microsoft.com/office/drawing/2014/main" id="{F0716CFF-A3F6-4F10-8FCE-08E8CC95A51E}"/>
              </a:ext>
            </a:extLst>
          </p:cNvPr>
          <p:cNvSpPr txBox="1">
            <a:spLocks/>
          </p:cNvSpPr>
          <p:nvPr/>
        </p:nvSpPr>
        <p:spPr>
          <a:xfrm>
            <a:off x="0" y="3700618"/>
            <a:ext cx="12192000" cy="742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  构建方式（两种方式）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89E28E-4821-4EA0-92CF-B39ED4B0A4A9}"/>
              </a:ext>
            </a:extLst>
          </p:cNvPr>
          <p:cNvSpPr txBox="1"/>
          <p:nvPr/>
        </p:nvSpPr>
        <p:spPr>
          <a:xfrm>
            <a:off x="1142770" y="4671856"/>
            <a:ext cx="3389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1.System: 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2.User: XXXXXXXXXXXXXXXX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3.System: 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4.User: XXXXXXXXXXXXXXXX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5.System: 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6.User: XXXXXXXXXXXXXXXX</a:t>
            </a:r>
            <a:endParaRPr lang="zh-CN" altLang="en-US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……</a:t>
            </a:r>
            <a:endParaRPr lang="zh-CN" altLang="en-US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D4130F-B2E3-422C-8D46-99DE2CBA17E9}"/>
              </a:ext>
            </a:extLst>
          </p:cNvPr>
          <p:cNvSpPr txBox="1"/>
          <p:nvPr/>
        </p:nvSpPr>
        <p:spPr>
          <a:xfrm>
            <a:off x="5120461" y="4671856"/>
            <a:ext cx="15520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  <a:endParaRPr lang="zh-CN" altLang="en-US" dirty="0">
              <a:solidFill>
                <a:srgbClr val="70AD47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F82E77C-5B9F-4048-B4EA-F9971D08E5C4}"/>
              </a:ext>
            </a:extLst>
          </p:cNvPr>
          <p:cNvSpPr/>
          <p:nvPr/>
        </p:nvSpPr>
        <p:spPr>
          <a:xfrm>
            <a:off x="750396" y="4953000"/>
            <a:ext cx="7121363" cy="32182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70D721-BBA4-4DA0-A1BE-35D239F77B88}"/>
              </a:ext>
            </a:extLst>
          </p:cNvPr>
          <p:cNvSpPr txBox="1"/>
          <p:nvPr/>
        </p:nvSpPr>
        <p:spPr>
          <a:xfrm>
            <a:off x="7871759" y="4948935"/>
            <a:ext cx="311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从用户</a:t>
            </a:r>
            <a:r>
              <a:rPr lang="zh-CN" altLang="en-US" sz="1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第一句话</a:t>
            </a:r>
            <a:r>
              <a:rPr lang="zh-CN" altLang="en-US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的标注抽取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7974EF6-FF25-470B-ABD1-D7B4E796BA0D}"/>
              </a:ext>
            </a:extLst>
          </p:cNvPr>
          <p:cNvSpPr/>
          <p:nvPr/>
        </p:nvSpPr>
        <p:spPr>
          <a:xfrm>
            <a:off x="984654" y="4924425"/>
            <a:ext cx="6240955" cy="398026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AA48A98-36DA-4D47-92DA-7BAF9B06275F}"/>
              </a:ext>
            </a:extLst>
          </p:cNvPr>
          <p:cNvSpPr/>
          <p:nvPr/>
        </p:nvSpPr>
        <p:spPr>
          <a:xfrm>
            <a:off x="984653" y="5476290"/>
            <a:ext cx="6240955" cy="398026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A379182-D8B6-4B83-9AE6-373F032CCA0B}"/>
              </a:ext>
            </a:extLst>
          </p:cNvPr>
          <p:cNvSpPr/>
          <p:nvPr/>
        </p:nvSpPr>
        <p:spPr>
          <a:xfrm>
            <a:off x="984652" y="6028281"/>
            <a:ext cx="6240955" cy="398026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02B936-58AA-4BC5-A5BD-4981FEB0FB7F}"/>
              </a:ext>
            </a:extLst>
          </p:cNvPr>
          <p:cNvSpPr txBox="1"/>
          <p:nvPr/>
        </p:nvSpPr>
        <p:spPr>
          <a:xfrm>
            <a:off x="6965739" y="5489709"/>
            <a:ext cx="311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zh-CN" altLang="en-US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从用户</a:t>
            </a:r>
            <a:r>
              <a:rPr lang="zh-CN" altLang="en-US" sz="1400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所有话</a:t>
            </a:r>
            <a:r>
              <a:rPr lang="zh-CN" altLang="en-US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的标注抽取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2AEA31-4781-4ADC-9A0E-AEC88CEB064F}"/>
              </a:ext>
            </a:extLst>
          </p:cNvPr>
          <p:cNvSpPr txBox="1"/>
          <p:nvPr/>
        </p:nvSpPr>
        <p:spPr>
          <a:xfrm>
            <a:off x="7871759" y="6028281"/>
            <a:ext cx="311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幼圆" panose="02010509060101010101" pitchFamily="49" charset="-122"/>
                <a:ea typeface="幼圆" panose="02010509060101010101" pitchFamily="49" charset="-122"/>
              </a:rPr>
              <a:t>抽取后存储，使用时随机采样一条</a:t>
            </a:r>
          </a:p>
        </p:txBody>
      </p:sp>
    </p:spTree>
    <p:extLst>
      <p:ext uri="{BB962C8B-B14F-4D97-AF65-F5344CB8AC3E}">
        <p14:creationId xmlns:p14="http://schemas.microsoft.com/office/powerpoint/2010/main" val="2108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1">
            <a:extLst>
              <a:ext uri="{FF2B5EF4-FFF2-40B4-BE49-F238E27FC236}">
                <a16:creationId xmlns:a16="http://schemas.microsoft.com/office/drawing/2014/main" id="{3565A42A-E242-4939-AC17-7B60F1395939}"/>
              </a:ext>
            </a:extLst>
          </p:cNvPr>
          <p:cNvSpPr txBox="1">
            <a:spLocks/>
          </p:cNvSpPr>
          <p:nvPr/>
        </p:nvSpPr>
        <p:spPr>
          <a:xfrm>
            <a:off x="0" y="2558354"/>
            <a:ext cx="12192000" cy="4299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Gen Jyuu Gothic Bold" panose="020B0602020203020207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41C6EE-045F-4E0D-A0C5-14D884F9E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42950"/>
          </a:xfr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  生成用户动作 </a:t>
            </a:r>
            <a:r>
              <a:rPr lang="en-US" altLang="zh-CN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– </a:t>
            </a:r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构建方式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FD4A2C-377B-4294-BD28-B659686B40CA}"/>
              </a:ext>
            </a:extLst>
          </p:cNvPr>
          <p:cNvSpPr txBox="1"/>
          <p:nvPr/>
        </p:nvSpPr>
        <p:spPr>
          <a:xfrm>
            <a:off x="922605" y="836909"/>
            <a:ext cx="3389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1.System: 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2.User: XXXXXXXXXXXXXXXX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3.System: 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4.User: XXXXXXXXXXXXXXXX</a:t>
            </a:r>
          </a:p>
          <a:p>
            <a:r>
              <a:rPr lang="en-US" altLang="zh-CN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…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2E4441E-C213-41FD-ACB1-7CDA84804287}"/>
              </a:ext>
            </a:extLst>
          </p:cNvPr>
          <p:cNvSpPr/>
          <p:nvPr/>
        </p:nvSpPr>
        <p:spPr>
          <a:xfrm>
            <a:off x="621613" y="1136518"/>
            <a:ext cx="6240955" cy="305385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53A708-D466-4956-8E03-05C2A7865202}"/>
              </a:ext>
            </a:extLst>
          </p:cNvPr>
          <p:cNvSpPr txBox="1"/>
          <p:nvPr/>
        </p:nvSpPr>
        <p:spPr>
          <a:xfrm>
            <a:off x="4900296" y="836909"/>
            <a:ext cx="1552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</a:p>
          <a:p>
            <a:r>
              <a:rPr lang="en-US" altLang="zh-CN" dirty="0">
                <a:solidFill>
                  <a:srgbClr val="70AD47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(label XXXX)</a:t>
            </a:r>
            <a:endParaRPr lang="zh-CN" altLang="en-US" dirty="0">
              <a:solidFill>
                <a:srgbClr val="70AD47"/>
              </a:solidFill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1F6217-207F-4A66-A81C-43C654D13817}"/>
              </a:ext>
            </a:extLst>
          </p:cNvPr>
          <p:cNvSpPr txBox="1"/>
          <p:nvPr/>
        </p:nvSpPr>
        <p:spPr>
          <a:xfrm>
            <a:off x="4873117" y="1962071"/>
            <a:ext cx="329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第一轮的对话动作有</a:t>
            </a:r>
            <a:r>
              <a:rPr lang="zh-CN" altLang="en-US" sz="1400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特殊限制</a:t>
            </a:r>
            <a:r>
              <a:rPr lang="zh-CN" altLang="en-US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14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4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通常为询问，提供必要信息等等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9CA759-5C39-4119-BD73-3E4D0ECF3C66}"/>
              </a:ext>
            </a:extLst>
          </p:cNvPr>
          <p:cNvSpPr/>
          <p:nvPr/>
        </p:nvSpPr>
        <p:spPr>
          <a:xfrm>
            <a:off x="1310651" y="4728680"/>
            <a:ext cx="2266375" cy="493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Agenda </a:t>
            </a:r>
            <a:r>
              <a:rPr lang="en-US" altLang="zh-CN" sz="1400" u="sng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A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3411B-8D39-4347-8D05-769B900BD763}"/>
              </a:ext>
            </a:extLst>
          </p:cNvPr>
          <p:cNvSpPr/>
          <p:nvPr/>
        </p:nvSpPr>
        <p:spPr>
          <a:xfrm>
            <a:off x="3887007" y="4728680"/>
            <a:ext cx="2266375" cy="493484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rgbClr val="70AD47"/>
              </a:gs>
            </a:gsLst>
            <a:lin ang="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Goal </a:t>
            </a:r>
            <a:r>
              <a:rPr lang="en-US" altLang="zh-CN" sz="1400" u="sng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G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598CBE-3073-4112-AD58-1BB34932EACA}"/>
              </a:ext>
            </a:extLst>
          </p:cNvPr>
          <p:cNvSpPr txBox="1"/>
          <p:nvPr/>
        </p:nvSpPr>
        <p:spPr>
          <a:xfrm>
            <a:off x="454773" y="4291600"/>
            <a:ext cx="226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议程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A9B179-9256-4ECF-B376-8AEE1C672F0B}"/>
              </a:ext>
            </a:extLst>
          </p:cNvPr>
          <p:cNvSpPr txBox="1"/>
          <p:nvPr/>
        </p:nvSpPr>
        <p:spPr>
          <a:xfrm>
            <a:off x="4664657" y="4318921"/>
            <a:ext cx="2266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目的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6F0821-0944-4DC5-93E5-80943A446C8D}"/>
              </a:ext>
            </a:extLst>
          </p:cNvPr>
          <p:cNvSpPr/>
          <p:nvPr/>
        </p:nvSpPr>
        <p:spPr>
          <a:xfrm>
            <a:off x="2633921" y="3451102"/>
            <a:ext cx="2266375" cy="493484"/>
          </a:xfrm>
          <a:prstGeom prst="rect">
            <a:avLst/>
          </a:prstGeom>
          <a:gradFill flip="none" rotWithShape="1">
            <a:gsLst>
              <a:gs pos="77000">
                <a:srgbClr val="70AD47"/>
              </a:gs>
              <a:gs pos="0">
                <a:srgbClr val="4472C4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User State </a:t>
            </a:r>
            <a:r>
              <a:rPr lang="en-US" altLang="zh-CN" sz="1400" u="sng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S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259E8D-B872-49A4-9E09-175B8E2AD81C}"/>
              </a:ext>
            </a:extLst>
          </p:cNvPr>
          <p:cNvCxnSpPr/>
          <p:nvPr/>
        </p:nvCxnSpPr>
        <p:spPr>
          <a:xfrm flipH="1">
            <a:off x="2812307" y="4053153"/>
            <a:ext cx="424031" cy="49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0950A7A-85B5-439D-A70F-02C567E43DF9}"/>
              </a:ext>
            </a:extLst>
          </p:cNvPr>
          <p:cNvCxnSpPr>
            <a:cxnSpLocks/>
          </p:cNvCxnSpPr>
          <p:nvPr/>
        </p:nvCxnSpPr>
        <p:spPr>
          <a:xfrm>
            <a:off x="4240626" y="4053153"/>
            <a:ext cx="424031" cy="49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C9CD680-2DD3-4D99-85BF-1F65CEFD0AC9}"/>
              </a:ext>
            </a:extLst>
          </p:cNvPr>
          <p:cNvCxnSpPr/>
          <p:nvPr/>
        </p:nvCxnSpPr>
        <p:spPr>
          <a:xfrm flipH="1">
            <a:off x="4066710" y="5426127"/>
            <a:ext cx="424031" cy="49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3E5E1E-F665-4DDA-9F1A-143E82CA010B}"/>
              </a:ext>
            </a:extLst>
          </p:cNvPr>
          <p:cNvCxnSpPr>
            <a:cxnSpLocks/>
          </p:cNvCxnSpPr>
          <p:nvPr/>
        </p:nvCxnSpPr>
        <p:spPr>
          <a:xfrm>
            <a:off x="5495029" y="5426127"/>
            <a:ext cx="424031" cy="49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5837220-ACCB-445D-9AD6-E4D9D9F51F60}"/>
              </a:ext>
            </a:extLst>
          </p:cNvPr>
          <p:cNvSpPr/>
          <p:nvPr/>
        </p:nvSpPr>
        <p:spPr>
          <a:xfrm>
            <a:off x="2529787" y="6085335"/>
            <a:ext cx="2266375" cy="49348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Request</a:t>
            </a:r>
            <a:r>
              <a:rPr lang="zh-CN" altLang="en-US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 </a:t>
            </a:r>
            <a:r>
              <a:rPr lang="en-US" altLang="zh-CN" sz="1400" u="sng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R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88096FD-8917-4CD5-8EB7-995C5642F935}"/>
              </a:ext>
            </a:extLst>
          </p:cNvPr>
          <p:cNvSpPr/>
          <p:nvPr/>
        </p:nvSpPr>
        <p:spPr>
          <a:xfrm>
            <a:off x="5106143" y="6085335"/>
            <a:ext cx="2266375" cy="493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Constraints </a:t>
            </a:r>
            <a:r>
              <a:rPr lang="en-US" altLang="zh-CN" sz="1400" u="sng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C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CCB2DB-8510-4E1E-B69E-4C509B338783}"/>
              </a:ext>
            </a:extLst>
          </p:cNvPr>
          <p:cNvSpPr/>
          <p:nvPr/>
        </p:nvSpPr>
        <p:spPr>
          <a:xfrm>
            <a:off x="2633921" y="2796542"/>
            <a:ext cx="2266375" cy="4934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Last System Action</a:t>
            </a:r>
            <a:endParaRPr lang="zh-CN" altLang="en-US" sz="1400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31E35A8-8467-4F0E-BAF4-E67A950AEC23}"/>
              </a:ext>
            </a:extLst>
          </p:cNvPr>
          <p:cNvSpPr txBox="1"/>
          <p:nvPr/>
        </p:nvSpPr>
        <p:spPr>
          <a:xfrm>
            <a:off x="413153" y="2884488"/>
            <a:ext cx="211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上一次的系统对话动作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0BD85FB-1C6F-4E9D-8A9D-B6732E168AA0}"/>
              </a:ext>
            </a:extLst>
          </p:cNvPr>
          <p:cNvSpPr txBox="1"/>
          <p:nvPr/>
        </p:nvSpPr>
        <p:spPr>
          <a:xfrm>
            <a:off x="413153" y="3543220"/>
            <a:ext cx="211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用户状态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5B58287-C632-4F26-BC7D-D4C3EC6AD324}"/>
              </a:ext>
            </a:extLst>
          </p:cNvPr>
          <p:cNvSpPr/>
          <p:nvPr/>
        </p:nvSpPr>
        <p:spPr>
          <a:xfrm>
            <a:off x="2511480" y="2718211"/>
            <a:ext cx="2542123" cy="130631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4710ECD-8240-46D7-9214-EDA27F047380}"/>
              </a:ext>
            </a:extLst>
          </p:cNvPr>
          <p:cNvSpPr txBox="1"/>
          <p:nvPr/>
        </p:nvSpPr>
        <p:spPr>
          <a:xfrm>
            <a:off x="5155721" y="3217481"/>
            <a:ext cx="254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用于模拟下一次用户对话动作</a:t>
            </a:r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B3244F3A-A92B-4D2D-8D06-5AF730270B35}"/>
              </a:ext>
            </a:extLst>
          </p:cNvPr>
          <p:cNvSpPr txBox="1">
            <a:spLocks/>
          </p:cNvSpPr>
          <p:nvPr/>
        </p:nvSpPr>
        <p:spPr>
          <a:xfrm>
            <a:off x="8145099" y="742951"/>
            <a:ext cx="4046902" cy="6115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Gen Jyuu Gothic Bold" panose="020B0602020203020207" pitchFamily="34" charset="-128"/>
            </a:endParaRP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4273D232-DA10-47A7-A55F-A62C90E4DA08}"/>
              </a:ext>
            </a:extLst>
          </p:cNvPr>
          <p:cNvSpPr txBox="1">
            <a:spLocks/>
          </p:cNvSpPr>
          <p:nvPr/>
        </p:nvSpPr>
        <p:spPr>
          <a:xfrm>
            <a:off x="8145098" y="742949"/>
            <a:ext cx="4046902" cy="742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Gen Jyuu Gothic Bold" panose="020B0602020203020207" pitchFamily="34" charset="-128"/>
              </a:rPr>
              <a:t>误差模型</a:t>
            </a:r>
          </a:p>
        </p:txBody>
      </p:sp>
      <p:sp>
        <p:nvSpPr>
          <p:cNvPr id="66" name="标题 1">
            <a:extLst>
              <a:ext uri="{FF2B5EF4-FFF2-40B4-BE49-F238E27FC236}">
                <a16:creationId xmlns:a16="http://schemas.microsoft.com/office/drawing/2014/main" id="{AE98ECB6-60A7-495B-851D-3EE4D3865D7C}"/>
              </a:ext>
            </a:extLst>
          </p:cNvPr>
          <p:cNvSpPr txBox="1">
            <a:spLocks/>
          </p:cNvSpPr>
          <p:nvPr/>
        </p:nvSpPr>
        <p:spPr>
          <a:xfrm>
            <a:off x="8935980" y="1675521"/>
            <a:ext cx="3004611" cy="4903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Gen Jyuu Gothic Bold" panose="020B0602020203020207" pitchFamily="34" charset="-128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4F2ADDD-501E-4562-A10B-DFC0E914650C}"/>
              </a:ext>
            </a:extLst>
          </p:cNvPr>
          <p:cNvSpPr/>
          <p:nvPr/>
        </p:nvSpPr>
        <p:spPr>
          <a:xfrm>
            <a:off x="9378859" y="2314237"/>
            <a:ext cx="1321052" cy="493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Intent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09EFF5C3-CD13-4111-A9E1-6219BD6D429E}"/>
              </a:ext>
            </a:extLst>
          </p:cNvPr>
          <p:cNvSpPr txBox="1">
            <a:spLocks/>
          </p:cNvSpPr>
          <p:nvPr/>
        </p:nvSpPr>
        <p:spPr>
          <a:xfrm>
            <a:off x="9097141" y="2923946"/>
            <a:ext cx="2552196" cy="3441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Gen Jyuu Gothic Bold" panose="020B0602020203020207" pitchFamily="34" charset="-128"/>
            </a:endParaRPr>
          </a:p>
        </p:txBody>
      </p:sp>
      <p:sp>
        <p:nvSpPr>
          <p:cNvPr id="74" name="标题 1">
            <a:extLst>
              <a:ext uri="{FF2B5EF4-FFF2-40B4-BE49-F238E27FC236}">
                <a16:creationId xmlns:a16="http://schemas.microsoft.com/office/drawing/2014/main" id="{7C7C6298-086F-486D-ACDC-F9483B11BDC7}"/>
              </a:ext>
            </a:extLst>
          </p:cNvPr>
          <p:cNvSpPr txBox="1">
            <a:spLocks/>
          </p:cNvSpPr>
          <p:nvPr/>
        </p:nvSpPr>
        <p:spPr>
          <a:xfrm>
            <a:off x="9249541" y="4829770"/>
            <a:ext cx="1937446" cy="1335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Gen Jyuu Gothic Bold" panose="020B0602020203020207" pitchFamily="34" charset="-128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851B5E8-46EE-4DAC-9859-C180FB0CAE0B}"/>
              </a:ext>
            </a:extLst>
          </p:cNvPr>
          <p:cNvSpPr/>
          <p:nvPr/>
        </p:nvSpPr>
        <p:spPr>
          <a:xfrm>
            <a:off x="9378859" y="3842203"/>
            <a:ext cx="1321052" cy="493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Slot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B909AD4-51A4-40C1-A8D1-29965868D2FB}"/>
              </a:ext>
            </a:extLst>
          </p:cNvPr>
          <p:cNvSpPr/>
          <p:nvPr/>
        </p:nvSpPr>
        <p:spPr>
          <a:xfrm>
            <a:off x="9378859" y="5337002"/>
            <a:ext cx="1321052" cy="4934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Value</a:t>
            </a:r>
            <a:endParaRPr lang="zh-CN" altLang="en-US" sz="1400" u="sng" dirty="0">
              <a:latin typeface="Gen Jyuu Gothic Bold" panose="020B0602020203020207" pitchFamily="34" charset="-128"/>
              <a:ea typeface="Gen Jyuu Gothic Bold" panose="020B0602020203020207" pitchFamily="34" charset="-128"/>
              <a:cs typeface="Gen Jyuu Gothic Bold" panose="020B0602020203020207" pitchFamily="34" charset="-128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3845A7-3F38-4CF4-84B1-703BDEE843B5}"/>
              </a:ext>
            </a:extLst>
          </p:cNvPr>
          <p:cNvSpPr txBox="1"/>
          <p:nvPr/>
        </p:nvSpPr>
        <p:spPr>
          <a:xfrm>
            <a:off x="9398468" y="1725328"/>
            <a:ext cx="254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对话意图识别错误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0CE16D0-23A6-4873-BCC8-849FFA1EBD8C}"/>
              </a:ext>
            </a:extLst>
          </p:cNvPr>
          <p:cNvSpPr txBox="1"/>
          <p:nvPr/>
        </p:nvSpPr>
        <p:spPr>
          <a:xfrm>
            <a:off x="9107214" y="2976200"/>
            <a:ext cx="254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槽识别错误或未识别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F5B4E56-14E6-4B0C-8246-A019F009DF60}"/>
              </a:ext>
            </a:extLst>
          </p:cNvPr>
          <p:cNvSpPr txBox="1"/>
          <p:nvPr/>
        </p:nvSpPr>
        <p:spPr>
          <a:xfrm>
            <a:off x="8102377" y="4885106"/>
            <a:ext cx="254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值识别错误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27421D8-5A44-4B32-8249-A8CD38F4D282}"/>
              </a:ext>
            </a:extLst>
          </p:cNvPr>
          <p:cNvSpPr/>
          <p:nvPr/>
        </p:nvSpPr>
        <p:spPr>
          <a:xfrm>
            <a:off x="8359350" y="1665117"/>
            <a:ext cx="394979" cy="4913702"/>
          </a:xfrm>
          <a:prstGeom prst="downArrow">
            <a:avLst>
              <a:gd name="adj1" fmla="val 50000"/>
              <a:gd name="adj2" fmla="val 86173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6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282</Words>
  <Application>Microsoft Office PowerPoint</Application>
  <PresentationFormat>宽屏</PresentationFormat>
  <Paragraphs>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Gen Jyuu Gothic Bold</vt:lpstr>
      <vt:lpstr>等线</vt:lpstr>
      <vt:lpstr>等线 Light</vt:lpstr>
      <vt:lpstr>幼圆</vt:lpstr>
      <vt:lpstr>Arial</vt:lpstr>
      <vt:lpstr>Office 主题​​</vt:lpstr>
      <vt:lpstr>PowerPoint 演示文稿</vt:lpstr>
      <vt:lpstr>  生成用户目标</vt:lpstr>
      <vt:lpstr>  生成用户动作 – 构建方式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用户目标</dc:title>
  <dc:creator>Little Round</dc:creator>
  <cp:lastModifiedBy>Little Round</cp:lastModifiedBy>
  <cp:revision>14</cp:revision>
  <dcterms:created xsi:type="dcterms:W3CDTF">2019-03-11T07:52:18Z</dcterms:created>
  <dcterms:modified xsi:type="dcterms:W3CDTF">2019-03-11T12:13:45Z</dcterms:modified>
</cp:coreProperties>
</file>