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65D"/>
    <a:srgbClr val="D6DCE5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D895B82-3982-4AED-BC4E-05C29FF9B6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34B4D8-A250-4A4A-9471-EF5C352175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6C5C-551E-47B7-8CAB-C7EFBFFEC3FD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8E571E-7EA6-4592-BB59-0BBFA59D44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7E201C-81ED-45CD-A4CC-C54DE64F0D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3277C-5792-4C82-A949-95D28DF2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42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27C29-927F-4FC7-8B34-F42ACB5EF4D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E19E2-D930-4429-A2E4-7F36F480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6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46E5E4-8764-4539-BAD6-B36299EB4D49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898989"/>
                </a:solidFill>
                <a:latin typeface="Comic Sans MS" panose="030F0702030302020204" pitchFamily="66" charset="0"/>
              </a:rPr>
              <a:t>Shanghai Jiao Tong University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8DF50-0A6D-46B9-9C3E-51BE1231D7E5}"/>
              </a:ext>
            </a:extLst>
          </p:cNvPr>
          <p:cNvSpPr/>
          <p:nvPr userDrawn="1"/>
        </p:nvSpPr>
        <p:spPr>
          <a:xfrm>
            <a:off x="0" y="6251171"/>
            <a:ext cx="12192000" cy="606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F6A52-B1FC-4131-AC9F-9FADDE2A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400" y="2941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Comic Sans MS" panose="030F0702030302020204" pitchFamily="66" charset="0"/>
              </a:defRPr>
            </a:lvl1pPr>
          </a:lstStyle>
          <a:p>
            <a:fld id="{4C2FFE36-D3BB-4EA5-95AC-F8770361EADA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EAE0A-4E74-4128-9D90-580B1E34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72022"/>
            <a:ext cx="2743200" cy="365125"/>
          </a:xfrm>
          <a:prstGeom prst="rect">
            <a:avLst/>
          </a:prstGeom>
        </p:spPr>
        <p:txBody>
          <a:bodyPr/>
          <a:lstStyle/>
          <a:p>
            <a:fld id="{DF5F9C54-0E1C-4E6E-9D41-2605340B17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5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58E0E-6660-49B1-ADF8-005A1E8C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44190-569D-479D-BA57-6B309DAE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3F101-6BE3-4422-AD16-6C03BD1B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A52BA4-2425-43B1-97DF-5F8BF7FF3B98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62D4D-57E7-4CBF-97BB-8EA029D2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 general reinforcement learning framework for image classification fooling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0FD9B-AD09-466E-AC57-679701F9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5F9C54-0E1C-4E6E-9D41-2605340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3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A21EF8-625A-4303-B80E-F2977703E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32025-419A-486C-A204-0F4B6717F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B4BE9-0650-43BE-AFFD-9C095C0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46DA3E-C6CA-4B84-A12B-9FD16802CDCA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F4072-014E-4E5F-8110-16110F17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 general reinforcement learning framework for image classification fooling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89BA1-F3F8-4A3F-9DAA-FF17C681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5F9C54-0E1C-4E6E-9D41-2605340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27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F6FB9-1289-4706-AE7A-0BB1FFA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E9165-4BE1-47F8-B7B3-17943D2B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8B5C8-7572-42F3-B0F6-C65AD27C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D405C-4489-47C4-8357-A206C0B0E8E2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DB173-6C98-4421-9094-50F7296E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 general reinforcement learning framework for image classification fooling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46603-6796-4B4F-842D-83A36012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5F9C54-0E1C-4E6E-9D41-2605340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36BD3-6FB9-4641-9A90-8A3BB599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99B14-2E5C-4C4E-A722-50A7BABFD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7B464-E78C-4558-A2B0-8B572C2E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6B978-8E34-4867-8AF5-61C216C08030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8AC16-C771-408F-BA67-EFFF1678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 general reinforcement learning framework for image classification fooling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F106B-6A87-4271-901F-A31A4E03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5F9C54-0E1C-4E6E-9D41-2605340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2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F894C-A7FB-4BBF-B8A0-8C89E290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529D8-E8A2-42FB-B268-9692571A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9CD68-E7F3-469E-B43D-5BC3DCD20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C672E-DCAA-45B5-A3F9-4448D07D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D9D987-EAD4-4018-B1C3-9FD022DF7D77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B4725-AC96-454D-B3B7-83A59C73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 general reinforcement learning framework for image classification fooling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6FC33-87A0-4342-901D-2B459F0D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5F9C54-0E1C-4E6E-9D41-2605340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82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A2087-0BEB-4DB1-8F45-F12FEDD4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EB35C-6138-4D6C-845D-D62DA496A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5151E-EE90-4FFB-8E65-BD711E6D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F2ED45-78E0-4A3A-A90E-A775548AC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5B2816-BDC8-45EF-9611-3235FD4F5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5F9EFC-28B3-4E2B-AF0A-2C63C075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385847-D72D-44C7-B62C-FCB86B15519F}" type="datetime1">
              <a:rPr lang="en-US" smtClean="0"/>
              <a:t>1/10/2019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CE20C8-C24B-4975-AD51-0273E6D3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 general reinforcement learning framework for image classification fooling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87CFEC-F9F3-4FE8-AE0C-7CF4DDFF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5F9C54-0E1C-4E6E-9D41-2605340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F4039-F49C-4F8D-B460-C0860899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14E4D6-26A2-4E36-BCC4-6FAB5F7F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BCFD1-2B27-468B-BFCC-F6F2C94E373D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61A8F9-7396-403C-B5CB-3C1CA445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 general reinforcement learning framework for image classification fooling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1602D3-7D57-409D-B5C6-7343F85B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5F9C54-0E1C-4E6E-9D41-2605340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8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622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BE692-2879-46E9-8084-B42F5B50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78E07-8C4F-4CC6-B6A8-3CD9547A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E352AC-D467-4D3A-9189-E6FDE7243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B57EB-698D-4087-A4F5-E16A1F3E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D026FB-17A4-4727-9E7D-17754E74BDAF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CC75-0222-4192-AC94-A78C324F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 general reinforcement learning framework for image classification fooling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F5B3A-1BCB-4842-853C-4F565831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5F9C54-0E1C-4E6E-9D41-2605340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C66F-8F96-48FA-B114-5C70D198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5978E8-9969-431A-96FC-23090622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0431D-B122-4593-AFED-0CD89D5E2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3B655-5688-4716-85E0-A023F905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70E5E-8111-462B-8677-07F287883168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0B028-FD3D-4559-8727-ED53959C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 general reinforcement learning framework for image classification fooling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1F34D-38C9-49CD-B375-6E40B6EF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5F9C54-0E1C-4E6E-9D41-2605340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35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C489835-4823-4D4C-89A9-10702BF9BA2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898989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A8E39D-5D79-44DA-8EC2-8705B6A40DDE}"/>
              </a:ext>
            </a:extLst>
          </p:cNvPr>
          <p:cNvSpPr/>
          <p:nvPr userDrawn="1"/>
        </p:nvSpPr>
        <p:spPr>
          <a:xfrm>
            <a:off x="0" y="6251171"/>
            <a:ext cx="12192000" cy="6068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610.08401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arxiv.org/abs/1710.088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652B644-A9FF-4435-8A16-B0B91D94B487}"/>
              </a:ext>
            </a:extLst>
          </p:cNvPr>
          <p:cNvSpPr/>
          <p:nvPr/>
        </p:nvSpPr>
        <p:spPr>
          <a:xfrm>
            <a:off x="240353" y="1236095"/>
            <a:ext cx="5272241" cy="73719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AF33BC-1C57-4784-99C3-DB2EFE5C6E4F}"/>
              </a:ext>
            </a:extLst>
          </p:cNvPr>
          <p:cNvSpPr txBox="1"/>
          <p:nvPr/>
        </p:nvSpPr>
        <p:spPr>
          <a:xfrm>
            <a:off x="159390" y="679319"/>
            <a:ext cx="580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任务：图像识别</a:t>
            </a:r>
            <a:r>
              <a:rPr lang="zh-CN" altLang="en-US" sz="2800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欺骗</a:t>
            </a:r>
            <a:endParaRPr lang="en-US" sz="2800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FBF283-FBE7-46BC-BC96-F69F190976A7}"/>
              </a:ext>
            </a:extLst>
          </p:cNvPr>
          <p:cNvSpPr txBox="1"/>
          <p:nvPr/>
        </p:nvSpPr>
        <p:spPr>
          <a:xfrm>
            <a:off x="760271" y="4155120"/>
            <a:ext cx="216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输入：图片</a:t>
            </a:r>
            <a:endParaRPr 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837E68-FCD2-4798-B807-4581A037BBF8}"/>
              </a:ext>
            </a:extLst>
          </p:cNvPr>
          <p:cNvSpPr txBox="1"/>
          <p:nvPr/>
        </p:nvSpPr>
        <p:spPr>
          <a:xfrm>
            <a:off x="9016845" y="2024409"/>
            <a:ext cx="2169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飞机</a:t>
            </a:r>
            <a:endParaRPr lang="en-US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汽车</a:t>
            </a:r>
            <a:endParaRPr lang="en-US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鸟</a:t>
            </a:r>
            <a:endParaRPr lang="en-US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猫</a:t>
            </a:r>
            <a:endParaRPr lang="en-US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鹿</a:t>
            </a:r>
            <a:endParaRPr lang="en-US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狗</a:t>
            </a:r>
            <a:endParaRPr lang="en-US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蛙</a:t>
            </a:r>
            <a:endParaRPr lang="en-US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马</a:t>
            </a:r>
            <a:endParaRPr lang="en-US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船</a:t>
            </a:r>
            <a:endParaRPr lang="en-US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树</a:t>
            </a:r>
            <a:endParaRPr lang="en-US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F538E1-83D4-4F78-8CC0-1C2825EE178E}"/>
              </a:ext>
            </a:extLst>
          </p:cNvPr>
          <p:cNvSpPr txBox="1"/>
          <p:nvPr/>
        </p:nvSpPr>
        <p:spPr>
          <a:xfrm>
            <a:off x="9016845" y="4886731"/>
            <a:ext cx="216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输出：类别标签</a:t>
            </a:r>
            <a:endParaRPr 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B2E8BD3-0952-44DA-8596-2C971F000AC5}"/>
              </a:ext>
            </a:extLst>
          </p:cNvPr>
          <p:cNvGrpSpPr/>
          <p:nvPr/>
        </p:nvGrpSpPr>
        <p:grpSpPr>
          <a:xfrm>
            <a:off x="798674" y="2695188"/>
            <a:ext cx="1340889" cy="1342758"/>
            <a:chOff x="2483389" y="2717514"/>
            <a:chExt cx="1828553" cy="183110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6D21B8C-0E8D-4A53-B383-FD26C6850B3C}"/>
                </a:ext>
              </a:extLst>
            </p:cNvPr>
            <p:cNvSpPr/>
            <p:nvPr/>
          </p:nvSpPr>
          <p:spPr>
            <a:xfrm>
              <a:off x="2483389" y="2717514"/>
              <a:ext cx="1828553" cy="1831102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28BF732-8DC1-4994-8C0E-0357D4E4C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663" t="651" r="29972" b="39557"/>
            <a:stretch/>
          </p:blipFill>
          <p:spPr>
            <a:xfrm>
              <a:off x="2533599" y="2768704"/>
              <a:ext cx="1712799" cy="1712799"/>
            </a:xfrm>
            <a:prstGeom prst="rect">
              <a:avLst/>
            </a:prstGeom>
          </p:spPr>
        </p:pic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C66C34F2-6D5B-4749-A7E8-B3ABAD03484B}"/>
              </a:ext>
            </a:extLst>
          </p:cNvPr>
          <p:cNvSpPr txBox="1"/>
          <p:nvPr/>
        </p:nvSpPr>
        <p:spPr>
          <a:xfrm>
            <a:off x="4590896" y="5316070"/>
            <a:ext cx="1971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机器（分类器）</a:t>
            </a:r>
            <a:endParaRPr 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E9BA33-08FC-4114-90A2-8B2C8986F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48" y="1883934"/>
            <a:ext cx="671380" cy="1342759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FF48E18-C166-44F2-AE11-8004CC76A743}"/>
              </a:ext>
            </a:extLst>
          </p:cNvPr>
          <p:cNvSpPr txBox="1"/>
          <p:nvPr/>
        </p:nvSpPr>
        <p:spPr>
          <a:xfrm>
            <a:off x="4924983" y="3234030"/>
            <a:ext cx="134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人类</a:t>
            </a:r>
            <a:endParaRPr 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36D7DB3-7B9D-46DB-9597-C2C62205E049}"/>
              </a:ext>
            </a:extLst>
          </p:cNvPr>
          <p:cNvCxnSpPr>
            <a:cxnSpLocks/>
          </p:cNvCxnSpPr>
          <p:nvPr/>
        </p:nvCxnSpPr>
        <p:spPr>
          <a:xfrm flipV="1">
            <a:off x="2601957" y="2586126"/>
            <a:ext cx="1837189" cy="455557"/>
          </a:xfrm>
          <a:prstGeom prst="straightConnector1">
            <a:avLst/>
          </a:prstGeom>
          <a:ln w="57150">
            <a:solidFill>
              <a:srgbClr val="8989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B25198A-B9F2-4EE2-8D06-C7E29381C4FE}"/>
              </a:ext>
            </a:extLst>
          </p:cNvPr>
          <p:cNvCxnSpPr>
            <a:cxnSpLocks/>
          </p:cNvCxnSpPr>
          <p:nvPr/>
        </p:nvCxnSpPr>
        <p:spPr>
          <a:xfrm>
            <a:off x="2601957" y="3887789"/>
            <a:ext cx="1723167" cy="695571"/>
          </a:xfrm>
          <a:prstGeom prst="straightConnector1">
            <a:avLst/>
          </a:prstGeom>
          <a:ln w="57150">
            <a:solidFill>
              <a:srgbClr val="8989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2568F3F-1A3F-4E23-BA7D-E0314F6B1FEA}"/>
              </a:ext>
            </a:extLst>
          </p:cNvPr>
          <p:cNvCxnSpPr>
            <a:cxnSpLocks/>
          </p:cNvCxnSpPr>
          <p:nvPr/>
        </p:nvCxnSpPr>
        <p:spPr>
          <a:xfrm>
            <a:off x="6232980" y="2573761"/>
            <a:ext cx="2818588" cy="967921"/>
          </a:xfrm>
          <a:prstGeom prst="straightConnector1">
            <a:avLst/>
          </a:prstGeom>
          <a:ln w="57150">
            <a:solidFill>
              <a:srgbClr val="8989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0241297-E818-4837-A7D7-03F51D5A3741}"/>
              </a:ext>
            </a:extLst>
          </p:cNvPr>
          <p:cNvCxnSpPr>
            <a:cxnSpLocks/>
          </p:cNvCxnSpPr>
          <p:nvPr/>
        </p:nvCxnSpPr>
        <p:spPr>
          <a:xfrm flipV="1">
            <a:off x="6288725" y="3634140"/>
            <a:ext cx="2762843" cy="1107384"/>
          </a:xfrm>
          <a:prstGeom prst="straightConnector1">
            <a:avLst/>
          </a:prstGeom>
          <a:ln w="57150">
            <a:solidFill>
              <a:srgbClr val="898989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6E1502E-1E44-4B82-8EFA-CE4D2CC12693}"/>
              </a:ext>
            </a:extLst>
          </p:cNvPr>
          <p:cNvGrpSpPr/>
          <p:nvPr/>
        </p:nvGrpSpPr>
        <p:grpSpPr>
          <a:xfrm>
            <a:off x="4792860" y="3973509"/>
            <a:ext cx="1283040" cy="1296831"/>
            <a:chOff x="4792860" y="3973509"/>
            <a:chExt cx="1283040" cy="129683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06D166A-50A9-4108-A665-4D3988026963}"/>
                </a:ext>
              </a:extLst>
            </p:cNvPr>
            <p:cNvSpPr/>
            <p:nvPr/>
          </p:nvSpPr>
          <p:spPr>
            <a:xfrm>
              <a:off x="4792860" y="3973509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F5F0BC7-2617-4B9D-93D3-1E46A44C9102}"/>
                </a:ext>
              </a:extLst>
            </p:cNvPr>
            <p:cNvSpPr/>
            <p:nvPr/>
          </p:nvSpPr>
          <p:spPr>
            <a:xfrm>
              <a:off x="4792860" y="4479459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8AB5B15-3AF5-43E8-B396-3DE00B8D71A4}"/>
                </a:ext>
              </a:extLst>
            </p:cNvPr>
            <p:cNvSpPr/>
            <p:nvPr/>
          </p:nvSpPr>
          <p:spPr>
            <a:xfrm>
              <a:off x="4792860" y="4985409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088EFCF8-22C1-4C81-BECF-1C9CA35751DE}"/>
                </a:ext>
              </a:extLst>
            </p:cNvPr>
            <p:cNvSpPr/>
            <p:nvPr/>
          </p:nvSpPr>
          <p:spPr>
            <a:xfrm>
              <a:off x="5291914" y="4212710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C95A685-94E8-4D45-99AE-9BD3E4EAA3CF}"/>
                </a:ext>
              </a:extLst>
            </p:cNvPr>
            <p:cNvSpPr/>
            <p:nvPr/>
          </p:nvSpPr>
          <p:spPr>
            <a:xfrm>
              <a:off x="5291914" y="4764390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FD02671-80C9-4F3E-BC5E-1977A7545B5D}"/>
                </a:ext>
              </a:extLst>
            </p:cNvPr>
            <p:cNvSpPr/>
            <p:nvPr/>
          </p:nvSpPr>
          <p:spPr>
            <a:xfrm>
              <a:off x="5790969" y="3973509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FBC351F-95F5-4441-A72F-EE352D96D66D}"/>
                </a:ext>
              </a:extLst>
            </p:cNvPr>
            <p:cNvSpPr/>
            <p:nvPr/>
          </p:nvSpPr>
          <p:spPr>
            <a:xfrm>
              <a:off x="5790969" y="4479459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05887EA-521C-473F-BAE9-16C0F345387C}"/>
                </a:ext>
              </a:extLst>
            </p:cNvPr>
            <p:cNvSpPr/>
            <p:nvPr/>
          </p:nvSpPr>
          <p:spPr>
            <a:xfrm>
              <a:off x="5790969" y="4985409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8BD2F83B-EC40-49BA-BFE9-41FFF8BF636D}"/>
                </a:ext>
              </a:extLst>
            </p:cNvPr>
            <p:cNvCxnSpPr>
              <a:stCxn id="54" idx="6"/>
              <a:endCxn id="58" idx="2"/>
            </p:cNvCxnSpPr>
            <p:nvPr/>
          </p:nvCxnSpPr>
          <p:spPr>
            <a:xfrm>
              <a:off x="5077791" y="4115975"/>
              <a:ext cx="214123" cy="239201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5084457-F484-4089-A5EF-7B97F75256FC}"/>
                </a:ext>
              </a:extLst>
            </p:cNvPr>
            <p:cNvCxnSpPr>
              <a:cxnSpLocks/>
              <a:stCxn id="54" idx="6"/>
              <a:endCxn id="61" idx="2"/>
            </p:cNvCxnSpPr>
            <p:nvPr/>
          </p:nvCxnSpPr>
          <p:spPr>
            <a:xfrm>
              <a:off x="5077791" y="4115975"/>
              <a:ext cx="214123" cy="790881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EF3DEE0D-30FF-4588-A831-81788329CF02}"/>
                </a:ext>
              </a:extLst>
            </p:cNvPr>
            <p:cNvCxnSpPr>
              <a:cxnSpLocks/>
              <a:stCxn id="55" idx="6"/>
              <a:endCxn id="58" idx="2"/>
            </p:cNvCxnSpPr>
            <p:nvPr/>
          </p:nvCxnSpPr>
          <p:spPr>
            <a:xfrm flipV="1">
              <a:off x="5077791" y="4355175"/>
              <a:ext cx="214123" cy="266749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AAF0934-F899-4B0C-A815-50339FD9A3DA}"/>
                </a:ext>
              </a:extLst>
            </p:cNvPr>
            <p:cNvCxnSpPr>
              <a:cxnSpLocks/>
              <a:stCxn id="55" idx="6"/>
              <a:endCxn id="61" idx="2"/>
            </p:cNvCxnSpPr>
            <p:nvPr/>
          </p:nvCxnSpPr>
          <p:spPr>
            <a:xfrm>
              <a:off x="5077791" y="4621925"/>
              <a:ext cx="214123" cy="284931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C303EA8-AEC5-4CA4-BBF6-7A10EC423566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 flipV="1">
              <a:off x="5077791" y="4355175"/>
              <a:ext cx="214123" cy="772699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2B17469-FECE-4E3C-91E8-71838EA13E53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 flipV="1">
              <a:off x="5077791" y="4906856"/>
              <a:ext cx="214123" cy="221019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6C3EED4-9B74-4494-9E88-75285BEB0D96}"/>
                </a:ext>
              </a:extLst>
            </p:cNvPr>
            <p:cNvCxnSpPr>
              <a:cxnSpLocks/>
              <a:stCxn id="58" idx="6"/>
              <a:endCxn id="62" idx="2"/>
            </p:cNvCxnSpPr>
            <p:nvPr/>
          </p:nvCxnSpPr>
          <p:spPr>
            <a:xfrm flipV="1">
              <a:off x="5576845" y="4115975"/>
              <a:ext cx="214124" cy="239201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11D0E915-0B14-4E00-A99C-57C624FE8E4E}"/>
                </a:ext>
              </a:extLst>
            </p:cNvPr>
            <p:cNvCxnSpPr>
              <a:cxnSpLocks/>
              <a:stCxn id="58" idx="6"/>
              <a:endCxn id="63" idx="2"/>
            </p:cNvCxnSpPr>
            <p:nvPr/>
          </p:nvCxnSpPr>
          <p:spPr>
            <a:xfrm>
              <a:off x="5576845" y="4355175"/>
              <a:ext cx="214124" cy="266749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64C2793C-3EB0-429A-A365-DBFC9165CB6F}"/>
                </a:ext>
              </a:extLst>
            </p:cNvPr>
            <p:cNvCxnSpPr>
              <a:cxnSpLocks/>
              <a:stCxn id="58" idx="6"/>
              <a:endCxn id="64" idx="2"/>
            </p:cNvCxnSpPr>
            <p:nvPr/>
          </p:nvCxnSpPr>
          <p:spPr>
            <a:xfrm>
              <a:off x="5576845" y="4355175"/>
              <a:ext cx="214124" cy="772699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D3FEAEE-E2BF-465F-BFDA-3126B06B5BA6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 flipV="1">
              <a:off x="5576845" y="4115975"/>
              <a:ext cx="214124" cy="790881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7E265CF3-BEE0-4019-953F-1D40CDCFE728}"/>
                </a:ext>
              </a:extLst>
            </p:cNvPr>
            <p:cNvCxnSpPr>
              <a:cxnSpLocks/>
              <a:stCxn id="61" idx="6"/>
              <a:endCxn id="63" idx="2"/>
            </p:cNvCxnSpPr>
            <p:nvPr/>
          </p:nvCxnSpPr>
          <p:spPr>
            <a:xfrm flipV="1">
              <a:off x="5576845" y="4621925"/>
              <a:ext cx="214124" cy="284931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BA44F096-DFB5-4A60-ADF9-96B44D327A26}"/>
                </a:ext>
              </a:extLst>
            </p:cNvPr>
            <p:cNvCxnSpPr>
              <a:cxnSpLocks/>
              <a:stCxn id="61" idx="6"/>
              <a:endCxn id="64" idx="2"/>
            </p:cNvCxnSpPr>
            <p:nvPr/>
          </p:nvCxnSpPr>
          <p:spPr>
            <a:xfrm>
              <a:off x="5576845" y="4906856"/>
              <a:ext cx="214124" cy="221019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82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652B644-A9FF-4435-8A16-B0B91D94B487}"/>
              </a:ext>
            </a:extLst>
          </p:cNvPr>
          <p:cNvSpPr/>
          <p:nvPr/>
        </p:nvSpPr>
        <p:spPr>
          <a:xfrm>
            <a:off x="240353" y="1236095"/>
            <a:ext cx="5272241" cy="73719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AF33BC-1C57-4784-99C3-DB2EFE5C6E4F}"/>
              </a:ext>
            </a:extLst>
          </p:cNvPr>
          <p:cNvSpPr txBox="1"/>
          <p:nvPr/>
        </p:nvSpPr>
        <p:spPr>
          <a:xfrm>
            <a:off x="159390" y="679319"/>
            <a:ext cx="580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任务：图像识别欺骗</a:t>
            </a:r>
            <a:endParaRPr 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FBF283-FBE7-46BC-BC96-F69F190976A7}"/>
              </a:ext>
            </a:extLst>
          </p:cNvPr>
          <p:cNvSpPr txBox="1"/>
          <p:nvPr/>
        </p:nvSpPr>
        <p:spPr>
          <a:xfrm>
            <a:off x="678904" y="5294821"/>
            <a:ext cx="292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输入：更改后的图片</a:t>
            </a:r>
            <a:endParaRPr 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B2E8BD3-0952-44DA-8596-2C971F000AC5}"/>
              </a:ext>
            </a:extLst>
          </p:cNvPr>
          <p:cNvGrpSpPr/>
          <p:nvPr/>
        </p:nvGrpSpPr>
        <p:grpSpPr>
          <a:xfrm>
            <a:off x="798674" y="1551878"/>
            <a:ext cx="1340889" cy="1342758"/>
            <a:chOff x="2483389" y="2717514"/>
            <a:chExt cx="1828553" cy="183110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6D21B8C-0E8D-4A53-B383-FD26C6850B3C}"/>
                </a:ext>
              </a:extLst>
            </p:cNvPr>
            <p:cNvSpPr/>
            <p:nvPr/>
          </p:nvSpPr>
          <p:spPr>
            <a:xfrm>
              <a:off x="2483389" y="2717514"/>
              <a:ext cx="1828553" cy="1831102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28BF732-8DC1-4994-8C0E-0357D4E4C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663" t="651" r="29972" b="39557"/>
            <a:stretch/>
          </p:blipFill>
          <p:spPr>
            <a:xfrm>
              <a:off x="2533599" y="2768704"/>
              <a:ext cx="1712799" cy="1712799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D2C5C5-9DD4-4102-8F8A-B57C834B71F6}"/>
              </a:ext>
            </a:extLst>
          </p:cNvPr>
          <p:cNvGrpSpPr/>
          <p:nvPr/>
        </p:nvGrpSpPr>
        <p:grpSpPr>
          <a:xfrm>
            <a:off x="4792860" y="3973509"/>
            <a:ext cx="1283040" cy="1296831"/>
            <a:chOff x="4792860" y="3973509"/>
            <a:chExt cx="1283040" cy="129683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62D6630-FB13-4003-B7AB-1E05499E8BAC}"/>
                </a:ext>
              </a:extLst>
            </p:cNvPr>
            <p:cNvSpPr/>
            <p:nvPr/>
          </p:nvSpPr>
          <p:spPr>
            <a:xfrm>
              <a:off x="4792860" y="3973509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533BFBD-6466-49E9-A9D9-7A0DA3304B20}"/>
                </a:ext>
              </a:extLst>
            </p:cNvPr>
            <p:cNvSpPr/>
            <p:nvPr/>
          </p:nvSpPr>
          <p:spPr>
            <a:xfrm>
              <a:off x="4792860" y="4479459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F601A32-CBD1-49AD-A9A9-304B7B9AFBDF}"/>
                </a:ext>
              </a:extLst>
            </p:cNvPr>
            <p:cNvSpPr/>
            <p:nvPr/>
          </p:nvSpPr>
          <p:spPr>
            <a:xfrm>
              <a:off x="4792860" y="4985409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345C87B-1676-4E20-9583-5E293DC257F7}"/>
                </a:ext>
              </a:extLst>
            </p:cNvPr>
            <p:cNvSpPr/>
            <p:nvPr/>
          </p:nvSpPr>
          <p:spPr>
            <a:xfrm>
              <a:off x="5291914" y="4212710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FB4D152-F9AD-4DAD-B0E8-EBEDB752C5C0}"/>
                </a:ext>
              </a:extLst>
            </p:cNvPr>
            <p:cNvSpPr/>
            <p:nvPr/>
          </p:nvSpPr>
          <p:spPr>
            <a:xfrm>
              <a:off x="5291914" y="4764390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C01A23B-2CA7-46D7-BB37-3BFCB7EFEB00}"/>
                </a:ext>
              </a:extLst>
            </p:cNvPr>
            <p:cNvSpPr/>
            <p:nvPr/>
          </p:nvSpPr>
          <p:spPr>
            <a:xfrm>
              <a:off x="5790969" y="3973509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4D29A0D-5CB5-402F-9A49-518D137A0D02}"/>
                </a:ext>
              </a:extLst>
            </p:cNvPr>
            <p:cNvSpPr/>
            <p:nvPr/>
          </p:nvSpPr>
          <p:spPr>
            <a:xfrm>
              <a:off x="5790969" y="4479459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CDCFA7A-516C-4E7B-BB17-893ABAE80923}"/>
                </a:ext>
              </a:extLst>
            </p:cNvPr>
            <p:cNvSpPr/>
            <p:nvPr/>
          </p:nvSpPr>
          <p:spPr>
            <a:xfrm>
              <a:off x="5790969" y="4985409"/>
              <a:ext cx="284931" cy="284931"/>
            </a:xfrm>
            <a:prstGeom prst="ellipse">
              <a:avLst/>
            </a:prstGeom>
            <a:solidFill>
              <a:srgbClr val="D6DCE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F257525-CDAA-43D3-A36D-3DB2BCBDADEE}"/>
                </a:ext>
              </a:extLst>
            </p:cNvPr>
            <p:cNvCxnSpPr>
              <a:stCxn id="16" idx="6"/>
              <a:endCxn id="19" idx="2"/>
            </p:cNvCxnSpPr>
            <p:nvPr/>
          </p:nvCxnSpPr>
          <p:spPr>
            <a:xfrm>
              <a:off x="5077791" y="4115975"/>
              <a:ext cx="214123" cy="239201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A9843D8-6BFA-4433-B26E-9C4D4CBC6497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>
              <a:off x="5077791" y="4115975"/>
              <a:ext cx="214123" cy="790881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4B87A32-0486-446C-9F55-10F520877839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5077791" y="4355175"/>
              <a:ext cx="214123" cy="266749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8F6FFF1-BB54-4AF5-A17F-25B9CA02A8A9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5077791" y="4621925"/>
              <a:ext cx="214123" cy="284931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1965896-FEC2-433A-85F7-ABC389D11989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5077791" y="4355175"/>
              <a:ext cx="214123" cy="772699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84CC00D-2E55-470C-B07A-E51322B1040D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5077791" y="4906856"/>
              <a:ext cx="214123" cy="221019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7D04D7A-A436-4379-A221-678E848DE073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5576845" y="4115975"/>
              <a:ext cx="214124" cy="239201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7BCD89F-2889-449D-BA2A-DD9F7001C1F3}"/>
                </a:ext>
              </a:extLst>
            </p:cNvPr>
            <p:cNvCxnSpPr>
              <a:cxnSpLocks/>
              <a:stCxn id="19" idx="6"/>
              <a:endCxn id="22" idx="2"/>
            </p:cNvCxnSpPr>
            <p:nvPr/>
          </p:nvCxnSpPr>
          <p:spPr>
            <a:xfrm>
              <a:off x="5576845" y="4355175"/>
              <a:ext cx="214124" cy="266749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C37BB2B-0FD9-43FD-9EB2-368D3DA27F78}"/>
                </a:ext>
              </a:extLst>
            </p:cNvPr>
            <p:cNvCxnSpPr>
              <a:cxnSpLocks/>
              <a:stCxn id="19" idx="6"/>
              <a:endCxn id="23" idx="2"/>
            </p:cNvCxnSpPr>
            <p:nvPr/>
          </p:nvCxnSpPr>
          <p:spPr>
            <a:xfrm>
              <a:off x="5576845" y="4355175"/>
              <a:ext cx="214124" cy="772699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91AC38E-2010-48CB-81C2-683B5BF31E5E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5576845" y="4115975"/>
              <a:ext cx="214124" cy="790881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C5F61CDE-D92B-4EC4-9924-E40A20D07040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 flipV="1">
              <a:off x="5576845" y="4621925"/>
              <a:ext cx="214124" cy="284931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046A3C1-DE11-45F1-8EE1-253EE4DBAD01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>
              <a:off x="5576845" y="4906856"/>
              <a:ext cx="214124" cy="221019"/>
            </a:xfrm>
            <a:prstGeom prst="straightConnector1">
              <a:avLst/>
            </a:prstGeom>
            <a:ln w="28575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6E9BA33-08FC-4114-90A2-8B2C8986F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0648" y="1883934"/>
            <a:ext cx="671380" cy="1342759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FF48E18-C166-44F2-AE11-8004CC76A743}"/>
              </a:ext>
            </a:extLst>
          </p:cNvPr>
          <p:cNvSpPr txBox="1"/>
          <p:nvPr/>
        </p:nvSpPr>
        <p:spPr>
          <a:xfrm>
            <a:off x="4924983" y="3234030"/>
            <a:ext cx="134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人类</a:t>
            </a:r>
            <a:endParaRPr 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36D7DB3-7B9D-46DB-9597-C2C62205E049}"/>
              </a:ext>
            </a:extLst>
          </p:cNvPr>
          <p:cNvCxnSpPr>
            <a:cxnSpLocks/>
          </p:cNvCxnSpPr>
          <p:nvPr/>
        </p:nvCxnSpPr>
        <p:spPr>
          <a:xfrm>
            <a:off x="2650515" y="2114799"/>
            <a:ext cx="1788631" cy="471328"/>
          </a:xfrm>
          <a:prstGeom prst="straightConnector1">
            <a:avLst/>
          </a:prstGeom>
          <a:ln w="57150">
            <a:solidFill>
              <a:srgbClr val="D6DCE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B25198A-B9F2-4EE2-8D06-C7E29381C4FE}"/>
              </a:ext>
            </a:extLst>
          </p:cNvPr>
          <p:cNvCxnSpPr>
            <a:cxnSpLocks/>
          </p:cNvCxnSpPr>
          <p:nvPr/>
        </p:nvCxnSpPr>
        <p:spPr>
          <a:xfrm>
            <a:off x="2650515" y="2359035"/>
            <a:ext cx="1674609" cy="2224325"/>
          </a:xfrm>
          <a:prstGeom prst="straightConnector1">
            <a:avLst/>
          </a:prstGeom>
          <a:ln w="57150">
            <a:solidFill>
              <a:srgbClr val="D6DCE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366D7E7-8C87-4214-B4A1-EBBDA745C344}"/>
              </a:ext>
            </a:extLst>
          </p:cNvPr>
          <p:cNvGrpSpPr/>
          <p:nvPr/>
        </p:nvGrpSpPr>
        <p:grpSpPr>
          <a:xfrm>
            <a:off x="798674" y="3852593"/>
            <a:ext cx="1340889" cy="1342758"/>
            <a:chOff x="2483389" y="2717514"/>
            <a:chExt cx="1828553" cy="183110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513DDDA-5FE5-4050-B14F-E6791E99ED3B}"/>
                </a:ext>
              </a:extLst>
            </p:cNvPr>
            <p:cNvSpPr/>
            <p:nvPr/>
          </p:nvSpPr>
          <p:spPr>
            <a:xfrm>
              <a:off x="2483389" y="2717514"/>
              <a:ext cx="1828553" cy="1831102"/>
            </a:xfrm>
            <a:prstGeom prst="rect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D1B9C1C7-6B2B-4F21-97F4-5A9666C49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599" y="2768704"/>
              <a:ext cx="1712799" cy="1712799"/>
            </a:xfrm>
            <a:prstGeom prst="rect">
              <a:avLst/>
            </a:prstGeom>
          </p:spPr>
        </p:pic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B9A13BA-89ED-44F5-B35F-F204C16480DF}"/>
              </a:ext>
            </a:extLst>
          </p:cNvPr>
          <p:cNvCxnSpPr/>
          <p:nvPr/>
        </p:nvCxnSpPr>
        <p:spPr>
          <a:xfrm flipV="1">
            <a:off x="2650515" y="2734811"/>
            <a:ext cx="1788631" cy="1273665"/>
          </a:xfrm>
          <a:prstGeom prst="straightConnector1">
            <a:avLst/>
          </a:prstGeom>
          <a:ln w="57150">
            <a:solidFill>
              <a:srgbClr val="89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04D9D86-664D-4094-AFE2-DB2E17EBD080}"/>
              </a:ext>
            </a:extLst>
          </p:cNvPr>
          <p:cNvCxnSpPr>
            <a:cxnSpLocks/>
          </p:cNvCxnSpPr>
          <p:nvPr/>
        </p:nvCxnSpPr>
        <p:spPr>
          <a:xfrm>
            <a:off x="2658407" y="4157160"/>
            <a:ext cx="1711087" cy="584364"/>
          </a:xfrm>
          <a:prstGeom prst="straightConnector1">
            <a:avLst/>
          </a:prstGeom>
          <a:ln w="57150">
            <a:solidFill>
              <a:srgbClr val="89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对话气泡: 矩形 33">
            <a:extLst>
              <a:ext uri="{FF2B5EF4-FFF2-40B4-BE49-F238E27FC236}">
                <a16:creationId xmlns:a16="http://schemas.microsoft.com/office/drawing/2014/main" id="{8857C2BC-9566-4589-ADD3-E772C027D87D}"/>
              </a:ext>
            </a:extLst>
          </p:cNvPr>
          <p:cNvSpPr/>
          <p:nvPr/>
        </p:nvSpPr>
        <p:spPr>
          <a:xfrm>
            <a:off x="6821969" y="2020374"/>
            <a:ext cx="1788631" cy="1408626"/>
          </a:xfrm>
          <a:prstGeom prst="wedgeRectCallout">
            <a:avLst>
              <a:gd name="adj1" fmla="val -79605"/>
              <a:gd name="adj2" fmla="val -30044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基本上</a:t>
            </a:r>
            <a:r>
              <a:rPr lang="zh-CN" altLang="en-US" sz="1400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还是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那只狗吧</a:t>
            </a:r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" name="对话气泡: 矩形 54">
            <a:extLst>
              <a:ext uri="{FF2B5EF4-FFF2-40B4-BE49-F238E27FC236}">
                <a16:creationId xmlns:a16="http://schemas.microsoft.com/office/drawing/2014/main" id="{C360C02C-B4B0-4E22-B3F3-BC7EABC3A446}"/>
              </a:ext>
            </a:extLst>
          </p:cNvPr>
          <p:cNvSpPr/>
          <p:nvPr/>
        </p:nvSpPr>
        <p:spPr>
          <a:xfrm>
            <a:off x="6821969" y="3984990"/>
            <a:ext cx="1788631" cy="1408626"/>
          </a:xfrm>
          <a:prstGeom prst="wedgeRectCallout">
            <a:avLst>
              <a:gd name="adj1" fmla="val -79136"/>
              <a:gd name="adj2" fmla="val -324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我的天呐！</a:t>
            </a:r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这</a:t>
            </a:r>
            <a:r>
              <a:rPr lang="zh-CN" altLang="en-US" sz="1400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一定是一辆汽车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！</a:t>
            </a:r>
            <a:endParaRPr 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5F09EB0-C8B1-4570-A417-0BF6D35356F5}"/>
              </a:ext>
            </a:extLst>
          </p:cNvPr>
          <p:cNvCxnSpPr/>
          <p:nvPr/>
        </p:nvCxnSpPr>
        <p:spPr>
          <a:xfrm>
            <a:off x="2091093" y="3081787"/>
            <a:ext cx="0" cy="579712"/>
          </a:xfrm>
          <a:prstGeom prst="straightConnector1">
            <a:avLst/>
          </a:prstGeom>
          <a:ln w="57150">
            <a:solidFill>
              <a:srgbClr val="D3A65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9F123561-F707-44DB-8B48-F70EC391659B}"/>
              </a:ext>
            </a:extLst>
          </p:cNvPr>
          <p:cNvSpPr txBox="1"/>
          <p:nvPr/>
        </p:nvSpPr>
        <p:spPr>
          <a:xfrm>
            <a:off x="1086652" y="2999166"/>
            <a:ext cx="1096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攻击</a:t>
            </a:r>
            <a:endParaRPr lang="en-US" altLang="zh-CN" sz="2000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endParaRPr lang="en-US" sz="2000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287E8CF-7C48-451E-9B18-6F953E5BC449}"/>
              </a:ext>
            </a:extLst>
          </p:cNvPr>
          <p:cNvCxnSpPr/>
          <p:nvPr/>
        </p:nvCxnSpPr>
        <p:spPr>
          <a:xfrm>
            <a:off x="827104" y="3094080"/>
            <a:ext cx="0" cy="579712"/>
          </a:xfrm>
          <a:prstGeom prst="straightConnector1">
            <a:avLst/>
          </a:prstGeom>
          <a:ln w="57150">
            <a:solidFill>
              <a:srgbClr val="D3A65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B1ECB6C-2092-46A0-A111-B2FEAEF99BFB}"/>
              </a:ext>
            </a:extLst>
          </p:cNvPr>
          <p:cNvSpPr txBox="1"/>
          <p:nvPr/>
        </p:nvSpPr>
        <p:spPr>
          <a:xfrm>
            <a:off x="4590896" y="5316070"/>
            <a:ext cx="1971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机器（分类器）</a:t>
            </a:r>
            <a:endParaRPr 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1EA62FA-63D6-4576-80B7-163FF4E18F54}"/>
              </a:ext>
            </a:extLst>
          </p:cNvPr>
          <p:cNvSpPr txBox="1"/>
          <p:nvPr/>
        </p:nvSpPr>
        <p:spPr>
          <a:xfrm>
            <a:off x="9016845" y="2024409"/>
            <a:ext cx="2169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飞机</a:t>
            </a:r>
            <a:endParaRPr lang="en-US" dirty="0">
              <a:solidFill>
                <a:srgbClr val="D6DCE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汽车</a:t>
            </a:r>
            <a:endParaRPr lang="en-US" dirty="0">
              <a:solidFill>
                <a:srgbClr val="D6DCE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鸟</a:t>
            </a:r>
            <a:endParaRPr lang="en-US" dirty="0">
              <a:solidFill>
                <a:srgbClr val="D6DCE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猫</a:t>
            </a:r>
            <a:endParaRPr lang="en-US" dirty="0">
              <a:solidFill>
                <a:srgbClr val="D6DCE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鹿</a:t>
            </a:r>
            <a:endParaRPr lang="en-US" dirty="0">
              <a:solidFill>
                <a:srgbClr val="D6DCE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狗</a:t>
            </a:r>
            <a:endParaRPr lang="en-US" dirty="0">
              <a:solidFill>
                <a:srgbClr val="D6DCE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蛙</a:t>
            </a:r>
            <a:endParaRPr lang="en-US" dirty="0">
              <a:solidFill>
                <a:srgbClr val="D6DCE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马</a:t>
            </a:r>
            <a:endParaRPr lang="en-US" dirty="0">
              <a:solidFill>
                <a:srgbClr val="D6DCE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船</a:t>
            </a:r>
            <a:endParaRPr lang="en-US" dirty="0">
              <a:solidFill>
                <a:srgbClr val="D6DCE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树</a:t>
            </a:r>
            <a:endParaRPr lang="en-US" dirty="0">
              <a:solidFill>
                <a:srgbClr val="D6DCE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FF47AB0-3004-4B00-82CC-871127A871C3}"/>
              </a:ext>
            </a:extLst>
          </p:cNvPr>
          <p:cNvSpPr txBox="1"/>
          <p:nvPr/>
        </p:nvSpPr>
        <p:spPr>
          <a:xfrm>
            <a:off x="9016845" y="4886731"/>
            <a:ext cx="216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输出：类别标签</a:t>
            </a:r>
            <a:endParaRPr lang="en-US" sz="2000" dirty="0">
              <a:solidFill>
                <a:srgbClr val="D6DCE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474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C9FFB7E-5D92-4664-BC69-5E13B6D05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65947"/>
              </p:ext>
            </p:extLst>
          </p:nvPr>
        </p:nvGraphicFramePr>
        <p:xfrm>
          <a:off x="2624803" y="1628531"/>
          <a:ext cx="9203674" cy="399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89">
                  <a:extLst>
                    <a:ext uri="{9D8B030D-6E8A-4147-A177-3AD203B41FA5}">
                      <a16:colId xmlns:a16="http://schemas.microsoft.com/office/drawing/2014/main" val="1686417128"/>
                    </a:ext>
                  </a:extLst>
                </a:gridCol>
                <a:gridCol w="3632521">
                  <a:extLst>
                    <a:ext uri="{9D8B030D-6E8A-4147-A177-3AD203B41FA5}">
                      <a16:colId xmlns:a16="http://schemas.microsoft.com/office/drawing/2014/main" val="4063715738"/>
                    </a:ext>
                  </a:extLst>
                </a:gridCol>
                <a:gridCol w="3380764">
                  <a:extLst>
                    <a:ext uri="{9D8B030D-6E8A-4147-A177-3AD203B41FA5}">
                      <a16:colId xmlns:a16="http://schemas.microsoft.com/office/drawing/2014/main" val="3712412799"/>
                    </a:ext>
                  </a:extLst>
                </a:gridCol>
              </a:tblGrid>
              <a:tr h="1996687">
                <a:tc>
                  <a:txBody>
                    <a:bodyPr/>
                    <a:lstStyle/>
                    <a:p>
                      <a:endParaRPr lang="en-US" sz="18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目的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: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 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让人类尽量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感受不到区别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方法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:</a:t>
                      </a:r>
                    </a:p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基于规则的相似性衡量标准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14736"/>
                  </a:ext>
                </a:extLst>
              </a:tr>
              <a:tr h="1996687">
                <a:tc>
                  <a:txBody>
                    <a:bodyPr/>
                    <a:lstStyle/>
                    <a:p>
                      <a:endParaRPr lang="en-US" sz="18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目的</a:t>
                      </a:r>
                      <a:r>
                        <a:rPr lang="en-US" sz="1800" b="1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:</a:t>
                      </a:r>
                    </a:p>
                    <a:p>
                      <a:r>
                        <a:rPr lang="en-US" sz="180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 </a:t>
                      </a:r>
                      <a:r>
                        <a:rPr lang="zh-CN" altLang="en-US" sz="180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提高欺骗成功率</a:t>
                      </a:r>
                      <a:endParaRPr lang="en-US" sz="18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r>
                        <a:rPr lang="en-US" sz="180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 </a:t>
                      </a:r>
                      <a:r>
                        <a:rPr lang="zh-CN" altLang="en-US" sz="180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欺骗更多种类的分类器</a:t>
                      </a:r>
                      <a:endParaRPr lang="en-US" sz="18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方法</a:t>
                      </a:r>
                      <a:r>
                        <a:rPr lang="en-US" altLang="zh-CN" sz="1800" b="1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:</a:t>
                      </a:r>
                    </a:p>
                    <a:p>
                      <a:r>
                        <a:rPr lang="en-US" sz="180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 </a:t>
                      </a:r>
                      <a:r>
                        <a:rPr lang="zh-CN" altLang="en-US" sz="180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之前的工作</a:t>
                      </a:r>
                      <a:endParaRPr lang="en-US" sz="18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r>
                        <a:rPr lang="en-US" sz="1800" dirty="0">
                          <a:solidFill>
                            <a:srgbClr val="898989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      </a:t>
                      </a:r>
                      <a:r>
                        <a:rPr lang="zh-CN" altLang="en-US" sz="1800" dirty="0">
                          <a:solidFill>
                            <a:srgbClr val="898989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进化算法</a:t>
                      </a:r>
                      <a:endParaRPr lang="en-US" altLang="zh-CN" sz="1800" dirty="0">
                        <a:solidFill>
                          <a:srgbClr val="898989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r>
                        <a:rPr lang="en-US" sz="1800" dirty="0">
                          <a:solidFill>
                            <a:srgbClr val="898989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      </a:t>
                      </a:r>
                      <a:r>
                        <a:rPr lang="zh-CN" altLang="en-US" sz="1800" dirty="0">
                          <a:solidFill>
                            <a:srgbClr val="898989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神经网络</a:t>
                      </a:r>
                      <a:endParaRPr lang="en-US" sz="1800" dirty="0">
                        <a:solidFill>
                          <a:srgbClr val="898989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  <a:p>
                      <a:r>
                        <a:rPr lang="en-US" sz="1800" dirty="0">
                          <a:solidFill>
                            <a:srgbClr val="898989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      …</a:t>
                      </a:r>
                      <a:endParaRPr lang="en-US" sz="18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50395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5AF33BC-1C57-4784-99C3-DB2EFE5C6E4F}"/>
              </a:ext>
            </a:extLst>
          </p:cNvPr>
          <p:cNvSpPr txBox="1"/>
          <p:nvPr/>
        </p:nvSpPr>
        <p:spPr>
          <a:xfrm>
            <a:off x="159390" y="679319"/>
            <a:ext cx="580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攻击的一些基本原则</a:t>
            </a:r>
            <a:endParaRPr 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E18B2FE-6955-40F8-9EDA-C839DC36BD7D}"/>
              </a:ext>
            </a:extLst>
          </p:cNvPr>
          <p:cNvGrpSpPr/>
          <p:nvPr/>
        </p:nvGrpSpPr>
        <p:grpSpPr>
          <a:xfrm>
            <a:off x="2990797" y="3867012"/>
            <a:ext cx="1341165" cy="1653718"/>
            <a:chOff x="4764462" y="3973509"/>
            <a:chExt cx="1341165" cy="165371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5D2C5C5-9DD4-4102-8F8A-B57C834B71F6}"/>
                </a:ext>
              </a:extLst>
            </p:cNvPr>
            <p:cNvGrpSpPr/>
            <p:nvPr/>
          </p:nvGrpSpPr>
          <p:grpSpPr>
            <a:xfrm>
              <a:off x="4792860" y="3973509"/>
              <a:ext cx="1283040" cy="1296831"/>
              <a:chOff x="4792860" y="3973509"/>
              <a:chExt cx="1283040" cy="1296831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62D6630-FB13-4003-B7AB-1E05499E8BAC}"/>
                  </a:ext>
                </a:extLst>
              </p:cNvPr>
              <p:cNvSpPr/>
              <p:nvPr/>
            </p:nvSpPr>
            <p:spPr>
              <a:xfrm>
                <a:off x="4792860" y="3973509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C533BFBD-6466-49E9-A9D9-7A0DA3304B20}"/>
                  </a:ext>
                </a:extLst>
              </p:cNvPr>
              <p:cNvSpPr/>
              <p:nvPr/>
            </p:nvSpPr>
            <p:spPr>
              <a:xfrm>
                <a:off x="4792860" y="4479459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F601A32-CBD1-49AD-A9A9-304B7B9AFBDF}"/>
                  </a:ext>
                </a:extLst>
              </p:cNvPr>
              <p:cNvSpPr/>
              <p:nvPr/>
            </p:nvSpPr>
            <p:spPr>
              <a:xfrm>
                <a:off x="4792860" y="4985409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345C87B-1676-4E20-9583-5E293DC257F7}"/>
                  </a:ext>
                </a:extLst>
              </p:cNvPr>
              <p:cNvSpPr/>
              <p:nvPr/>
            </p:nvSpPr>
            <p:spPr>
              <a:xfrm>
                <a:off x="5291914" y="4212710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FB4D152-F9AD-4DAD-B0E8-EBEDB752C5C0}"/>
                  </a:ext>
                </a:extLst>
              </p:cNvPr>
              <p:cNvSpPr/>
              <p:nvPr/>
            </p:nvSpPr>
            <p:spPr>
              <a:xfrm>
                <a:off x="5291914" y="4764390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C01A23B-2CA7-46D7-BB37-3BFCB7EFEB00}"/>
                  </a:ext>
                </a:extLst>
              </p:cNvPr>
              <p:cNvSpPr/>
              <p:nvPr/>
            </p:nvSpPr>
            <p:spPr>
              <a:xfrm>
                <a:off x="5790969" y="3973509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4D29A0D-5CB5-402F-9A49-518D137A0D02}"/>
                  </a:ext>
                </a:extLst>
              </p:cNvPr>
              <p:cNvSpPr/>
              <p:nvPr/>
            </p:nvSpPr>
            <p:spPr>
              <a:xfrm>
                <a:off x="5790969" y="4479459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CDCFA7A-516C-4E7B-BB17-893ABAE80923}"/>
                  </a:ext>
                </a:extLst>
              </p:cNvPr>
              <p:cNvSpPr/>
              <p:nvPr/>
            </p:nvSpPr>
            <p:spPr>
              <a:xfrm>
                <a:off x="5790969" y="4985409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0F257525-CDAA-43D3-A36D-3DB2BCBDADEE}"/>
                  </a:ext>
                </a:extLst>
              </p:cNvPr>
              <p:cNvCxnSpPr>
                <a:stCxn id="16" idx="6"/>
                <a:endCxn id="19" idx="2"/>
              </p:cNvCxnSpPr>
              <p:nvPr/>
            </p:nvCxnSpPr>
            <p:spPr>
              <a:xfrm>
                <a:off x="5077791" y="4115975"/>
                <a:ext cx="214123" cy="239201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9A9843D8-6BFA-4433-B26E-9C4D4CBC6497}"/>
                  </a:ext>
                </a:extLst>
              </p:cNvPr>
              <p:cNvCxnSpPr>
                <a:cxnSpLocks/>
                <a:stCxn id="16" idx="6"/>
                <a:endCxn id="20" idx="2"/>
              </p:cNvCxnSpPr>
              <p:nvPr/>
            </p:nvCxnSpPr>
            <p:spPr>
              <a:xfrm>
                <a:off x="5077791" y="4115975"/>
                <a:ext cx="214123" cy="790881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44B87A32-0486-446C-9F55-10F520877839}"/>
                  </a:ext>
                </a:extLst>
              </p:cNvPr>
              <p:cNvCxnSpPr>
                <a:cxnSpLocks/>
                <a:stCxn id="17" idx="6"/>
                <a:endCxn id="19" idx="2"/>
              </p:cNvCxnSpPr>
              <p:nvPr/>
            </p:nvCxnSpPr>
            <p:spPr>
              <a:xfrm flipV="1">
                <a:off x="5077791" y="4355175"/>
                <a:ext cx="214123" cy="266749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48F6FFF1-BB54-4AF5-A17F-25B9CA02A8A9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5077791" y="4621925"/>
                <a:ext cx="214123" cy="284931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A1965896-FEC2-433A-85F7-ABC389D11989}"/>
                  </a:ext>
                </a:extLst>
              </p:cNvPr>
              <p:cNvCxnSpPr>
                <a:cxnSpLocks/>
                <a:stCxn id="18" idx="6"/>
                <a:endCxn id="19" idx="2"/>
              </p:cNvCxnSpPr>
              <p:nvPr/>
            </p:nvCxnSpPr>
            <p:spPr>
              <a:xfrm flipV="1">
                <a:off x="5077791" y="4355175"/>
                <a:ext cx="214123" cy="772699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484CC00D-2E55-470C-B07A-E51322B1040D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5077791" y="4906856"/>
                <a:ext cx="214123" cy="221019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B7D04D7A-A436-4379-A221-678E848DE073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5576845" y="4115975"/>
                <a:ext cx="214124" cy="239201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C7BCD89F-2889-449D-BA2A-DD9F7001C1F3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>
                <a:off x="5576845" y="4355175"/>
                <a:ext cx="214124" cy="266749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3C37BB2B-0FD9-43FD-9EB2-368D3DA27F78}"/>
                  </a:ext>
                </a:extLst>
              </p:cNvPr>
              <p:cNvCxnSpPr>
                <a:cxnSpLocks/>
                <a:stCxn id="19" idx="6"/>
                <a:endCxn id="23" idx="2"/>
              </p:cNvCxnSpPr>
              <p:nvPr/>
            </p:nvCxnSpPr>
            <p:spPr>
              <a:xfrm>
                <a:off x="5576845" y="4355175"/>
                <a:ext cx="214124" cy="772699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91AC38E-2010-48CB-81C2-683B5BF31E5E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 flipV="1">
                <a:off x="5576845" y="4115975"/>
                <a:ext cx="214124" cy="790881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C5F61CDE-D92B-4EC4-9924-E40A20D07040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 flipV="1">
                <a:off x="5576845" y="4621925"/>
                <a:ext cx="214124" cy="284931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7046A3C1-DE11-45F1-8EE1-253EE4DBAD01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>
                <a:off x="5576845" y="4906856"/>
                <a:ext cx="214124" cy="221019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66C34F2-6D5B-4749-A7E8-B3ABAD03484B}"/>
                </a:ext>
              </a:extLst>
            </p:cNvPr>
            <p:cNvSpPr txBox="1"/>
            <p:nvPr/>
          </p:nvSpPr>
          <p:spPr>
            <a:xfrm>
              <a:off x="4764462" y="5227117"/>
              <a:ext cx="13411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幼圆" panose="02010509060101010101" pitchFamily="49" charset="-122"/>
                  <a:ea typeface="幼圆" panose="02010509060101010101" pitchFamily="49" charset="-122"/>
                </a:rPr>
                <a:t>分类器</a:t>
              </a:r>
              <a:endParaRPr lang="en-US" sz="20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1DC8039-E68B-4F65-A891-8245239C2572}"/>
              </a:ext>
            </a:extLst>
          </p:cNvPr>
          <p:cNvGrpSpPr/>
          <p:nvPr/>
        </p:nvGrpSpPr>
        <p:grpSpPr>
          <a:xfrm>
            <a:off x="3200025" y="1783345"/>
            <a:ext cx="1341165" cy="1750206"/>
            <a:chOff x="3062627" y="1883934"/>
            <a:chExt cx="1341165" cy="175020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6E9BA33-08FC-4114-90A2-8B2C8986F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88292" y="1883934"/>
              <a:ext cx="671380" cy="1342759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FF48E18-C166-44F2-AE11-8004CC76A743}"/>
                </a:ext>
              </a:extLst>
            </p:cNvPr>
            <p:cNvSpPr txBox="1"/>
            <p:nvPr/>
          </p:nvSpPr>
          <p:spPr>
            <a:xfrm>
              <a:off x="3062627" y="3234030"/>
              <a:ext cx="13411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幼圆" panose="02010509060101010101" pitchFamily="49" charset="-122"/>
                  <a:ea typeface="幼圆" panose="02010509060101010101" pitchFamily="49" charset="-122"/>
                </a:rPr>
                <a:t> 人类</a:t>
              </a:r>
              <a:endParaRPr lang="en-US" sz="20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CA57DF2-E1D8-48E2-9A0E-7252EDBC1DD6}"/>
              </a:ext>
            </a:extLst>
          </p:cNvPr>
          <p:cNvGrpSpPr/>
          <p:nvPr/>
        </p:nvGrpSpPr>
        <p:grpSpPr>
          <a:xfrm>
            <a:off x="5441853" y="2655673"/>
            <a:ext cx="651223" cy="652131"/>
            <a:chOff x="2483389" y="2717514"/>
            <a:chExt cx="1828553" cy="1831102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839C453-EBD6-4BB8-8CF5-2C6689AAD818}"/>
                </a:ext>
              </a:extLst>
            </p:cNvPr>
            <p:cNvSpPr/>
            <p:nvPr/>
          </p:nvSpPr>
          <p:spPr>
            <a:xfrm>
              <a:off x="2483389" y="2717514"/>
              <a:ext cx="1828553" cy="1831102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269D8ECE-7894-4301-90FC-74235AEC94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663" t="651" r="29972" b="39557"/>
            <a:stretch/>
          </p:blipFill>
          <p:spPr>
            <a:xfrm>
              <a:off x="2533599" y="2768704"/>
              <a:ext cx="1712799" cy="1712799"/>
            </a:xfrm>
            <a:prstGeom prst="rect">
              <a:avLst/>
            </a:prstGeom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BA7707A-A46D-4F57-A953-415122FEF03D}"/>
              </a:ext>
            </a:extLst>
          </p:cNvPr>
          <p:cNvGrpSpPr/>
          <p:nvPr/>
        </p:nvGrpSpPr>
        <p:grpSpPr>
          <a:xfrm>
            <a:off x="6316176" y="2655673"/>
            <a:ext cx="651223" cy="652131"/>
            <a:chOff x="2483389" y="2717514"/>
            <a:chExt cx="1828553" cy="1831102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56DBAE4-974F-40E4-88EB-E741B6A2364F}"/>
                </a:ext>
              </a:extLst>
            </p:cNvPr>
            <p:cNvSpPr/>
            <p:nvPr/>
          </p:nvSpPr>
          <p:spPr>
            <a:xfrm>
              <a:off x="2483389" y="2717514"/>
              <a:ext cx="1828553" cy="1831102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8AE5BE6C-7F32-47F2-9DDE-0CD647600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utout/>
                      </a14:imgEffect>
                    </a14:imgLayer>
                  </a14:imgProps>
                </a:ext>
              </a:extLst>
            </a:blip>
            <a:srcRect l="21663" t="651" r="29972" b="39557"/>
            <a:stretch/>
          </p:blipFill>
          <p:spPr>
            <a:xfrm>
              <a:off x="2533599" y="2768704"/>
              <a:ext cx="1712799" cy="1712799"/>
            </a:xfrm>
            <a:prstGeom prst="rect">
              <a:avLst/>
            </a:prstGeom>
          </p:spPr>
        </p:pic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BC0344E-90E9-4FB0-98C6-E56EA4E62896}"/>
              </a:ext>
            </a:extLst>
          </p:cNvPr>
          <p:cNvGrpSpPr/>
          <p:nvPr/>
        </p:nvGrpSpPr>
        <p:grpSpPr>
          <a:xfrm rot="10800000" flipH="1" flipV="1">
            <a:off x="7157685" y="2655673"/>
            <a:ext cx="651223" cy="652131"/>
            <a:chOff x="2483389" y="2717514"/>
            <a:chExt cx="1828553" cy="183110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8D08C17-3B8D-4CB5-9080-6858F6CD49CD}"/>
                </a:ext>
              </a:extLst>
            </p:cNvPr>
            <p:cNvSpPr/>
            <p:nvPr/>
          </p:nvSpPr>
          <p:spPr>
            <a:xfrm>
              <a:off x="2483389" y="2717514"/>
              <a:ext cx="1828553" cy="1831102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7179123A-0403-48C9-8FB2-2CC9B521B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rcRect l="21663" t="651" r="29972" b="39557"/>
            <a:stretch/>
          </p:blipFill>
          <p:spPr>
            <a:xfrm>
              <a:off x="2533599" y="2768704"/>
              <a:ext cx="1712799" cy="1712799"/>
            </a:xfrm>
            <a:prstGeom prst="rect">
              <a:avLst/>
            </a:prstGeom>
          </p:spPr>
        </p:pic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F1596FE4-A910-4A6F-AC33-D4941A8BAB56}"/>
              </a:ext>
            </a:extLst>
          </p:cNvPr>
          <p:cNvSpPr/>
          <p:nvPr/>
        </p:nvSpPr>
        <p:spPr>
          <a:xfrm>
            <a:off x="5167619" y="4782188"/>
            <a:ext cx="1118830" cy="652131"/>
          </a:xfrm>
          <a:prstGeom prst="rect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卷积神经网络</a:t>
            </a:r>
            <a:endParaRPr 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E2C6012-8C2A-472E-B4A9-6FA60BDE1182}"/>
              </a:ext>
            </a:extLst>
          </p:cNvPr>
          <p:cNvSpPr/>
          <p:nvPr/>
        </p:nvSpPr>
        <p:spPr>
          <a:xfrm>
            <a:off x="6316176" y="4782188"/>
            <a:ext cx="965468" cy="652131"/>
          </a:xfrm>
          <a:prstGeom prst="rect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决策树</a:t>
            </a:r>
            <a:endParaRPr 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D0BA276-03FB-49A8-BF39-230E7E22B2AF}"/>
              </a:ext>
            </a:extLst>
          </p:cNvPr>
          <p:cNvSpPr/>
          <p:nvPr/>
        </p:nvSpPr>
        <p:spPr>
          <a:xfrm rot="10800000" flipV="1">
            <a:off x="7311370" y="4782188"/>
            <a:ext cx="965467" cy="652131"/>
          </a:xfrm>
          <a:prstGeom prst="rect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支持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向量机</a:t>
            </a:r>
            <a:endParaRPr 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3C070CE-2786-4500-85B4-15A663B235BE}"/>
              </a:ext>
            </a:extLst>
          </p:cNvPr>
          <p:cNvSpPr/>
          <p:nvPr/>
        </p:nvSpPr>
        <p:spPr>
          <a:xfrm>
            <a:off x="240353" y="1236095"/>
            <a:ext cx="5272241" cy="73719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4D82C67-2559-438D-B184-CDD2AAE1BF89}"/>
              </a:ext>
            </a:extLst>
          </p:cNvPr>
          <p:cNvSpPr/>
          <p:nvPr/>
        </p:nvSpPr>
        <p:spPr>
          <a:xfrm rot="10800000" flipV="1">
            <a:off x="9214661" y="2590316"/>
            <a:ext cx="2081109" cy="652131"/>
          </a:xfrm>
          <a:prstGeom prst="rect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SSIM</a:t>
            </a:r>
          </a:p>
          <a:p>
            <a:pPr algn="ctr"/>
            <a:r>
              <a:rPr lang="en-US" sz="1000" b="1" dirty="0">
                <a:latin typeface="幼圆" panose="02010509060101010101" pitchFamily="49" charset="-122"/>
                <a:ea typeface="幼圆" panose="02010509060101010101" pitchFamily="49" charset="-122"/>
              </a:rPr>
              <a:t>S</a:t>
            </a:r>
            <a:r>
              <a:rPr 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tructural </a:t>
            </a:r>
            <a:r>
              <a:rPr lang="en-US" sz="1000" b="1" dirty="0">
                <a:latin typeface="幼圆" panose="02010509060101010101" pitchFamily="49" charset="-122"/>
                <a:ea typeface="幼圆" panose="02010509060101010101" pitchFamily="49" charset="-122"/>
              </a:rPr>
              <a:t>SIM</a:t>
            </a:r>
            <a:r>
              <a:rPr 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ilarity</a:t>
            </a:r>
            <a:endParaRPr 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0423C6-CF25-4BFB-8B16-602F89B4C2BE}"/>
              </a:ext>
            </a:extLst>
          </p:cNvPr>
          <p:cNvSpPr/>
          <p:nvPr/>
        </p:nvSpPr>
        <p:spPr>
          <a:xfrm>
            <a:off x="5441853" y="5679012"/>
            <a:ext cx="6331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ref:</a:t>
            </a:r>
            <a:r>
              <a:rPr lang="zh-CN" altLang="en-US" sz="1400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sz="1400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https://arxiv.org/abs/1710.08864</a:t>
            </a:r>
            <a:r>
              <a:rPr lang="en-US" sz="1400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sz="1400" dirty="0">
                <a:solidFill>
                  <a:srgbClr val="D6DCE5"/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https://arxiv.org/abs/1610.08401 </a:t>
            </a:r>
            <a:endParaRPr lang="en-US" sz="1400" dirty="0">
              <a:solidFill>
                <a:srgbClr val="D6DCE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D686399-C388-4468-BD38-FD0C03DB6494}"/>
              </a:ext>
            </a:extLst>
          </p:cNvPr>
          <p:cNvGrpSpPr/>
          <p:nvPr/>
        </p:nvGrpSpPr>
        <p:grpSpPr>
          <a:xfrm>
            <a:off x="798674" y="1783345"/>
            <a:ext cx="1340889" cy="1342758"/>
            <a:chOff x="2483389" y="2717514"/>
            <a:chExt cx="1828553" cy="1831102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3B90C86-40E8-4B80-9CDD-87632FDD04A7}"/>
                </a:ext>
              </a:extLst>
            </p:cNvPr>
            <p:cNvSpPr/>
            <p:nvPr/>
          </p:nvSpPr>
          <p:spPr>
            <a:xfrm>
              <a:off x="2483389" y="2717514"/>
              <a:ext cx="1828553" cy="1831102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DE311C2B-82B9-4A1C-BB94-0F18521DE1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663" t="651" r="29972" b="39557"/>
            <a:stretch/>
          </p:blipFill>
          <p:spPr>
            <a:xfrm>
              <a:off x="2533599" y="2768704"/>
              <a:ext cx="1712799" cy="1712799"/>
            </a:xfrm>
            <a:prstGeom prst="rect">
              <a:avLst/>
            </a:prstGeom>
          </p:spPr>
        </p:pic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1349ED2-237B-450F-BF49-70237212C6C0}"/>
              </a:ext>
            </a:extLst>
          </p:cNvPr>
          <p:cNvGrpSpPr/>
          <p:nvPr/>
        </p:nvGrpSpPr>
        <p:grpSpPr>
          <a:xfrm>
            <a:off x="798674" y="4084060"/>
            <a:ext cx="1340889" cy="1342758"/>
            <a:chOff x="2483389" y="2717514"/>
            <a:chExt cx="1828553" cy="1831102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40089F-3671-4F3B-B779-7816AC63157D}"/>
                </a:ext>
              </a:extLst>
            </p:cNvPr>
            <p:cNvSpPr/>
            <p:nvPr/>
          </p:nvSpPr>
          <p:spPr>
            <a:xfrm>
              <a:off x="2483389" y="2717514"/>
              <a:ext cx="1828553" cy="1831102"/>
            </a:xfrm>
            <a:prstGeom prst="rect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4466E6D5-769C-41CB-91F9-7365B658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599" y="2768704"/>
              <a:ext cx="1712799" cy="1712799"/>
            </a:xfrm>
            <a:prstGeom prst="rect">
              <a:avLst/>
            </a:prstGeom>
          </p:spPr>
        </p:pic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8D6FC63-1D30-4993-A3D3-4976A7635317}"/>
              </a:ext>
            </a:extLst>
          </p:cNvPr>
          <p:cNvCxnSpPr/>
          <p:nvPr/>
        </p:nvCxnSpPr>
        <p:spPr>
          <a:xfrm>
            <a:off x="2091093" y="3313254"/>
            <a:ext cx="0" cy="579712"/>
          </a:xfrm>
          <a:prstGeom prst="straightConnector1">
            <a:avLst/>
          </a:prstGeom>
          <a:ln w="57150">
            <a:solidFill>
              <a:srgbClr val="D3A65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0BC10BE2-1FC1-42C4-8D69-53B5E92B93D6}"/>
              </a:ext>
            </a:extLst>
          </p:cNvPr>
          <p:cNvSpPr txBox="1"/>
          <p:nvPr/>
        </p:nvSpPr>
        <p:spPr>
          <a:xfrm>
            <a:off x="1086652" y="3230633"/>
            <a:ext cx="1096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攻击</a:t>
            </a:r>
            <a:endParaRPr lang="en-US" altLang="zh-CN" sz="2000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solidFill>
                  <a:srgbClr val="D3A65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endParaRPr lang="en-US" sz="2000" dirty="0">
              <a:solidFill>
                <a:srgbClr val="D3A65D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8AAB99B-A9B9-47A1-A5DA-014FFFDF81F3}"/>
              </a:ext>
            </a:extLst>
          </p:cNvPr>
          <p:cNvCxnSpPr/>
          <p:nvPr/>
        </p:nvCxnSpPr>
        <p:spPr>
          <a:xfrm>
            <a:off x="827104" y="3325547"/>
            <a:ext cx="0" cy="579712"/>
          </a:xfrm>
          <a:prstGeom prst="straightConnector1">
            <a:avLst/>
          </a:prstGeom>
          <a:ln w="57150">
            <a:solidFill>
              <a:srgbClr val="D3A65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0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5AF33BC-1C57-4784-99C3-DB2EFE5C6E4F}"/>
              </a:ext>
            </a:extLst>
          </p:cNvPr>
          <p:cNvSpPr txBox="1"/>
          <p:nvPr/>
        </p:nvSpPr>
        <p:spPr>
          <a:xfrm>
            <a:off x="159390" y="679319"/>
            <a:ext cx="580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不同等级的攻击</a:t>
            </a:r>
            <a:endParaRPr 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E18B2FE-6955-40F8-9EDA-C839DC36BD7D}"/>
              </a:ext>
            </a:extLst>
          </p:cNvPr>
          <p:cNvGrpSpPr/>
          <p:nvPr/>
        </p:nvGrpSpPr>
        <p:grpSpPr>
          <a:xfrm>
            <a:off x="8042940" y="3001573"/>
            <a:ext cx="1341165" cy="1653718"/>
            <a:chOff x="4764462" y="3973509"/>
            <a:chExt cx="1341165" cy="165371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5D2C5C5-9DD4-4102-8F8A-B57C834B71F6}"/>
                </a:ext>
              </a:extLst>
            </p:cNvPr>
            <p:cNvGrpSpPr/>
            <p:nvPr/>
          </p:nvGrpSpPr>
          <p:grpSpPr>
            <a:xfrm>
              <a:off x="4792860" y="3973509"/>
              <a:ext cx="1283040" cy="1296831"/>
              <a:chOff x="4792860" y="3973509"/>
              <a:chExt cx="1283040" cy="1296831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62D6630-FB13-4003-B7AB-1E05499E8BAC}"/>
                  </a:ext>
                </a:extLst>
              </p:cNvPr>
              <p:cNvSpPr/>
              <p:nvPr/>
            </p:nvSpPr>
            <p:spPr>
              <a:xfrm>
                <a:off x="4792860" y="3973509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C533BFBD-6466-49E9-A9D9-7A0DA3304B20}"/>
                  </a:ext>
                </a:extLst>
              </p:cNvPr>
              <p:cNvSpPr/>
              <p:nvPr/>
            </p:nvSpPr>
            <p:spPr>
              <a:xfrm>
                <a:off x="4792860" y="4479459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F601A32-CBD1-49AD-A9A9-304B7B9AFBDF}"/>
                  </a:ext>
                </a:extLst>
              </p:cNvPr>
              <p:cNvSpPr/>
              <p:nvPr/>
            </p:nvSpPr>
            <p:spPr>
              <a:xfrm>
                <a:off x="4792860" y="4985409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345C87B-1676-4E20-9583-5E293DC257F7}"/>
                  </a:ext>
                </a:extLst>
              </p:cNvPr>
              <p:cNvSpPr/>
              <p:nvPr/>
            </p:nvSpPr>
            <p:spPr>
              <a:xfrm>
                <a:off x="5291914" y="4212710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FB4D152-F9AD-4DAD-B0E8-EBEDB752C5C0}"/>
                  </a:ext>
                </a:extLst>
              </p:cNvPr>
              <p:cNvSpPr/>
              <p:nvPr/>
            </p:nvSpPr>
            <p:spPr>
              <a:xfrm>
                <a:off x="5291914" y="4764390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C01A23B-2CA7-46D7-BB37-3BFCB7EFEB00}"/>
                  </a:ext>
                </a:extLst>
              </p:cNvPr>
              <p:cNvSpPr/>
              <p:nvPr/>
            </p:nvSpPr>
            <p:spPr>
              <a:xfrm>
                <a:off x="5790969" y="3973509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4D29A0D-5CB5-402F-9A49-518D137A0D02}"/>
                  </a:ext>
                </a:extLst>
              </p:cNvPr>
              <p:cNvSpPr/>
              <p:nvPr/>
            </p:nvSpPr>
            <p:spPr>
              <a:xfrm>
                <a:off x="5790969" y="4479459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CDCFA7A-516C-4E7B-BB17-893ABAE80923}"/>
                  </a:ext>
                </a:extLst>
              </p:cNvPr>
              <p:cNvSpPr/>
              <p:nvPr/>
            </p:nvSpPr>
            <p:spPr>
              <a:xfrm>
                <a:off x="5790969" y="4985409"/>
                <a:ext cx="284931" cy="284931"/>
              </a:xfrm>
              <a:prstGeom prst="ellipse">
                <a:avLst/>
              </a:prstGeom>
              <a:solidFill>
                <a:srgbClr val="D6DCE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0F257525-CDAA-43D3-A36D-3DB2BCBDADEE}"/>
                  </a:ext>
                </a:extLst>
              </p:cNvPr>
              <p:cNvCxnSpPr>
                <a:stCxn id="16" idx="6"/>
                <a:endCxn id="19" idx="2"/>
              </p:cNvCxnSpPr>
              <p:nvPr/>
            </p:nvCxnSpPr>
            <p:spPr>
              <a:xfrm>
                <a:off x="5077791" y="4115975"/>
                <a:ext cx="214123" cy="239201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9A9843D8-6BFA-4433-B26E-9C4D4CBC6497}"/>
                  </a:ext>
                </a:extLst>
              </p:cNvPr>
              <p:cNvCxnSpPr>
                <a:cxnSpLocks/>
                <a:stCxn id="16" idx="6"/>
                <a:endCxn id="20" idx="2"/>
              </p:cNvCxnSpPr>
              <p:nvPr/>
            </p:nvCxnSpPr>
            <p:spPr>
              <a:xfrm>
                <a:off x="5077791" y="4115975"/>
                <a:ext cx="214123" cy="790881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44B87A32-0486-446C-9F55-10F520877839}"/>
                  </a:ext>
                </a:extLst>
              </p:cNvPr>
              <p:cNvCxnSpPr>
                <a:cxnSpLocks/>
                <a:stCxn id="17" idx="6"/>
                <a:endCxn id="19" idx="2"/>
              </p:cNvCxnSpPr>
              <p:nvPr/>
            </p:nvCxnSpPr>
            <p:spPr>
              <a:xfrm flipV="1">
                <a:off x="5077791" y="4355175"/>
                <a:ext cx="214123" cy="266749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48F6FFF1-BB54-4AF5-A17F-25B9CA02A8A9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5077791" y="4621925"/>
                <a:ext cx="214123" cy="284931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A1965896-FEC2-433A-85F7-ABC389D11989}"/>
                  </a:ext>
                </a:extLst>
              </p:cNvPr>
              <p:cNvCxnSpPr>
                <a:cxnSpLocks/>
                <a:stCxn id="18" idx="6"/>
                <a:endCxn id="19" idx="2"/>
              </p:cNvCxnSpPr>
              <p:nvPr/>
            </p:nvCxnSpPr>
            <p:spPr>
              <a:xfrm flipV="1">
                <a:off x="5077791" y="4355175"/>
                <a:ext cx="214123" cy="772699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484CC00D-2E55-470C-B07A-E51322B1040D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5077791" y="4906856"/>
                <a:ext cx="214123" cy="221019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B7D04D7A-A436-4379-A221-678E848DE073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5576845" y="4115975"/>
                <a:ext cx="214124" cy="239201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C7BCD89F-2889-449D-BA2A-DD9F7001C1F3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>
                <a:off x="5576845" y="4355175"/>
                <a:ext cx="214124" cy="266749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3C37BB2B-0FD9-43FD-9EB2-368D3DA27F78}"/>
                  </a:ext>
                </a:extLst>
              </p:cNvPr>
              <p:cNvCxnSpPr>
                <a:cxnSpLocks/>
                <a:stCxn id="19" idx="6"/>
                <a:endCxn id="23" idx="2"/>
              </p:cNvCxnSpPr>
              <p:nvPr/>
            </p:nvCxnSpPr>
            <p:spPr>
              <a:xfrm>
                <a:off x="5576845" y="4355175"/>
                <a:ext cx="214124" cy="772699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91AC38E-2010-48CB-81C2-683B5BF31E5E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 flipV="1">
                <a:off x="5576845" y="4115975"/>
                <a:ext cx="214124" cy="790881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C5F61CDE-D92B-4EC4-9924-E40A20D07040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 flipV="1">
                <a:off x="5576845" y="4621925"/>
                <a:ext cx="214124" cy="284931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7046A3C1-DE11-45F1-8EE1-253EE4DBAD01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>
                <a:off x="5576845" y="4906856"/>
                <a:ext cx="214124" cy="221019"/>
              </a:xfrm>
              <a:prstGeom prst="straightConnector1">
                <a:avLst/>
              </a:prstGeom>
              <a:ln w="28575">
                <a:solidFill>
                  <a:srgbClr val="D6DCE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66C34F2-6D5B-4749-A7E8-B3ABAD03484B}"/>
                </a:ext>
              </a:extLst>
            </p:cNvPr>
            <p:cNvSpPr txBox="1"/>
            <p:nvPr/>
          </p:nvSpPr>
          <p:spPr>
            <a:xfrm>
              <a:off x="4764462" y="5227117"/>
              <a:ext cx="13411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幼圆" panose="02010509060101010101" pitchFamily="49" charset="-122"/>
                  <a:ea typeface="幼圆" panose="02010509060101010101" pitchFamily="49" charset="-122"/>
                </a:rPr>
                <a:t>分类器</a:t>
              </a:r>
              <a:endParaRPr lang="en-US" sz="20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93C070CE-2786-4500-85B4-15A663B235BE}"/>
              </a:ext>
            </a:extLst>
          </p:cNvPr>
          <p:cNvSpPr/>
          <p:nvPr/>
        </p:nvSpPr>
        <p:spPr>
          <a:xfrm>
            <a:off x="240353" y="1236095"/>
            <a:ext cx="5272241" cy="73719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C5DC8526-E580-4D27-A0BB-B63B953E5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99430"/>
              </p:ext>
            </p:extLst>
          </p:nvPr>
        </p:nvGraphicFramePr>
        <p:xfrm>
          <a:off x="345784" y="1944767"/>
          <a:ext cx="6253118" cy="339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500">
                  <a:extLst>
                    <a:ext uri="{9D8B030D-6E8A-4147-A177-3AD203B41FA5}">
                      <a16:colId xmlns:a16="http://schemas.microsoft.com/office/drawing/2014/main" val="1686417128"/>
                    </a:ext>
                  </a:extLst>
                </a:gridCol>
                <a:gridCol w="4219618">
                  <a:extLst>
                    <a:ext uri="{9D8B030D-6E8A-4147-A177-3AD203B41FA5}">
                      <a16:colId xmlns:a16="http://schemas.microsoft.com/office/drawing/2014/main" val="4063715738"/>
                    </a:ext>
                  </a:extLst>
                </a:gridCol>
              </a:tblGrid>
              <a:tr h="11327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黑盒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除了得到输入输出的对应以外，对分类器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一无所知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14736"/>
                  </a:ext>
                </a:extLst>
              </a:tr>
              <a:tr h="11327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半黑盒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了解分类器对于其分类结果的</a:t>
                      </a:r>
                      <a:r>
                        <a:rPr lang="zh-CN" altLang="en-US" sz="1800" b="1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信任程度</a:t>
                      </a:r>
                      <a:endParaRPr lang="en-US" sz="18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54364"/>
                  </a:ext>
                </a:extLst>
              </a:tr>
              <a:tr h="11327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白盒</a:t>
                      </a:r>
                      <a:endParaRPr lang="en-US" sz="1800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了解分类器</a:t>
                      </a:r>
                      <a:r>
                        <a:rPr lang="zh-CN" altLang="en-US" sz="1800" b="1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结构</a:t>
                      </a:r>
                      <a:r>
                        <a:rPr lang="zh-CN" altLang="en-US" sz="1800" b="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，甚至了解其</a:t>
                      </a:r>
                      <a:r>
                        <a:rPr lang="zh-CN" altLang="en-US" sz="1800" b="1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参数</a:t>
                      </a:r>
                      <a:endParaRPr lang="en-US" sz="1800" b="1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503954"/>
                  </a:ext>
                </a:extLst>
              </a:tr>
            </a:tbl>
          </a:graphicData>
        </a:graphic>
      </p:graphicFrame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42E2DE0-6F92-49FB-B4AD-AF6E98D1760C}"/>
              </a:ext>
            </a:extLst>
          </p:cNvPr>
          <p:cNvCxnSpPr>
            <a:cxnSpLocks/>
          </p:cNvCxnSpPr>
          <p:nvPr/>
        </p:nvCxnSpPr>
        <p:spPr>
          <a:xfrm>
            <a:off x="7541523" y="3624566"/>
            <a:ext cx="346970" cy="19308"/>
          </a:xfrm>
          <a:prstGeom prst="straightConnector1">
            <a:avLst/>
          </a:prstGeom>
          <a:ln w="57150">
            <a:solidFill>
              <a:srgbClr val="D3A65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0DC6DE16-49C6-4ABF-99AF-18D95BBCE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42522"/>
              </p:ext>
            </p:extLst>
          </p:nvPr>
        </p:nvGraphicFramePr>
        <p:xfrm>
          <a:off x="10016641" y="1944767"/>
          <a:ext cx="1779004" cy="339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004">
                  <a:extLst>
                    <a:ext uri="{9D8B030D-6E8A-4147-A177-3AD203B41FA5}">
                      <a16:colId xmlns:a16="http://schemas.microsoft.com/office/drawing/2014/main" val="4063715738"/>
                    </a:ext>
                  </a:extLst>
                </a:gridCol>
              </a:tblGrid>
              <a:tr h="113273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狗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14736"/>
                  </a:ext>
                </a:extLst>
              </a:tr>
              <a:tr h="113273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狗 </a:t>
                      </a:r>
                      <a:r>
                        <a:rPr lang="en-US" sz="1800" b="0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(80%)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54364"/>
                  </a:ext>
                </a:extLst>
              </a:tr>
              <a:tr h="1132738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503954"/>
                  </a:ext>
                </a:extLst>
              </a:tr>
            </a:tbl>
          </a:graphicData>
        </a:graphic>
      </p:graphicFrame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3B7FA36-97FF-48F5-AC49-F62AAD82DBC0}"/>
              </a:ext>
            </a:extLst>
          </p:cNvPr>
          <p:cNvCxnSpPr>
            <a:cxnSpLocks/>
          </p:cNvCxnSpPr>
          <p:nvPr/>
        </p:nvCxnSpPr>
        <p:spPr>
          <a:xfrm>
            <a:off x="9493934" y="3624566"/>
            <a:ext cx="401505" cy="9654"/>
          </a:xfrm>
          <a:prstGeom prst="straightConnector1">
            <a:avLst/>
          </a:prstGeom>
          <a:ln w="57150">
            <a:solidFill>
              <a:srgbClr val="D3A65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AA0947E-1A1C-4CB6-A0C0-C6F07E381286}"/>
              </a:ext>
            </a:extLst>
          </p:cNvPr>
          <p:cNvGrpSpPr/>
          <p:nvPr/>
        </p:nvGrpSpPr>
        <p:grpSpPr>
          <a:xfrm>
            <a:off x="6745703" y="3299883"/>
            <a:ext cx="687024" cy="687982"/>
            <a:chOff x="2483389" y="2717514"/>
            <a:chExt cx="1828553" cy="1831102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5D1251A-0010-46B2-87CE-ABAC57F8DD12}"/>
                </a:ext>
              </a:extLst>
            </p:cNvPr>
            <p:cNvSpPr/>
            <p:nvPr/>
          </p:nvSpPr>
          <p:spPr>
            <a:xfrm>
              <a:off x="2483389" y="2717514"/>
              <a:ext cx="1828553" cy="1831102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3EFF2A81-AE83-4FA6-98FB-4C3D3E4F6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663" t="651" r="29972" b="39557"/>
            <a:stretch/>
          </p:blipFill>
          <p:spPr>
            <a:xfrm>
              <a:off x="2533599" y="2768704"/>
              <a:ext cx="1712799" cy="1712799"/>
            </a:xfrm>
            <a:prstGeom prst="rect">
              <a:avLst/>
            </a:prstGeom>
          </p:spPr>
        </p:pic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F1ABD2AC-570C-4E98-9630-BF159D9F0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5" t="3480" r="33775" b="50000"/>
          <a:stretch/>
        </p:blipFill>
        <p:spPr>
          <a:xfrm>
            <a:off x="10138635" y="4209197"/>
            <a:ext cx="1535016" cy="1093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9E55684B-00F8-43A8-9F26-0FC193A8368E}"/>
              </a:ext>
            </a:extLst>
          </p:cNvPr>
          <p:cNvSpPr txBox="1"/>
          <p:nvPr/>
        </p:nvSpPr>
        <p:spPr>
          <a:xfrm>
            <a:off x="10097283" y="4298404"/>
            <a:ext cx="968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0.24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736F557-691B-44E3-831C-C5C3F2663036}"/>
              </a:ext>
            </a:extLst>
          </p:cNvPr>
          <p:cNvSpPr txBox="1"/>
          <p:nvPr/>
        </p:nvSpPr>
        <p:spPr>
          <a:xfrm>
            <a:off x="10959651" y="4720052"/>
            <a:ext cx="70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0.80</a:t>
            </a:r>
          </a:p>
        </p:txBody>
      </p:sp>
    </p:spTree>
    <p:extLst>
      <p:ext uri="{BB962C8B-B14F-4D97-AF65-F5344CB8AC3E}">
        <p14:creationId xmlns:p14="http://schemas.microsoft.com/office/powerpoint/2010/main" val="50681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204</Words>
  <Application>Microsoft Office PowerPoint</Application>
  <PresentationFormat>宽屏</PresentationFormat>
  <Paragraphs>71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幼圆</vt:lpstr>
      <vt:lpstr>Arial</vt:lpstr>
      <vt:lpstr>Calibri</vt:lpstr>
      <vt:lpstr>Calibri Light</vt:lpstr>
      <vt:lpstr>Comic Sans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134</cp:revision>
  <dcterms:created xsi:type="dcterms:W3CDTF">2018-12-26T03:22:10Z</dcterms:created>
  <dcterms:modified xsi:type="dcterms:W3CDTF">2019-01-10T15:53:10Z</dcterms:modified>
</cp:coreProperties>
</file>