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Arial Narrow"/>
      <p:regular r:id="rId12"/>
      <p:bold r:id="rId13"/>
      <p:italic r:id="rId14"/>
      <p:boldItalic r:id="rId15"/>
    </p:embeddedFont>
    <p:embeddedFont>
      <p:font typeface="Average"/>
      <p:regular r:id="rId16"/>
    </p:embeddedFont>
    <p:embeddedFont>
      <p:font typeface="Helvetica Neue"/>
      <p:regular r:id="rId17"/>
      <p:bold r:id="rId18"/>
      <p:italic r:id="rId19"/>
      <p:boldItalic r:id="rId20"/>
    </p:embeddedFont>
    <p:embeddedFont>
      <p:font typeface="Arial Black"/>
      <p:regular r:id="rId21"/>
    </p:embeddedFont>
    <p:embeddedFont>
      <p:font typeface="Oswald"/>
      <p:regular r:id="rId22"/>
      <p:bold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schemas.openxmlformats.org/officeDocument/2006/relationships/font" Target="fonts/Oswald-regular.fntdata"/><Relationship Id="rId21" Type="http://schemas.openxmlformats.org/officeDocument/2006/relationships/font" Target="fonts/ArialBlack-regular.fntdata"/><Relationship Id="rId24" Type="http://schemas.openxmlformats.org/officeDocument/2006/relationships/font" Target="fonts/HelveticaNeueLight-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Narrow-bold.fntdata"/><Relationship Id="rId12" Type="http://schemas.openxmlformats.org/officeDocument/2006/relationships/font" Target="fonts/ArialNarrow-regular.fntdata"/><Relationship Id="rId15" Type="http://schemas.openxmlformats.org/officeDocument/2006/relationships/font" Target="fonts/ArialNarrow-boldItalic.fntdata"/><Relationship Id="rId14" Type="http://schemas.openxmlformats.org/officeDocument/2006/relationships/font" Target="fonts/ArialNarrow-italic.fntdata"/><Relationship Id="rId17" Type="http://schemas.openxmlformats.org/officeDocument/2006/relationships/font" Target="fonts/HelveticaNeue-regular.fntdata"/><Relationship Id="rId16" Type="http://schemas.openxmlformats.org/officeDocument/2006/relationships/font" Target="fonts/Average-regular.fntdata"/><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kcVCmDnck-nL4R97RcC-8TRkUEa3AK11/view?usp=sha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kcVCmDnck-nL4R97RcC-8TRkUEa3AK11/view?usp=shar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that sometimes you need more than one value proposition. For example if the beneficiary does not pay you, then you need one value proposition for your beneficiary and one for your paying customer.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u="sng">
                <a:solidFill>
                  <a:schemeClr val="hlink"/>
                </a:solidFill>
                <a:hlinkClick r:id="rId2"/>
              </a:rPr>
              <a:t>https://drive.google.com/file/d/1kcVCmDnck-nL4R97RcC-8TRkUEa3AK11/view?usp=sharing</a:t>
            </a:r>
            <a:endParaRPr/>
          </a:p>
          <a:p>
            <a:pPr indent="0" lvl="0" marL="0" marR="0" rtl="0" algn="l">
              <a:spcBef>
                <a:spcPts val="0"/>
              </a:spcBef>
              <a:spcAft>
                <a:spcPts val="0"/>
              </a:spcAft>
              <a:buNone/>
            </a:pPr>
            <a:r>
              <a:t/>
            </a:r>
            <a:endParaRPr/>
          </a:p>
        </p:txBody>
      </p:sp>
      <p:sp>
        <p:nvSpPr>
          <p:cNvPr id="82" name="Google Shape;8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3e4a262dd_1_5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63e4a262dd_1_5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that sometimes you need more than one value proposition. For example if the beneficiary does not pay you, then you need one value proposition for your beneficiary and one for your paying customer.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u="sng">
                <a:solidFill>
                  <a:schemeClr val="hlink"/>
                </a:solidFill>
                <a:hlinkClick r:id="rId2"/>
              </a:rPr>
              <a:t>https://drive.google.com/file/d/1kcVCmDnck-nL4R97RcC-8TRkUEa3AK11/view?usp=sharing</a:t>
            </a:r>
            <a:endParaRPr/>
          </a:p>
          <a:p>
            <a:pPr indent="0" lvl="0" marL="0" marR="0" rtl="0" algn="l">
              <a:spcBef>
                <a:spcPts val="0"/>
              </a:spcBef>
              <a:spcAft>
                <a:spcPts val="0"/>
              </a:spcAft>
              <a:buNone/>
            </a:pPr>
            <a:r>
              <a:t/>
            </a:r>
            <a:endParaRPr/>
          </a:p>
        </p:txBody>
      </p:sp>
      <p:sp>
        <p:nvSpPr>
          <p:cNvPr id="91" name="Google Shape;91;g63e4a262dd_1_5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13" name="Google Shape;1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e4a262dd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e4a262d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63e4a262dd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4350279" y="3807170"/>
            <a:ext cx="443589"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2"/>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9" name="Shape 5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60" name="Shape 60"/>
        <p:cNvGrpSpPr/>
        <p:nvPr/>
      </p:nvGrpSpPr>
      <p:grpSpPr>
        <a:xfrm>
          <a:off x="0" y="0"/>
          <a:ext cx="0" cy="0"/>
          <a:chOff x="0" y="0"/>
          <a:chExt cx="0" cy="0"/>
        </a:xfrm>
      </p:grpSpPr>
      <p:sp>
        <p:nvSpPr>
          <p:cNvPr id="61" name="Google Shape;61;p14"/>
          <p:cNvSpPr/>
          <p:nvPr/>
        </p:nvSpPr>
        <p:spPr>
          <a:xfrm>
            <a:off x="5" y="-3"/>
            <a:ext cx="2937900" cy="6880500"/>
          </a:xfrm>
          <a:prstGeom prst="rect">
            <a:avLst/>
          </a:prstGeom>
          <a:solidFill>
            <a:srgbClr val="FF0000">
              <a:alpha val="78820"/>
            </a:srgbClr>
          </a:solidFill>
          <a:ln>
            <a:noFill/>
          </a:ln>
        </p:spPr>
        <p:txBody>
          <a:bodyPr anchorCtr="0" anchor="ctr" bIns="45700" lIns="457200" spcFirstLastPara="1" rIns="182875" wrap="square" tIns="45700">
            <a:noAutofit/>
          </a:bodyPr>
          <a:lstStyle/>
          <a:p>
            <a:pPr indent="0" lvl="0" marL="0" marR="0" rtl="0" algn="l">
              <a:lnSpc>
                <a:spcPct val="110000"/>
              </a:lnSpc>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62" name="Google Shape;62;p14"/>
          <p:cNvSpPr txBox="1"/>
          <p:nvPr>
            <p:ph idx="1" type="body"/>
          </p:nvPr>
        </p:nvSpPr>
        <p:spPr>
          <a:xfrm>
            <a:off x="3183467" y="745067"/>
            <a:ext cx="5503200" cy="4932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spcBef>
                <a:spcPts val="16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indent="-381000" lvl="3" marL="1828800" marR="0" rtl="0" algn="l">
              <a:spcBef>
                <a:spcPts val="16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4pPr>
            <a:lvl5pPr indent="-381000" lvl="4" marL="2286000" marR="0" rtl="0" algn="l">
              <a:spcBef>
                <a:spcPts val="16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4"/>
          <p:cNvSpPr txBox="1"/>
          <p:nvPr>
            <p:ph type="title"/>
          </p:nvPr>
        </p:nvSpPr>
        <p:spPr>
          <a:xfrm>
            <a:off x="254005" y="745069"/>
            <a:ext cx="2404500" cy="5113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FFFFFF"/>
              </a:buClr>
              <a:buSzPts val="3000"/>
              <a:buFont typeface="Helvetica Neue Light"/>
              <a:buNone/>
              <a:defRPr b="0" i="0" sz="2800" u="none" cap="none" strike="noStrike">
                <a:solidFill>
                  <a:srgbClr val="FFFFFF"/>
                </a:solidFill>
                <a:latin typeface="Helvetica Neue Light"/>
                <a:ea typeface="Helvetica Neue Light"/>
                <a:cs typeface="Helvetica Neue Light"/>
                <a:sym typeface="Helvetica Neue Light"/>
              </a:defRPr>
            </a:lvl1pPr>
            <a:lvl2pPr indent="0" lvl="1" rtl="0">
              <a:spcBef>
                <a:spcPts val="0"/>
              </a:spcBef>
              <a:spcAft>
                <a:spcPts val="0"/>
              </a:spcAft>
              <a:buSzPts val="3000"/>
              <a:buNone/>
              <a:defRPr sz="1800"/>
            </a:lvl2pPr>
            <a:lvl3pPr indent="0" lvl="2" rtl="0">
              <a:spcBef>
                <a:spcPts val="0"/>
              </a:spcBef>
              <a:spcAft>
                <a:spcPts val="0"/>
              </a:spcAft>
              <a:buSzPts val="3000"/>
              <a:buNone/>
              <a:defRPr sz="1800"/>
            </a:lvl3pPr>
            <a:lvl4pPr indent="0" lvl="3" rtl="0">
              <a:spcBef>
                <a:spcPts val="0"/>
              </a:spcBef>
              <a:spcAft>
                <a:spcPts val="0"/>
              </a:spcAft>
              <a:buSzPts val="3000"/>
              <a:buNone/>
              <a:defRPr sz="1800"/>
            </a:lvl4pPr>
            <a:lvl5pPr indent="0" lvl="4" rtl="0">
              <a:spcBef>
                <a:spcPts val="0"/>
              </a:spcBef>
              <a:spcAft>
                <a:spcPts val="0"/>
              </a:spcAft>
              <a:buSzPts val="3000"/>
              <a:buNone/>
              <a:defRPr sz="1800"/>
            </a:lvl5pPr>
            <a:lvl6pPr indent="0" lvl="5" rtl="0">
              <a:spcBef>
                <a:spcPts val="0"/>
              </a:spcBef>
              <a:spcAft>
                <a:spcPts val="0"/>
              </a:spcAft>
              <a:buSzPts val="3000"/>
              <a:buNone/>
              <a:defRPr sz="1800"/>
            </a:lvl6pPr>
            <a:lvl7pPr indent="0" lvl="6" rtl="0">
              <a:spcBef>
                <a:spcPts val="0"/>
              </a:spcBef>
              <a:spcAft>
                <a:spcPts val="0"/>
              </a:spcAft>
              <a:buSzPts val="3000"/>
              <a:buNone/>
              <a:defRPr sz="1800"/>
            </a:lvl7pPr>
            <a:lvl8pPr indent="0" lvl="7" rtl="0">
              <a:spcBef>
                <a:spcPts val="0"/>
              </a:spcBef>
              <a:spcAft>
                <a:spcPts val="0"/>
              </a:spcAft>
              <a:buSzPts val="3000"/>
              <a:buNone/>
              <a:defRPr sz="1800"/>
            </a:lvl8pPr>
            <a:lvl9pPr indent="0" lvl="8" rtl="0">
              <a:spcBef>
                <a:spcPts val="0"/>
              </a:spcBef>
              <a:spcAft>
                <a:spcPts val="0"/>
              </a:spcAft>
              <a:buSzPts val="3000"/>
              <a:buNone/>
              <a:defRPr sz="1800"/>
            </a:lvl9pPr>
          </a:lstStyle>
          <a:p/>
        </p:txBody>
      </p:sp>
      <p:sp>
        <p:nvSpPr>
          <p:cNvPr id="64" name="Google Shape;64;p14"/>
          <p:cNvSpPr txBox="1"/>
          <p:nvPr>
            <p:ph idx="12" type="sldNum"/>
          </p:nvPr>
        </p:nvSpPr>
        <p:spPr>
          <a:xfrm>
            <a:off x="8754534" y="6603985"/>
            <a:ext cx="296400" cy="276600"/>
          </a:xfrm>
          <a:prstGeom prst="rect">
            <a:avLst/>
          </a:prstGeom>
          <a:noFill/>
          <a:ln>
            <a:noFill/>
          </a:ln>
        </p:spPr>
        <p:txBody>
          <a:bodyPr anchorCtr="1" anchor="t" bIns="45700" lIns="91425" spcFirstLastPara="1" rIns="91425" wrap="square" tIns="45700">
            <a:noAutofit/>
          </a:bodyPr>
          <a:lstStyle>
            <a:lvl1pPr indent="0" lvl="0" marL="0" marR="0" rtl="0" algn="l">
              <a:spcBef>
                <a:spcPts val="0"/>
              </a:spcBef>
              <a:buNone/>
              <a:defRPr b="0" i="0" sz="800">
                <a:solidFill>
                  <a:srgbClr val="BFBFBF"/>
                </a:solidFill>
                <a:latin typeface="Helvetica Neue Light"/>
                <a:ea typeface="Helvetica Neue Light"/>
                <a:cs typeface="Helvetica Neue Light"/>
                <a:sym typeface="Helvetica Neue Light"/>
              </a:defRPr>
            </a:lvl1pPr>
            <a:lvl2pPr indent="0" lvl="1" marL="0" marR="0" rtl="0" algn="l">
              <a:spcBef>
                <a:spcPts val="0"/>
              </a:spcBef>
              <a:buNone/>
              <a:defRPr b="0" i="0" sz="800">
                <a:solidFill>
                  <a:srgbClr val="BFBFBF"/>
                </a:solidFill>
                <a:latin typeface="Helvetica Neue Light"/>
                <a:ea typeface="Helvetica Neue Light"/>
                <a:cs typeface="Helvetica Neue Light"/>
                <a:sym typeface="Helvetica Neue Light"/>
              </a:defRPr>
            </a:lvl2pPr>
            <a:lvl3pPr indent="0" lvl="2" marL="0" marR="0" rtl="0" algn="l">
              <a:spcBef>
                <a:spcPts val="0"/>
              </a:spcBef>
              <a:buNone/>
              <a:defRPr b="0" i="0" sz="800">
                <a:solidFill>
                  <a:srgbClr val="BFBFBF"/>
                </a:solidFill>
                <a:latin typeface="Helvetica Neue Light"/>
                <a:ea typeface="Helvetica Neue Light"/>
                <a:cs typeface="Helvetica Neue Light"/>
                <a:sym typeface="Helvetica Neue Light"/>
              </a:defRPr>
            </a:lvl3pPr>
            <a:lvl4pPr indent="0" lvl="3" marL="0" marR="0" rtl="0" algn="l">
              <a:spcBef>
                <a:spcPts val="0"/>
              </a:spcBef>
              <a:buNone/>
              <a:defRPr b="0" i="0" sz="800">
                <a:solidFill>
                  <a:srgbClr val="BFBFBF"/>
                </a:solidFill>
                <a:latin typeface="Helvetica Neue Light"/>
                <a:ea typeface="Helvetica Neue Light"/>
                <a:cs typeface="Helvetica Neue Light"/>
                <a:sym typeface="Helvetica Neue Light"/>
              </a:defRPr>
            </a:lvl4pPr>
            <a:lvl5pPr indent="0" lvl="4" marL="0" marR="0" rtl="0" algn="l">
              <a:spcBef>
                <a:spcPts val="0"/>
              </a:spcBef>
              <a:buNone/>
              <a:defRPr b="0" i="0" sz="800">
                <a:solidFill>
                  <a:srgbClr val="BFBFBF"/>
                </a:solidFill>
                <a:latin typeface="Helvetica Neue Light"/>
                <a:ea typeface="Helvetica Neue Light"/>
                <a:cs typeface="Helvetica Neue Light"/>
                <a:sym typeface="Helvetica Neue Light"/>
              </a:defRPr>
            </a:lvl5pPr>
            <a:lvl6pPr indent="0" lvl="5" marL="0" marR="0" rtl="0" algn="l">
              <a:spcBef>
                <a:spcPts val="0"/>
              </a:spcBef>
              <a:buNone/>
              <a:defRPr b="0" i="0" sz="800">
                <a:solidFill>
                  <a:srgbClr val="BFBFBF"/>
                </a:solidFill>
                <a:latin typeface="Helvetica Neue Light"/>
                <a:ea typeface="Helvetica Neue Light"/>
                <a:cs typeface="Helvetica Neue Light"/>
                <a:sym typeface="Helvetica Neue Light"/>
              </a:defRPr>
            </a:lvl6pPr>
            <a:lvl7pPr indent="0" lvl="6" marL="0" marR="0" rtl="0" algn="l">
              <a:spcBef>
                <a:spcPts val="0"/>
              </a:spcBef>
              <a:buNone/>
              <a:defRPr b="0" i="0" sz="800">
                <a:solidFill>
                  <a:srgbClr val="BFBFBF"/>
                </a:solidFill>
                <a:latin typeface="Helvetica Neue Light"/>
                <a:ea typeface="Helvetica Neue Light"/>
                <a:cs typeface="Helvetica Neue Light"/>
                <a:sym typeface="Helvetica Neue Light"/>
              </a:defRPr>
            </a:lvl7pPr>
            <a:lvl8pPr indent="0" lvl="7" marL="0" marR="0" rtl="0" algn="l">
              <a:spcBef>
                <a:spcPts val="0"/>
              </a:spcBef>
              <a:buNone/>
              <a:defRPr b="0" i="0" sz="800">
                <a:solidFill>
                  <a:srgbClr val="BFBFBF"/>
                </a:solidFill>
                <a:latin typeface="Helvetica Neue Light"/>
                <a:ea typeface="Helvetica Neue Light"/>
                <a:cs typeface="Helvetica Neue Light"/>
                <a:sym typeface="Helvetica Neue Light"/>
              </a:defRPr>
            </a:lvl8pPr>
            <a:lvl9pPr indent="0" lvl="8" marL="0" marR="0" rtl="0" algn="l">
              <a:spcBef>
                <a:spcPts val="0"/>
              </a:spcBef>
              <a:buNone/>
              <a:defRPr b="0" i="0" sz="800">
                <a:solidFill>
                  <a:srgbClr val="BFBFBF"/>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3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3000"/>
              <a:buNone/>
              <a:defRPr sz="1800"/>
            </a:lvl2pPr>
            <a:lvl3pPr indent="0" lvl="2" rtl="0">
              <a:spcBef>
                <a:spcPts val="0"/>
              </a:spcBef>
              <a:spcAft>
                <a:spcPts val="0"/>
              </a:spcAft>
              <a:buSzPts val="3000"/>
              <a:buNone/>
              <a:defRPr sz="1800"/>
            </a:lvl3pPr>
            <a:lvl4pPr indent="0" lvl="3" rtl="0">
              <a:spcBef>
                <a:spcPts val="0"/>
              </a:spcBef>
              <a:spcAft>
                <a:spcPts val="0"/>
              </a:spcAft>
              <a:buSzPts val="3000"/>
              <a:buNone/>
              <a:defRPr sz="1800"/>
            </a:lvl4pPr>
            <a:lvl5pPr indent="0" lvl="4" rtl="0">
              <a:spcBef>
                <a:spcPts val="0"/>
              </a:spcBef>
              <a:spcAft>
                <a:spcPts val="0"/>
              </a:spcAft>
              <a:buSzPts val="3000"/>
              <a:buNone/>
              <a:defRPr sz="1800"/>
            </a:lvl5pPr>
            <a:lvl6pPr indent="0" lvl="5" rtl="0">
              <a:spcBef>
                <a:spcPts val="0"/>
              </a:spcBef>
              <a:spcAft>
                <a:spcPts val="0"/>
              </a:spcAft>
              <a:buSzPts val="3000"/>
              <a:buNone/>
              <a:defRPr sz="1800"/>
            </a:lvl6pPr>
            <a:lvl7pPr indent="0" lvl="6" rtl="0">
              <a:spcBef>
                <a:spcPts val="0"/>
              </a:spcBef>
              <a:spcAft>
                <a:spcPts val="0"/>
              </a:spcAft>
              <a:buSzPts val="3000"/>
              <a:buNone/>
              <a:defRPr sz="1800"/>
            </a:lvl7pPr>
            <a:lvl8pPr indent="0" lvl="7" rtl="0">
              <a:spcBef>
                <a:spcPts val="0"/>
              </a:spcBef>
              <a:spcAft>
                <a:spcPts val="0"/>
              </a:spcAft>
              <a:buSzPts val="3000"/>
              <a:buNone/>
              <a:defRPr sz="1800"/>
            </a:lvl8pPr>
            <a:lvl9pPr indent="0" lvl="8" rtl="0">
              <a:spcBef>
                <a:spcPts val="0"/>
              </a:spcBef>
              <a:spcAft>
                <a:spcPts val="0"/>
              </a:spcAft>
              <a:buSzPts val="3000"/>
              <a:buNone/>
              <a:defRPr sz="1800"/>
            </a:lvl9pPr>
          </a:lstStyle>
          <a:p/>
        </p:txBody>
      </p:sp>
      <p:sp>
        <p:nvSpPr>
          <p:cNvPr id="67" name="Google Shape;67;p15"/>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457200" y="6338510"/>
            <a:ext cx="2133600" cy="365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200">
                <a:solidFill>
                  <a:srgbClr val="888888"/>
                </a:solidFill>
                <a:latin typeface="Calibri"/>
                <a:ea typeface="Calibri"/>
                <a:cs typeface="Calibri"/>
                <a:sym typeface="Calibri"/>
              </a:defRPr>
            </a:lvl1pPr>
            <a:lvl2pPr indent="0" lvl="1" marL="0" marR="0" rtl="0" algn="l">
              <a:spcBef>
                <a:spcPts val="0"/>
              </a:spcBef>
              <a:buNone/>
              <a:defRPr sz="1200">
                <a:solidFill>
                  <a:srgbClr val="888888"/>
                </a:solidFill>
                <a:latin typeface="Calibri"/>
                <a:ea typeface="Calibri"/>
                <a:cs typeface="Calibri"/>
                <a:sym typeface="Calibri"/>
              </a:defRPr>
            </a:lvl2pPr>
            <a:lvl3pPr indent="0" lvl="2" marL="0" marR="0" rtl="0" algn="l">
              <a:spcBef>
                <a:spcPts val="0"/>
              </a:spcBef>
              <a:buNone/>
              <a:defRPr sz="1200">
                <a:solidFill>
                  <a:srgbClr val="888888"/>
                </a:solidFill>
                <a:latin typeface="Calibri"/>
                <a:ea typeface="Calibri"/>
                <a:cs typeface="Calibri"/>
                <a:sym typeface="Calibri"/>
              </a:defRPr>
            </a:lvl3pPr>
            <a:lvl4pPr indent="0" lvl="3" marL="0" marR="0" rtl="0" algn="l">
              <a:spcBef>
                <a:spcPts val="0"/>
              </a:spcBef>
              <a:buNone/>
              <a:defRPr sz="1200">
                <a:solidFill>
                  <a:srgbClr val="888888"/>
                </a:solidFill>
                <a:latin typeface="Calibri"/>
                <a:ea typeface="Calibri"/>
                <a:cs typeface="Calibri"/>
                <a:sym typeface="Calibri"/>
              </a:defRPr>
            </a:lvl4pPr>
            <a:lvl5pPr indent="0" lvl="4" marL="0" marR="0" rtl="0" algn="l">
              <a:spcBef>
                <a:spcPts val="0"/>
              </a:spcBef>
              <a:buNone/>
              <a:defRPr sz="1200">
                <a:solidFill>
                  <a:srgbClr val="888888"/>
                </a:solidFill>
                <a:latin typeface="Calibri"/>
                <a:ea typeface="Calibri"/>
                <a:cs typeface="Calibri"/>
                <a:sym typeface="Calibri"/>
              </a:defRPr>
            </a:lvl5pPr>
            <a:lvl6pPr indent="0" lvl="5" marL="0" marR="0" rtl="0" algn="l">
              <a:spcBef>
                <a:spcPts val="0"/>
              </a:spcBef>
              <a:buNone/>
              <a:defRPr sz="1200">
                <a:solidFill>
                  <a:srgbClr val="888888"/>
                </a:solidFill>
                <a:latin typeface="Calibri"/>
                <a:ea typeface="Calibri"/>
                <a:cs typeface="Calibri"/>
                <a:sym typeface="Calibri"/>
              </a:defRPr>
            </a:lvl6pPr>
            <a:lvl7pPr indent="0" lvl="6" marL="0" marR="0" rtl="0" algn="l">
              <a:spcBef>
                <a:spcPts val="0"/>
              </a:spcBef>
              <a:buNone/>
              <a:defRPr sz="1200">
                <a:solidFill>
                  <a:srgbClr val="888888"/>
                </a:solidFill>
                <a:latin typeface="Calibri"/>
                <a:ea typeface="Calibri"/>
                <a:cs typeface="Calibri"/>
                <a:sym typeface="Calibri"/>
              </a:defRPr>
            </a:lvl7pPr>
            <a:lvl8pPr indent="0" lvl="7" marL="0" marR="0" rtl="0" algn="l">
              <a:spcBef>
                <a:spcPts val="0"/>
              </a:spcBef>
              <a:buNone/>
              <a:defRPr sz="1200">
                <a:solidFill>
                  <a:srgbClr val="888888"/>
                </a:solidFill>
                <a:latin typeface="Calibri"/>
                <a:ea typeface="Calibri"/>
                <a:cs typeface="Calibri"/>
                <a:sym typeface="Calibri"/>
              </a:defRPr>
            </a:lvl8pPr>
            <a:lvl9pPr indent="0" lvl="8" marL="0" marR="0" rtl="0" algn="l">
              <a:spcBef>
                <a:spcPts val="0"/>
              </a:spcBef>
              <a:buNone/>
              <a:defRPr sz="12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69" name="Shape 69"/>
        <p:cNvGrpSpPr/>
        <p:nvPr/>
      </p:nvGrpSpPr>
      <p:grpSpPr>
        <a:xfrm>
          <a:off x="0" y="0"/>
          <a:ext cx="0" cy="0"/>
          <a:chOff x="0" y="0"/>
          <a:chExt cx="0" cy="0"/>
        </a:xfrm>
      </p:grpSpPr>
      <p:sp>
        <p:nvSpPr>
          <p:cNvPr id="70" name="Google Shape;70;p16"/>
          <p:cNvSpPr txBox="1"/>
          <p:nvPr>
            <p:ph type="title"/>
          </p:nvPr>
        </p:nvSpPr>
        <p:spPr>
          <a:xfrm>
            <a:off x="722313" y="2502005"/>
            <a:ext cx="7772400" cy="1362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30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3000"/>
              <a:buNone/>
              <a:defRPr sz="1800"/>
            </a:lvl2pPr>
            <a:lvl3pPr indent="0" lvl="2" rtl="0">
              <a:spcBef>
                <a:spcPts val="0"/>
              </a:spcBef>
              <a:spcAft>
                <a:spcPts val="0"/>
              </a:spcAft>
              <a:buSzPts val="3000"/>
              <a:buNone/>
              <a:defRPr sz="1800"/>
            </a:lvl3pPr>
            <a:lvl4pPr indent="0" lvl="3" rtl="0">
              <a:spcBef>
                <a:spcPts val="0"/>
              </a:spcBef>
              <a:spcAft>
                <a:spcPts val="0"/>
              </a:spcAft>
              <a:buSzPts val="3000"/>
              <a:buNone/>
              <a:defRPr sz="1800"/>
            </a:lvl4pPr>
            <a:lvl5pPr indent="0" lvl="4" rtl="0">
              <a:spcBef>
                <a:spcPts val="0"/>
              </a:spcBef>
              <a:spcAft>
                <a:spcPts val="0"/>
              </a:spcAft>
              <a:buSzPts val="3000"/>
              <a:buNone/>
              <a:defRPr sz="1800"/>
            </a:lvl5pPr>
            <a:lvl6pPr indent="0" lvl="5" rtl="0">
              <a:spcBef>
                <a:spcPts val="0"/>
              </a:spcBef>
              <a:spcAft>
                <a:spcPts val="0"/>
              </a:spcAft>
              <a:buSzPts val="3000"/>
              <a:buNone/>
              <a:defRPr sz="1800"/>
            </a:lvl6pPr>
            <a:lvl7pPr indent="0" lvl="6" rtl="0">
              <a:spcBef>
                <a:spcPts val="0"/>
              </a:spcBef>
              <a:spcAft>
                <a:spcPts val="0"/>
              </a:spcAft>
              <a:buSzPts val="3000"/>
              <a:buNone/>
              <a:defRPr sz="1800"/>
            </a:lvl7pPr>
            <a:lvl8pPr indent="0" lvl="7" rtl="0">
              <a:spcBef>
                <a:spcPts val="0"/>
              </a:spcBef>
              <a:spcAft>
                <a:spcPts val="0"/>
              </a:spcAft>
              <a:buSzPts val="3000"/>
              <a:buNone/>
              <a:defRPr sz="1800"/>
            </a:lvl8pPr>
            <a:lvl9pPr indent="0" lvl="8" rtl="0">
              <a:spcBef>
                <a:spcPts val="0"/>
              </a:spcBef>
              <a:spcAft>
                <a:spcPts val="0"/>
              </a:spcAft>
              <a:buSzPts val="3000"/>
              <a:buNone/>
              <a:defRPr sz="1800"/>
            </a:lvl9pPr>
          </a:lstStyle>
          <a:p/>
        </p:txBody>
      </p:sp>
      <p:sp>
        <p:nvSpPr>
          <p:cNvPr id="71" name="Google Shape;71;p16"/>
          <p:cNvSpPr txBox="1"/>
          <p:nvPr>
            <p:ph idx="12" type="sldNum"/>
          </p:nvPr>
        </p:nvSpPr>
        <p:spPr>
          <a:xfrm>
            <a:off x="7223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200">
                <a:solidFill>
                  <a:srgbClr val="888888"/>
                </a:solidFill>
                <a:latin typeface="Calibri"/>
                <a:ea typeface="Calibri"/>
                <a:cs typeface="Calibri"/>
                <a:sym typeface="Calibri"/>
              </a:defRPr>
            </a:lvl1pPr>
            <a:lvl2pPr indent="0" lvl="1" marL="0" marR="0" rtl="0" algn="l">
              <a:spcBef>
                <a:spcPts val="0"/>
              </a:spcBef>
              <a:buNone/>
              <a:defRPr sz="1200">
                <a:solidFill>
                  <a:srgbClr val="888888"/>
                </a:solidFill>
                <a:latin typeface="Calibri"/>
                <a:ea typeface="Calibri"/>
                <a:cs typeface="Calibri"/>
                <a:sym typeface="Calibri"/>
              </a:defRPr>
            </a:lvl2pPr>
            <a:lvl3pPr indent="0" lvl="2" marL="0" marR="0" rtl="0" algn="l">
              <a:spcBef>
                <a:spcPts val="0"/>
              </a:spcBef>
              <a:buNone/>
              <a:defRPr sz="1200">
                <a:solidFill>
                  <a:srgbClr val="888888"/>
                </a:solidFill>
                <a:latin typeface="Calibri"/>
                <a:ea typeface="Calibri"/>
                <a:cs typeface="Calibri"/>
                <a:sym typeface="Calibri"/>
              </a:defRPr>
            </a:lvl3pPr>
            <a:lvl4pPr indent="0" lvl="3" marL="0" marR="0" rtl="0" algn="l">
              <a:spcBef>
                <a:spcPts val="0"/>
              </a:spcBef>
              <a:buNone/>
              <a:defRPr sz="1200">
                <a:solidFill>
                  <a:srgbClr val="888888"/>
                </a:solidFill>
                <a:latin typeface="Calibri"/>
                <a:ea typeface="Calibri"/>
                <a:cs typeface="Calibri"/>
                <a:sym typeface="Calibri"/>
              </a:defRPr>
            </a:lvl4pPr>
            <a:lvl5pPr indent="0" lvl="4" marL="0" marR="0" rtl="0" algn="l">
              <a:spcBef>
                <a:spcPts val="0"/>
              </a:spcBef>
              <a:buNone/>
              <a:defRPr sz="1200">
                <a:solidFill>
                  <a:srgbClr val="888888"/>
                </a:solidFill>
                <a:latin typeface="Calibri"/>
                <a:ea typeface="Calibri"/>
                <a:cs typeface="Calibri"/>
                <a:sym typeface="Calibri"/>
              </a:defRPr>
            </a:lvl5pPr>
            <a:lvl6pPr indent="0" lvl="5" marL="0" marR="0" rtl="0" algn="l">
              <a:spcBef>
                <a:spcPts val="0"/>
              </a:spcBef>
              <a:buNone/>
              <a:defRPr sz="1200">
                <a:solidFill>
                  <a:srgbClr val="888888"/>
                </a:solidFill>
                <a:latin typeface="Calibri"/>
                <a:ea typeface="Calibri"/>
                <a:cs typeface="Calibri"/>
                <a:sym typeface="Calibri"/>
              </a:defRPr>
            </a:lvl6pPr>
            <a:lvl7pPr indent="0" lvl="6" marL="0" marR="0" rtl="0" algn="l">
              <a:spcBef>
                <a:spcPts val="0"/>
              </a:spcBef>
              <a:buNone/>
              <a:defRPr sz="1200">
                <a:solidFill>
                  <a:srgbClr val="888888"/>
                </a:solidFill>
                <a:latin typeface="Calibri"/>
                <a:ea typeface="Calibri"/>
                <a:cs typeface="Calibri"/>
                <a:sym typeface="Calibri"/>
              </a:defRPr>
            </a:lvl7pPr>
            <a:lvl8pPr indent="0" lvl="7" marL="0" marR="0" rtl="0" algn="l">
              <a:spcBef>
                <a:spcPts val="0"/>
              </a:spcBef>
              <a:buNone/>
              <a:defRPr sz="1200">
                <a:solidFill>
                  <a:srgbClr val="888888"/>
                </a:solidFill>
                <a:latin typeface="Calibri"/>
                <a:ea typeface="Calibri"/>
                <a:cs typeface="Calibri"/>
                <a:sym typeface="Calibri"/>
              </a:defRPr>
            </a:lvl8pPr>
            <a:lvl9pPr indent="0" lvl="8" marL="0" marR="0" rtl="0" algn="l">
              <a:spcBef>
                <a:spcPts val="0"/>
              </a:spcBef>
              <a:buNone/>
              <a:defRPr sz="12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701800"/>
            <a:ext cx="62271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medium.com/the-rivers-school/charlie-leslie-18-amazon-robotics-internship-journal-part-ii-763c3a95141e" TargetMode="External"/><Relationship Id="rId5" Type="http://schemas.openxmlformats.org/officeDocument/2006/relationships/image" Target="../media/image9.png"/><Relationship Id="rId6" Type="http://schemas.openxmlformats.org/officeDocument/2006/relationships/hyperlink" Target="https://bdd-data.berkeley.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blingee.com/blingee/view/114681511-Wall-E-Thank-Yo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nvSpPr>
        <p:spPr>
          <a:xfrm>
            <a:off x="104850" y="184850"/>
            <a:ext cx="89343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rgbClr val="EA9999"/>
                </a:solidFill>
                <a:latin typeface="Arial Black"/>
                <a:ea typeface="Arial Black"/>
                <a:cs typeface="Arial Black"/>
                <a:sym typeface="Arial Black"/>
              </a:rPr>
              <a:t>Autonomous Navigation</a:t>
            </a:r>
            <a:endParaRPr sz="4800">
              <a:solidFill>
                <a:srgbClr val="EA9999"/>
              </a:solidFill>
              <a:latin typeface="Arial Black"/>
              <a:ea typeface="Arial Black"/>
              <a:cs typeface="Arial Black"/>
              <a:sym typeface="Arial Black"/>
            </a:endParaRPr>
          </a:p>
        </p:txBody>
      </p:sp>
      <p:pic>
        <p:nvPicPr>
          <p:cNvPr id="77" name="Google Shape;77;p17"/>
          <p:cNvPicPr preferRelativeResize="0"/>
          <p:nvPr/>
        </p:nvPicPr>
        <p:blipFill rotWithShape="1">
          <a:blip r:embed="rId3">
            <a:alphaModFix/>
          </a:blip>
          <a:srcRect b="0" l="2343" r="0" t="0"/>
          <a:stretch/>
        </p:blipFill>
        <p:spPr>
          <a:xfrm>
            <a:off x="2403159" y="1168250"/>
            <a:ext cx="4337676" cy="3971726"/>
          </a:xfrm>
          <a:prstGeom prst="rect">
            <a:avLst/>
          </a:prstGeom>
          <a:noFill/>
          <a:ln>
            <a:noFill/>
          </a:ln>
        </p:spPr>
      </p:pic>
      <p:sp>
        <p:nvSpPr>
          <p:cNvPr id="78" name="Google Shape;78;p17"/>
          <p:cNvSpPr txBox="1"/>
          <p:nvPr/>
        </p:nvSpPr>
        <p:spPr>
          <a:xfrm>
            <a:off x="1073700" y="5435200"/>
            <a:ext cx="6996600" cy="8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By Team 28 | ECE Department</a:t>
            </a:r>
            <a:endParaRPr sz="1800">
              <a:solidFill>
                <a:srgbClr val="FFFFFF"/>
              </a:solidFill>
            </a:endParaRPr>
          </a:p>
          <a:p>
            <a:pPr indent="0" lvl="0" marL="0" rtl="0" algn="ctr">
              <a:spcBef>
                <a:spcPts val="0"/>
              </a:spcBef>
              <a:spcAft>
                <a:spcPts val="0"/>
              </a:spcAft>
              <a:buNone/>
            </a:pPr>
            <a:r>
              <a:rPr lang="en-US" sz="1800">
                <a:solidFill>
                  <a:srgbClr val="FFFFFF"/>
                </a:solidFill>
              </a:rPr>
              <a:t>Linden Vo, Tommy Lam, Daniel Crawley, Brian He, Kelly Lee</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198825" y="274075"/>
            <a:ext cx="2574600" cy="140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Font typeface="Helvetica Neue Light"/>
              <a:buNone/>
            </a:pPr>
            <a:r>
              <a:rPr i="0" lang="en-US" sz="3200" u="none" cap="none" strike="noStrike">
                <a:solidFill>
                  <a:srgbClr val="FFFFFF"/>
                </a:solidFill>
              </a:rPr>
              <a:t>Value Proposition</a:t>
            </a:r>
            <a:endParaRPr i="0" sz="1600" u="none" cap="none" strike="noStrike">
              <a:solidFill>
                <a:srgbClr val="FFFFFF"/>
              </a:solidFill>
            </a:endParaRPr>
          </a:p>
        </p:txBody>
      </p:sp>
      <p:sp>
        <p:nvSpPr>
          <p:cNvPr id="85" name="Google Shape;85;p18"/>
          <p:cNvSpPr txBox="1"/>
          <p:nvPr>
            <p:ph idx="12" type="sldNum"/>
          </p:nvPr>
        </p:nvSpPr>
        <p:spPr>
          <a:xfrm>
            <a:off x="8754530" y="6603982"/>
            <a:ext cx="296333" cy="276585"/>
          </a:xfrm>
          <a:prstGeom prst="rect">
            <a:avLst/>
          </a:prstGeom>
          <a:noFill/>
          <a:ln>
            <a:noFill/>
          </a:ln>
        </p:spPr>
        <p:txBody>
          <a:bodyPr anchorCtr="1"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800">
                <a:solidFill>
                  <a:srgbClr val="BFBFBF"/>
                </a:solidFill>
                <a:latin typeface="Helvetica Neue Light"/>
                <a:ea typeface="Helvetica Neue Light"/>
                <a:cs typeface="Helvetica Neue Light"/>
                <a:sym typeface="Helvetica Neue Light"/>
              </a:rPr>
              <a:t>‹#›</a:t>
            </a:fld>
            <a:endParaRPr b="0" i="0" sz="800">
              <a:solidFill>
                <a:srgbClr val="BFBFBF"/>
              </a:solidFill>
              <a:latin typeface="Helvetica Neue Light"/>
              <a:ea typeface="Helvetica Neue Light"/>
              <a:cs typeface="Helvetica Neue Light"/>
              <a:sym typeface="Helvetica Neue Light"/>
            </a:endParaRPr>
          </a:p>
        </p:txBody>
      </p:sp>
      <p:sp>
        <p:nvSpPr>
          <p:cNvPr id="86" name="Google Shape;86;p18"/>
          <p:cNvSpPr txBox="1"/>
          <p:nvPr>
            <p:ph idx="1" type="body"/>
          </p:nvPr>
        </p:nvSpPr>
        <p:spPr>
          <a:xfrm>
            <a:off x="3088575" y="294300"/>
            <a:ext cx="5503200" cy="6074700"/>
          </a:xfrm>
          <a:prstGeom prst="rect">
            <a:avLst/>
          </a:prstGeom>
          <a:noFill/>
          <a:ln>
            <a:noFill/>
          </a:ln>
        </p:spPr>
        <p:txBody>
          <a:bodyPr anchorCtr="0" anchor="t" bIns="45700" lIns="91425" spcFirstLastPara="1" rIns="91425" wrap="square" tIns="45700">
            <a:noAutofit/>
          </a:bodyPr>
          <a:lstStyle/>
          <a:p>
            <a:pPr indent="0" lvl="2" marL="0" marR="0" rtl="0" algn="l">
              <a:lnSpc>
                <a:spcPct val="100000"/>
              </a:lnSpc>
              <a:spcBef>
                <a:spcPts val="0"/>
              </a:spcBef>
              <a:spcAft>
                <a:spcPts val="0"/>
              </a:spcAft>
              <a:buClr>
                <a:srgbClr val="141313"/>
              </a:buClr>
              <a:buFont typeface="Arial"/>
              <a:buNone/>
            </a:pPr>
            <a:r>
              <a:rPr b="1" lang="en-US">
                <a:solidFill>
                  <a:srgbClr val="E06666"/>
                </a:solidFill>
                <a:latin typeface="Helvetica Neue"/>
                <a:ea typeface="Helvetica Neue"/>
                <a:cs typeface="Helvetica Neue"/>
                <a:sym typeface="Helvetica Neue"/>
              </a:rPr>
              <a:t>Who is this for?</a:t>
            </a:r>
            <a:endParaRPr b="1">
              <a:solidFill>
                <a:srgbClr val="E06666"/>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rgbClr val="FFFFFF"/>
              </a:buClr>
              <a:buSzPts val="1800"/>
              <a:buChar char="•"/>
            </a:pPr>
            <a:r>
              <a:rPr b="1" lang="en-US" sz="1800">
                <a:solidFill>
                  <a:srgbClr val="FFFFFF"/>
                </a:solidFill>
              </a:rPr>
              <a:t>University Mars Rover Challenge</a:t>
            </a:r>
            <a:endParaRPr b="1" sz="1800">
              <a:solidFill>
                <a:srgbClr val="FFFFFF"/>
              </a:solidFill>
            </a:endParaRPr>
          </a:p>
          <a:p>
            <a:pPr indent="0" lvl="0" marL="0" marR="0" rtl="0" algn="l">
              <a:lnSpc>
                <a:spcPct val="100000"/>
              </a:lnSpc>
              <a:spcBef>
                <a:spcPts val="0"/>
              </a:spcBef>
              <a:spcAft>
                <a:spcPts val="0"/>
              </a:spcAft>
              <a:buNone/>
            </a:pPr>
            <a:r>
              <a:t/>
            </a:r>
            <a:endParaRPr b="1" sz="1800">
              <a:solidFill>
                <a:srgbClr val="FFFFFF"/>
              </a:solidFill>
            </a:endParaRPr>
          </a:p>
          <a:p>
            <a:pPr indent="0" lvl="2" marL="0" marR="0" rtl="0" algn="l">
              <a:lnSpc>
                <a:spcPct val="100000"/>
              </a:lnSpc>
              <a:spcBef>
                <a:spcPts val="400"/>
              </a:spcBef>
              <a:spcAft>
                <a:spcPts val="0"/>
              </a:spcAft>
              <a:buClr>
                <a:srgbClr val="141313"/>
              </a:buClr>
              <a:buFont typeface="Arial"/>
              <a:buNone/>
            </a:pPr>
            <a:r>
              <a:rPr b="1" i="0" lang="en-US" u="none" cap="none" strike="noStrike">
                <a:solidFill>
                  <a:srgbClr val="E06666"/>
                </a:solidFill>
                <a:latin typeface="Helvetica Neue"/>
                <a:ea typeface="Helvetica Neue"/>
                <a:cs typeface="Helvetica Neue"/>
                <a:sym typeface="Helvetica Neue"/>
              </a:rPr>
              <a:t>Who wants/needs</a:t>
            </a:r>
            <a:r>
              <a:rPr b="1" lang="en-US">
                <a:solidFill>
                  <a:srgbClr val="E06666"/>
                </a:solidFill>
                <a:latin typeface="Helvetica Neue"/>
                <a:ea typeface="Helvetica Neue"/>
                <a:cs typeface="Helvetica Neue"/>
                <a:sym typeface="Helvetica Neue"/>
              </a:rPr>
              <a:t> this product?</a:t>
            </a:r>
            <a:endParaRPr b="1" i="0" u="none" cap="none" strike="noStrike">
              <a:solidFill>
                <a:srgbClr val="E06666"/>
              </a:solidFill>
              <a:latin typeface="Helvetica Neue"/>
              <a:ea typeface="Helvetica Neue"/>
              <a:cs typeface="Helvetica Neue"/>
              <a:sym typeface="Helvetica Neue"/>
            </a:endParaRPr>
          </a:p>
          <a:p>
            <a:pPr indent="-342900" lvl="0" marL="457200" marR="0" rtl="0" algn="l">
              <a:lnSpc>
                <a:spcPct val="100000"/>
              </a:lnSpc>
              <a:spcBef>
                <a:spcPts val="400"/>
              </a:spcBef>
              <a:spcAft>
                <a:spcPts val="0"/>
              </a:spcAft>
              <a:buClr>
                <a:srgbClr val="FFFFFF"/>
              </a:buClr>
              <a:buSzPts val="1800"/>
              <a:buChar char="•"/>
            </a:pPr>
            <a:r>
              <a:rPr b="1" lang="en-US" sz="1800">
                <a:solidFill>
                  <a:srgbClr val="FFFFFF"/>
                </a:solidFill>
              </a:rPr>
              <a:t>NASA</a:t>
            </a:r>
            <a:endParaRPr b="1"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b="1" lang="en-US" sz="1800">
                <a:solidFill>
                  <a:srgbClr val="FFFFFF"/>
                </a:solidFill>
              </a:rPr>
              <a:t>Other autonomous driving companies</a:t>
            </a:r>
            <a:endParaRPr b="1" sz="1800">
              <a:solidFill>
                <a:srgbClr val="FFFFFF"/>
              </a:solidFill>
            </a:endParaRPr>
          </a:p>
          <a:p>
            <a:pPr indent="0" lvl="2" marL="0" marR="0" rtl="0" algn="l">
              <a:lnSpc>
                <a:spcPct val="100000"/>
              </a:lnSpc>
              <a:spcBef>
                <a:spcPts val="400"/>
              </a:spcBef>
              <a:spcAft>
                <a:spcPts val="0"/>
              </a:spcAft>
              <a:buClr>
                <a:schemeClr val="dk1"/>
              </a:buClr>
              <a:buFont typeface="Arial"/>
              <a:buNone/>
            </a:pPr>
            <a:r>
              <a:t/>
            </a:r>
            <a:endParaRPr b="1" sz="2000">
              <a:solidFill>
                <a:srgbClr val="FFFFFF"/>
              </a:solidFill>
            </a:endParaRPr>
          </a:p>
          <a:p>
            <a:pPr indent="0" lvl="2" marL="0" marR="0" rtl="0" algn="l">
              <a:lnSpc>
                <a:spcPct val="100000"/>
              </a:lnSpc>
              <a:spcBef>
                <a:spcPts val="400"/>
              </a:spcBef>
              <a:spcAft>
                <a:spcPts val="0"/>
              </a:spcAft>
              <a:buClr>
                <a:schemeClr val="dk1"/>
              </a:buClr>
              <a:buFont typeface="Arial"/>
              <a:buNone/>
            </a:pPr>
            <a:r>
              <a:rPr b="1" lang="en-US">
                <a:solidFill>
                  <a:srgbClr val="E06666"/>
                </a:solidFill>
                <a:latin typeface="Helvetica Neue"/>
                <a:ea typeface="Helvetica Neue"/>
                <a:cs typeface="Helvetica Neue"/>
                <a:sym typeface="Helvetica Neue"/>
              </a:rPr>
              <a:t>What is this product?</a:t>
            </a:r>
            <a:endParaRPr b="1">
              <a:solidFill>
                <a:srgbClr val="E06666"/>
              </a:solidFill>
              <a:latin typeface="Helvetica Neue"/>
              <a:ea typeface="Helvetica Neue"/>
              <a:cs typeface="Helvetica Neue"/>
              <a:sym typeface="Helvetica Neue"/>
            </a:endParaRPr>
          </a:p>
          <a:p>
            <a:pPr indent="0" lvl="0" marL="0" marR="0" rtl="0" algn="l">
              <a:lnSpc>
                <a:spcPct val="100000"/>
              </a:lnSpc>
              <a:spcBef>
                <a:spcPts val="400"/>
              </a:spcBef>
              <a:spcAft>
                <a:spcPts val="0"/>
              </a:spcAft>
              <a:buNone/>
            </a:pPr>
            <a:r>
              <a:rPr i="0" lang="en-US" sz="1800" u="none" cap="none" strike="noStrike">
                <a:solidFill>
                  <a:srgbClr val="FFFFFF"/>
                </a:solidFill>
                <a:latin typeface="Helvetica Neue"/>
                <a:ea typeface="Helvetica Neue"/>
                <a:cs typeface="Helvetica Neue"/>
                <a:sym typeface="Helvetica Neue"/>
              </a:rPr>
              <a:t>The </a:t>
            </a:r>
            <a:r>
              <a:rPr lang="en-US" sz="1800">
                <a:solidFill>
                  <a:srgbClr val="FFFFFF"/>
                </a:solidFill>
                <a:latin typeface="Helvetica Neue"/>
                <a:ea typeface="Helvetica Neue"/>
                <a:cs typeface="Helvetica Neue"/>
                <a:sym typeface="Helvetica Neue"/>
              </a:rPr>
              <a:t>Mars Rover</a:t>
            </a:r>
            <a:r>
              <a:rPr i="0" lang="en-US" sz="1800" u="none" cap="none" strike="noStrike">
                <a:solidFill>
                  <a:srgbClr val="FFFFFF"/>
                </a:solidFill>
                <a:latin typeface="Helvetica Neue"/>
                <a:ea typeface="Helvetica Neue"/>
                <a:cs typeface="Helvetica Neue"/>
                <a:sym typeface="Helvetica Neue"/>
              </a:rPr>
              <a:t> is </a:t>
            </a:r>
            <a:r>
              <a:rPr lang="en-US" sz="1800">
                <a:solidFill>
                  <a:srgbClr val="FFFFFF"/>
                </a:solidFill>
                <a:latin typeface="Helvetica Neue"/>
                <a:ea typeface="Helvetica Neue"/>
                <a:cs typeface="Helvetica Neue"/>
                <a:sym typeface="Helvetica Neue"/>
              </a:rPr>
              <a:t>a rover capable of autonomous movement with the use of GPS that can traverse the terrain of Mars or similar and withstand weather and atmosphere conditions using visual navigation and inertial navigation.</a:t>
            </a:r>
            <a:endParaRPr sz="1800">
              <a:solidFill>
                <a:srgbClr val="FFFFFF"/>
              </a:solidFill>
            </a:endParaRPr>
          </a:p>
          <a:p>
            <a:pPr indent="0" lvl="2" marL="0" marR="0" rtl="0" algn="l">
              <a:lnSpc>
                <a:spcPct val="100000"/>
              </a:lnSpc>
              <a:spcBef>
                <a:spcPts val="400"/>
              </a:spcBef>
              <a:spcAft>
                <a:spcPts val="0"/>
              </a:spcAft>
              <a:buClr>
                <a:schemeClr val="dk1"/>
              </a:buClr>
              <a:buFont typeface="Arial"/>
              <a:buNone/>
            </a:pPr>
            <a:r>
              <a:t/>
            </a:r>
            <a:endParaRPr b="1" sz="2000">
              <a:solidFill>
                <a:srgbClr val="FFFFFF"/>
              </a:solidFill>
            </a:endParaRPr>
          </a:p>
          <a:p>
            <a:pPr indent="0" lvl="2" marL="0" rtl="0" algn="l">
              <a:lnSpc>
                <a:spcPct val="100000"/>
              </a:lnSpc>
              <a:spcBef>
                <a:spcPts val="400"/>
              </a:spcBef>
              <a:spcAft>
                <a:spcPts val="0"/>
              </a:spcAft>
              <a:buClr>
                <a:schemeClr val="dk1"/>
              </a:buClr>
              <a:buFont typeface="Arial"/>
              <a:buNone/>
            </a:pPr>
            <a:r>
              <a:rPr b="1" lang="en-US">
                <a:solidFill>
                  <a:srgbClr val="E06666"/>
                </a:solidFill>
                <a:latin typeface="Helvetica Neue"/>
                <a:ea typeface="Helvetica Neue"/>
                <a:cs typeface="Helvetica Neue"/>
                <a:sym typeface="Helvetica Neue"/>
              </a:rPr>
              <a:t>So what</a:t>
            </a:r>
            <a:r>
              <a:rPr b="1" lang="en-US">
                <a:solidFill>
                  <a:srgbClr val="E06666"/>
                </a:solidFill>
                <a:latin typeface="Helvetica Neue"/>
                <a:ea typeface="Helvetica Neue"/>
                <a:cs typeface="Helvetica Neue"/>
                <a:sym typeface="Helvetica Neue"/>
              </a:rPr>
              <a:t>?</a:t>
            </a:r>
            <a:endParaRPr b="1" sz="2000">
              <a:solidFill>
                <a:srgbClr val="FFFFFF"/>
              </a:solidFill>
            </a:endParaRPr>
          </a:p>
          <a:p>
            <a:pPr indent="0" lvl="2" marL="0" marR="0" rtl="0" algn="l">
              <a:lnSpc>
                <a:spcPct val="100000"/>
              </a:lnSpc>
              <a:spcBef>
                <a:spcPts val="400"/>
              </a:spcBef>
              <a:spcAft>
                <a:spcPts val="0"/>
              </a:spcAft>
              <a:buClr>
                <a:srgbClr val="141313"/>
              </a:buClr>
              <a:buFont typeface="Arial"/>
              <a:buNone/>
            </a:pPr>
            <a:r>
              <a:rPr b="1" lang="en-US" sz="1800">
                <a:solidFill>
                  <a:srgbClr val="FFFFFF"/>
                </a:solidFill>
              </a:rPr>
              <a:t>Rover</a:t>
            </a:r>
            <a:r>
              <a:rPr b="1" i="0" lang="en-US" sz="1800" u="none" cap="none" strike="noStrike">
                <a:solidFill>
                  <a:srgbClr val="FFFFFF"/>
                </a:solidFill>
                <a:latin typeface="Helvetica Neue Light"/>
                <a:ea typeface="Helvetica Neue Light"/>
                <a:cs typeface="Helvetica Neue Light"/>
                <a:sym typeface="Helvetica Neue Light"/>
              </a:rPr>
              <a:t> provides </a:t>
            </a:r>
            <a:r>
              <a:rPr b="1" lang="en-US" sz="1800">
                <a:solidFill>
                  <a:srgbClr val="FFFFFF"/>
                </a:solidFill>
              </a:rPr>
              <a:t>opportunities to service and explore unknown terrain.</a:t>
            </a:r>
            <a:endParaRPr b="1" sz="1800">
              <a:solidFill>
                <a:srgbClr val="FFFFFF"/>
              </a:solidFill>
            </a:endParaRPr>
          </a:p>
          <a:p>
            <a:pPr indent="0" lvl="2" marL="0" marR="0" rtl="0" algn="l">
              <a:lnSpc>
                <a:spcPct val="100000"/>
              </a:lnSpc>
              <a:spcBef>
                <a:spcPts val="400"/>
              </a:spcBef>
              <a:spcAft>
                <a:spcPts val="0"/>
              </a:spcAft>
              <a:buClr>
                <a:srgbClr val="141313"/>
              </a:buClr>
              <a:buFont typeface="Arial"/>
              <a:buNone/>
            </a:pPr>
            <a:r>
              <a:t/>
            </a:r>
            <a:endParaRPr b="1" sz="1800">
              <a:solidFill>
                <a:srgbClr val="FFFFFF"/>
              </a:solidFill>
            </a:endParaRPr>
          </a:p>
        </p:txBody>
      </p:sp>
      <p:sp>
        <p:nvSpPr>
          <p:cNvPr id="87" name="Google Shape;87;p18"/>
          <p:cNvSpPr/>
          <p:nvPr/>
        </p:nvSpPr>
        <p:spPr>
          <a:xfrm>
            <a:off x="4479667" y="3244334"/>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198825" y="274075"/>
            <a:ext cx="2574600" cy="140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Font typeface="Helvetica Neue Light"/>
              <a:buNone/>
            </a:pPr>
            <a:r>
              <a:rPr i="0" lang="en-US" sz="3200" u="none" cap="none" strike="noStrike">
                <a:solidFill>
                  <a:srgbClr val="FFFFFF"/>
                </a:solidFill>
              </a:rPr>
              <a:t>Value Proposition</a:t>
            </a:r>
            <a:endParaRPr i="0" sz="1600" u="none" cap="none" strike="noStrike">
              <a:solidFill>
                <a:srgbClr val="FFFFFF"/>
              </a:solidFill>
            </a:endParaRPr>
          </a:p>
        </p:txBody>
      </p:sp>
      <p:sp>
        <p:nvSpPr>
          <p:cNvPr id="94" name="Google Shape;94;p19"/>
          <p:cNvSpPr txBox="1"/>
          <p:nvPr>
            <p:ph idx="12" type="sldNum"/>
          </p:nvPr>
        </p:nvSpPr>
        <p:spPr>
          <a:xfrm>
            <a:off x="8754530" y="6603982"/>
            <a:ext cx="296400" cy="276600"/>
          </a:xfrm>
          <a:prstGeom prst="rect">
            <a:avLst/>
          </a:prstGeom>
          <a:noFill/>
          <a:ln>
            <a:noFill/>
          </a:ln>
        </p:spPr>
        <p:txBody>
          <a:bodyPr anchorCtr="1"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800">
                <a:solidFill>
                  <a:srgbClr val="BFBFBF"/>
                </a:solidFill>
                <a:latin typeface="Helvetica Neue Light"/>
                <a:ea typeface="Helvetica Neue Light"/>
                <a:cs typeface="Helvetica Neue Light"/>
                <a:sym typeface="Helvetica Neue Light"/>
              </a:rPr>
              <a:t>‹#›</a:t>
            </a:fld>
            <a:endParaRPr b="0" i="0" sz="800">
              <a:solidFill>
                <a:srgbClr val="BFBFBF"/>
              </a:solidFill>
              <a:latin typeface="Helvetica Neue Light"/>
              <a:ea typeface="Helvetica Neue Light"/>
              <a:cs typeface="Helvetica Neue Light"/>
              <a:sym typeface="Helvetica Neue Light"/>
            </a:endParaRPr>
          </a:p>
        </p:txBody>
      </p:sp>
      <p:sp>
        <p:nvSpPr>
          <p:cNvPr id="95" name="Google Shape;95;p19"/>
          <p:cNvSpPr txBox="1"/>
          <p:nvPr>
            <p:ph idx="1" type="body"/>
          </p:nvPr>
        </p:nvSpPr>
        <p:spPr>
          <a:xfrm>
            <a:off x="3088575" y="274075"/>
            <a:ext cx="5503200" cy="6518100"/>
          </a:xfrm>
          <a:prstGeom prst="rect">
            <a:avLst/>
          </a:prstGeom>
          <a:noFill/>
          <a:ln>
            <a:noFill/>
          </a:ln>
        </p:spPr>
        <p:txBody>
          <a:bodyPr anchorCtr="0" anchor="t" bIns="45700" lIns="91425" spcFirstLastPara="1" rIns="91425" wrap="square" tIns="45700">
            <a:noAutofit/>
          </a:bodyPr>
          <a:lstStyle/>
          <a:p>
            <a:pPr indent="0" lvl="2" marL="0" marR="0" rtl="0" algn="l">
              <a:lnSpc>
                <a:spcPct val="100000"/>
              </a:lnSpc>
              <a:spcBef>
                <a:spcPts val="400"/>
              </a:spcBef>
              <a:spcAft>
                <a:spcPts val="0"/>
              </a:spcAft>
              <a:buClr>
                <a:schemeClr val="dk1"/>
              </a:buClr>
              <a:buFont typeface="Arial"/>
              <a:buNone/>
            </a:pPr>
            <a:r>
              <a:rPr b="1" lang="en-US">
                <a:solidFill>
                  <a:srgbClr val="E06666"/>
                </a:solidFill>
                <a:latin typeface="Helvetica Neue"/>
                <a:ea typeface="Helvetica Neue"/>
                <a:cs typeface="Helvetica Neue"/>
                <a:sym typeface="Helvetica Neue"/>
              </a:rPr>
              <a:t>Competition?</a:t>
            </a:r>
            <a:endParaRPr b="1" sz="2000">
              <a:solidFill>
                <a:srgbClr val="FFFFFF"/>
              </a:solidFill>
            </a:endParaRPr>
          </a:p>
          <a:p>
            <a:pPr indent="-355600" lvl="0" marL="457200" marR="0" rtl="0" algn="l">
              <a:lnSpc>
                <a:spcPct val="100000"/>
              </a:lnSpc>
              <a:spcBef>
                <a:spcPts val="400"/>
              </a:spcBef>
              <a:spcAft>
                <a:spcPts val="0"/>
              </a:spcAft>
              <a:buClr>
                <a:srgbClr val="FFFFFF"/>
              </a:buClr>
              <a:buSzPts val="2000"/>
              <a:buChar char="•"/>
            </a:pPr>
            <a:r>
              <a:rPr b="1" lang="en-US" sz="2000">
                <a:solidFill>
                  <a:srgbClr val="FFFFFF"/>
                </a:solidFill>
              </a:rPr>
              <a:t>Amazon Robotics</a:t>
            </a:r>
            <a:endParaRPr b="1" sz="2000">
              <a:solidFill>
                <a:srgbClr val="FFFFFF"/>
              </a:solidFill>
            </a:endParaRPr>
          </a:p>
          <a:p>
            <a:pPr indent="-355600" lvl="0" marL="457200" marR="0" rtl="0" algn="l">
              <a:lnSpc>
                <a:spcPct val="100000"/>
              </a:lnSpc>
              <a:spcBef>
                <a:spcPts val="0"/>
              </a:spcBef>
              <a:spcAft>
                <a:spcPts val="0"/>
              </a:spcAft>
              <a:buClr>
                <a:srgbClr val="FFFFFF"/>
              </a:buClr>
              <a:buSzPts val="2000"/>
              <a:buChar char="•"/>
            </a:pPr>
            <a:r>
              <a:rPr b="1" lang="en-US" sz="2000">
                <a:solidFill>
                  <a:srgbClr val="FFFFFF"/>
                </a:solidFill>
              </a:rPr>
              <a:t>Berkeley DeepDrive</a:t>
            </a:r>
            <a:endParaRPr b="1" sz="2000">
              <a:solidFill>
                <a:srgbClr val="FFFFFF"/>
              </a:solidFill>
            </a:endParaRPr>
          </a:p>
          <a:p>
            <a:pPr indent="-355600" lvl="0" marL="457200" marR="0" rtl="0" algn="l">
              <a:lnSpc>
                <a:spcPct val="100000"/>
              </a:lnSpc>
              <a:spcBef>
                <a:spcPts val="0"/>
              </a:spcBef>
              <a:spcAft>
                <a:spcPts val="0"/>
              </a:spcAft>
              <a:buClr>
                <a:srgbClr val="FFFFFF"/>
              </a:buClr>
              <a:buSzPts val="2000"/>
              <a:buChar char="•"/>
            </a:pPr>
            <a:r>
              <a:rPr b="1" lang="en-US" sz="2000">
                <a:solidFill>
                  <a:srgbClr val="FFFFFF"/>
                </a:solidFill>
              </a:rPr>
              <a:t>Other Mars Rover Teams</a:t>
            </a:r>
            <a:endParaRPr b="1" sz="2000">
              <a:solidFill>
                <a:srgbClr val="FFFFFF"/>
              </a:solidFill>
            </a:endParaRPr>
          </a:p>
          <a:p>
            <a:pPr indent="0" lvl="2" marL="0" marR="0" rtl="0" algn="l">
              <a:lnSpc>
                <a:spcPct val="100000"/>
              </a:lnSpc>
              <a:spcBef>
                <a:spcPts val="400"/>
              </a:spcBef>
              <a:spcAft>
                <a:spcPts val="0"/>
              </a:spcAft>
              <a:buClr>
                <a:srgbClr val="141313"/>
              </a:buClr>
              <a:buFont typeface="Arial"/>
              <a:buNone/>
            </a:pPr>
            <a:r>
              <a:t/>
            </a:r>
            <a:endParaRPr b="1" sz="2000">
              <a:solidFill>
                <a:srgbClr val="FFFFFF"/>
              </a:solidFill>
            </a:endParaRPr>
          </a:p>
        </p:txBody>
      </p:sp>
      <p:sp>
        <p:nvSpPr>
          <p:cNvPr id="96" name="Google Shape;96;p19"/>
          <p:cNvSpPr/>
          <p:nvPr/>
        </p:nvSpPr>
        <p:spPr>
          <a:xfrm>
            <a:off x="4479667" y="3244334"/>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pic>
        <p:nvPicPr>
          <p:cNvPr id="97" name="Google Shape;97;p19"/>
          <p:cNvPicPr preferRelativeResize="0"/>
          <p:nvPr/>
        </p:nvPicPr>
        <p:blipFill>
          <a:blip r:embed="rId3">
            <a:alphaModFix/>
          </a:blip>
          <a:stretch>
            <a:fillRect/>
          </a:stretch>
        </p:blipFill>
        <p:spPr>
          <a:xfrm>
            <a:off x="3081494" y="2017325"/>
            <a:ext cx="2923025" cy="1882697"/>
          </a:xfrm>
          <a:prstGeom prst="rect">
            <a:avLst/>
          </a:prstGeom>
          <a:noFill/>
          <a:ln>
            <a:noFill/>
          </a:ln>
        </p:spPr>
      </p:pic>
      <p:sp>
        <p:nvSpPr>
          <p:cNvPr id="98" name="Google Shape;98;p19"/>
          <p:cNvSpPr txBox="1"/>
          <p:nvPr/>
        </p:nvSpPr>
        <p:spPr>
          <a:xfrm>
            <a:off x="3077569" y="3656999"/>
            <a:ext cx="2922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u="sng">
                <a:solidFill>
                  <a:schemeClr val="hlink"/>
                </a:solidFill>
                <a:hlinkClick r:id="rId4"/>
              </a:rPr>
              <a:t>https://medium.com/the-rivers-school/charlie-leslie-18-amazon-robotics-internship-journal-part-ii-763c3a95141e</a:t>
            </a:r>
            <a:endParaRPr sz="500">
              <a:latin typeface="Average"/>
              <a:ea typeface="Average"/>
              <a:cs typeface="Average"/>
              <a:sym typeface="Average"/>
            </a:endParaRPr>
          </a:p>
        </p:txBody>
      </p:sp>
      <p:pic>
        <p:nvPicPr>
          <p:cNvPr id="99" name="Google Shape;99;p19"/>
          <p:cNvPicPr preferRelativeResize="0"/>
          <p:nvPr/>
        </p:nvPicPr>
        <p:blipFill rotWithShape="1">
          <a:blip r:embed="rId5">
            <a:alphaModFix/>
          </a:blip>
          <a:srcRect b="0" l="0" r="23884" t="0"/>
          <a:stretch/>
        </p:blipFill>
        <p:spPr>
          <a:xfrm>
            <a:off x="6004521" y="3928200"/>
            <a:ext cx="3011601" cy="2157949"/>
          </a:xfrm>
          <a:prstGeom prst="rect">
            <a:avLst/>
          </a:prstGeom>
          <a:noFill/>
          <a:ln>
            <a:noFill/>
          </a:ln>
        </p:spPr>
      </p:pic>
      <p:sp>
        <p:nvSpPr>
          <p:cNvPr id="100" name="Google Shape;100;p19"/>
          <p:cNvSpPr txBox="1"/>
          <p:nvPr/>
        </p:nvSpPr>
        <p:spPr>
          <a:xfrm>
            <a:off x="5959198" y="5875843"/>
            <a:ext cx="10230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u="sng">
                <a:solidFill>
                  <a:schemeClr val="hlink"/>
                </a:solidFill>
                <a:hlinkClick r:id="rId6"/>
              </a:rPr>
              <a:t>https://bdd-data.berkeley.edu/</a:t>
            </a:r>
            <a:endParaRPr sz="5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p:nvPr/>
        </p:nvSpPr>
        <p:spPr>
          <a:xfrm>
            <a:off x="0" y="0"/>
            <a:ext cx="9144000" cy="950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457200" y="198435"/>
            <a:ext cx="8229600" cy="597600"/>
          </a:xfrm>
          <a:prstGeom prst="rect">
            <a:avLst/>
          </a:prstGeom>
          <a:noFill/>
          <a:ln>
            <a:noFill/>
          </a:ln>
        </p:spPr>
        <p:txBody>
          <a:bodyPr anchorCtr="0" anchor="ctr" bIns="101475" lIns="101475" spcFirstLastPara="1" rIns="101475" wrap="square" tIns="101475">
            <a:noAutofit/>
          </a:bodyPr>
          <a:lstStyle/>
          <a:p>
            <a:pPr indent="0" lvl="0" marL="0" marR="0" rtl="0" algn="ctr">
              <a:spcBef>
                <a:spcPts val="0"/>
              </a:spcBef>
              <a:spcAft>
                <a:spcPts val="0"/>
              </a:spcAft>
              <a:buClr>
                <a:schemeClr val="dk1"/>
              </a:buClr>
              <a:buFont typeface="Calibri"/>
              <a:buNone/>
            </a:pPr>
            <a:r>
              <a:rPr lang="en-US" sz="3600">
                <a:latin typeface="Calibri"/>
                <a:ea typeface="Calibri"/>
                <a:cs typeface="Calibri"/>
                <a:sym typeface="Calibri"/>
              </a:rPr>
              <a:t>Mars Rover Autonomous Traversal </a:t>
            </a:r>
            <a:endParaRPr sz="3600">
              <a:latin typeface="Calibri"/>
              <a:ea typeface="Calibri"/>
              <a:cs typeface="Calibri"/>
              <a:sym typeface="Calibri"/>
            </a:endParaRPr>
          </a:p>
        </p:txBody>
      </p:sp>
      <p:sp>
        <p:nvSpPr>
          <p:cNvPr id="107" name="Google Shape;107;p20"/>
          <p:cNvSpPr txBox="1"/>
          <p:nvPr>
            <p:ph idx="4294967295" type="title"/>
          </p:nvPr>
        </p:nvSpPr>
        <p:spPr>
          <a:xfrm>
            <a:off x="328575" y="1117475"/>
            <a:ext cx="8358000" cy="950400"/>
          </a:xfrm>
          <a:prstGeom prst="rect">
            <a:avLst/>
          </a:prstGeom>
          <a:noFill/>
          <a:ln>
            <a:noFill/>
          </a:ln>
        </p:spPr>
        <p:txBody>
          <a:bodyPr anchorCtr="0" anchor="ctr" bIns="101475" lIns="101475" spcFirstLastPara="1" rIns="101475" wrap="square" tIns="101475">
            <a:noAutofit/>
          </a:bodyPr>
          <a:lstStyle/>
          <a:p>
            <a:pPr indent="0" lvl="0" marL="0" marR="0" rtl="0" algn="l">
              <a:spcBef>
                <a:spcPts val="0"/>
              </a:spcBef>
              <a:spcAft>
                <a:spcPts val="0"/>
              </a:spcAft>
              <a:buClr>
                <a:schemeClr val="dk1"/>
              </a:buClr>
              <a:buFont typeface="Arial"/>
              <a:buNone/>
            </a:pPr>
            <a:r>
              <a:rPr b="1" lang="en-US" sz="2000">
                <a:solidFill>
                  <a:srgbClr val="E06666"/>
                </a:solidFill>
                <a:latin typeface="Calibri"/>
                <a:ea typeface="Calibri"/>
                <a:cs typeface="Calibri"/>
                <a:sym typeface="Calibri"/>
              </a:rPr>
              <a:t>Goal </a:t>
            </a:r>
            <a:endParaRPr b="1" sz="2000">
              <a:solidFill>
                <a:srgbClr val="E06666"/>
              </a:solidFill>
              <a:latin typeface="Calibri"/>
              <a:ea typeface="Calibri"/>
              <a:cs typeface="Calibri"/>
              <a:sym typeface="Calibri"/>
            </a:endParaRPr>
          </a:p>
          <a:p>
            <a:pPr indent="0" lvl="0" marL="0" marR="0" rtl="0" algn="l">
              <a:spcBef>
                <a:spcPts val="0"/>
              </a:spcBef>
              <a:spcAft>
                <a:spcPts val="0"/>
              </a:spcAft>
              <a:buClr>
                <a:schemeClr val="dk1"/>
              </a:buClr>
              <a:buFont typeface="Arial"/>
              <a:buNone/>
            </a:pPr>
            <a:r>
              <a:rPr lang="en-US" sz="2000">
                <a:latin typeface="Calibri"/>
                <a:ea typeface="Calibri"/>
                <a:cs typeface="Calibri"/>
                <a:sym typeface="Calibri"/>
              </a:rPr>
              <a:t>Autonomously navigate over rugged terrain similar to Mars using LIDAR, inertial sensors, or cameras from point A to point B.</a:t>
            </a:r>
            <a:endParaRPr>
              <a:latin typeface="Calibri"/>
              <a:ea typeface="Calibri"/>
              <a:cs typeface="Calibri"/>
              <a:sym typeface="Calibri"/>
            </a:endParaRPr>
          </a:p>
        </p:txBody>
      </p:sp>
      <p:sp>
        <p:nvSpPr>
          <p:cNvPr id="108" name="Google Shape;108;p20"/>
          <p:cNvSpPr txBox="1"/>
          <p:nvPr>
            <p:ph type="title"/>
          </p:nvPr>
        </p:nvSpPr>
        <p:spPr>
          <a:xfrm>
            <a:off x="328575" y="2127126"/>
            <a:ext cx="8229600" cy="1100400"/>
          </a:xfrm>
          <a:prstGeom prst="rect">
            <a:avLst/>
          </a:prstGeom>
          <a:noFill/>
          <a:ln>
            <a:noFill/>
          </a:ln>
        </p:spPr>
        <p:txBody>
          <a:bodyPr anchorCtr="0" anchor="ctr" bIns="101475" lIns="101475" spcFirstLastPara="1" rIns="101475" wrap="square" tIns="101475">
            <a:noAutofit/>
          </a:bodyPr>
          <a:lstStyle/>
          <a:p>
            <a:pPr indent="0" lvl="0" marL="0" marR="0" rtl="0" algn="l">
              <a:spcBef>
                <a:spcPts val="0"/>
              </a:spcBef>
              <a:spcAft>
                <a:spcPts val="0"/>
              </a:spcAft>
              <a:buClr>
                <a:schemeClr val="dk1"/>
              </a:buClr>
              <a:buFont typeface="Calibri"/>
              <a:buNone/>
            </a:pPr>
            <a:r>
              <a:rPr b="1" lang="en-US" sz="2000">
                <a:solidFill>
                  <a:srgbClr val="E06666"/>
                </a:solidFill>
                <a:latin typeface="Calibri"/>
                <a:ea typeface="Calibri"/>
                <a:cs typeface="Calibri"/>
                <a:sym typeface="Calibri"/>
              </a:rPr>
              <a:t>Societal Impact</a:t>
            </a:r>
            <a:endParaRPr b="1" sz="2000">
              <a:solidFill>
                <a:srgbClr val="E06666"/>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US" sz="2000">
                <a:latin typeface="Calibri"/>
                <a:ea typeface="Calibri"/>
                <a:cs typeface="Calibri"/>
                <a:sym typeface="Calibri"/>
              </a:rPr>
              <a:t>Safely conduct search and rescue operations</a:t>
            </a:r>
            <a:endParaRPr sz="2000">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latin typeface="Calibri"/>
                <a:ea typeface="Calibri"/>
                <a:cs typeface="Calibri"/>
                <a:sym typeface="Calibri"/>
              </a:rPr>
              <a:t>Improving self driving vehicles</a:t>
            </a:r>
            <a:endParaRPr sz="2000" u="none" cap="none" strike="noStrike">
              <a:solidFill>
                <a:schemeClr val="dk1"/>
              </a:solidFill>
              <a:latin typeface="Calibri"/>
              <a:ea typeface="Calibri"/>
              <a:cs typeface="Calibri"/>
              <a:sym typeface="Calibri"/>
            </a:endParaRPr>
          </a:p>
        </p:txBody>
      </p:sp>
      <p:sp>
        <p:nvSpPr>
          <p:cNvPr id="109" name="Google Shape;109;p20"/>
          <p:cNvSpPr txBox="1"/>
          <p:nvPr/>
        </p:nvSpPr>
        <p:spPr>
          <a:xfrm>
            <a:off x="328575" y="3333001"/>
            <a:ext cx="8229600" cy="1519200"/>
          </a:xfrm>
          <a:prstGeom prst="rect">
            <a:avLst/>
          </a:prstGeom>
          <a:noFill/>
          <a:ln>
            <a:noFill/>
          </a:ln>
        </p:spPr>
        <p:txBody>
          <a:bodyPr anchorCtr="0" anchor="t" bIns="101475" lIns="101475" spcFirstLastPara="1" rIns="101475" wrap="square" tIns="101475">
            <a:noAutofit/>
          </a:bodyPr>
          <a:lstStyle/>
          <a:p>
            <a:pPr indent="0" lvl="0" marL="0" marR="0" rtl="0" algn="l">
              <a:spcBef>
                <a:spcPts val="0"/>
              </a:spcBef>
              <a:spcAft>
                <a:spcPts val="0"/>
              </a:spcAft>
              <a:buClr>
                <a:schemeClr val="dk1"/>
              </a:buClr>
              <a:buFont typeface="Arial"/>
              <a:buNone/>
            </a:pPr>
            <a:r>
              <a:rPr b="1" lang="en-US" sz="2000">
                <a:solidFill>
                  <a:srgbClr val="E06666"/>
                </a:solidFill>
                <a:latin typeface="Calibri"/>
                <a:ea typeface="Calibri"/>
                <a:cs typeface="Calibri"/>
                <a:sym typeface="Calibri"/>
              </a:rPr>
              <a:t>What is special about your project?</a:t>
            </a:r>
            <a:endParaRPr sz="2000">
              <a:solidFill>
                <a:srgbClr val="E06666"/>
              </a:solidFill>
              <a:latin typeface="Calibri"/>
              <a:ea typeface="Calibri"/>
              <a:cs typeface="Calibri"/>
              <a:sym typeface="Calibri"/>
            </a:endParaRPr>
          </a:p>
          <a:p>
            <a:pPr indent="-342900" lvl="0" marL="342900" marR="0" rtl="0" algn="l">
              <a:spcBef>
                <a:spcPts val="0"/>
              </a:spcBef>
              <a:spcAft>
                <a:spcPts val="0"/>
              </a:spcAft>
              <a:buClr>
                <a:srgbClr val="FFFFFF"/>
              </a:buClr>
              <a:buSzPts val="2000"/>
              <a:buFont typeface="Calibri"/>
              <a:buChar char="•"/>
            </a:pPr>
            <a:r>
              <a:rPr lang="en-US" sz="2000">
                <a:solidFill>
                  <a:srgbClr val="FFFFFF"/>
                </a:solidFill>
                <a:latin typeface="Calibri"/>
                <a:ea typeface="Calibri"/>
                <a:cs typeface="Calibri"/>
                <a:sym typeface="Calibri"/>
              </a:rPr>
              <a:t>H</a:t>
            </a:r>
            <a:r>
              <a:rPr lang="en-US" sz="2000">
                <a:solidFill>
                  <a:srgbClr val="FFFFFF"/>
                </a:solidFill>
                <a:latin typeface="Calibri"/>
                <a:ea typeface="Calibri"/>
                <a:cs typeface="Calibri"/>
                <a:sym typeface="Calibri"/>
              </a:rPr>
              <a:t>andle extreme conditions: temperature + rainy weather</a:t>
            </a:r>
            <a:endParaRPr sz="2000">
              <a:solidFill>
                <a:srgbClr val="FFFFFF"/>
              </a:solidFill>
              <a:latin typeface="Calibri"/>
              <a:ea typeface="Calibri"/>
              <a:cs typeface="Calibri"/>
              <a:sym typeface="Calibri"/>
            </a:endParaRPr>
          </a:p>
          <a:p>
            <a:pPr indent="-342900" lvl="0" marL="342900" marR="0" rtl="0" algn="l">
              <a:spcBef>
                <a:spcPts val="0"/>
              </a:spcBef>
              <a:spcAft>
                <a:spcPts val="0"/>
              </a:spcAft>
              <a:buClr>
                <a:srgbClr val="FFFFFF"/>
              </a:buClr>
              <a:buSzPts val="2000"/>
              <a:buFont typeface="Calibri"/>
              <a:buChar char="•"/>
            </a:pPr>
            <a:r>
              <a:rPr lang="en-US" sz="2000">
                <a:solidFill>
                  <a:srgbClr val="FFFFFF"/>
                </a:solidFill>
                <a:latin typeface="Calibri"/>
                <a:ea typeface="Calibri"/>
                <a:cs typeface="Calibri"/>
                <a:sym typeface="Calibri"/>
              </a:rPr>
              <a:t>Smart and durable: can navigate rough terrain and avoid obstacles</a:t>
            </a:r>
            <a:endParaRPr sz="2000">
              <a:solidFill>
                <a:srgbClr val="FFFFFF"/>
              </a:solidFill>
              <a:latin typeface="Calibri"/>
              <a:ea typeface="Calibri"/>
              <a:cs typeface="Calibri"/>
              <a:sym typeface="Calibri"/>
            </a:endParaRPr>
          </a:p>
          <a:p>
            <a:pPr indent="-342900" lvl="0" marL="342900" marR="0" rtl="0" algn="l">
              <a:spcBef>
                <a:spcPts val="0"/>
              </a:spcBef>
              <a:spcAft>
                <a:spcPts val="0"/>
              </a:spcAft>
              <a:buClr>
                <a:srgbClr val="FFFFFF"/>
              </a:buClr>
              <a:buSzPts val="2000"/>
              <a:buFont typeface="Calibri"/>
              <a:buChar char="•"/>
            </a:pPr>
            <a:r>
              <a:rPr lang="en-US" sz="2000">
                <a:solidFill>
                  <a:srgbClr val="FFFFFF"/>
                </a:solidFill>
                <a:latin typeface="Calibri"/>
                <a:ea typeface="Calibri"/>
                <a:cs typeface="Calibri"/>
                <a:sym typeface="Calibri"/>
              </a:rPr>
              <a:t>Object recognition: locate AR checkpoint gates and drive towards them</a:t>
            </a:r>
            <a:endParaRPr sz="2000">
              <a:solidFill>
                <a:srgbClr val="FFFFFF"/>
              </a:solidFill>
              <a:latin typeface="Calibri"/>
              <a:ea typeface="Calibri"/>
              <a:cs typeface="Calibri"/>
              <a:sym typeface="Calibri"/>
            </a:endParaRPr>
          </a:p>
        </p:txBody>
      </p:sp>
      <p:sp>
        <p:nvSpPr>
          <p:cNvPr id="110" name="Google Shape;110;p20"/>
          <p:cNvSpPr txBox="1"/>
          <p:nvPr/>
        </p:nvSpPr>
        <p:spPr>
          <a:xfrm>
            <a:off x="328585" y="4883135"/>
            <a:ext cx="8229600" cy="1597200"/>
          </a:xfrm>
          <a:prstGeom prst="rect">
            <a:avLst/>
          </a:prstGeom>
          <a:noFill/>
          <a:ln>
            <a:noFill/>
          </a:ln>
        </p:spPr>
        <p:txBody>
          <a:bodyPr anchorCtr="0" anchor="t" bIns="101475" lIns="101475" spcFirstLastPara="1" rIns="101475" wrap="square" tIns="101475">
            <a:noAutofit/>
          </a:bodyPr>
          <a:lstStyle/>
          <a:p>
            <a:pPr indent="0" lvl="0" marL="0" marR="0" rtl="0" algn="l">
              <a:spcBef>
                <a:spcPts val="0"/>
              </a:spcBef>
              <a:spcAft>
                <a:spcPts val="0"/>
              </a:spcAft>
              <a:buClr>
                <a:schemeClr val="dk1"/>
              </a:buClr>
              <a:buFont typeface="Arial"/>
              <a:buNone/>
            </a:pPr>
            <a:r>
              <a:rPr b="1" lang="en-US" sz="2000">
                <a:solidFill>
                  <a:srgbClr val="E06666"/>
                </a:solidFill>
                <a:latin typeface="Calibri"/>
                <a:ea typeface="Calibri"/>
                <a:cs typeface="Calibri"/>
                <a:sym typeface="Calibri"/>
              </a:rPr>
              <a:t>Technology Solution</a:t>
            </a:r>
            <a:endParaRPr>
              <a:solidFill>
                <a:srgbClr val="E06666"/>
              </a:solidFil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Computer vision algorithms for detecting AR tag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Control algorithms - PID controller to navigate to specified point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LIDAR or IMU implementation for detecting obstacles - 3D pose estimation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p:nvPr/>
        </p:nvSpPr>
        <p:spPr>
          <a:xfrm>
            <a:off x="0" y="0"/>
            <a:ext cx="9144000" cy="9600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683038" y="1024550"/>
            <a:ext cx="7777925" cy="5833451"/>
          </a:xfrm>
          <a:prstGeom prst="rect">
            <a:avLst/>
          </a:prstGeom>
          <a:noFill/>
          <a:ln>
            <a:noFill/>
          </a:ln>
        </p:spPr>
      </p:pic>
      <p:sp>
        <p:nvSpPr>
          <p:cNvPr id="117" name="Google Shape;117;p21"/>
          <p:cNvSpPr txBox="1"/>
          <p:nvPr>
            <p:ph type="title"/>
          </p:nvPr>
        </p:nvSpPr>
        <p:spPr>
          <a:xfrm>
            <a:off x="157425" y="149875"/>
            <a:ext cx="8770500" cy="75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Helvetica Neue Light"/>
              <a:buNone/>
            </a:pPr>
            <a:r>
              <a:rPr lang="en-US" sz="3600">
                <a:solidFill>
                  <a:srgbClr val="FFFFFF"/>
                </a:solidFill>
              </a:rPr>
              <a:t>System Overview</a:t>
            </a:r>
            <a:endParaRPr i="0" sz="3600" u="none" cap="none" strike="noStrike">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p:nvPr/>
        </p:nvSpPr>
        <p:spPr>
          <a:xfrm>
            <a:off x="0" y="0"/>
            <a:ext cx="9144000" cy="950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2"/>
          <p:cNvPicPr preferRelativeResize="0"/>
          <p:nvPr/>
        </p:nvPicPr>
        <p:blipFill>
          <a:blip r:embed="rId3">
            <a:alphaModFix/>
          </a:blip>
          <a:stretch>
            <a:fillRect/>
          </a:stretch>
        </p:blipFill>
        <p:spPr>
          <a:xfrm>
            <a:off x="1002638" y="1403313"/>
            <a:ext cx="3360651" cy="2520499"/>
          </a:xfrm>
          <a:prstGeom prst="rect">
            <a:avLst/>
          </a:prstGeom>
          <a:noFill/>
          <a:ln>
            <a:noFill/>
          </a:ln>
        </p:spPr>
      </p:pic>
      <p:pic>
        <p:nvPicPr>
          <p:cNvPr id="124" name="Google Shape;124;p22"/>
          <p:cNvPicPr preferRelativeResize="0"/>
          <p:nvPr/>
        </p:nvPicPr>
        <p:blipFill rotWithShape="1">
          <a:blip r:embed="rId4">
            <a:alphaModFix/>
          </a:blip>
          <a:srcRect b="0" l="0" r="7381" t="0"/>
          <a:stretch/>
        </p:blipFill>
        <p:spPr>
          <a:xfrm>
            <a:off x="5301788" y="1037388"/>
            <a:ext cx="2382075" cy="2271375"/>
          </a:xfrm>
          <a:prstGeom prst="rect">
            <a:avLst/>
          </a:prstGeom>
          <a:noFill/>
          <a:ln>
            <a:noFill/>
          </a:ln>
        </p:spPr>
      </p:pic>
      <p:sp>
        <p:nvSpPr>
          <p:cNvPr id="125" name="Google Shape;125;p22"/>
          <p:cNvSpPr txBox="1"/>
          <p:nvPr/>
        </p:nvSpPr>
        <p:spPr>
          <a:xfrm>
            <a:off x="1002638" y="3923813"/>
            <a:ext cx="33606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rage"/>
                <a:ea typeface="Average"/>
                <a:cs typeface="Average"/>
                <a:sym typeface="Average"/>
              </a:rPr>
              <a:t>NVIDIA Jetson Nano</a:t>
            </a:r>
            <a:endParaRPr>
              <a:solidFill>
                <a:srgbClr val="FFFFFF"/>
              </a:solidFill>
              <a:latin typeface="Average"/>
              <a:ea typeface="Average"/>
              <a:cs typeface="Average"/>
              <a:sym typeface="Average"/>
            </a:endParaRPr>
          </a:p>
        </p:txBody>
      </p:sp>
      <p:pic>
        <p:nvPicPr>
          <p:cNvPr id="126" name="Google Shape;126;p22"/>
          <p:cNvPicPr preferRelativeResize="0"/>
          <p:nvPr/>
        </p:nvPicPr>
        <p:blipFill>
          <a:blip r:embed="rId5">
            <a:alphaModFix/>
          </a:blip>
          <a:stretch>
            <a:fillRect/>
          </a:stretch>
        </p:blipFill>
        <p:spPr>
          <a:xfrm>
            <a:off x="6369963" y="3923812"/>
            <a:ext cx="2067201" cy="2067201"/>
          </a:xfrm>
          <a:prstGeom prst="rect">
            <a:avLst/>
          </a:prstGeom>
          <a:noFill/>
          <a:ln>
            <a:noFill/>
          </a:ln>
        </p:spPr>
      </p:pic>
      <p:sp>
        <p:nvSpPr>
          <p:cNvPr id="127" name="Google Shape;127;p22"/>
          <p:cNvSpPr txBox="1"/>
          <p:nvPr/>
        </p:nvSpPr>
        <p:spPr>
          <a:xfrm>
            <a:off x="6369963" y="5991013"/>
            <a:ext cx="20673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rage"/>
                <a:ea typeface="Average"/>
                <a:cs typeface="Average"/>
                <a:sym typeface="Average"/>
              </a:rPr>
              <a:t>TensorFlow</a:t>
            </a:r>
            <a:endParaRPr>
              <a:solidFill>
                <a:srgbClr val="FFFFFF"/>
              </a:solidFill>
              <a:latin typeface="Average"/>
              <a:ea typeface="Average"/>
              <a:cs typeface="Average"/>
              <a:sym typeface="Average"/>
            </a:endParaRPr>
          </a:p>
        </p:txBody>
      </p:sp>
      <p:pic>
        <p:nvPicPr>
          <p:cNvPr id="128" name="Google Shape;128;p22"/>
          <p:cNvPicPr preferRelativeResize="0"/>
          <p:nvPr/>
        </p:nvPicPr>
        <p:blipFill rotWithShape="1">
          <a:blip r:embed="rId6">
            <a:alphaModFix/>
          </a:blip>
          <a:srcRect b="13524" l="9832" r="3534" t="0"/>
          <a:stretch/>
        </p:blipFill>
        <p:spPr>
          <a:xfrm>
            <a:off x="706738" y="4643113"/>
            <a:ext cx="4917000" cy="1657800"/>
          </a:xfrm>
          <a:prstGeom prst="rect">
            <a:avLst/>
          </a:prstGeom>
          <a:noFill/>
          <a:ln>
            <a:noFill/>
          </a:ln>
        </p:spPr>
      </p:pic>
      <p:sp>
        <p:nvSpPr>
          <p:cNvPr id="129" name="Google Shape;129;p22"/>
          <p:cNvSpPr txBox="1"/>
          <p:nvPr/>
        </p:nvSpPr>
        <p:spPr>
          <a:xfrm>
            <a:off x="490625" y="163475"/>
            <a:ext cx="8403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FFFFFF"/>
                </a:solidFill>
                <a:latin typeface="Calibri"/>
                <a:ea typeface="Calibri"/>
                <a:cs typeface="Calibri"/>
                <a:sym typeface="Calibri"/>
              </a:rPr>
              <a:t>Software/Hardware</a:t>
            </a:r>
            <a:endParaRPr sz="36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23"/>
          <p:cNvSpPr txBox="1"/>
          <p:nvPr/>
        </p:nvSpPr>
        <p:spPr>
          <a:xfrm>
            <a:off x="1514550" y="1048975"/>
            <a:ext cx="6114900" cy="8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600">
                <a:latin typeface="Calibri"/>
                <a:ea typeface="Calibri"/>
                <a:cs typeface="Calibri"/>
                <a:sym typeface="Calibri"/>
              </a:rPr>
              <a:t>Thank you!</a:t>
            </a:r>
            <a:endParaRPr sz="4600">
              <a:latin typeface="Calibri"/>
              <a:ea typeface="Calibri"/>
              <a:cs typeface="Calibri"/>
              <a:sym typeface="Calibri"/>
            </a:endParaRPr>
          </a:p>
        </p:txBody>
      </p:sp>
      <p:pic>
        <p:nvPicPr>
          <p:cNvPr id="136" name="Google Shape;136;p23"/>
          <p:cNvPicPr preferRelativeResize="0"/>
          <p:nvPr/>
        </p:nvPicPr>
        <p:blipFill>
          <a:blip r:embed="rId3">
            <a:alphaModFix/>
          </a:blip>
          <a:stretch>
            <a:fillRect/>
          </a:stretch>
        </p:blipFill>
        <p:spPr>
          <a:xfrm>
            <a:off x="2726464" y="2096575"/>
            <a:ext cx="3691075" cy="3691100"/>
          </a:xfrm>
          <a:prstGeom prst="rect">
            <a:avLst/>
          </a:prstGeom>
          <a:noFill/>
          <a:ln>
            <a:noFill/>
          </a:ln>
        </p:spPr>
      </p:pic>
      <p:sp>
        <p:nvSpPr>
          <p:cNvPr id="137" name="Google Shape;137;p23"/>
          <p:cNvSpPr txBox="1"/>
          <p:nvPr/>
        </p:nvSpPr>
        <p:spPr>
          <a:xfrm>
            <a:off x="2726475" y="5568075"/>
            <a:ext cx="2318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 u="sng">
                <a:solidFill>
                  <a:schemeClr val="hlink"/>
                </a:solidFill>
                <a:hlinkClick r:id="rId4"/>
              </a:rPr>
              <a:t>http://blingee.com/blingee/view/114681511-Wall-E-Thank-You</a:t>
            </a:r>
            <a:endParaRPr sz="6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