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76" r:id="rId2"/>
    <p:sldId id="258" r:id="rId3"/>
    <p:sldId id="270" r:id="rId4"/>
    <p:sldId id="271" r:id="rId5"/>
    <p:sldId id="272" r:id="rId6"/>
    <p:sldId id="261" r:id="rId7"/>
    <p:sldId id="262" r:id="rId8"/>
    <p:sldId id="263" r:id="rId9"/>
    <p:sldId id="264" r:id="rId10"/>
    <p:sldId id="274" r:id="rId11"/>
    <p:sldId id="275" r:id="rId12"/>
    <p:sldId id="266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80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orts-reference.com/cbb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B0604020202020204" charset="0"/>
              </a:rPr>
              <a:t>March Data Crunch Madness</a:t>
            </a:r>
            <a:endParaRPr dirty="0">
              <a:latin typeface="Lato" panose="020B060402020202020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Lato" panose="020B0604020202020204" charset="0"/>
              </a:rPr>
              <a:t>                                 Team Orange</a:t>
            </a:r>
            <a:endParaRPr sz="3600" dirty="0">
              <a:latin typeface="Lato" panose="020B0604020202020204" charset="0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498928" y="2922009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Yichen</a:t>
            </a:r>
            <a:r>
              <a:rPr lang="en-GB" dirty="0">
                <a:solidFill>
                  <a:schemeClr val="bg2"/>
                </a:solidFill>
              </a:rPr>
              <a:t> Pan   </a:t>
            </a:r>
            <a:r>
              <a:rPr lang="en-GB" dirty="0" err="1">
                <a:solidFill>
                  <a:schemeClr val="bg2"/>
                </a:solidFill>
              </a:rPr>
              <a:t>Ziyue</a:t>
            </a:r>
            <a:r>
              <a:rPr lang="en-GB" dirty="0">
                <a:solidFill>
                  <a:schemeClr val="bg2"/>
                </a:solidFill>
              </a:rPr>
              <a:t> Zhong    </a:t>
            </a:r>
            <a:r>
              <a:rPr lang="en-GB" dirty="0" err="1">
                <a:solidFill>
                  <a:schemeClr val="bg2"/>
                </a:solidFill>
              </a:rPr>
              <a:t>Haojunzhi</a:t>
            </a:r>
            <a:r>
              <a:rPr lang="en-GB" dirty="0">
                <a:solidFill>
                  <a:schemeClr val="bg2"/>
                </a:solidFill>
              </a:rPr>
              <a:t> Yu   Teena George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March 21, 2018</a:t>
            </a:r>
            <a:endParaRPr dirty="0">
              <a:solidFill>
                <a:schemeClr val="bg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93481D7-257B-48A1-A29C-A0804DF0E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87" y="3105773"/>
            <a:ext cx="1747717" cy="1664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331EE-2233-4224-B999-2BABA4FD6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85"/>
            <a:ext cx="3083020" cy="6936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536C1-7CEC-46FC-9504-6EACE7329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2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898" y="684018"/>
            <a:ext cx="7839767" cy="454594"/>
          </a:xfrm>
        </p:spPr>
        <p:txBody>
          <a:bodyPr>
            <a:noAutofit/>
          </a:bodyPr>
          <a:lstStyle/>
          <a:p>
            <a:pPr algn="l"/>
            <a:r>
              <a:rPr lang="en-US" altLang="zh-CN" sz="2600" dirty="0"/>
              <a:t>Deep</a:t>
            </a:r>
            <a:r>
              <a:rPr lang="zh-CN" altLang="en-US" sz="2600" dirty="0"/>
              <a:t> </a:t>
            </a:r>
            <a:r>
              <a:rPr lang="en-US" altLang="zh-CN" sz="2600" dirty="0"/>
              <a:t>Learning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r>
              <a:rPr lang="zh-CN" altLang="en-US" sz="2600" dirty="0"/>
              <a:t> </a:t>
            </a:r>
            <a:r>
              <a:rPr lang="en-US" altLang="zh-CN" sz="2600" dirty="0"/>
              <a:t>:</a:t>
            </a:r>
            <a:r>
              <a:rPr lang="zh-CN" altLang="en-US" sz="2600" dirty="0"/>
              <a:t> </a:t>
            </a:r>
            <a:r>
              <a:rPr lang="en-US" altLang="zh-CN" sz="2600" dirty="0"/>
              <a:t>Artificial</a:t>
            </a:r>
            <a:r>
              <a:rPr lang="zh-CN" altLang="en-US" sz="2600" dirty="0"/>
              <a:t> </a:t>
            </a:r>
            <a:r>
              <a:rPr lang="en-US" altLang="zh-CN" sz="2600" dirty="0"/>
              <a:t>Neural</a:t>
            </a:r>
            <a:r>
              <a:rPr lang="zh-CN" altLang="en-US" sz="2600" dirty="0"/>
              <a:t> </a:t>
            </a:r>
            <a:r>
              <a:rPr lang="en-US" altLang="zh-CN" sz="2600" dirty="0"/>
              <a:t>Network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733" y="1516917"/>
            <a:ext cx="3672119" cy="289543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250" dirty="0"/>
              <a:t>Like</a:t>
            </a:r>
            <a:r>
              <a:rPr lang="zh-CN" altLang="en-US" sz="2250" dirty="0"/>
              <a:t> </a:t>
            </a:r>
            <a:r>
              <a:rPr lang="en-US" altLang="zh-CN" sz="2250" dirty="0"/>
              <a:t>human</a:t>
            </a:r>
            <a:r>
              <a:rPr lang="zh-CN" altLang="en-US" sz="2250" dirty="0"/>
              <a:t> </a:t>
            </a:r>
            <a:r>
              <a:rPr lang="en-US" altLang="zh-CN" sz="2250" dirty="0"/>
              <a:t>brains,</a:t>
            </a:r>
            <a:r>
              <a:rPr lang="zh-CN" altLang="en-US" sz="2250" dirty="0"/>
              <a:t> </a:t>
            </a:r>
            <a:r>
              <a:rPr lang="en-US" altLang="zh-CN" sz="2250" dirty="0"/>
              <a:t>it</a:t>
            </a:r>
            <a:r>
              <a:rPr lang="zh-CN" altLang="en-US" sz="2250" dirty="0"/>
              <a:t> </a:t>
            </a:r>
            <a:r>
              <a:rPr lang="en-US" sz="2250" dirty="0"/>
              <a:t>create</a:t>
            </a:r>
            <a:r>
              <a:rPr lang="en-US" altLang="zh-CN" sz="2250" dirty="0"/>
              <a:t>s</a:t>
            </a:r>
            <a:r>
              <a:rPr lang="en-US" sz="2250" dirty="0"/>
              <a:t> network that can learn by itself.</a:t>
            </a:r>
            <a:r>
              <a:rPr lang="zh-CN" altLang="en-US" sz="2250" dirty="0"/>
              <a:t> </a:t>
            </a:r>
            <a:endParaRPr lang="en-US" altLang="zh-CN" sz="2250" dirty="0"/>
          </a:p>
          <a:p>
            <a:pPr marL="342900" indent="-342900">
              <a:buFont typeface="Arial" charset="0"/>
              <a:buChar char="•"/>
            </a:pPr>
            <a:endParaRPr lang="en-US" altLang="zh-CN" sz="225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250" dirty="0"/>
              <a:t>We choose the rectifier activation function for the hidden layers and sigmoid activation function for the output layer.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25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250" dirty="0"/>
              <a:t>The</a:t>
            </a:r>
            <a:r>
              <a:rPr lang="zh-CN" altLang="en-US" sz="2250" dirty="0"/>
              <a:t> </a:t>
            </a:r>
            <a:r>
              <a:rPr lang="en-US" altLang="zh-CN" sz="2250" dirty="0"/>
              <a:t>model</a:t>
            </a:r>
            <a:r>
              <a:rPr lang="zh-CN" altLang="en-US" sz="2250" dirty="0"/>
              <a:t> </a:t>
            </a:r>
            <a:r>
              <a:rPr lang="en-US" altLang="zh-CN" sz="2250" dirty="0"/>
              <a:t>obtain</a:t>
            </a:r>
            <a:r>
              <a:rPr lang="zh-CN" altLang="en-US" sz="2250" dirty="0"/>
              <a:t> </a:t>
            </a:r>
            <a:r>
              <a:rPr lang="en-US" altLang="zh-CN" sz="2250" dirty="0"/>
              <a:t>best</a:t>
            </a:r>
            <a:r>
              <a:rPr lang="zh-CN" altLang="en-US" sz="2250" dirty="0"/>
              <a:t> </a:t>
            </a:r>
            <a:r>
              <a:rPr lang="en-US" altLang="zh-CN" sz="2250" dirty="0"/>
              <a:t>performance</a:t>
            </a:r>
            <a:r>
              <a:rPr lang="zh-CN" altLang="en-US" sz="2250" dirty="0"/>
              <a:t> </a:t>
            </a:r>
            <a:r>
              <a:rPr lang="en-US" altLang="zh-CN" sz="2250" dirty="0"/>
              <a:t>after</a:t>
            </a:r>
            <a:r>
              <a:rPr lang="zh-CN" altLang="en-US" sz="2250" dirty="0"/>
              <a:t> </a:t>
            </a:r>
            <a:r>
              <a:rPr lang="en-US" altLang="zh-CN" sz="2250" dirty="0"/>
              <a:t>being</a:t>
            </a:r>
            <a:r>
              <a:rPr lang="zh-CN" altLang="en-US" sz="2250" dirty="0"/>
              <a:t> </a:t>
            </a:r>
            <a:r>
              <a:rPr lang="en-US" altLang="zh-CN" sz="2250" dirty="0"/>
              <a:t>trained</a:t>
            </a:r>
            <a:r>
              <a:rPr lang="zh-CN" altLang="en-US" sz="2250" dirty="0"/>
              <a:t> </a:t>
            </a:r>
            <a:r>
              <a:rPr lang="en-US" altLang="zh-CN" sz="2250" dirty="0"/>
              <a:t>for</a:t>
            </a:r>
            <a:r>
              <a:rPr lang="zh-CN" altLang="en-US" sz="2250" dirty="0"/>
              <a:t> </a:t>
            </a:r>
            <a:r>
              <a:rPr lang="en-US" altLang="zh-CN" sz="2250" dirty="0"/>
              <a:t>30</a:t>
            </a:r>
            <a:r>
              <a:rPr lang="zh-CN" altLang="en-US" sz="2250" dirty="0"/>
              <a:t> </a:t>
            </a:r>
            <a:r>
              <a:rPr lang="en-US" altLang="zh-CN" sz="2250" dirty="0"/>
              <a:t>times.</a:t>
            </a:r>
            <a:r>
              <a:rPr lang="zh-CN" altLang="en-US" sz="2250" dirty="0"/>
              <a:t> </a:t>
            </a:r>
            <a:endParaRPr lang="en-US" sz="22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8" y="1516917"/>
            <a:ext cx="3727125" cy="2022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7879" y="2642626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Win/Lose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210176" y="2027739"/>
            <a:ext cx="7489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/>
              <a:t>Team</a:t>
            </a:r>
            <a:r>
              <a:rPr lang="zh-CN" altLang="en-US" sz="1050" dirty="0"/>
              <a:t> </a:t>
            </a:r>
            <a:endParaRPr lang="en-US" altLang="zh-CN" sz="1050" dirty="0"/>
          </a:p>
          <a:p>
            <a:pPr algn="ctr"/>
            <a:r>
              <a:rPr lang="en-US" altLang="zh-CN" sz="1050" dirty="0"/>
              <a:t>Variables</a:t>
            </a:r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43" y="3198559"/>
            <a:ext cx="2470819" cy="1853114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E8A02-3ED9-4988-BDB0-4A4A27223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0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74EE-B5FF-4971-98EF-8F322C32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72992"/>
            <a:ext cx="7688700" cy="53520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Model Combination</a:t>
            </a:r>
            <a:br>
              <a:rPr lang="en-GB" sz="2800" b="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8C82A-CB47-4476-A076-4B0AD9498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110" y="1513449"/>
            <a:ext cx="7688700" cy="2766452"/>
          </a:xfrm>
        </p:spPr>
        <p:txBody>
          <a:bodyPr/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We find Ensemble Machine Learning Algorithms in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scikit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-learn by using python.</a:t>
            </a:r>
          </a:p>
          <a:p>
            <a:pPr marL="146050" indent="0" fontAlgn="base">
              <a:buNone/>
            </a:pPr>
            <a:endParaRPr lang="en-US" altLang="zh-CN" sz="16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/>
            <a:r>
              <a:rPr lang="en-US" altLang="zh-CN" sz="1600" dirty="0">
                <a:solidFill>
                  <a:schemeClr val="tx2">
                    <a:lumMod val="10000"/>
                  </a:schemeClr>
                </a:solidFill>
              </a:rPr>
              <a:t>We use voting function to build multiple models and simple statistics to combine our predictions from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Neural Network , Gradient Boosting Classifier , Logistic Regression  and Artificial Neural Network.</a:t>
            </a:r>
            <a:endParaRPr lang="en-US" altLang="zh-CN" sz="1600" dirty="0">
              <a:solidFill>
                <a:schemeClr val="tx2">
                  <a:lumMod val="10000"/>
                </a:schemeClr>
              </a:solidFill>
            </a:endParaRPr>
          </a:p>
          <a:p>
            <a:pPr marL="146050" indent="0">
              <a:buNone/>
            </a:pPr>
            <a:r>
              <a:rPr lang="en-US" altLang="zh-CN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However, the result is not better than our original result from Logistic Regression.</a:t>
            </a:r>
          </a:p>
          <a:p>
            <a:pPr fontAlgn="base"/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Finally, we decide to use Logistic Regression as our model to generate probability and result of 2018 NCAA March Madness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9CD4C-5825-4D6B-B458-EB07B13FAC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02BC2C7-4ABB-4D25-83F7-35549BFCD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45" y="510363"/>
            <a:ext cx="1160930" cy="11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7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727650" y="69418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Prediction</a:t>
            </a:r>
            <a:r>
              <a:rPr lang="en-GB" dirty="0"/>
              <a:t>	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92FBD3E-6EE4-4C04-9A6A-6A0B9AA665C9}"/>
              </a:ext>
            </a:extLst>
          </p:cNvPr>
          <p:cNvSpPr txBox="1">
            <a:spLocks/>
          </p:cNvSpPr>
          <p:nvPr/>
        </p:nvSpPr>
        <p:spPr>
          <a:xfrm>
            <a:off x="631463" y="1378716"/>
            <a:ext cx="5742081" cy="35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Final 4 prediction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Kentucky University vs. Xavier University 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solidFill>
                <a:schemeClr val="bg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Villanova University vs. Kansas University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National Championship: </a:t>
            </a:r>
            <a:r>
              <a:rPr lang="en-US" sz="2400" dirty="0">
                <a:solidFill>
                  <a:schemeClr val="bg2"/>
                </a:solidFill>
              </a:rPr>
              <a:t>Kansas University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6D7C91-4245-4AB0-A3B9-7CA66BDA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58" y="1560389"/>
            <a:ext cx="600515" cy="621463"/>
          </a:xfrm>
          <a:prstGeom prst="rect">
            <a:avLst/>
          </a:prstGeom>
        </p:spPr>
      </p:pic>
      <p:pic>
        <p:nvPicPr>
          <p:cNvPr id="14" name="Picture 2" descr="Image result for VS">
            <a:extLst>
              <a:ext uri="{FF2B5EF4-FFF2-40B4-BE49-F238E27FC236}">
                <a16:creationId xmlns:a16="http://schemas.microsoft.com/office/drawing/2014/main" id="{38AC7F92-10FA-4BC9-A095-0B9C9C52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01" y="1596282"/>
            <a:ext cx="586040" cy="50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069EB5-FAD1-40E8-8273-E12EF2E8B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552" y="1560389"/>
            <a:ext cx="648835" cy="650629"/>
          </a:xfrm>
          <a:prstGeom prst="rect">
            <a:avLst/>
          </a:prstGeom>
        </p:spPr>
      </p:pic>
      <p:pic>
        <p:nvPicPr>
          <p:cNvPr id="16" name="Picture 4" descr="Image result for villanova basketball logo">
            <a:extLst>
              <a:ext uri="{FF2B5EF4-FFF2-40B4-BE49-F238E27FC236}">
                <a16:creationId xmlns:a16="http://schemas.microsoft.com/office/drawing/2014/main" id="{1BDD699F-ECF9-455B-8E2F-B566DDC6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30" y="2538679"/>
            <a:ext cx="663769" cy="59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5810D794-4A81-4895-9995-197C5C12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14" y="2564969"/>
            <a:ext cx="549898" cy="5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mage result for kansas basketball logo">
            <a:extLst>
              <a:ext uri="{FF2B5EF4-FFF2-40B4-BE49-F238E27FC236}">
                <a16:creationId xmlns:a16="http://schemas.microsoft.com/office/drawing/2014/main" id="{81042B9A-440E-4B3B-8339-F40EA2E4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39" y="2474451"/>
            <a:ext cx="811925" cy="7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Image result for kansas basketball logo">
            <a:extLst>
              <a:ext uri="{FF2B5EF4-FFF2-40B4-BE49-F238E27FC236}">
                <a16:creationId xmlns:a16="http://schemas.microsoft.com/office/drawing/2014/main" id="{C8AD5D11-8A20-433E-9E22-47DD9AD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72" y="3426919"/>
            <a:ext cx="1472982" cy="13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E2F65-B136-481F-9989-6123C1052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70905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B0604020202020204" charset="0"/>
              </a:rPr>
              <a:t>Procedures</a:t>
            </a:r>
            <a:endParaRPr dirty="0">
              <a:latin typeface="Lato" panose="020B0604020202020204" charset="0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69" y="1474197"/>
            <a:ext cx="6688373" cy="33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F618F20-2BC4-4E90-9D00-CC8E89F2D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35" y="3363417"/>
            <a:ext cx="1071032" cy="10710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04C7D3-5146-489D-AAFE-493C5329C6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72D0-BFA7-4F7D-991B-34BC29A3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16901"/>
            <a:ext cx="7688700" cy="535200"/>
          </a:xfrm>
        </p:spPr>
        <p:txBody>
          <a:bodyPr/>
          <a:lstStyle/>
          <a:p>
            <a:r>
              <a:rPr lang="en-US" dirty="0">
                <a:latin typeface="Lato" panose="020B0604020202020204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2203B-CEC2-4EF0-9C75-A5EC5D81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518894"/>
            <a:ext cx="7799662" cy="2261100"/>
          </a:xfrm>
        </p:spPr>
        <p:txBody>
          <a:bodyPr/>
          <a:lstStyle/>
          <a:p>
            <a:r>
              <a:rPr lang="en-US" sz="1600" dirty="0"/>
              <a:t>Process Missing value by using average RPI rating from all other variables</a:t>
            </a:r>
          </a:p>
          <a:p>
            <a:endParaRPr lang="en-US" sz="1600" dirty="0"/>
          </a:p>
          <a:p>
            <a:r>
              <a:rPr lang="en-US" sz="1600" dirty="0"/>
              <a:t>Add variables from other sources (</a:t>
            </a:r>
            <a:r>
              <a:rPr lang="en-US" sz="1600" dirty="0">
                <a:solidFill>
                  <a:srgbClr val="1B1B1B"/>
                </a:solidFill>
                <a:hlinkClick r:id="rId2"/>
              </a:rPr>
              <a:t>https://www.sports-reference.com/cbb/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Normalize data by using  normalize function from </a:t>
            </a:r>
            <a:r>
              <a:rPr lang="en-US" sz="1600" dirty="0" err="1"/>
              <a:t>sklearn.preprocessing</a:t>
            </a:r>
            <a:r>
              <a:rPr lang="en-US" sz="1600" dirty="0"/>
              <a:t> package in python</a:t>
            </a:r>
          </a:p>
          <a:p>
            <a:pPr marL="14605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5FE7-7D4B-4486-B51C-74F206D9E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04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B96764-4AA2-4918-8BEC-E1E979934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66622"/>
              </p:ext>
            </p:extLst>
          </p:nvPr>
        </p:nvGraphicFramePr>
        <p:xfrm>
          <a:off x="1112874" y="1395838"/>
          <a:ext cx="6918251" cy="347366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67293">
                  <a:extLst>
                    <a:ext uri="{9D8B030D-6E8A-4147-A177-3AD203B41FA5}">
                      <a16:colId xmlns:a16="http://schemas.microsoft.com/office/drawing/2014/main" val="1865144092"/>
                    </a:ext>
                  </a:extLst>
                </a:gridCol>
                <a:gridCol w="5450958">
                  <a:extLst>
                    <a:ext uri="{9D8B030D-6E8A-4147-A177-3AD203B41FA5}">
                      <a16:colId xmlns:a16="http://schemas.microsoft.com/office/drawing/2014/main" val="4214264799"/>
                    </a:ext>
                  </a:extLst>
                </a:gridCol>
              </a:tblGrid>
              <a:tr h="265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Calculation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27713"/>
                  </a:ext>
                </a:extLst>
              </a:tr>
              <a:tr h="451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Log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P(W)=(E(A%)–E(A%)E(B%))/(E(A%)+E(B%)–2E(A%)*E(B%))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16687"/>
                  </a:ext>
                </a:extLst>
              </a:tr>
              <a:tr h="38263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E(W%)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E(W%)=Adjoe^13.9/(Adjoe^13.9 + Adjde^13.9)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73382"/>
                  </a:ext>
                </a:extLst>
              </a:tr>
              <a:tr h="451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EFG-OEFG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Effective Field Percentage  - Opponent Effective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64855"/>
                  </a:ext>
                </a:extLst>
              </a:tr>
              <a:tr h="451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TPP-DTPP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Turnover Committed per Possession – Defensive Rebounding Caused per Possession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84545"/>
                  </a:ext>
                </a:extLst>
              </a:tr>
              <a:tr h="265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Simple 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6503"/>
                  </a:ext>
                </a:extLst>
              </a:tr>
              <a:tr h="265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Strength of Schedule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07577"/>
                  </a:ext>
                </a:extLst>
              </a:tr>
              <a:tr h="45122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Adj_win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(0.8*Home Win 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+ 1.2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*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Away Win + Host Win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)/Total 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67869"/>
                  </a:ext>
                </a:extLst>
              </a:tr>
              <a:tr h="265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Host_win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Host wining percentage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9713"/>
                  </a:ext>
                </a:extLst>
              </a:tr>
            </a:tbl>
          </a:graphicData>
        </a:graphic>
      </p:graphicFrame>
      <p:sp>
        <p:nvSpPr>
          <p:cNvPr id="3" name="Shape 110">
            <a:extLst>
              <a:ext uri="{FF2B5EF4-FFF2-40B4-BE49-F238E27FC236}">
                <a16:creationId xmlns:a16="http://schemas.microsoft.com/office/drawing/2014/main" id="{53BE5F67-97DD-4B57-B00C-B52CDEBAAA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703810"/>
            <a:ext cx="7688700" cy="535200"/>
          </a:xfrm>
        </p:spPr>
        <p:txBody>
          <a:bodyPr/>
          <a:lstStyle/>
          <a:p>
            <a:pPr lvl="0"/>
            <a:r>
              <a:rPr lang="en-GB" dirty="0">
                <a:latin typeface="Lato" panose="020B0604020202020204" charset="0"/>
              </a:rPr>
              <a:t>Added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24722-636A-45A4-A135-2651EF4EF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9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0AE4-692F-4B14-9FA3-63E2F115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29537"/>
            <a:ext cx="7688700" cy="535200"/>
          </a:xfrm>
        </p:spPr>
        <p:txBody>
          <a:bodyPr/>
          <a:lstStyle/>
          <a:p>
            <a:r>
              <a:rPr lang="en-US" dirty="0">
                <a:latin typeface="Lato" panose="020B0604020202020204" charset="0"/>
              </a:rPr>
              <a:t>Coach Influence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EAB0-1D3A-4A0D-BB09-9CB35BE8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289085"/>
            <a:ext cx="7688700" cy="2678655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Coach Influence Calculation:</a:t>
            </a:r>
          </a:p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Step 1:</a:t>
            </a:r>
            <a:r>
              <a:rPr lang="zh-CN" altLang="en-US" sz="1400" dirty="0">
                <a:solidFill>
                  <a:schemeClr val="bg2"/>
                </a:solidFill>
              </a:rPr>
              <a:t>  </a:t>
            </a:r>
            <a:r>
              <a:rPr lang="en-US" sz="1400" dirty="0">
                <a:solidFill>
                  <a:schemeClr val="bg2"/>
                </a:solidFill>
              </a:rPr>
              <a:t>Select variables:</a:t>
            </a:r>
          </a:p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Coach season win% = season win / (season loss+ season win)</a:t>
            </a:r>
          </a:p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Coach career win%(at current school) = career win/ (career loss + career win)</a:t>
            </a:r>
          </a:p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Career overall number of NCAA Tournament appearances</a:t>
            </a:r>
          </a:p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Career overall number of NCAA Final Four appearances</a:t>
            </a:r>
          </a:p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RPI rating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S</a:t>
            </a:r>
            <a:r>
              <a:rPr lang="en-US" altLang="zh-CN" sz="1400" dirty="0">
                <a:solidFill>
                  <a:schemeClr val="bg2"/>
                </a:solidFill>
              </a:rPr>
              <a:t>tep 2:  </a:t>
            </a:r>
            <a:r>
              <a:rPr lang="en-US" sz="1400" dirty="0">
                <a:solidFill>
                  <a:schemeClr val="bg2"/>
                </a:solidFill>
              </a:rPr>
              <a:t>Use selected variables to do correlation analysis</a:t>
            </a:r>
          </a:p>
          <a:p>
            <a:pPr marL="146050" indent="0">
              <a:buNone/>
            </a:pPr>
            <a:endParaRPr lang="en-US" sz="14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Step 3:  Distribute weight to each variable (90 to win%/10 to appearances) based on coefficient</a:t>
            </a:r>
          </a:p>
          <a:p>
            <a:pPr marL="146050" indent="0">
              <a:buNone/>
            </a:pPr>
            <a:endParaRPr lang="en-US" sz="14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Step 4:  Calculate coach influence for each team</a:t>
            </a:r>
          </a:p>
          <a:p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29B94-938F-4EE5-BF5D-D0E44A13C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07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27075" y="66487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B0604020202020204" charset="0"/>
              </a:rPr>
              <a:t>Variable selection</a:t>
            </a:r>
            <a:endParaRPr dirty="0">
              <a:latin typeface="Lato" panose="020B060402020202020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ABD57E5-D63B-4073-A814-7C1A7F2F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075" y="1416468"/>
            <a:ext cx="7689850" cy="734523"/>
          </a:xfrm>
        </p:spPr>
        <p:txBody>
          <a:bodyPr/>
          <a:lstStyle/>
          <a:p>
            <a:r>
              <a:rPr lang="en-US" sz="1600" dirty="0"/>
              <a:t>Use decision tree from SPSS modeler to generate first 15 important variables</a:t>
            </a:r>
          </a:p>
          <a:p>
            <a:r>
              <a:rPr lang="en-US" sz="1600" dirty="0"/>
              <a:t>Select data based on Pearson Correlation between each variable and ‘result’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5CF070-2E5C-434E-B636-268CC85A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31" y="2275234"/>
            <a:ext cx="7262191" cy="24477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D61C-4E34-439E-91D5-A1FE1FC1F4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111" y="1294914"/>
            <a:ext cx="6176628" cy="356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6">
            <a:extLst>
              <a:ext uri="{FF2B5EF4-FFF2-40B4-BE49-F238E27FC236}">
                <a16:creationId xmlns:a16="http://schemas.microsoft.com/office/drawing/2014/main" id="{84E6559F-B3B7-46DE-BB57-002AEEED7F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075" y="66487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B0604020202020204" charset="0"/>
              </a:rPr>
              <a:t>Data Processing</a:t>
            </a:r>
            <a:endParaRPr dirty="0">
              <a:latin typeface="Lato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D9D74-DED2-4E0D-BDFC-13DDF63ED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185" y="1259778"/>
            <a:ext cx="6652480" cy="36680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6">
            <a:extLst>
              <a:ext uri="{FF2B5EF4-FFF2-40B4-BE49-F238E27FC236}">
                <a16:creationId xmlns:a16="http://schemas.microsoft.com/office/drawing/2014/main" id="{1EADF598-5764-45D9-B634-F01C5BE14E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075" y="66487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E6A5D-7C8B-497F-97DA-D50AB4403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727650" y="63395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Model selection</a:t>
            </a:r>
            <a:r>
              <a:rPr lang="en-GB" sz="3000" b="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94953-B2B8-47BD-AF2C-56BC988D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9" y="3355205"/>
            <a:ext cx="8158922" cy="1245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0F1C31-CF00-4D16-9D18-258C626F8D77}"/>
              </a:ext>
            </a:extLst>
          </p:cNvPr>
          <p:cNvSpPr txBox="1"/>
          <p:nvPr/>
        </p:nvSpPr>
        <p:spPr>
          <a:xfrm>
            <a:off x="492539" y="3021209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L</a:t>
            </a:r>
            <a:r>
              <a:rPr lang="en-US" altLang="zh-CN" sz="1800" dirty="0" err="1"/>
              <a:t>ogloss</a:t>
            </a:r>
            <a:r>
              <a:rPr lang="en-US" altLang="zh-CN" sz="1800" dirty="0"/>
              <a:t> for each model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DCB2C-03E5-48AE-BC01-8018883D0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39" y="1763545"/>
            <a:ext cx="8291444" cy="12847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A49F43-3D73-44EA-A3DE-7EFFF9737759}"/>
              </a:ext>
            </a:extLst>
          </p:cNvPr>
          <p:cNvSpPr txBox="1"/>
          <p:nvPr/>
        </p:nvSpPr>
        <p:spPr>
          <a:xfrm>
            <a:off x="426278" y="1404697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Accuracy</a:t>
            </a:r>
            <a:r>
              <a:rPr lang="en-US" altLang="zh-CN" sz="1800" dirty="0"/>
              <a:t> for each model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2CEAF-AE73-4636-98FC-5256A262D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399</Words>
  <Application>Microsoft Office PowerPoint</Application>
  <PresentationFormat>On-screen Show (16:9)</PresentationFormat>
  <Paragraphs>90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Raleway</vt:lpstr>
      <vt:lpstr>Arial</vt:lpstr>
      <vt:lpstr>Streamline</vt:lpstr>
      <vt:lpstr>March Data Crunch Madness                                  Team Orange</vt:lpstr>
      <vt:lpstr>Procedures</vt:lpstr>
      <vt:lpstr>Data Pre-processing</vt:lpstr>
      <vt:lpstr>Added Variables</vt:lpstr>
      <vt:lpstr>Coach Influence</vt:lpstr>
      <vt:lpstr>Variable selection</vt:lpstr>
      <vt:lpstr>Data Processing</vt:lpstr>
      <vt:lpstr>Data Processing</vt:lpstr>
      <vt:lpstr>Model selection </vt:lpstr>
      <vt:lpstr>Deep Learning Model : Artificial Neural Network</vt:lpstr>
      <vt:lpstr>Model Combination </vt:lpstr>
      <vt:lpstr>Final Prediction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Data Crunch Madness                                  Orange</dc:title>
  <dc:creator>Eric Yu</dc:creator>
  <cp:lastModifiedBy>teena</cp:lastModifiedBy>
  <cp:revision>34</cp:revision>
  <dcterms:modified xsi:type="dcterms:W3CDTF">2018-11-16T16:36:40Z</dcterms:modified>
</cp:coreProperties>
</file>