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 id="2147483892" r:id="rId5"/>
  </p:sldMasterIdLst>
  <p:notesMasterIdLst>
    <p:notesMasterId r:id="rId46"/>
  </p:notesMasterIdLst>
  <p:handoutMasterIdLst>
    <p:handoutMasterId r:id="rId47"/>
  </p:handoutMasterIdLst>
  <p:sldIdLst>
    <p:sldId id="281" r:id="rId6"/>
    <p:sldId id="355" r:id="rId7"/>
    <p:sldId id="354" r:id="rId8"/>
    <p:sldId id="363" r:id="rId9"/>
    <p:sldId id="367" r:id="rId10"/>
    <p:sldId id="376" r:id="rId11"/>
    <p:sldId id="357" r:id="rId12"/>
    <p:sldId id="389" r:id="rId13"/>
    <p:sldId id="390" r:id="rId14"/>
    <p:sldId id="391" r:id="rId15"/>
    <p:sldId id="392" r:id="rId16"/>
    <p:sldId id="375" r:id="rId17"/>
    <p:sldId id="393" r:id="rId18"/>
    <p:sldId id="394" r:id="rId19"/>
    <p:sldId id="395" r:id="rId20"/>
    <p:sldId id="396" r:id="rId21"/>
    <p:sldId id="397" r:id="rId22"/>
    <p:sldId id="398" r:id="rId23"/>
    <p:sldId id="399" r:id="rId24"/>
    <p:sldId id="400" r:id="rId25"/>
    <p:sldId id="401" r:id="rId26"/>
    <p:sldId id="402" r:id="rId27"/>
    <p:sldId id="403" r:id="rId28"/>
    <p:sldId id="404" r:id="rId29"/>
    <p:sldId id="405" r:id="rId30"/>
    <p:sldId id="406" r:id="rId31"/>
    <p:sldId id="407" r:id="rId32"/>
    <p:sldId id="408" r:id="rId33"/>
    <p:sldId id="409" r:id="rId34"/>
    <p:sldId id="410" r:id="rId35"/>
    <p:sldId id="411" r:id="rId36"/>
    <p:sldId id="412" r:id="rId37"/>
    <p:sldId id="413" r:id="rId38"/>
    <p:sldId id="414" r:id="rId39"/>
    <p:sldId id="415" r:id="rId40"/>
    <p:sldId id="416" r:id="rId41"/>
    <p:sldId id="417" r:id="rId42"/>
    <p:sldId id="418" r:id="rId43"/>
    <p:sldId id="421" r:id="rId44"/>
    <p:sldId id="42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36"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920" autoAdjust="0"/>
    <p:restoredTop sz="95846"/>
  </p:normalViewPr>
  <p:slideViewPr>
    <p:cSldViewPr>
      <p:cViewPr varScale="1">
        <p:scale>
          <a:sx n="111" d="100"/>
          <a:sy n="111" d="100"/>
        </p:scale>
        <p:origin x="920" y="192"/>
      </p:cViewPr>
      <p:guideLst>
        <p:guide pos="336"/>
        <p:guide pos="7392"/>
        <p:guide orient="horz" pos="2160"/>
      </p:guideLst>
    </p:cSldViewPr>
  </p:slideViewPr>
  <p:outlineViewPr>
    <p:cViewPr>
      <p:scale>
        <a:sx n="33" d="100"/>
        <a:sy n="33" d="100"/>
      </p:scale>
      <p:origin x="0" y="-3896"/>
    </p:cViewPr>
  </p:outlineViewPr>
  <p:notesTextViewPr>
    <p:cViewPr>
      <p:scale>
        <a:sx n="1" d="1"/>
        <a:sy n="1" d="1"/>
      </p:scale>
      <p:origin x="0" y="0"/>
    </p:cViewPr>
  </p:notesTextViewPr>
  <p:sorterViewPr>
    <p:cViewPr>
      <p:scale>
        <a:sx n="100" d="100"/>
        <a:sy n="100" d="100"/>
      </p:scale>
      <p:origin x="0" y="-480"/>
    </p:cViewPr>
  </p:sorterViewPr>
  <p:notesViewPr>
    <p:cSldViewPr>
      <p:cViewPr>
        <p:scale>
          <a:sx n="150" d="100"/>
          <a:sy n="150" d="100"/>
        </p:scale>
        <p:origin x="1312" y="-14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4984B7-2B09-4A10-B2C0-BEEAC5776DD9}"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5FF9B583-B7EB-4F6C-99CF-F9ED507E2486}">
      <dgm:prSet/>
      <dgm:spPr/>
      <dgm:t>
        <a:bodyPr/>
        <a:lstStyle/>
        <a:p>
          <a:r>
            <a:rPr lang="en-US"/>
            <a:t>Scope and Deliverables</a:t>
          </a:r>
        </a:p>
      </dgm:t>
    </dgm:pt>
    <dgm:pt modelId="{D2FAEC76-9F1D-4B45-87FF-304C9A41CD4D}" type="parTrans" cxnId="{E78D5E72-9F54-42F9-983C-FBDF02C39C65}">
      <dgm:prSet/>
      <dgm:spPr/>
      <dgm:t>
        <a:bodyPr/>
        <a:lstStyle/>
        <a:p>
          <a:endParaRPr lang="en-US"/>
        </a:p>
      </dgm:t>
    </dgm:pt>
    <dgm:pt modelId="{1E55C624-02D6-49D1-8204-93829E824D93}" type="sibTrans" cxnId="{E78D5E72-9F54-42F9-983C-FBDF02C39C65}">
      <dgm:prSet/>
      <dgm:spPr/>
      <dgm:t>
        <a:bodyPr/>
        <a:lstStyle/>
        <a:p>
          <a:endParaRPr lang="en-US"/>
        </a:p>
      </dgm:t>
    </dgm:pt>
    <dgm:pt modelId="{145CB7C6-BE4C-4C6E-B6B1-0116184A3D9D}">
      <dgm:prSet/>
      <dgm:spPr/>
      <dgm:t>
        <a:bodyPr/>
        <a:lstStyle/>
        <a:p>
          <a:r>
            <a:rPr lang="en-US"/>
            <a:t>Data Overview</a:t>
          </a:r>
        </a:p>
      </dgm:t>
    </dgm:pt>
    <dgm:pt modelId="{64118CCF-A5B7-4A1D-AF28-27AD86979619}" type="parTrans" cxnId="{B9EAC3BF-86C0-4CB5-B696-36E3A0F2053D}">
      <dgm:prSet/>
      <dgm:spPr/>
      <dgm:t>
        <a:bodyPr/>
        <a:lstStyle/>
        <a:p>
          <a:endParaRPr lang="en-US"/>
        </a:p>
      </dgm:t>
    </dgm:pt>
    <dgm:pt modelId="{B074431A-43D4-4634-A466-182F91262018}" type="sibTrans" cxnId="{B9EAC3BF-86C0-4CB5-B696-36E3A0F2053D}">
      <dgm:prSet/>
      <dgm:spPr/>
      <dgm:t>
        <a:bodyPr/>
        <a:lstStyle/>
        <a:p>
          <a:endParaRPr lang="en-US"/>
        </a:p>
      </dgm:t>
    </dgm:pt>
    <dgm:pt modelId="{F6809367-1ABA-40DB-A2E5-0387990C7955}">
      <dgm:prSet/>
      <dgm:spPr/>
      <dgm:t>
        <a:bodyPr/>
        <a:lstStyle/>
        <a:p>
          <a:r>
            <a:rPr lang="en-US" dirty="0"/>
            <a:t>EDA</a:t>
          </a:r>
        </a:p>
      </dgm:t>
    </dgm:pt>
    <dgm:pt modelId="{5CB89EEF-0748-478B-B7AA-C5F0995F7CDF}" type="parTrans" cxnId="{83F9BE33-BF47-4F50-A2EB-CA3620B883CB}">
      <dgm:prSet/>
      <dgm:spPr/>
      <dgm:t>
        <a:bodyPr/>
        <a:lstStyle/>
        <a:p>
          <a:endParaRPr lang="en-US"/>
        </a:p>
      </dgm:t>
    </dgm:pt>
    <dgm:pt modelId="{C5275418-C183-4A93-9F08-666095A6118E}" type="sibTrans" cxnId="{83F9BE33-BF47-4F50-A2EB-CA3620B883CB}">
      <dgm:prSet/>
      <dgm:spPr/>
      <dgm:t>
        <a:bodyPr/>
        <a:lstStyle/>
        <a:p>
          <a:endParaRPr lang="en-US"/>
        </a:p>
      </dgm:t>
    </dgm:pt>
    <dgm:pt modelId="{942100D5-8951-4924-AD4C-83D71D539D66}">
      <dgm:prSet/>
      <dgm:spPr/>
      <dgm:t>
        <a:bodyPr/>
        <a:lstStyle/>
        <a:p>
          <a:r>
            <a:rPr lang="en-US" dirty="0"/>
            <a:t>Answers to Key Questions</a:t>
          </a:r>
        </a:p>
      </dgm:t>
    </dgm:pt>
    <dgm:pt modelId="{ECA4CDA9-318E-417C-8EE9-D1124C6248AA}" type="parTrans" cxnId="{EB655F90-1C03-40FC-B1FC-A1EDD03F9708}">
      <dgm:prSet/>
      <dgm:spPr/>
      <dgm:t>
        <a:bodyPr/>
        <a:lstStyle/>
        <a:p>
          <a:endParaRPr lang="en-US"/>
        </a:p>
      </dgm:t>
    </dgm:pt>
    <dgm:pt modelId="{0F645C12-DC7D-4DDF-AF5A-5721E1DC535D}" type="sibTrans" cxnId="{EB655F90-1C03-40FC-B1FC-A1EDD03F9708}">
      <dgm:prSet/>
      <dgm:spPr/>
      <dgm:t>
        <a:bodyPr/>
        <a:lstStyle/>
        <a:p>
          <a:endParaRPr lang="en-US"/>
        </a:p>
      </dgm:t>
    </dgm:pt>
    <dgm:pt modelId="{633A03FD-B936-0045-A4A1-91FD6AF7D9F7}">
      <dgm:prSet/>
      <dgm:spPr/>
      <dgm:t>
        <a:bodyPr/>
        <a:lstStyle/>
        <a:p>
          <a:r>
            <a:rPr lang="en-US" dirty="0"/>
            <a:t>Insights and Conclusions</a:t>
          </a:r>
        </a:p>
      </dgm:t>
    </dgm:pt>
    <dgm:pt modelId="{544AD2BE-1254-6440-94E0-7C93079D5235}" type="parTrans" cxnId="{636D31E9-410E-9444-A122-45D95BFABA39}">
      <dgm:prSet/>
      <dgm:spPr/>
      <dgm:t>
        <a:bodyPr/>
        <a:lstStyle/>
        <a:p>
          <a:endParaRPr lang="en-US"/>
        </a:p>
      </dgm:t>
    </dgm:pt>
    <dgm:pt modelId="{124B81E6-34D0-7F48-87CA-088C941149CD}" type="sibTrans" cxnId="{636D31E9-410E-9444-A122-45D95BFABA39}">
      <dgm:prSet/>
      <dgm:spPr/>
      <dgm:t>
        <a:bodyPr/>
        <a:lstStyle/>
        <a:p>
          <a:endParaRPr lang="en-US"/>
        </a:p>
      </dgm:t>
    </dgm:pt>
    <dgm:pt modelId="{685DC55F-0FA1-CF43-BB0B-84065C4ED45E}" type="pres">
      <dgm:prSet presAssocID="{444984B7-2B09-4A10-B2C0-BEEAC5776DD9}" presName="vert0" presStyleCnt="0">
        <dgm:presLayoutVars>
          <dgm:dir/>
          <dgm:animOne val="branch"/>
          <dgm:animLvl val="lvl"/>
        </dgm:presLayoutVars>
      </dgm:prSet>
      <dgm:spPr/>
    </dgm:pt>
    <dgm:pt modelId="{384CA3FA-2496-B446-BB2E-4AC0A145E194}" type="pres">
      <dgm:prSet presAssocID="{5FF9B583-B7EB-4F6C-99CF-F9ED507E2486}" presName="thickLine" presStyleLbl="alignNode1" presStyleIdx="0" presStyleCnt="5"/>
      <dgm:spPr/>
    </dgm:pt>
    <dgm:pt modelId="{FCAA6EAD-DF6F-D14E-8585-0705FB76C5EC}" type="pres">
      <dgm:prSet presAssocID="{5FF9B583-B7EB-4F6C-99CF-F9ED507E2486}" presName="horz1" presStyleCnt="0"/>
      <dgm:spPr/>
    </dgm:pt>
    <dgm:pt modelId="{C2C3A367-B1FC-1B43-B701-D6592F7A85C2}" type="pres">
      <dgm:prSet presAssocID="{5FF9B583-B7EB-4F6C-99CF-F9ED507E2486}" presName="tx1" presStyleLbl="revTx" presStyleIdx="0" presStyleCnt="5"/>
      <dgm:spPr/>
    </dgm:pt>
    <dgm:pt modelId="{68E3035B-AA16-004F-A784-14455672A8DB}" type="pres">
      <dgm:prSet presAssocID="{5FF9B583-B7EB-4F6C-99CF-F9ED507E2486}" presName="vert1" presStyleCnt="0"/>
      <dgm:spPr/>
    </dgm:pt>
    <dgm:pt modelId="{EBF20A68-46E5-7E49-8A00-1FD48D66C8C7}" type="pres">
      <dgm:prSet presAssocID="{145CB7C6-BE4C-4C6E-B6B1-0116184A3D9D}" presName="thickLine" presStyleLbl="alignNode1" presStyleIdx="1" presStyleCnt="5"/>
      <dgm:spPr/>
    </dgm:pt>
    <dgm:pt modelId="{EC5A31CC-34D9-7A47-BAEA-922A4E28E3C9}" type="pres">
      <dgm:prSet presAssocID="{145CB7C6-BE4C-4C6E-B6B1-0116184A3D9D}" presName="horz1" presStyleCnt="0"/>
      <dgm:spPr/>
    </dgm:pt>
    <dgm:pt modelId="{08A3065B-A3CC-E346-97F9-9CAFC9BA7995}" type="pres">
      <dgm:prSet presAssocID="{145CB7C6-BE4C-4C6E-B6B1-0116184A3D9D}" presName="tx1" presStyleLbl="revTx" presStyleIdx="1" presStyleCnt="5"/>
      <dgm:spPr/>
    </dgm:pt>
    <dgm:pt modelId="{B24CC1C0-008A-DE4D-8603-FD24B19B9474}" type="pres">
      <dgm:prSet presAssocID="{145CB7C6-BE4C-4C6E-B6B1-0116184A3D9D}" presName="vert1" presStyleCnt="0"/>
      <dgm:spPr/>
    </dgm:pt>
    <dgm:pt modelId="{497D196D-D77B-014B-A34A-D78C768E9FA6}" type="pres">
      <dgm:prSet presAssocID="{F6809367-1ABA-40DB-A2E5-0387990C7955}" presName="thickLine" presStyleLbl="alignNode1" presStyleIdx="2" presStyleCnt="5"/>
      <dgm:spPr/>
    </dgm:pt>
    <dgm:pt modelId="{3D0822D2-D9F8-7847-AED3-A627E306EC77}" type="pres">
      <dgm:prSet presAssocID="{F6809367-1ABA-40DB-A2E5-0387990C7955}" presName="horz1" presStyleCnt="0"/>
      <dgm:spPr/>
    </dgm:pt>
    <dgm:pt modelId="{69C36BAD-E198-704C-BCB2-697EAB744E01}" type="pres">
      <dgm:prSet presAssocID="{F6809367-1ABA-40DB-A2E5-0387990C7955}" presName="tx1" presStyleLbl="revTx" presStyleIdx="2" presStyleCnt="5"/>
      <dgm:spPr/>
    </dgm:pt>
    <dgm:pt modelId="{261C8BEC-FBF1-7147-80D0-FDA8B580C352}" type="pres">
      <dgm:prSet presAssocID="{F6809367-1ABA-40DB-A2E5-0387990C7955}" presName="vert1" presStyleCnt="0"/>
      <dgm:spPr/>
    </dgm:pt>
    <dgm:pt modelId="{337D3E64-A358-BA40-B66B-349E1B46A952}" type="pres">
      <dgm:prSet presAssocID="{942100D5-8951-4924-AD4C-83D71D539D66}" presName="thickLine" presStyleLbl="alignNode1" presStyleIdx="3" presStyleCnt="5"/>
      <dgm:spPr/>
    </dgm:pt>
    <dgm:pt modelId="{9508581B-2A30-BA4A-B205-BA0C7082BFD2}" type="pres">
      <dgm:prSet presAssocID="{942100D5-8951-4924-AD4C-83D71D539D66}" presName="horz1" presStyleCnt="0"/>
      <dgm:spPr/>
    </dgm:pt>
    <dgm:pt modelId="{2B399491-4E0D-0145-B9EF-B8C182498614}" type="pres">
      <dgm:prSet presAssocID="{942100D5-8951-4924-AD4C-83D71D539D66}" presName="tx1" presStyleLbl="revTx" presStyleIdx="3" presStyleCnt="5"/>
      <dgm:spPr/>
    </dgm:pt>
    <dgm:pt modelId="{F2A14937-B44F-AF46-997A-6DAF2E043B12}" type="pres">
      <dgm:prSet presAssocID="{942100D5-8951-4924-AD4C-83D71D539D66}" presName="vert1" presStyleCnt="0"/>
      <dgm:spPr/>
    </dgm:pt>
    <dgm:pt modelId="{B1290FF8-1EAF-9146-BDAE-908DFA54A994}" type="pres">
      <dgm:prSet presAssocID="{633A03FD-B936-0045-A4A1-91FD6AF7D9F7}" presName="thickLine" presStyleLbl="alignNode1" presStyleIdx="4" presStyleCnt="5"/>
      <dgm:spPr/>
    </dgm:pt>
    <dgm:pt modelId="{30017741-F1E6-A540-9272-A9B63E883F99}" type="pres">
      <dgm:prSet presAssocID="{633A03FD-B936-0045-A4A1-91FD6AF7D9F7}" presName="horz1" presStyleCnt="0"/>
      <dgm:spPr/>
    </dgm:pt>
    <dgm:pt modelId="{B1349626-FC73-BB4C-AEC0-5FEDC8EC0082}" type="pres">
      <dgm:prSet presAssocID="{633A03FD-B936-0045-A4A1-91FD6AF7D9F7}" presName="tx1" presStyleLbl="revTx" presStyleIdx="4" presStyleCnt="5"/>
      <dgm:spPr/>
    </dgm:pt>
    <dgm:pt modelId="{4C608D45-EB53-374A-9084-F00BD4E80FC9}" type="pres">
      <dgm:prSet presAssocID="{633A03FD-B936-0045-A4A1-91FD6AF7D9F7}" presName="vert1" presStyleCnt="0"/>
      <dgm:spPr/>
    </dgm:pt>
  </dgm:ptLst>
  <dgm:cxnLst>
    <dgm:cxn modelId="{FE06C609-5FD4-044D-9508-26D04A6F2C64}" type="presOf" srcId="{F6809367-1ABA-40DB-A2E5-0387990C7955}" destId="{69C36BAD-E198-704C-BCB2-697EAB744E01}" srcOrd="0" destOrd="0" presId="urn:microsoft.com/office/officeart/2008/layout/LinedList"/>
    <dgm:cxn modelId="{83F9BE33-BF47-4F50-A2EB-CA3620B883CB}" srcId="{444984B7-2B09-4A10-B2C0-BEEAC5776DD9}" destId="{F6809367-1ABA-40DB-A2E5-0387990C7955}" srcOrd="2" destOrd="0" parTransId="{5CB89EEF-0748-478B-B7AA-C5F0995F7CDF}" sibTransId="{C5275418-C183-4A93-9F08-666095A6118E}"/>
    <dgm:cxn modelId="{653B536F-27EB-7449-BD67-F67D22CF8DF0}" type="presOf" srcId="{5FF9B583-B7EB-4F6C-99CF-F9ED507E2486}" destId="{C2C3A367-B1FC-1B43-B701-D6592F7A85C2}" srcOrd="0" destOrd="0" presId="urn:microsoft.com/office/officeart/2008/layout/LinedList"/>
    <dgm:cxn modelId="{E78D5E72-9F54-42F9-983C-FBDF02C39C65}" srcId="{444984B7-2B09-4A10-B2C0-BEEAC5776DD9}" destId="{5FF9B583-B7EB-4F6C-99CF-F9ED507E2486}" srcOrd="0" destOrd="0" parTransId="{D2FAEC76-9F1D-4B45-87FF-304C9A41CD4D}" sibTransId="{1E55C624-02D6-49D1-8204-93829E824D93}"/>
    <dgm:cxn modelId="{CA4A1F90-B3C5-8F42-8CD3-D7AA55941D01}" type="presOf" srcId="{444984B7-2B09-4A10-B2C0-BEEAC5776DD9}" destId="{685DC55F-0FA1-CF43-BB0B-84065C4ED45E}" srcOrd="0" destOrd="0" presId="urn:microsoft.com/office/officeart/2008/layout/LinedList"/>
    <dgm:cxn modelId="{EB655F90-1C03-40FC-B1FC-A1EDD03F9708}" srcId="{444984B7-2B09-4A10-B2C0-BEEAC5776DD9}" destId="{942100D5-8951-4924-AD4C-83D71D539D66}" srcOrd="3" destOrd="0" parTransId="{ECA4CDA9-318E-417C-8EE9-D1124C6248AA}" sibTransId="{0F645C12-DC7D-4DDF-AF5A-5721E1DC535D}"/>
    <dgm:cxn modelId="{F40461A9-93F7-FD4E-9322-D2D6B34E32E8}" type="presOf" srcId="{942100D5-8951-4924-AD4C-83D71D539D66}" destId="{2B399491-4E0D-0145-B9EF-B8C182498614}" srcOrd="0" destOrd="0" presId="urn:microsoft.com/office/officeart/2008/layout/LinedList"/>
    <dgm:cxn modelId="{B9EAC3BF-86C0-4CB5-B696-36E3A0F2053D}" srcId="{444984B7-2B09-4A10-B2C0-BEEAC5776DD9}" destId="{145CB7C6-BE4C-4C6E-B6B1-0116184A3D9D}" srcOrd="1" destOrd="0" parTransId="{64118CCF-A5B7-4A1D-AF28-27AD86979619}" sibTransId="{B074431A-43D4-4634-A466-182F91262018}"/>
    <dgm:cxn modelId="{BE48D6E1-4DFE-5C4E-9A98-D82DB6E5EC78}" type="presOf" srcId="{633A03FD-B936-0045-A4A1-91FD6AF7D9F7}" destId="{B1349626-FC73-BB4C-AEC0-5FEDC8EC0082}" srcOrd="0" destOrd="0" presId="urn:microsoft.com/office/officeart/2008/layout/LinedList"/>
    <dgm:cxn modelId="{45C04DE6-C194-534A-8344-36250E70A9E9}" type="presOf" srcId="{145CB7C6-BE4C-4C6E-B6B1-0116184A3D9D}" destId="{08A3065B-A3CC-E346-97F9-9CAFC9BA7995}" srcOrd="0" destOrd="0" presId="urn:microsoft.com/office/officeart/2008/layout/LinedList"/>
    <dgm:cxn modelId="{636D31E9-410E-9444-A122-45D95BFABA39}" srcId="{444984B7-2B09-4A10-B2C0-BEEAC5776DD9}" destId="{633A03FD-B936-0045-A4A1-91FD6AF7D9F7}" srcOrd="4" destOrd="0" parTransId="{544AD2BE-1254-6440-94E0-7C93079D5235}" sibTransId="{124B81E6-34D0-7F48-87CA-088C941149CD}"/>
    <dgm:cxn modelId="{2203CE84-8633-7B46-A2F1-805D6A35DE84}" type="presParOf" srcId="{685DC55F-0FA1-CF43-BB0B-84065C4ED45E}" destId="{384CA3FA-2496-B446-BB2E-4AC0A145E194}" srcOrd="0" destOrd="0" presId="urn:microsoft.com/office/officeart/2008/layout/LinedList"/>
    <dgm:cxn modelId="{506AAB24-B26A-5C4D-A2D6-5BC6840AC588}" type="presParOf" srcId="{685DC55F-0FA1-CF43-BB0B-84065C4ED45E}" destId="{FCAA6EAD-DF6F-D14E-8585-0705FB76C5EC}" srcOrd="1" destOrd="0" presId="urn:microsoft.com/office/officeart/2008/layout/LinedList"/>
    <dgm:cxn modelId="{EF42B890-EC80-204C-B8F4-95691C1751FB}" type="presParOf" srcId="{FCAA6EAD-DF6F-D14E-8585-0705FB76C5EC}" destId="{C2C3A367-B1FC-1B43-B701-D6592F7A85C2}" srcOrd="0" destOrd="0" presId="urn:microsoft.com/office/officeart/2008/layout/LinedList"/>
    <dgm:cxn modelId="{7CF07368-E230-F041-AE50-F3E1DD74E26E}" type="presParOf" srcId="{FCAA6EAD-DF6F-D14E-8585-0705FB76C5EC}" destId="{68E3035B-AA16-004F-A784-14455672A8DB}" srcOrd="1" destOrd="0" presId="urn:microsoft.com/office/officeart/2008/layout/LinedList"/>
    <dgm:cxn modelId="{13DB42B5-D2CD-5B42-BB3A-3F5960873D50}" type="presParOf" srcId="{685DC55F-0FA1-CF43-BB0B-84065C4ED45E}" destId="{EBF20A68-46E5-7E49-8A00-1FD48D66C8C7}" srcOrd="2" destOrd="0" presId="urn:microsoft.com/office/officeart/2008/layout/LinedList"/>
    <dgm:cxn modelId="{16A29C5B-CF6E-F54E-AE65-0E61E0601C85}" type="presParOf" srcId="{685DC55F-0FA1-CF43-BB0B-84065C4ED45E}" destId="{EC5A31CC-34D9-7A47-BAEA-922A4E28E3C9}" srcOrd="3" destOrd="0" presId="urn:microsoft.com/office/officeart/2008/layout/LinedList"/>
    <dgm:cxn modelId="{18995ED0-68E4-D34D-B65D-D4D6EDDEEEED}" type="presParOf" srcId="{EC5A31CC-34D9-7A47-BAEA-922A4E28E3C9}" destId="{08A3065B-A3CC-E346-97F9-9CAFC9BA7995}" srcOrd="0" destOrd="0" presId="urn:microsoft.com/office/officeart/2008/layout/LinedList"/>
    <dgm:cxn modelId="{8617D8E7-6F81-504C-948F-BD99B3190B4C}" type="presParOf" srcId="{EC5A31CC-34D9-7A47-BAEA-922A4E28E3C9}" destId="{B24CC1C0-008A-DE4D-8603-FD24B19B9474}" srcOrd="1" destOrd="0" presId="urn:microsoft.com/office/officeart/2008/layout/LinedList"/>
    <dgm:cxn modelId="{4F3258A2-19FC-7448-8759-AD3D967EF5B2}" type="presParOf" srcId="{685DC55F-0FA1-CF43-BB0B-84065C4ED45E}" destId="{497D196D-D77B-014B-A34A-D78C768E9FA6}" srcOrd="4" destOrd="0" presId="urn:microsoft.com/office/officeart/2008/layout/LinedList"/>
    <dgm:cxn modelId="{D79920A6-4575-D24F-87BE-59C0ACB185AF}" type="presParOf" srcId="{685DC55F-0FA1-CF43-BB0B-84065C4ED45E}" destId="{3D0822D2-D9F8-7847-AED3-A627E306EC77}" srcOrd="5" destOrd="0" presId="urn:microsoft.com/office/officeart/2008/layout/LinedList"/>
    <dgm:cxn modelId="{7B63D53F-5CAF-F74D-8FC3-694F22CB952C}" type="presParOf" srcId="{3D0822D2-D9F8-7847-AED3-A627E306EC77}" destId="{69C36BAD-E198-704C-BCB2-697EAB744E01}" srcOrd="0" destOrd="0" presId="urn:microsoft.com/office/officeart/2008/layout/LinedList"/>
    <dgm:cxn modelId="{B613E56C-8293-104F-89CF-0CF8E3937B91}" type="presParOf" srcId="{3D0822D2-D9F8-7847-AED3-A627E306EC77}" destId="{261C8BEC-FBF1-7147-80D0-FDA8B580C352}" srcOrd="1" destOrd="0" presId="urn:microsoft.com/office/officeart/2008/layout/LinedList"/>
    <dgm:cxn modelId="{C2C71EF2-6AA8-834E-9689-60061A069A4B}" type="presParOf" srcId="{685DC55F-0FA1-CF43-BB0B-84065C4ED45E}" destId="{337D3E64-A358-BA40-B66B-349E1B46A952}" srcOrd="6" destOrd="0" presId="urn:microsoft.com/office/officeart/2008/layout/LinedList"/>
    <dgm:cxn modelId="{2CF5FEBA-8CA5-7B48-BA13-B384D0D4C68D}" type="presParOf" srcId="{685DC55F-0FA1-CF43-BB0B-84065C4ED45E}" destId="{9508581B-2A30-BA4A-B205-BA0C7082BFD2}" srcOrd="7" destOrd="0" presId="urn:microsoft.com/office/officeart/2008/layout/LinedList"/>
    <dgm:cxn modelId="{D64D3943-2218-4A47-BF5A-25EB06DDDDB2}" type="presParOf" srcId="{9508581B-2A30-BA4A-B205-BA0C7082BFD2}" destId="{2B399491-4E0D-0145-B9EF-B8C182498614}" srcOrd="0" destOrd="0" presId="urn:microsoft.com/office/officeart/2008/layout/LinedList"/>
    <dgm:cxn modelId="{D6B593A6-6FA3-0046-8989-C84A59026C78}" type="presParOf" srcId="{9508581B-2A30-BA4A-B205-BA0C7082BFD2}" destId="{F2A14937-B44F-AF46-997A-6DAF2E043B12}" srcOrd="1" destOrd="0" presId="urn:microsoft.com/office/officeart/2008/layout/LinedList"/>
    <dgm:cxn modelId="{3B6CF8CD-F6BE-6F47-8C34-25F2C16CF7BC}" type="presParOf" srcId="{685DC55F-0FA1-CF43-BB0B-84065C4ED45E}" destId="{B1290FF8-1EAF-9146-BDAE-908DFA54A994}" srcOrd="8" destOrd="0" presId="urn:microsoft.com/office/officeart/2008/layout/LinedList"/>
    <dgm:cxn modelId="{709ABA8A-3C1B-934B-A1A3-0937852EE461}" type="presParOf" srcId="{685DC55F-0FA1-CF43-BB0B-84065C4ED45E}" destId="{30017741-F1E6-A540-9272-A9B63E883F99}" srcOrd="9" destOrd="0" presId="urn:microsoft.com/office/officeart/2008/layout/LinedList"/>
    <dgm:cxn modelId="{77F709CA-3747-1D4C-84B2-091E4635D34C}" type="presParOf" srcId="{30017741-F1E6-A540-9272-A9B63E883F99}" destId="{B1349626-FC73-BB4C-AEC0-5FEDC8EC0082}" srcOrd="0" destOrd="0" presId="urn:microsoft.com/office/officeart/2008/layout/LinedList"/>
    <dgm:cxn modelId="{F0F513CF-D04B-4F4B-99EA-2DDC329A3BC8}" type="presParOf" srcId="{30017741-F1E6-A540-9272-A9B63E883F99}" destId="{4C608D45-EB53-374A-9084-F00BD4E80FC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CA3FA-2496-B446-BB2E-4AC0A145E194}">
      <dsp:nvSpPr>
        <dsp:cNvPr id="0" name=""/>
        <dsp:cNvSpPr/>
      </dsp:nvSpPr>
      <dsp:spPr>
        <a:xfrm>
          <a:off x="0" y="676"/>
          <a:ext cx="681228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C3A367-B1FC-1B43-B701-D6592F7A85C2}">
      <dsp:nvSpPr>
        <dsp:cNvPr id="0" name=""/>
        <dsp:cNvSpPr/>
      </dsp:nvSpPr>
      <dsp:spPr>
        <a:xfrm>
          <a:off x="0" y="676"/>
          <a:ext cx="6812280" cy="1107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US" sz="4800" kern="1200"/>
            <a:t>Scope and Deliverables</a:t>
          </a:r>
        </a:p>
      </dsp:txBody>
      <dsp:txXfrm>
        <a:off x="0" y="676"/>
        <a:ext cx="6812280" cy="1107982"/>
      </dsp:txXfrm>
    </dsp:sp>
    <dsp:sp modelId="{EBF20A68-46E5-7E49-8A00-1FD48D66C8C7}">
      <dsp:nvSpPr>
        <dsp:cNvPr id="0" name=""/>
        <dsp:cNvSpPr/>
      </dsp:nvSpPr>
      <dsp:spPr>
        <a:xfrm>
          <a:off x="0" y="1108658"/>
          <a:ext cx="6812280" cy="0"/>
        </a:xfrm>
        <a:prstGeom prst="line">
          <a:avLst/>
        </a:prstGeom>
        <a:solidFill>
          <a:schemeClr val="accent5">
            <a:hueOff val="-1689636"/>
            <a:satOff val="-4355"/>
            <a:lumOff val="-2941"/>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A3065B-A3CC-E346-97F9-9CAFC9BA7995}">
      <dsp:nvSpPr>
        <dsp:cNvPr id="0" name=""/>
        <dsp:cNvSpPr/>
      </dsp:nvSpPr>
      <dsp:spPr>
        <a:xfrm>
          <a:off x="0" y="1108658"/>
          <a:ext cx="6812280" cy="1107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US" sz="4800" kern="1200"/>
            <a:t>Data Overview</a:t>
          </a:r>
        </a:p>
      </dsp:txBody>
      <dsp:txXfrm>
        <a:off x="0" y="1108658"/>
        <a:ext cx="6812280" cy="1107982"/>
      </dsp:txXfrm>
    </dsp:sp>
    <dsp:sp modelId="{497D196D-D77B-014B-A34A-D78C768E9FA6}">
      <dsp:nvSpPr>
        <dsp:cNvPr id="0" name=""/>
        <dsp:cNvSpPr/>
      </dsp:nvSpPr>
      <dsp:spPr>
        <a:xfrm>
          <a:off x="0" y="2216640"/>
          <a:ext cx="6812280" cy="0"/>
        </a:xfrm>
        <a:prstGeom prst="lin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C36BAD-E198-704C-BCB2-697EAB744E01}">
      <dsp:nvSpPr>
        <dsp:cNvPr id="0" name=""/>
        <dsp:cNvSpPr/>
      </dsp:nvSpPr>
      <dsp:spPr>
        <a:xfrm>
          <a:off x="0" y="2216640"/>
          <a:ext cx="6812280" cy="1107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US" sz="4800" kern="1200" dirty="0"/>
            <a:t>EDA</a:t>
          </a:r>
        </a:p>
      </dsp:txBody>
      <dsp:txXfrm>
        <a:off x="0" y="2216640"/>
        <a:ext cx="6812280" cy="1107982"/>
      </dsp:txXfrm>
    </dsp:sp>
    <dsp:sp modelId="{337D3E64-A358-BA40-B66B-349E1B46A952}">
      <dsp:nvSpPr>
        <dsp:cNvPr id="0" name=""/>
        <dsp:cNvSpPr/>
      </dsp:nvSpPr>
      <dsp:spPr>
        <a:xfrm>
          <a:off x="0" y="3324623"/>
          <a:ext cx="6812280" cy="0"/>
        </a:xfrm>
        <a:prstGeom prst="line">
          <a:avLst/>
        </a:prstGeom>
        <a:solidFill>
          <a:schemeClr val="accent5">
            <a:hueOff val="-5068907"/>
            <a:satOff val="-13064"/>
            <a:lumOff val="-8824"/>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399491-4E0D-0145-B9EF-B8C182498614}">
      <dsp:nvSpPr>
        <dsp:cNvPr id="0" name=""/>
        <dsp:cNvSpPr/>
      </dsp:nvSpPr>
      <dsp:spPr>
        <a:xfrm>
          <a:off x="0" y="3324623"/>
          <a:ext cx="6812280" cy="1107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US" sz="4800" kern="1200" dirty="0"/>
            <a:t>Answers to Key Questions</a:t>
          </a:r>
        </a:p>
      </dsp:txBody>
      <dsp:txXfrm>
        <a:off x="0" y="3324623"/>
        <a:ext cx="6812280" cy="1107982"/>
      </dsp:txXfrm>
    </dsp:sp>
    <dsp:sp modelId="{B1290FF8-1EAF-9146-BDAE-908DFA54A994}">
      <dsp:nvSpPr>
        <dsp:cNvPr id="0" name=""/>
        <dsp:cNvSpPr/>
      </dsp:nvSpPr>
      <dsp:spPr>
        <a:xfrm>
          <a:off x="0" y="4432605"/>
          <a:ext cx="6812280"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349626-FC73-BB4C-AEC0-5FEDC8EC0082}">
      <dsp:nvSpPr>
        <dsp:cNvPr id="0" name=""/>
        <dsp:cNvSpPr/>
      </dsp:nvSpPr>
      <dsp:spPr>
        <a:xfrm>
          <a:off x="0" y="4432605"/>
          <a:ext cx="6812280" cy="1107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US" sz="4800" kern="1200" dirty="0"/>
            <a:t>Insights and Conclusions</a:t>
          </a:r>
        </a:p>
      </dsp:txBody>
      <dsp:txXfrm>
        <a:off x="0" y="4432605"/>
        <a:ext cx="6812280" cy="110798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47F05-0506-494A-8060-3F395B947DF9}" type="datetimeFigureOut">
              <a:rPr lang="en-US" smtClean="0"/>
              <a:t>2/25/21</a:t>
            </a:fld>
            <a:endParaRPr lang="en-US"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61E857-36B8-43F1-9D87-FE508167BCE3}" type="slidenum">
              <a:rPr lang="en-US" smtClean="0"/>
              <a:t>‹#›</a:t>
            </a:fld>
            <a:endParaRPr lang="en-US" dirty="0"/>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C0A13-3F3D-45D4-B17C-1E0ACF36A6FB}" type="datetimeFigureOut">
              <a:rPr lang="en-US" smtClean="0"/>
              <a:t>2/25/21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AAAB6-A2C6-4A85-A3A1-98EFBA61C967}" type="slidenum">
              <a:rPr lang="en-US" smtClean="0"/>
              <a:t>‹#›</a:t>
            </a:fld>
            <a:endParaRPr lang="en-US" dirty="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egoe UI" panose="020B0502040204020203" pitchFamily="34" charset="0"/>
            </a:endParaRPr>
          </a:p>
          <a:p>
            <a:r>
              <a:rPr lang="en-US" dirty="0"/>
              <a:t>ID=d924773e-9a16-4d6d-9803-8cb819e99682
Recipe=text_billboard
Type=TextOnly
Variant=0
FamilyID=AccentBoxWalbaum_Zero</a:t>
            </a:r>
          </a:p>
        </p:txBody>
      </p:sp>
      <p:sp>
        <p:nvSpPr>
          <p:cNvPr id="4" name="Slide Number Placeholder 3"/>
          <p:cNvSpPr>
            <a:spLocks noGrp="1"/>
          </p:cNvSpPr>
          <p:nvPr>
            <p:ph type="sldNum" sz="quarter" idx="5"/>
          </p:nvPr>
        </p:nvSpPr>
        <p:spPr/>
        <p:txBody>
          <a:bodyPr/>
          <a:lstStyle/>
          <a:p>
            <a:fld id="{8EAA36B1-75F6-458C-B388-8BC01E9857C8}" type="slidenum">
              <a:rPr lang="en-US" smtClean="0"/>
              <a:t>1</a:t>
            </a:fld>
            <a:endParaRPr lang="en-US" dirty="0"/>
          </a:p>
        </p:txBody>
      </p:sp>
    </p:spTree>
    <p:extLst>
      <p:ext uri="{BB962C8B-B14F-4D97-AF65-F5344CB8AC3E}">
        <p14:creationId xmlns:p14="http://schemas.microsoft.com/office/powerpoint/2010/main" val="270320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16</a:t>
            </a:fld>
            <a:endParaRPr lang="en-US" dirty="0"/>
          </a:p>
        </p:txBody>
      </p:sp>
    </p:spTree>
    <p:extLst>
      <p:ext uri="{BB962C8B-B14F-4D97-AF65-F5344CB8AC3E}">
        <p14:creationId xmlns:p14="http://schemas.microsoft.com/office/powerpoint/2010/main" val="3411547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17</a:t>
            </a:fld>
            <a:endParaRPr lang="en-US" dirty="0"/>
          </a:p>
        </p:txBody>
      </p:sp>
    </p:spTree>
    <p:extLst>
      <p:ext uri="{BB962C8B-B14F-4D97-AF65-F5344CB8AC3E}">
        <p14:creationId xmlns:p14="http://schemas.microsoft.com/office/powerpoint/2010/main" val="4019792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18</a:t>
            </a:fld>
            <a:endParaRPr lang="en-US" dirty="0"/>
          </a:p>
        </p:txBody>
      </p:sp>
    </p:spTree>
    <p:extLst>
      <p:ext uri="{BB962C8B-B14F-4D97-AF65-F5344CB8AC3E}">
        <p14:creationId xmlns:p14="http://schemas.microsoft.com/office/powerpoint/2010/main" val="3405440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19</a:t>
            </a:fld>
            <a:endParaRPr lang="en-US" dirty="0"/>
          </a:p>
        </p:txBody>
      </p:sp>
    </p:spTree>
    <p:extLst>
      <p:ext uri="{BB962C8B-B14F-4D97-AF65-F5344CB8AC3E}">
        <p14:creationId xmlns:p14="http://schemas.microsoft.com/office/powerpoint/2010/main" val="34182486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20</a:t>
            </a:fld>
            <a:endParaRPr lang="en-US" dirty="0"/>
          </a:p>
        </p:txBody>
      </p:sp>
    </p:spTree>
    <p:extLst>
      <p:ext uri="{BB962C8B-B14F-4D97-AF65-F5344CB8AC3E}">
        <p14:creationId xmlns:p14="http://schemas.microsoft.com/office/powerpoint/2010/main" val="3000223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21</a:t>
            </a:fld>
            <a:endParaRPr lang="en-US" dirty="0"/>
          </a:p>
        </p:txBody>
      </p:sp>
    </p:spTree>
    <p:extLst>
      <p:ext uri="{BB962C8B-B14F-4D97-AF65-F5344CB8AC3E}">
        <p14:creationId xmlns:p14="http://schemas.microsoft.com/office/powerpoint/2010/main" val="3345930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22</a:t>
            </a:fld>
            <a:endParaRPr lang="en-US" dirty="0"/>
          </a:p>
        </p:txBody>
      </p:sp>
    </p:spTree>
    <p:extLst>
      <p:ext uri="{BB962C8B-B14F-4D97-AF65-F5344CB8AC3E}">
        <p14:creationId xmlns:p14="http://schemas.microsoft.com/office/powerpoint/2010/main" val="3557514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egoe UI" panose="020B0502040204020203" pitchFamily="34" charset="0"/>
            </a:endParaRPr>
          </a:p>
          <a:p>
            <a:r>
              <a:rPr lang="en-US" dirty="0"/>
              <a:t>ID=d924773e-9a16-4d6d-9803-8cb819e99682
Recipe=text_billboard
Type=TextOnly
Variant=0
FamilyID=AccentBoxWalbaum_Zero</a:t>
            </a:r>
          </a:p>
        </p:txBody>
      </p:sp>
      <p:sp>
        <p:nvSpPr>
          <p:cNvPr id="4" name="Slide Number Placeholder 3"/>
          <p:cNvSpPr>
            <a:spLocks noGrp="1"/>
          </p:cNvSpPr>
          <p:nvPr>
            <p:ph type="sldNum" sz="quarter" idx="5"/>
          </p:nvPr>
        </p:nvSpPr>
        <p:spPr/>
        <p:txBody>
          <a:bodyPr/>
          <a:lstStyle/>
          <a:p>
            <a:fld id="{8EAA36B1-75F6-458C-B388-8BC01E9857C8}" type="slidenum">
              <a:rPr lang="en-US" smtClean="0"/>
              <a:t>40</a:t>
            </a:fld>
            <a:endParaRPr lang="en-US" dirty="0"/>
          </a:p>
        </p:txBody>
      </p:sp>
    </p:spTree>
    <p:extLst>
      <p:ext uri="{BB962C8B-B14F-4D97-AF65-F5344CB8AC3E}">
        <p14:creationId xmlns:p14="http://schemas.microsoft.com/office/powerpoint/2010/main" val="2666010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 Dictionary</a:t>
            </a:r>
            <a:r>
              <a:rPr lang="en-US" dirty="0"/>
              <a:t> –</a:t>
            </a:r>
          </a:p>
          <a:p>
            <a:r>
              <a:rPr lang="en-US" dirty="0"/>
              <a:t>Age - This is an integer indicating the age of the primary beneficiary (excluding those above 64 years, since they are generally covered by the government).</a:t>
            </a:r>
          </a:p>
          <a:p>
            <a:r>
              <a:rPr lang="en-US" dirty="0"/>
              <a:t>Sex - This is the policy holder's gender, either male or female.</a:t>
            </a:r>
          </a:p>
          <a:p>
            <a:r>
              <a:rPr lang="en-US" dirty="0"/>
              <a:t>BMI - This is the body mass index (BMI), which provides a sense of how over or under-weight a person is relative to their height. BMI is equal to weight (in kilograms) divided by height (in meters) squared. An ideal BMI is within the range of 18.5 to 24.9.</a:t>
            </a:r>
          </a:p>
          <a:p>
            <a:r>
              <a:rPr lang="en-US" dirty="0"/>
              <a:t>Children - This is an integer indicating the number of children / dependents covered by the insurance plan.</a:t>
            </a:r>
          </a:p>
          <a:p>
            <a:r>
              <a:rPr lang="en-US" dirty="0"/>
              <a:t>Smoker - This is yes or no depending on whether the insured regularly smokes tobacco.</a:t>
            </a:r>
          </a:p>
          <a:p>
            <a:r>
              <a:rPr lang="en-US" dirty="0"/>
              <a:t>Region - This is the beneficiary's place of residence in the U.S., divided into four geographic regions - northeast, southeast, southwest, or northwest.</a:t>
            </a:r>
          </a:p>
          <a:p>
            <a:r>
              <a:rPr lang="en-US" dirty="0"/>
              <a:t>Charges​ - Individual medical costs billed to health insurance</a:t>
            </a:r>
          </a:p>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4</a:t>
            </a:fld>
            <a:endParaRPr lang="en-US" dirty="0"/>
          </a:p>
        </p:txBody>
      </p:sp>
    </p:spTree>
    <p:extLst>
      <p:ext uri="{BB962C8B-B14F-4D97-AF65-F5344CB8AC3E}">
        <p14:creationId xmlns:p14="http://schemas.microsoft.com/office/powerpoint/2010/main" val="3619095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5</a:t>
            </a:fld>
            <a:endParaRPr lang="en-US" dirty="0"/>
          </a:p>
        </p:txBody>
      </p:sp>
    </p:spTree>
    <p:extLst>
      <p:ext uri="{BB962C8B-B14F-4D97-AF65-F5344CB8AC3E}">
        <p14:creationId xmlns:p14="http://schemas.microsoft.com/office/powerpoint/2010/main" val="1426066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9</a:t>
            </a:fld>
            <a:endParaRPr lang="en-US" dirty="0"/>
          </a:p>
        </p:txBody>
      </p:sp>
    </p:spTree>
    <p:extLst>
      <p:ext uri="{BB962C8B-B14F-4D97-AF65-F5344CB8AC3E}">
        <p14:creationId xmlns:p14="http://schemas.microsoft.com/office/powerpoint/2010/main" val="30027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11</a:t>
            </a:fld>
            <a:endParaRPr lang="en-US" dirty="0"/>
          </a:p>
        </p:txBody>
      </p:sp>
    </p:spTree>
    <p:extLst>
      <p:ext uri="{BB962C8B-B14F-4D97-AF65-F5344CB8AC3E}">
        <p14:creationId xmlns:p14="http://schemas.microsoft.com/office/powerpoint/2010/main" val="504894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12</a:t>
            </a:fld>
            <a:endParaRPr lang="en-US" dirty="0"/>
          </a:p>
        </p:txBody>
      </p:sp>
    </p:spTree>
    <p:extLst>
      <p:ext uri="{BB962C8B-B14F-4D97-AF65-F5344CB8AC3E}">
        <p14:creationId xmlns:p14="http://schemas.microsoft.com/office/powerpoint/2010/main" val="1863365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13</a:t>
            </a:fld>
            <a:endParaRPr lang="en-US" dirty="0"/>
          </a:p>
        </p:txBody>
      </p:sp>
    </p:spTree>
    <p:extLst>
      <p:ext uri="{BB962C8B-B14F-4D97-AF65-F5344CB8AC3E}">
        <p14:creationId xmlns:p14="http://schemas.microsoft.com/office/powerpoint/2010/main" val="3225988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14</a:t>
            </a:fld>
            <a:endParaRPr lang="en-US" dirty="0"/>
          </a:p>
        </p:txBody>
      </p:sp>
    </p:spTree>
    <p:extLst>
      <p:ext uri="{BB962C8B-B14F-4D97-AF65-F5344CB8AC3E}">
        <p14:creationId xmlns:p14="http://schemas.microsoft.com/office/powerpoint/2010/main" val="1903977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15</a:t>
            </a:fld>
            <a:endParaRPr lang="en-US" dirty="0"/>
          </a:p>
        </p:txBody>
      </p:sp>
    </p:spTree>
    <p:extLst>
      <p:ext uri="{BB962C8B-B14F-4D97-AF65-F5344CB8AC3E}">
        <p14:creationId xmlns:p14="http://schemas.microsoft.com/office/powerpoint/2010/main" val="1252370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anchor="ctr">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a:prstGeom prst="rect">
            <a:avLst/>
          </a:prstGeo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a:xfrm>
            <a:off x="4038600" y="6356350"/>
            <a:ext cx="4114800" cy="365125"/>
          </a:xfrm>
          <a:prstGeom prst="rect">
            <a:avLst/>
          </a:prstGeom>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a:prstGeom prst="rect">
            <a:avLst/>
          </a:prstGeo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anchor="ctr">
            <a:normAutofit/>
          </a:bodyPr>
          <a:lstStyle>
            <a:lvl1pPr>
              <a:defRPr sz="2800"/>
            </a:lvl1p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a:prstGeom prst="rect">
            <a:avLst/>
          </a:prstGeo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a:xfrm>
            <a:off x="4038600" y="6356350"/>
            <a:ext cx="4114800" cy="365125"/>
          </a:xfrm>
          <a:prstGeom prst="rect">
            <a:avLst/>
          </a:prstGeom>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a:prstGeom prst="rect">
            <a:avLst/>
          </a:prstGeom>
        </p:spPr>
        <p:txBody>
          <a:bodyPr/>
          <a:lstStyle/>
          <a:p>
            <a:fld id="{A65A5C87-DF58-40C8-B092-1DE63DB4547E}" type="slidenum">
              <a:rPr lang="en-US" smtClean="0"/>
              <a:t>‹#›</a:t>
            </a:fld>
            <a:endParaRPr lang="en-US" dirty="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anchor="ctr"/>
          <a:lstStyle>
            <a:lvl1pPr algn="ctr">
              <a:buNone/>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a:lstStyle>
            <a:lvl1pPr marL="0" indent="0">
              <a:buNone/>
              <a:defRPr sz="1600"/>
            </a:lvl1pPr>
          </a:lstStyle>
          <a:p>
            <a:pPr lvl="0"/>
            <a:r>
              <a:rPr lang="en-US"/>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a:lstStyle>
            <a:lvl1pPr marL="0" indent="0">
              <a:buNone/>
              <a:defRPr sz="1600"/>
            </a:lvl1pPr>
          </a:lstStyle>
          <a:p>
            <a:pPr lvl="0"/>
            <a:r>
              <a:rPr lang="en-US"/>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a:lstStyle>
            <a:lvl1pPr marL="0" indent="0">
              <a:buNone/>
              <a:defRPr sz="1600"/>
            </a:lvl1pPr>
          </a:lstStyle>
          <a:p>
            <a:pPr lvl="0"/>
            <a:r>
              <a:rPr lang="en-US"/>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a:xfrm>
            <a:off x="838200" y="6356350"/>
            <a:ext cx="2743200" cy="365125"/>
          </a:xfrm>
          <a:prstGeom prst="rect">
            <a:avLst/>
          </a:prstGeom>
        </p:spPr>
        <p:txBody>
          <a:bodyPr/>
          <a:lstStyle/>
          <a:p>
            <a:r>
              <a:rPr lang="en-US" dirty="0"/>
              <a:t>9/4/20XX</a:t>
            </a:r>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a:xfrm>
            <a:off x="4038600" y="6356350"/>
            <a:ext cx="4114800" cy="365125"/>
          </a:xfrm>
          <a:prstGeom prst="rect">
            <a:avLst/>
          </a:prstGeom>
        </p:spPr>
        <p:txBody>
          <a:bodyPr/>
          <a:lstStyle/>
          <a:p>
            <a:r>
              <a:rPr lang="en-US" dirty="0"/>
              <a:t>Presentation Title</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a:xfrm>
            <a:off x="8610600" y="6356350"/>
            <a:ext cx="2743200" cy="365125"/>
          </a:xfrm>
          <a:prstGeom prst="rect">
            <a:avLst/>
          </a:prstGeo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a:xfrm>
            <a:off x="838200" y="6356350"/>
            <a:ext cx="2743200" cy="365125"/>
          </a:xfrm>
          <a:prstGeom prst="rect">
            <a:avLst/>
          </a:prstGeom>
        </p:spPr>
        <p:txBody>
          <a:bodyPr/>
          <a:lstStyle/>
          <a:p>
            <a:r>
              <a:rPr lang="en-US" dirty="0"/>
              <a:t>9/4/20XX</a:t>
            </a:r>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a:xfrm>
            <a:off x="4038600" y="6356350"/>
            <a:ext cx="4114800" cy="365125"/>
          </a:xfrm>
          <a:prstGeom prst="rect">
            <a:avLst/>
          </a:prstGeom>
        </p:spPr>
        <p:txBody>
          <a:bodyPr/>
          <a:lstStyle/>
          <a:p>
            <a:r>
              <a:rPr lang="en-US" dirty="0"/>
              <a:t>Presentation Title</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a:xfrm>
            <a:off x="8610600" y="6356350"/>
            <a:ext cx="2743200" cy="365125"/>
          </a:xfrm>
          <a:prstGeom prst="rect">
            <a:avLst/>
          </a:prstGeo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a:prstGeom prst="rect">
            <a:avLst/>
          </a:prstGeom>
        </p:spPr>
        <p:txBody>
          <a:bodyPr/>
          <a:lstStyle/>
          <a:p>
            <a:r>
              <a:rPr lang="en-US" dirty="0"/>
              <a:t>9/4/20XX</a:t>
            </a:r>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a:xfrm>
            <a:off x="4038600" y="6356350"/>
            <a:ext cx="4114800" cy="365125"/>
          </a:xfrm>
          <a:prstGeom prst="rect">
            <a:avLst/>
          </a:prstGeom>
        </p:spPr>
        <p:txBody>
          <a:bodyPr/>
          <a:lstStyle/>
          <a:p>
            <a:r>
              <a:rPr lang="en-US" dirty="0"/>
              <a:t>Presentation Title</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a:xfrm>
            <a:off x="8610600" y="6356350"/>
            <a:ext cx="2743200" cy="365125"/>
          </a:xfrm>
          <a:prstGeom prst="rect">
            <a:avLst/>
          </a:prstGeo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a:prstGeom prst="rect">
            <a:avLst/>
          </a:prstGeom>
        </p:spPr>
        <p:txBody>
          <a:bodyPr/>
          <a:lstStyle/>
          <a:p>
            <a:r>
              <a:rPr lang="en-US" dirty="0"/>
              <a:t>9/4/20XX</a:t>
            </a:r>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a:xfrm>
            <a:off x="4038600" y="6356350"/>
            <a:ext cx="4114800" cy="365125"/>
          </a:xfrm>
          <a:prstGeom prst="rect">
            <a:avLst/>
          </a:prstGeom>
        </p:spPr>
        <p:txBody>
          <a:bodyPr/>
          <a:lstStyle/>
          <a:p>
            <a:r>
              <a:rPr lang="en-US" dirty="0"/>
              <a:t>Presentation Title</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a:xfrm>
            <a:off x="8610600" y="6356350"/>
            <a:ext cx="2743200" cy="365125"/>
          </a:xfrm>
          <a:prstGeom prst="rect">
            <a:avLst/>
          </a:prstGeo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33248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EB255-4C04-964B-8B9E-314894DBB8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A07F8C-3149-6443-AA47-AD4E9F47F4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C62109-E5A3-524A-827B-743542507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D5121F-05A2-3548-9701-2AAB02174D2F}"/>
              </a:ext>
            </a:extLst>
          </p:cNvPr>
          <p:cNvSpPr>
            <a:spLocks noGrp="1"/>
          </p:cNvSpPr>
          <p:nvPr>
            <p:ph type="dt" sz="half" idx="10"/>
          </p:nvPr>
        </p:nvSpPr>
        <p:spPr>
          <a:xfrm>
            <a:off x="838200" y="6356350"/>
            <a:ext cx="2743200" cy="365125"/>
          </a:xfrm>
          <a:prstGeom prst="rect">
            <a:avLst/>
          </a:prstGeom>
        </p:spPr>
        <p:txBody>
          <a:bodyPr/>
          <a:lstStyle/>
          <a:p>
            <a:r>
              <a:rPr lang="en-US"/>
              <a:t>2021-01-27</a:t>
            </a:r>
            <a:endParaRPr lang="en-US" dirty="0"/>
          </a:p>
        </p:txBody>
      </p:sp>
      <p:sp>
        <p:nvSpPr>
          <p:cNvPr id="6" name="Footer Placeholder 5">
            <a:extLst>
              <a:ext uri="{FF2B5EF4-FFF2-40B4-BE49-F238E27FC236}">
                <a16:creationId xmlns:a16="http://schemas.microsoft.com/office/drawing/2014/main" id="{D536C8FB-5D8E-5C4C-9C0E-83E4EA2AA0A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A870DA9-ED29-8348-B637-0A94ED298BC4}"/>
              </a:ext>
            </a:extLst>
          </p:cNvPr>
          <p:cNvSpPr>
            <a:spLocks noGrp="1"/>
          </p:cNvSpPr>
          <p:nvPr>
            <p:ph type="sldNum" sz="quarter" idx="12"/>
          </p:nvPr>
        </p:nvSpPr>
        <p:spPr>
          <a:xfrm>
            <a:off x="8610600" y="6356350"/>
            <a:ext cx="2743200" cy="365125"/>
          </a:xfrm>
          <a:prstGeom prst="rect">
            <a:avLst/>
          </a:prstGeo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72255482"/>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dirty="0"/>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a:prstGeom prst="rect">
            <a:avLst/>
          </a:prstGeom>
        </p:spPr>
        <p:txBody>
          <a:bodyPr/>
          <a:lstStyle/>
          <a:p>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a:prstGeom prst="rect">
            <a:avLst/>
          </a:prstGeom>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a:prstGeom prst="rect">
            <a:avLst/>
          </a:prstGeo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2741637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a:prstGeom prst="rect">
            <a:avLst/>
          </a:prstGeo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a:xfrm>
            <a:off x="4038600" y="6356350"/>
            <a:ext cx="4114800" cy="365125"/>
          </a:xfrm>
          <a:prstGeom prst="rect">
            <a:avLst/>
          </a:prstGeom>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a:prstGeom prst="rect">
            <a:avLst/>
          </a:prstGeo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0910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a:prstGeom prst="rect">
            <a:avLst/>
          </a:prstGeo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5836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dirty="0"/>
              <a:t>Click to edit Master text styles</a:t>
            </a:r>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8125875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3B50E-EE29-104C-9AB8-007788EBA4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4E0D44-143D-554B-9ABF-F39A24D963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useBgFill="1">
        <p:nvSpPr>
          <p:cNvPr id="7" name="Rectangle 6">
            <a:extLst>
              <a:ext uri="{FF2B5EF4-FFF2-40B4-BE49-F238E27FC236}">
                <a16:creationId xmlns:a16="http://schemas.microsoft.com/office/drawing/2014/main" id="{B5EC6CB1-1063-984B-B10E-9758EA39FB9F}"/>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81950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B56C9-1EC7-7542-8044-5352F554D1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B5BA69-D5DB-3E4E-9EC4-37839BBD87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E9DFC7-B072-854B-AAEE-8FF226BA5483}"/>
              </a:ext>
            </a:extLst>
          </p:cNvPr>
          <p:cNvSpPr>
            <a:spLocks noGrp="1"/>
          </p:cNvSpPr>
          <p:nvPr>
            <p:ph type="dt" sz="half" idx="10"/>
          </p:nvPr>
        </p:nvSpPr>
        <p:spPr/>
        <p:txBody>
          <a:bodyPr/>
          <a:lstStyle/>
          <a:p>
            <a:r>
              <a:rPr lang="en-US"/>
              <a:t>9/4/20XX</a:t>
            </a:r>
            <a:endParaRPr lang="en-US" dirty="0"/>
          </a:p>
        </p:txBody>
      </p:sp>
      <p:sp>
        <p:nvSpPr>
          <p:cNvPr id="5" name="Footer Placeholder 4">
            <a:extLst>
              <a:ext uri="{FF2B5EF4-FFF2-40B4-BE49-F238E27FC236}">
                <a16:creationId xmlns:a16="http://schemas.microsoft.com/office/drawing/2014/main" id="{CD65BFA4-D681-C447-ADF6-9B6B9D530438}"/>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4D591D2-0BD6-EF44-84AF-7046C1119988}"/>
              </a:ext>
            </a:extLst>
          </p:cNvPr>
          <p:cNvSpPr>
            <a:spLocks noGrp="1"/>
          </p:cNvSpPr>
          <p:nvPr>
            <p:ph type="sldNum" sz="quarter" idx="12"/>
          </p:nvPr>
        </p:nvSpPr>
        <p:spPr/>
        <p:txBody>
          <a:bodyPr/>
          <a:lstStyle/>
          <a:p>
            <a:fld id="{A65A5C87-DF58-40C8-B092-1DE63DB4547E}" type="slidenum">
              <a:rPr lang="en-US" smtClean="0"/>
              <a:t>‹#›</a:t>
            </a:fld>
            <a:endParaRPr lang="en-US" dirty="0"/>
          </a:p>
        </p:txBody>
      </p:sp>
      <p:sp useBgFill="1">
        <p:nvSpPr>
          <p:cNvPr id="7" name="Rectangle 6">
            <a:extLst>
              <a:ext uri="{FF2B5EF4-FFF2-40B4-BE49-F238E27FC236}">
                <a16:creationId xmlns:a16="http://schemas.microsoft.com/office/drawing/2014/main" id="{D98279CC-747E-0C4F-AC1E-688F58E8441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04371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D47CA-74FF-E141-9A17-DD16A7E0AA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E4DB1C-6179-8044-88CF-68EE840DC2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37474C-78BB-7342-8FDA-2B89D1A49BC3}"/>
              </a:ext>
            </a:extLst>
          </p:cNvPr>
          <p:cNvSpPr>
            <a:spLocks noGrp="1"/>
          </p:cNvSpPr>
          <p:nvPr>
            <p:ph type="dt" sz="half" idx="10"/>
          </p:nvPr>
        </p:nvSpPr>
        <p:spPr/>
        <p:txBody>
          <a:bodyPr/>
          <a:lstStyle/>
          <a:p>
            <a:fld id="{DB219AD7-4E93-7949-9710-90784DEE8519}" type="datetimeFigureOut">
              <a:rPr lang="en-US" smtClean="0"/>
              <a:t>2/25/21</a:t>
            </a:fld>
            <a:endParaRPr lang="en-US"/>
          </a:p>
        </p:txBody>
      </p:sp>
      <p:sp>
        <p:nvSpPr>
          <p:cNvPr id="5" name="Footer Placeholder 4">
            <a:extLst>
              <a:ext uri="{FF2B5EF4-FFF2-40B4-BE49-F238E27FC236}">
                <a16:creationId xmlns:a16="http://schemas.microsoft.com/office/drawing/2014/main" id="{F8DB435E-F837-7846-A423-815985F748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EA3B94-BFBE-FF45-A550-1D6C96ED4282}"/>
              </a:ext>
            </a:extLst>
          </p:cNvPr>
          <p:cNvSpPr>
            <a:spLocks noGrp="1"/>
          </p:cNvSpPr>
          <p:nvPr>
            <p:ph type="sldNum" sz="quarter" idx="12"/>
          </p:nvPr>
        </p:nvSpPr>
        <p:spPr/>
        <p:txBody>
          <a:bodyPr/>
          <a:lstStyle/>
          <a:p>
            <a:fld id="{91EC300F-F904-2341-BD4B-E079DCD4ABAF}" type="slidenum">
              <a:rPr lang="en-US" smtClean="0"/>
              <a:t>‹#›</a:t>
            </a:fld>
            <a:endParaRPr lang="en-US"/>
          </a:p>
        </p:txBody>
      </p:sp>
      <p:sp useBgFill="1">
        <p:nvSpPr>
          <p:cNvPr id="7" name="Rectangle 6">
            <a:extLst>
              <a:ext uri="{FF2B5EF4-FFF2-40B4-BE49-F238E27FC236}">
                <a16:creationId xmlns:a16="http://schemas.microsoft.com/office/drawing/2014/main" id="{9396FFB7-445A-564A-807E-4579DFA98DF8}"/>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A8B65C99-5CDB-A843-B677-B24850EFFEC7}"/>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EDE2EDA8-0808-444B-935E-85F6E5C4ABA8}"/>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10113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EB255-4C04-964B-8B9E-314894DBB8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A07F8C-3149-6443-AA47-AD4E9F47F4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C62109-E5A3-524A-827B-743542507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D5121F-05A2-3548-9701-2AAB02174D2F}"/>
              </a:ext>
            </a:extLst>
          </p:cNvPr>
          <p:cNvSpPr>
            <a:spLocks noGrp="1"/>
          </p:cNvSpPr>
          <p:nvPr>
            <p:ph type="dt" sz="half" idx="10"/>
          </p:nvPr>
        </p:nvSpPr>
        <p:spPr/>
        <p:txBody>
          <a:bodyPr/>
          <a:lstStyle/>
          <a:p>
            <a:r>
              <a:rPr lang="en-US"/>
              <a:t>2021-01-27</a:t>
            </a:r>
            <a:endParaRPr lang="en-US" dirty="0"/>
          </a:p>
        </p:txBody>
      </p:sp>
      <p:sp>
        <p:nvSpPr>
          <p:cNvPr id="6" name="Footer Placeholder 5">
            <a:extLst>
              <a:ext uri="{FF2B5EF4-FFF2-40B4-BE49-F238E27FC236}">
                <a16:creationId xmlns:a16="http://schemas.microsoft.com/office/drawing/2014/main" id="{D536C8FB-5D8E-5C4C-9C0E-83E4EA2AA0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870DA9-ED29-8348-B637-0A94ED298BC4}"/>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183034482"/>
      </p:ext>
    </p:extLst>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6A462-F444-CA4C-B586-25578DFDE0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8D4F7F-DBA8-5742-B5DD-CFF2FA347E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98CDEA-DB88-2C43-AA34-52D84BC7A5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7D894D-C2D8-E242-A549-05E55EB4F6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619328-5C40-A947-A076-8E940A5057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F8A4EA-F70B-B84E-8A02-B3307D3E4E54}"/>
              </a:ext>
            </a:extLst>
          </p:cNvPr>
          <p:cNvSpPr>
            <a:spLocks noGrp="1"/>
          </p:cNvSpPr>
          <p:nvPr>
            <p:ph type="dt" sz="half" idx="10"/>
          </p:nvPr>
        </p:nvSpPr>
        <p:spPr/>
        <p:txBody>
          <a:bodyPr/>
          <a:lstStyle/>
          <a:p>
            <a:r>
              <a:rPr lang="en-US"/>
              <a:t>9/4/20XX</a:t>
            </a:r>
            <a:endParaRPr lang="en-US" dirty="0"/>
          </a:p>
        </p:txBody>
      </p:sp>
      <p:sp>
        <p:nvSpPr>
          <p:cNvPr id="8" name="Footer Placeholder 7">
            <a:extLst>
              <a:ext uri="{FF2B5EF4-FFF2-40B4-BE49-F238E27FC236}">
                <a16:creationId xmlns:a16="http://schemas.microsoft.com/office/drawing/2014/main" id="{8BAFFAFB-6F7D-AA43-87DB-214B6BAC44C0}"/>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4627C671-641A-1F47-8D6B-A4E384095E2A}"/>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9085559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22017-F4A5-8D44-B00E-29BAE4AD9A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91E288-4A47-B640-AE7A-B9FCAD4BEBFD}"/>
              </a:ext>
            </a:extLst>
          </p:cNvPr>
          <p:cNvSpPr>
            <a:spLocks noGrp="1"/>
          </p:cNvSpPr>
          <p:nvPr>
            <p:ph type="dt" sz="half" idx="10"/>
          </p:nvPr>
        </p:nvSpPr>
        <p:spPr/>
        <p:txBody>
          <a:bodyPr/>
          <a:lstStyle/>
          <a:p>
            <a:r>
              <a:rPr lang="en-US"/>
              <a:t>9/4/20XX</a:t>
            </a:r>
            <a:endParaRPr lang="en-US" dirty="0"/>
          </a:p>
        </p:txBody>
      </p:sp>
      <p:sp>
        <p:nvSpPr>
          <p:cNvPr id="4" name="Footer Placeholder 3">
            <a:extLst>
              <a:ext uri="{FF2B5EF4-FFF2-40B4-BE49-F238E27FC236}">
                <a16:creationId xmlns:a16="http://schemas.microsoft.com/office/drawing/2014/main" id="{C5334D41-8B26-1E49-8BDF-8412E05C2CF3}"/>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EE385F2-3113-C742-8150-DC447810B531}"/>
              </a:ext>
            </a:extLst>
          </p:cNvPr>
          <p:cNvSpPr>
            <a:spLocks noGrp="1"/>
          </p:cNvSpPr>
          <p:nvPr>
            <p:ph type="sldNum" sz="quarter" idx="12"/>
          </p:nvPr>
        </p:nvSpPr>
        <p:spPr/>
        <p:txBody>
          <a:bodyPr/>
          <a:lstStyle/>
          <a:p>
            <a:fld id="{A65A5C87-DF58-40C8-B092-1DE63DB4547E}" type="slidenum">
              <a:rPr lang="en-US" smtClean="0"/>
              <a:t>‹#›</a:t>
            </a:fld>
            <a:endParaRPr lang="en-US" dirty="0"/>
          </a:p>
        </p:txBody>
      </p:sp>
      <p:sp useBgFill="1">
        <p:nvSpPr>
          <p:cNvPr id="6" name="Rectangle 5">
            <a:extLst>
              <a:ext uri="{FF2B5EF4-FFF2-40B4-BE49-F238E27FC236}">
                <a16:creationId xmlns:a16="http://schemas.microsoft.com/office/drawing/2014/main" id="{54E4815E-032D-6540-A4DA-C950D92211DC}"/>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98684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C2C43F-FE38-2146-B968-5A91D54F1E4E}"/>
              </a:ext>
            </a:extLst>
          </p:cNvPr>
          <p:cNvSpPr>
            <a:spLocks noGrp="1"/>
          </p:cNvSpPr>
          <p:nvPr>
            <p:ph type="dt" sz="half" idx="10"/>
          </p:nvPr>
        </p:nvSpPr>
        <p:spPr/>
        <p:txBody>
          <a:bodyPr/>
          <a:lstStyle/>
          <a:p>
            <a:r>
              <a:rPr lang="en-US"/>
              <a:t>9/4/20XX</a:t>
            </a:r>
            <a:endParaRPr lang="en-US" dirty="0"/>
          </a:p>
        </p:txBody>
      </p:sp>
      <p:sp>
        <p:nvSpPr>
          <p:cNvPr id="3" name="Footer Placeholder 2">
            <a:extLst>
              <a:ext uri="{FF2B5EF4-FFF2-40B4-BE49-F238E27FC236}">
                <a16:creationId xmlns:a16="http://schemas.microsoft.com/office/drawing/2014/main" id="{9D98464E-4B33-AB42-B7FD-47935F720B8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35FA4B1-179F-4E48-B46A-B5913E994117}"/>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8375218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BE26C-D4CF-554F-864F-D0884C59A8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44FE68-D1AC-2049-9287-0FA1FC5CD6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246C19-2888-8248-A9E9-F69380A091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1A2385-0CC7-2846-8217-4AC921C936B1}"/>
              </a:ext>
            </a:extLst>
          </p:cNvPr>
          <p:cNvSpPr>
            <a:spLocks noGrp="1"/>
          </p:cNvSpPr>
          <p:nvPr>
            <p:ph type="dt" sz="half" idx="10"/>
          </p:nvPr>
        </p:nvSpPr>
        <p:spPr/>
        <p:txBody>
          <a:bodyPr/>
          <a:lstStyle/>
          <a:p>
            <a:r>
              <a:rPr lang="en-US"/>
              <a:t>9/4/20XX</a:t>
            </a:r>
            <a:endParaRPr lang="en-US" dirty="0"/>
          </a:p>
        </p:txBody>
      </p:sp>
      <p:sp>
        <p:nvSpPr>
          <p:cNvPr id="6" name="Footer Placeholder 5">
            <a:extLst>
              <a:ext uri="{FF2B5EF4-FFF2-40B4-BE49-F238E27FC236}">
                <a16:creationId xmlns:a16="http://schemas.microsoft.com/office/drawing/2014/main" id="{4E99B855-57BB-AF4B-A049-A8619FF6F176}"/>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802475D6-DCA0-264B-BAE3-90E7CA348701}"/>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8194681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17100-3E9C-6D4F-9708-A3922CE36F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3F2338-D017-1342-81F3-85876381A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4B1688-65D7-FD42-943B-87F77C99B4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B715CE-57CF-2642-808F-C78F1C6FAC08}"/>
              </a:ext>
            </a:extLst>
          </p:cNvPr>
          <p:cNvSpPr>
            <a:spLocks noGrp="1"/>
          </p:cNvSpPr>
          <p:nvPr>
            <p:ph type="dt" sz="half" idx="10"/>
          </p:nvPr>
        </p:nvSpPr>
        <p:spPr/>
        <p:txBody>
          <a:bodyPr/>
          <a:lstStyle/>
          <a:p>
            <a:r>
              <a:rPr lang="en-US"/>
              <a:t>9/4/20XX</a:t>
            </a:r>
            <a:endParaRPr lang="en-US" dirty="0"/>
          </a:p>
        </p:txBody>
      </p:sp>
      <p:sp>
        <p:nvSpPr>
          <p:cNvPr id="6" name="Footer Placeholder 5">
            <a:extLst>
              <a:ext uri="{FF2B5EF4-FFF2-40B4-BE49-F238E27FC236}">
                <a16:creationId xmlns:a16="http://schemas.microsoft.com/office/drawing/2014/main" id="{7CE0AFEF-9576-5740-AC4C-17E5CCB4FA80}"/>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D8A2518-3789-2648-B76E-77AB4473E187}"/>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2965999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5FE63-AC95-3E44-968D-9F19D8E6A9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531849-418A-7845-94DA-52EE462163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129A3D-9D39-6345-AAF4-BF46FF5C63C1}"/>
              </a:ext>
            </a:extLst>
          </p:cNvPr>
          <p:cNvSpPr>
            <a:spLocks noGrp="1"/>
          </p:cNvSpPr>
          <p:nvPr>
            <p:ph type="dt" sz="half" idx="10"/>
          </p:nvPr>
        </p:nvSpPr>
        <p:spPr/>
        <p:txBody>
          <a:bodyPr/>
          <a:lstStyle/>
          <a:p>
            <a:r>
              <a:rPr lang="en-US"/>
              <a:t>2021-01-27</a:t>
            </a:r>
            <a:endParaRPr lang="en-US" dirty="0"/>
          </a:p>
        </p:txBody>
      </p:sp>
      <p:sp>
        <p:nvSpPr>
          <p:cNvPr id="5" name="Footer Placeholder 4">
            <a:extLst>
              <a:ext uri="{FF2B5EF4-FFF2-40B4-BE49-F238E27FC236}">
                <a16:creationId xmlns:a16="http://schemas.microsoft.com/office/drawing/2014/main" id="{353C535C-E746-A94F-B0EB-93141D3DB1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6D7D03-8192-4645-ACF4-5A68B2DE72EC}"/>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344065050"/>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a:prstGeom prst="rect">
            <a:avLst/>
          </a:prstGeo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5C8CD1-9BF3-874A-AA07-2C9F57555F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E48F86-1169-0B45-A132-74E987CB27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7AE626-DC2E-2344-9BE7-F1B9F92061E8}"/>
              </a:ext>
            </a:extLst>
          </p:cNvPr>
          <p:cNvSpPr>
            <a:spLocks noGrp="1"/>
          </p:cNvSpPr>
          <p:nvPr>
            <p:ph type="dt" sz="half" idx="10"/>
          </p:nvPr>
        </p:nvSpPr>
        <p:spPr/>
        <p:txBody>
          <a:bodyPr/>
          <a:lstStyle/>
          <a:p>
            <a:r>
              <a:rPr lang="en-US"/>
              <a:t>2021-01-27</a:t>
            </a:r>
            <a:endParaRPr lang="en-US" dirty="0"/>
          </a:p>
        </p:txBody>
      </p:sp>
      <p:sp>
        <p:nvSpPr>
          <p:cNvPr id="5" name="Footer Placeholder 4">
            <a:extLst>
              <a:ext uri="{FF2B5EF4-FFF2-40B4-BE49-F238E27FC236}">
                <a16:creationId xmlns:a16="http://schemas.microsoft.com/office/drawing/2014/main" id="{98172FD9-34C7-254A-A64C-889B852CAD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F4DB8D-BDB4-4243-8645-BB8174A60A18}"/>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545224634"/>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dirty="0"/>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a:lstStyle/>
          <a:p>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a:prstGeom prst="rect">
            <a:avLst/>
          </a:prstGeom>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0337183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a:xfrm>
            <a:off x="4038600" y="6356350"/>
            <a:ext cx="4114800" cy="365125"/>
          </a:xfrm>
          <a:prstGeom prst="rect">
            <a:avLst/>
          </a:prstGeom>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11182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9635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anchor="ctr">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a:prstGeom prst="rect">
            <a:avLst/>
          </a:prstGeo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38600" y="6356350"/>
            <a:ext cx="4114800" cy="365125"/>
          </a:xfrm>
          <a:prstGeom prst="rect">
            <a:avLst/>
          </a:prstGeom>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a:prstGeom prst="rect">
            <a:avLst/>
          </a:prstGeo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ctr">
            <a:normAutofit/>
          </a:bodyPr>
          <a:lstStyle>
            <a:lvl1pPr algn="ctr">
              <a:defRPr sz="4800"/>
            </a:lvl1pPr>
          </a:lstStyle>
          <a:p>
            <a:r>
              <a:rPr lang="en-US"/>
              <a:t>Click to edit Master title style</a:t>
            </a:r>
            <a:endParaRPr lang="en-US" dirty="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a:prstGeom prst="rect">
            <a:avLst/>
          </a:prstGeom>
        </p:spPr>
        <p:txBody>
          <a:bodyPr/>
          <a:lstStyle/>
          <a:p>
            <a:r>
              <a:rPr lang="en-US" dirty="0"/>
              <a:t>9/4/20XX</a:t>
            </a:r>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a:xfrm>
            <a:off x="4038600" y="6356350"/>
            <a:ext cx="4114800" cy="365125"/>
          </a:xfrm>
          <a:prstGeom prst="rect">
            <a:avLst/>
          </a:prstGeom>
        </p:spPr>
        <p:txBody>
          <a:bodyPr/>
          <a:lstStyle/>
          <a:p>
            <a:r>
              <a:rPr lang="en-US" dirty="0"/>
              <a:t>Presentation Title</a:t>
            </a:r>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a:prstGeom prst="rect">
            <a:avLst/>
          </a:prstGeo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a:prstGeom prst="rect">
            <a:avLst/>
          </a:prstGeom>
        </p:spPr>
        <p:txBody>
          <a:bodyPr/>
          <a:lstStyle/>
          <a:p>
            <a:r>
              <a:rPr lang="en-US" dirty="0"/>
              <a:t>9/4/20XX</a:t>
            </a:r>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a:xfrm>
            <a:off x="4038600" y="6356350"/>
            <a:ext cx="4114800" cy="365125"/>
          </a:xfrm>
          <a:prstGeom prst="rect">
            <a:avLst/>
          </a:prstGeom>
        </p:spPr>
        <p:txBody>
          <a:bodyPr/>
          <a:lstStyle/>
          <a:p>
            <a:r>
              <a:rPr lang="en-US" dirty="0"/>
              <a:t>Presentation Title</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a:xfrm>
            <a:off x="8610600" y="6356350"/>
            <a:ext cx="2743200" cy="365125"/>
          </a:xfrm>
          <a:prstGeom prst="rect">
            <a:avLst/>
          </a:prstGeom>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a:prstGeom prst="rect">
            <a:avLst/>
          </a:prstGeo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a:xfrm>
            <a:off x="4038600" y="6356350"/>
            <a:ext cx="4114800" cy="365125"/>
          </a:xfrm>
          <a:prstGeom prst="rect">
            <a:avLst/>
          </a:prstGeom>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a:prstGeom prst="rect">
            <a:avLst/>
          </a:prstGeo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a:prstGeom prst="rect">
            <a:avLst/>
          </a:prstGeo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a:xfrm>
            <a:off x="4038600" y="6356350"/>
            <a:ext cx="4114800" cy="365125"/>
          </a:xfrm>
          <a:prstGeom prst="rect">
            <a:avLst/>
          </a:prstGeom>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a:prstGeom prst="rect">
            <a:avLst/>
          </a:prstGeo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theme" Target="../theme/theme2.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 id="2147483891" r:id="rId16"/>
    <p:sldLayoutId id="2147483888" r:id="rId17"/>
    <p:sldLayoutId id="2147483889" r:id="rId18"/>
    <p:sldLayoutId id="2147483890" r:id="rId19"/>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F7D2E5-115D-144C-8EC8-FF9C60B448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8F91C4-49DC-504C-B690-C1526FA551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5D9D72-F213-F144-BC6E-F6AC2D9CB4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2021-01-27</a:t>
            </a:r>
            <a:endParaRPr lang="en-US" dirty="0"/>
          </a:p>
        </p:txBody>
      </p:sp>
      <p:sp>
        <p:nvSpPr>
          <p:cNvPr id="5" name="Footer Placeholder 4">
            <a:extLst>
              <a:ext uri="{FF2B5EF4-FFF2-40B4-BE49-F238E27FC236}">
                <a16:creationId xmlns:a16="http://schemas.microsoft.com/office/drawing/2014/main" id="{BA1ACC52-DE3A-854A-96B3-41429BB3A2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104DDD-BD20-5640-9291-9FBB9B4D7A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5C87-DF58-40C8-B092-1DE63DB4547E}" type="slidenum">
              <a:rPr lang="en-US" smtClean="0"/>
              <a:t>‹#›</a:t>
            </a:fld>
            <a:endParaRPr lang="en-US" dirty="0"/>
          </a:p>
        </p:txBody>
      </p:sp>
    </p:spTree>
    <p:extLst>
      <p:ext uri="{BB962C8B-B14F-4D97-AF65-F5344CB8AC3E}">
        <p14:creationId xmlns:p14="http://schemas.microsoft.com/office/powerpoint/2010/main" val="3000479574"/>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 id="2147483904" r:id="rId12"/>
    <p:sldLayoutId id="2147483905" r:id="rId13"/>
    <p:sldLayoutId id="2147483906"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0.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6.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6.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6.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6.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6.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6.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7.png"/><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3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3.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3.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0.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a:xfrm>
            <a:off x="1115568" y="347730"/>
            <a:ext cx="10168128" cy="2052034"/>
          </a:xfrm>
        </p:spPr>
        <p:txBody>
          <a:bodyPr vert="horz" lIns="91440" tIns="45720" rIns="91440" bIns="45720" rtlCol="0" anchor="ctr">
            <a:normAutofit/>
          </a:bodyPr>
          <a:lstStyle/>
          <a:p>
            <a:pPr algn="l"/>
            <a:r>
              <a:rPr lang="en-US" sz="2600"/>
              <a:t>Customer Insights Report</a:t>
            </a:r>
            <a:br>
              <a:rPr lang="en-US" sz="2600"/>
            </a:br>
            <a:r>
              <a:rPr lang="en-US" sz="2600"/>
              <a:t>prepared for:  Axis Insurance</a:t>
            </a:r>
            <a:br>
              <a:rPr lang="en-US" sz="2600"/>
            </a:br>
            <a:r>
              <a:rPr lang="en-US" sz="2600"/>
              <a:t>product line:  Health Insurance</a:t>
            </a:r>
            <a:br>
              <a:rPr lang="en-US" sz="2600"/>
            </a:br>
            <a:r>
              <a:rPr lang="en-US" sz="2600"/>
              <a:t>date:  Feb. 24, 2021</a:t>
            </a:r>
            <a:br>
              <a:rPr lang="en-US" sz="2600"/>
            </a:br>
            <a:endParaRPr lang="en-US" sz="2600"/>
          </a:p>
        </p:txBody>
      </p:sp>
      <p:grpSp>
        <p:nvGrpSpPr>
          <p:cNvPr id="4" name="Group 3">
            <a:extLst>
              <a:ext uri="{FF2B5EF4-FFF2-40B4-BE49-F238E27FC236}">
                <a16:creationId xmlns:a16="http://schemas.microsoft.com/office/drawing/2014/main" id="{31C01153-B095-A940-9D7D-81356C85BB01}"/>
              </a:ext>
            </a:extLst>
          </p:cNvPr>
          <p:cNvGrpSpPr>
            <a:grpSpLocks noChangeAspect="1"/>
          </p:cNvGrpSpPr>
          <p:nvPr/>
        </p:nvGrpSpPr>
        <p:grpSpPr>
          <a:xfrm>
            <a:off x="1115568" y="4259086"/>
            <a:ext cx="7107079" cy="1737360"/>
            <a:chOff x="536243" y="4342546"/>
            <a:chExt cx="10817556" cy="2363055"/>
          </a:xfrm>
        </p:grpSpPr>
        <p:pic>
          <p:nvPicPr>
            <p:cNvPr id="5" name="Picture 4" descr="Graphical user interface, text, application&#10;&#10;Description automatically generated">
              <a:extLst>
                <a:ext uri="{FF2B5EF4-FFF2-40B4-BE49-F238E27FC236}">
                  <a16:creationId xmlns:a16="http://schemas.microsoft.com/office/drawing/2014/main" id="{09203CB9-86AE-2E49-A77E-E5428174A22C}"/>
                </a:ext>
              </a:extLst>
            </p:cNvPr>
            <p:cNvPicPr>
              <a:picLocks noChangeAspect="1"/>
            </p:cNvPicPr>
            <p:nvPr/>
          </p:nvPicPr>
          <p:blipFill>
            <a:blip r:embed="rId3"/>
            <a:stretch>
              <a:fillRect/>
            </a:stretch>
          </p:blipFill>
          <p:spPr>
            <a:xfrm>
              <a:off x="4784984" y="4342547"/>
              <a:ext cx="6568815" cy="2363054"/>
            </a:xfrm>
            <a:prstGeom prst="rect">
              <a:avLst/>
            </a:prstGeom>
          </p:spPr>
        </p:pic>
        <p:pic>
          <p:nvPicPr>
            <p:cNvPr id="7" name="Picture 6" descr="A picture containing person, person, wall, indoor&#10;&#10;Description automatically generated">
              <a:extLst>
                <a:ext uri="{FF2B5EF4-FFF2-40B4-BE49-F238E27FC236}">
                  <a16:creationId xmlns:a16="http://schemas.microsoft.com/office/drawing/2014/main" id="{E13DB977-C940-9B47-8714-3649AFA73735}"/>
                </a:ext>
              </a:extLst>
            </p:cNvPr>
            <p:cNvPicPr>
              <a:picLocks noChangeAspect="1"/>
            </p:cNvPicPr>
            <p:nvPr/>
          </p:nvPicPr>
          <p:blipFill>
            <a:blip r:embed="rId4"/>
            <a:stretch>
              <a:fillRect/>
            </a:stretch>
          </p:blipFill>
          <p:spPr>
            <a:xfrm>
              <a:off x="536243" y="4342546"/>
              <a:ext cx="4282860" cy="2363054"/>
            </a:xfrm>
            <a:prstGeom prst="rect">
              <a:avLst/>
            </a:prstGeom>
          </p:spPr>
        </p:pic>
      </p:grpSp>
    </p:spTree>
    <p:extLst>
      <p:ext uri="{BB962C8B-B14F-4D97-AF65-F5344CB8AC3E}">
        <p14:creationId xmlns:p14="http://schemas.microsoft.com/office/powerpoint/2010/main" val="18337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430BAF7-407C-A84B-9304-F7D09F1A4B2D}"/>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sz="4000" dirty="0"/>
              <a:t>Charges</a:t>
            </a:r>
          </a:p>
        </p:txBody>
      </p:sp>
      <p:pic>
        <p:nvPicPr>
          <p:cNvPr id="5" name="Content Placeholder 4" descr="Chart&#10;&#10;Description automatically generated">
            <a:extLst>
              <a:ext uri="{FF2B5EF4-FFF2-40B4-BE49-F238E27FC236}">
                <a16:creationId xmlns:a16="http://schemas.microsoft.com/office/drawing/2014/main" id="{71C295CE-17BC-0647-98C4-981E39466EE6}"/>
              </a:ext>
            </a:extLst>
          </p:cNvPr>
          <p:cNvPicPr>
            <a:picLocks noGrp="1" noChangeAspect="1"/>
          </p:cNvPicPr>
          <p:nvPr>
            <p:ph sz="half" idx="1"/>
          </p:nvPr>
        </p:nvPicPr>
        <p:blipFill>
          <a:blip r:embed="rId2"/>
          <a:stretch>
            <a:fillRect/>
          </a:stretch>
        </p:blipFill>
        <p:spPr>
          <a:xfrm>
            <a:off x="1600200" y="1542340"/>
            <a:ext cx="8470910" cy="4706060"/>
          </a:xfrm>
          <a:prstGeom prst="rect">
            <a:avLst/>
          </a:prstGeom>
        </p:spPr>
      </p:pic>
      <p:sp>
        <p:nvSpPr>
          <p:cNvPr id="4" name="Slide Number Placeholder 3">
            <a:extLst>
              <a:ext uri="{FF2B5EF4-FFF2-40B4-BE49-F238E27FC236}">
                <a16:creationId xmlns:a16="http://schemas.microsoft.com/office/drawing/2014/main" id="{5E0A122D-27FE-3C40-9B5D-D24C42E94752}"/>
              </a:ext>
            </a:extLst>
          </p:cNvPr>
          <p:cNvSpPr>
            <a:spLocks noGrp="1"/>
          </p:cNvSpPr>
          <p:nvPr>
            <p:ph type="sldNum" sz="quarter" idx="12"/>
          </p:nvPr>
        </p:nvSpPr>
        <p:spPr>
          <a:xfrm>
            <a:off x="8869680" y="6356350"/>
            <a:ext cx="2743200"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10</a:t>
            </a:fld>
            <a:endParaRPr lang="en-US">
              <a:solidFill>
                <a:schemeClr val="tx2">
                  <a:lumMod val="50000"/>
                  <a:lumOff val="50000"/>
                </a:schemeClr>
              </a:solidFill>
            </a:endParaRPr>
          </a:p>
        </p:txBody>
      </p:sp>
    </p:spTree>
    <p:extLst>
      <p:ext uri="{BB962C8B-B14F-4D97-AF65-F5344CB8AC3E}">
        <p14:creationId xmlns:p14="http://schemas.microsoft.com/office/powerpoint/2010/main" val="986695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B08890F-0304-4336-8A5F-BCCA24EADE2D}"/>
              </a:ext>
            </a:extLst>
          </p:cNvPr>
          <p:cNvSpPr>
            <a:spLocks noGrp="1"/>
          </p:cNvSpPr>
          <p:nvPr>
            <p:ph type="sldNum" sz="quarter" idx="12"/>
          </p:nvPr>
        </p:nvSpPr>
        <p:spPr/>
        <p:txBody>
          <a:bodyPr vert="horz" lIns="91440" tIns="45720" rIns="91440" bIns="45720" rtlCol="0" anchor="t">
            <a:normAutofit/>
          </a:bodyPr>
          <a:lstStyle/>
          <a:p>
            <a:pPr defTabSz="457200">
              <a:lnSpc>
                <a:spcPct val="90000"/>
              </a:lnSpc>
              <a:spcAft>
                <a:spcPts val="600"/>
              </a:spcAft>
            </a:pPr>
            <a:fld id="{A65A5C87-DF58-40C8-B092-1DE63DB4547E}" type="slidenum">
              <a:rPr lang="en-US" smtClean="0"/>
              <a:pPr defTabSz="457200">
                <a:lnSpc>
                  <a:spcPct val="90000"/>
                </a:lnSpc>
                <a:spcAft>
                  <a:spcPts val="600"/>
                </a:spcAft>
              </a:pPr>
              <a:t>11</a:t>
            </a:fld>
            <a:endParaRPr lang="en-US"/>
          </a:p>
        </p:txBody>
      </p:sp>
      <p:sp>
        <p:nvSpPr>
          <p:cNvPr id="2" name="Title 1">
            <a:extLst>
              <a:ext uri="{FF2B5EF4-FFF2-40B4-BE49-F238E27FC236}">
                <a16:creationId xmlns:a16="http://schemas.microsoft.com/office/drawing/2014/main" id="{569F6EA5-1EEF-4F8D-A202-227127F37230}"/>
              </a:ext>
            </a:extLst>
          </p:cNvPr>
          <p:cNvSpPr>
            <a:spLocks noGrp="1"/>
          </p:cNvSpPr>
          <p:nvPr>
            <p:ph type="title" idx="4294967295"/>
          </p:nvPr>
        </p:nvSpPr>
        <p:spPr>
          <a:xfrm>
            <a:off x="0" y="465138"/>
            <a:ext cx="6861175" cy="1049337"/>
          </a:xfrm>
        </p:spPr>
        <p:txBody>
          <a:bodyPr vert="horz" lIns="91440" tIns="45720" rIns="91440" bIns="45720" rtlCol="0" anchor="t">
            <a:normAutofit/>
          </a:bodyPr>
          <a:lstStyle/>
          <a:p>
            <a:r>
              <a:rPr lang="en-US" dirty="0"/>
              <a:t>Sex, Smokers, and Region</a:t>
            </a:r>
          </a:p>
        </p:txBody>
      </p:sp>
      <p:sp>
        <p:nvSpPr>
          <p:cNvPr id="13" name="Text Placeholder 4">
            <a:extLst>
              <a:ext uri="{FF2B5EF4-FFF2-40B4-BE49-F238E27FC236}">
                <a16:creationId xmlns:a16="http://schemas.microsoft.com/office/drawing/2014/main" id="{A553547C-8B3D-2C46-807D-07776226DFCB}"/>
              </a:ext>
            </a:extLst>
          </p:cNvPr>
          <p:cNvSpPr txBox="1">
            <a:spLocks/>
          </p:cNvSpPr>
          <p:nvPr/>
        </p:nvSpPr>
        <p:spPr>
          <a:xfrm>
            <a:off x="746760" y="835746"/>
            <a:ext cx="3291840" cy="823912"/>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400" b="1" kern="1200" cap="none" baseline="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pic>
        <p:nvPicPr>
          <p:cNvPr id="3" name="Picture 2">
            <a:extLst>
              <a:ext uri="{FF2B5EF4-FFF2-40B4-BE49-F238E27FC236}">
                <a16:creationId xmlns:a16="http://schemas.microsoft.com/office/drawing/2014/main" id="{D804645B-1808-F549-8133-44472EE72C81}"/>
              </a:ext>
            </a:extLst>
          </p:cNvPr>
          <p:cNvPicPr>
            <a:picLocks noChangeAspect="1"/>
          </p:cNvPicPr>
          <p:nvPr/>
        </p:nvPicPr>
        <p:blipFill>
          <a:blip r:embed="rId3"/>
          <a:stretch>
            <a:fillRect/>
          </a:stretch>
        </p:blipFill>
        <p:spPr>
          <a:xfrm>
            <a:off x="228600" y="2286201"/>
            <a:ext cx="3693688" cy="2743323"/>
          </a:xfrm>
          <a:prstGeom prst="rect">
            <a:avLst/>
          </a:prstGeom>
        </p:spPr>
      </p:pic>
      <p:pic>
        <p:nvPicPr>
          <p:cNvPr id="4" name="Picture 3">
            <a:extLst>
              <a:ext uri="{FF2B5EF4-FFF2-40B4-BE49-F238E27FC236}">
                <a16:creationId xmlns:a16="http://schemas.microsoft.com/office/drawing/2014/main" id="{036C18E9-BA45-0745-8873-ECC523170F92}"/>
              </a:ext>
            </a:extLst>
          </p:cNvPr>
          <p:cNvPicPr>
            <a:picLocks noChangeAspect="1"/>
          </p:cNvPicPr>
          <p:nvPr/>
        </p:nvPicPr>
        <p:blipFill>
          <a:blip r:embed="rId4"/>
          <a:stretch>
            <a:fillRect/>
          </a:stretch>
        </p:blipFill>
        <p:spPr>
          <a:xfrm>
            <a:off x="4186428" y="2260924"/>
            <a:ext cx="3791664" cy="2743323"/>
          </a:xfrm>
          <a:prstGeom prst="rect">
            <a:avLst/>
          </a:prstGeom>
        </p:spPr>
      </p:pic>
      <p:pic>
        <p:nvPicPr>
          <p:cNvPr id="5" name="Picture 4">
            <a:extLst>
              <a:ext uri="{FF2B5EF4-FFF2-40B4-BE49-F238E27FC236}">
                <a16:creationId xmlns:a16="http://schemas.microsoft.com/office/drawing/2014/main" id="{B9713F4D-5F44-3340-B69A-A3CC571B7E32}"/>
              </a:ext>
            </a:extLst>
          </p:cNvPr>
          <p:cNvPicPr>
            <a:picLocks noChangeAspect="1"/>
          </p:cNvPicPr>
          <p:nvPr/>
        </p:nvPicPr>
        <p:blipFill>
          <a:blip r:embed="rId5"/>
          <a:stretch>
            <a:fillRect/>
          </a:stretch>
        </p:blipFill>
        <p:spPr>
          <a:xfrm>
            <a:off x="8242231" y="2260924"/>
            <a:ext cx="3673585" cy="2743323"/>
          </a:xfrm>
          <a:prstGeom prst="rect">
            <a:avLst/>
          </a:prstGeom>
        </p:spPr>
      </p:pic>
      <p:sp>
        <p:nvSpPr>
          <p:cNvPr id="7" name="TextBox 6">
            <a:extLst>
              <a:ext uri="{FF2B5EF4-FFF2-40B4-BE49-F238E27FC236}">
                <a16:creationId xmlns:a16="http://schemas.microsoft.com/office/drawing/2014/main" id="{DEF1B174-C844-EA48-924F-1691C411DA50}"/>
              </a:ext>
            </a:extLst>
          </p:cNvPr>
          <p:cNvSpPr txBox="1"/>
          <p:nvPr/>
        </p:nvSpPr>
        <p:spPr>
          <a:xfrm>
            <a:off x="1134826" y="1628528"/>
            <a:ext cx="2038681" cy="400110"/>
          </a:xfrm>
          <a:prstGeom prst="rect">
            <a:avLst/>
          </a:prstGeom>
          <a:noFill/>
        </p:spPr>
        <p:txBody>
          <a:bodyPr wrap="square" rtlCol="0" anchor="t" anchorCtr="0">
            <a:spAutoFit/>
          </a:bodyPr>
          <a:lstStyle/>
          <a:p>
            <a:r>
              <a:rPr lang="en-US" sz="2000" dirty="0"/>
              <a:t>Male v. Female</a:t>
            </a:r>
          </a:p>
        </p:txBody>
      </p:sp>
      <p:sp>
        <p:nvSpPr>
          <p:cNvPr id="15" name="TextBox 14">
            <a:extLst>
              <a:ext uri="{FF2B5EF4-FFF2-40B4-BE49-F238E27FC236}">
                <a16:creationId xmlns:a16="http://schemas.microsoft.com/office/drawing/2014/main" id="{48FD6878-E23F-1B4F-906E-7D69BA2CFCFC}"/>
              </a:ext>
            </a:extLst>
          </p:cNvPr>
          <p:cNvSpPr txBox="1"/>
          <p:nvPr/>
        </p:nvSpPr>
        <p:spPr>
          <a:xfrm>
            <a:off x="4545257" y="1633078"/>
            <a:ext cx="3074005" cy="400110"/>
          </a:xfrm>
          <a:prstGeom prst="rect">
            <a:avLst/>
          </a:prstGeom>
          <a:noFill/>
        </p:spPr>
        <p:txBody>
          <a:bodyPr wrap="square" rtlCol="0" anchor="t" anchorCtr="0">
            <a:spAutoFit/>
          </a:bodyPr>
          <a:lstStyle/>
          <a:p>
            <a:r>
              <a:rPr lang="en-US" sz="2000" dirty="0"/>
              <a:t>Smoker vs. Non-Smoker</a:t>
            </a:r>
          </a:p>
        </p:txBody>
      </p:sp>
      <p:sp>
        <p:nvSpPr>
          <p:cNvPr id="16" name="TextBox 15">
            <a:extLst>
              <a:ext uri="{FF2B5EF4-FFF2-40B4-BE49-F238E27FC236}">
                <a16:creationId xmlns:a16="http://schemas.microsoft.com/office/drawing/2014/main" id="{4020C3B5-C48D-E447-9032-8E3188B13638}"/>
              </a:ext>
            </a:extLst>
          </p:cNvPr>
          <p:cNvSpPr txBox="1"/>
          <p:nvPr/>
        </p:nvSpPr>
        <p:spPr>
          <a:xfrm>
            <a:off x="8841811" y="1633078"/>
            <a:ext cx="3074005" cy="400110"/>
          </a:xfrm>
          <a:prstGeom prst="rect">
            <a:avLst/>
          </a:prstGeom>
          <a:noFill/>
        </p:spPr>
        <p:txBody>
          <a:bodyPr wrap="square" rtlCol="0" anchor="t" anchorCtr="0">
            <a:spAutoFit/>
          </a:bodyPr>
          <a:lstStyle/>
          <a:p>
            <a:r>
              <a:rPr lang="en-US" sz="2000" dirty="0"/>
              <a:t>Regional Comparison</a:t>
            </a:r>
          </a:p>
        </p:txBody>
      </p:sp>
    </p:spTree>
    <p:extLst>
      <p:ext uri="{BB962C8B-B14F-4D97-AF65-F5344CB8AC3E}">
        <p14:creationId xmlns:p14="http://schemas.microsoft.com/office/powerpoint/2010/main" val="1248427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F6EA5-1EEF-4F8D-A202-227127F37230}"/>
              </a:ext>
            </a:extLst>
          </p:cNvPr>
          <p:cNvSpPr>
            <a:spLocks noGrp="1"/>
          </p:cNvSpPr>
          <p:nvPr>
            <p:ph type="title"/>
          </p:nvPr>
        </p:nvSpPr>
        <p:spPr>
          <a:xfrm>
            <a:off x="411480" y="991443"/>
            <a:ext cx="4443154" cy="1087819"/>
          </a:xfrm>
        </p:spPr>
        <p:txBody>
          <a:bodyPr vert="horz" lIns="91440" tIns="45720" rIns="91440" bIns="45720" rtlCol="0" anchor="b">
            <a:normAutofit/>
          </a:bodyPr>
          <a:lstStyle/>
          <a:p>
            <a:br>
              <a:rPr lang="en-US" sz="3100" dirty="0"/>
            </a:br>
            <a:r>
              <a:rPr lang="en-US" sz="3100" dirty="0"/>
              <a:t>Correlation Matrix</a:t>
            </a:r>
          </a:p>
        </p:txBody>
      </p:sp>
      <p:sp>
        <p:nvSpPr>
          <p:cNvPr id="9" name="Slide Number Placeholder 8">
            <a:extLst>
              <a:ext uri="{FF2B5EF4-FFF2-40B4-BE49-F238E27FC236}">
                <a16:creationId xmlns:a16="http://schemas.microsoft.com/office/drawing/2014/main" id="{BB08890F-0304-4336-8A5F-BCCA24EADE2D}"/>
              </a:ext>
            </a:extLst>
          </p:cNvPr>
          <p:cNvSpPr>
            <a:spLocks noGrp="1"/>
          </p:cNvSpPr>
          <p:nvPr>
            <p:ph type="sldNum" sz="quarter" idx="12"/>
          </p:nvPr>
        </p:nvSpPr>
        <p:spPr>
          <a:xfrm>
            <a:off x="9037321" y="6356350"/>
            <a:ext cx="2743200" cy="365125"/>
          </a:xfrm>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12</a:t>
            </a:fld>
            <a:endParaRPr lang="en-US"/>
          </a:p>
        </p:txBody>
      </p:sp>
      <p:sp>
        <p:nvSpPr>
          <p:cNvPr id="8" name="TextBox 7">
            <a:extLst>
              <a:ext uri="{FF2B5EF4-FFF2-40B4-BE49-F238E27FC236}">
                <a16:creationId xmlns:a16="http://schemas.microsoft.com/office/drawing/2014/main" id="{04382716-F0F7-424C-85EA-6872254FF075}"/>
              </a:ext>
            </a:extLst>
          </p:cNvPr>
          <p:cNvSpPr txBox="1"/>
          <p:nvPr/>
        </p:nvSpPr>
        <p:spPr>
          <a:xfrm>
            <a:off x="411480" y="2684095"/>
            <a:ext cx="4443154" cy="3492868"/>
          </a:xfrm>
          <a:prstGeom prst="rect">
            <a:avLst/>
          </a:prstGeom>
        </p:spPr>
        <p:txBody>
          <a:bodyPr vert="horz" lIns="91440" tIns="45720" rIns="91440" bIns="45720" rtlCol="0">
            <a:normAutofit/>
          </a:bodyPr>
          <a:lstStyle/>
          <a:p>
            <a:pPr marL="285750" indent="-228600">
              <a:lnSpc>
                <a:spcPct val="110000"/>
              </a:lnSpc>
              <a:spcAft>
                <a:spcPts val="600"/>
              </a:spcAft>
              <a:buClr>
                <a:schemeClr val="accent1"/>
              </a:buClr>
              <a:buSzPct val="100000"/>
              <a:buFont typeface="Arial" panose="020B0604020202020204" pitchFamily="34" charset="0"/>
              <a:buChar char="•"/>
            </a:pPr>
            <a:r>
              <a:rPr lang="en-US" sz="1700"/>
              <a:t>None of the variables are highly correlated. </a:t>
            </a:r>
          </a:p>
          <a:p>
            <a:pPr marL="285750" indent="-228600">
              <a:lnSpc>
                <a:spcPct val="110000"/>
              </a:lnSpc>
              <a:spcAft>
                <a:spcPts val="600"/>
              </a:spcAft>
              <a:buClr>
                <a:schemeClr val="accent1"/>
              </a:buClr>
              <a:buSzPct val="100000"/>
              <a:buFont typeface="Arial" panose="020B0604020202020204" pitchFamily="34" charset="0"/>
              <a:buChar char="•"/>
            </a:pPr>
            <a:r>
              <a:rPr lang="en-US" sz="1700"/>
              <a:t>This informs our other analysis that we cannot necessarily expect a strong influence from bivariate relationships.  We will need to incorporate a multi-variate view to explore deeper relationships between variables. </a:t>
            </a:r>
          </a:p>
        </p:txBody>
      </p:sp>
      <p:pic>
        <p:nvPicPr>
          <p:cNvPr id="5" name="Picture 4">
            <a:extLst>
              <a:ext uri="{FF2B5EF4-FFF2-40B4-BE49-F238E27FC236}">
                <a16:creationId xmlns:a16="http://schemas.microsoft.com/office/drawing/2014/main" id="{B84D07B9-A22B-6B45-800C-1D1AE01B6605}"/>
              </a:ext>
            </a:extLst>
          </p:cNvPr>
          <p:cNvPicPr>
            <a:picLocks noChangeAspect="1"/>
          </p:cNvPicPr>
          <p:nvPr/>
        </p:nvPicPr>
        <p:blipFill>
          <a:blip r:embed="rId3"/>
          <a:stretch>
            <a:fillRect/>
          </a:stretch>
        </p:blipFill>
        <p:spPr>
          <a:xfrm>
            <a:off x="5809413" y="625683"/>
            <a:ext cx="5593229" cy="5551280"/>
          </a:xfrm>
          <a:prstGeom prst="rect">
            <a:avLst/>
          </a:prstGeom>
        </p:spPr>
      </p:pic>
      <p:sp>
        <p:nvSpPr>
          <p:cNvPr id="13" name="Text Placeholder 4">
            <a:extLst>
              <a:ext uri="{FF2B5EF4-FFF2-40B4-BE49-F238E27FC236}">
                <a16:creationId xmlns:a16="http://schemas.microsoft.com/office/drawing/2014/main" id="{A553547C-8B3D-2C46-807D-07776226DFCB}"/>
              </a:ext>
            </a:extLst>
          </p:cNvPr>
          <p:cNvSpPr txBox="1">
            <a:spLocks/>
          </p:cNvSpPr>
          <p:nvPr/>
        </p:nvSpPr>
        <p:spPr>
          <a:xfrm>
            <a:off x="746760" y="835746"/>
            <a:ext cx="3291840" cy="823912"/>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400" b="1" kern="1200" cap="none" baseline="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
        <p:nvSpPr>
          <p:cNvPr id="14" name="Text Placeholder 4">
            <a:extLst>
              <a:ext uri="{FF2B5EF4-FFF2-40B4-BE49-F238E27FC236}">
                <a16:creationId xmlns:a16="http://schemas.microsoft.com/office/drawing/2014/main" id="{BA102D92-4B08-934B-9517-EFBDAFDB8C75}"/>
              </a:ext>
            </a:extLst>
          </p:cNvPr>
          <p:cNvSpPr txBox="1">
            <a:spLocks/>
          </p:cNvSpPr>
          <p:nvPr/>
        </p:nvSpPr>
        <p:spPr>
          <a:xfrm>
            <a:off x="718752" y="88068"/>
            <a:ext cx="10168128" cy="823912"/>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400" b="1" kern="1200" cap="none" baseline="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sz="1600" b="0" dirty="0"/>
          </a:p>
        </p:txBody>
      </p:sp>
    </p:spTree>
    <p:extLst>
      <p:ext uri="{BB962C8B-B14F-4D97-AF65-F5344CB8AC3E}">
        <p14:creationId xmlns:p14="http://schemas.microsoft.com/office/powerpoint/2010/main" val="2347540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B08890F-0304-4336-8A5F-BCCA24EADE2D}"/>
              </a:ext>
            </a:extLst>
          </p:cNvPr>
          <p:cNvSpPr>
            <a:spLocks noGrp="1"/>
          </p:cNvSpPr>
          <p:nvPr>
            <p:ph type="sldNum" sz="quarter" idx="12"/>
          </p:nvPr>
        </p:nvSpPr>
        <p:spPr/>
        <p:txBody>
          <a:bodyPr vert="horz" lIns="91440" tIns="45720" rIns="91440" bIns="45720" rtlCol="0" anchor="t">
            <a:normAutofit/>
          </a:bodyPr>
          <a:lstStyle/>
          <a:p>
            <a:pPr defTabSz="457200">
              <a:lnSpc>
                <a:spcPct val="90000"/>
              </a:lnSpc>
              <a:spcAft>
                <a:spcPts val="600"/>
              </a:spcAft>
            </a:pPr>
            <a:fld id="{A65A5C87-DF58-40C8-B092-1DE63DB4547E}" type="slidenum">
              <a:rPr lang="en-US" smtClean="0"/>
              <a:pPr defTabSz="457200">
                <a:lnSpc>
                  <a:spcPct val="90000"/>
                </a:lnSpc>
                <a:spcAft>
                  <a:spcPts val="600"/>
                </a:spcAft>
              </a:pPr>
              <a:t>13</a:t>
            </a:fld>
            <a:endParaRPr lang="en-US"/>
          </a:p>
        </p:txBody>
      </p:sp>
      <p:sp>
        <p:nvSpPr>
          <p:cNvPr id="13" name="Text Placeholder 4">
            <a:extLst>
              <a:ext uri="{FF2B5EF4-FFF2-40B4-BE49-F238E27FC236}">
                <a16:creationId xmlns:a16="http://schemas.microsoft.com/office/drawing/2014/main" id="{A553547C-8B3D-2C46-807D-07776226DFCB}"/>
              </a:ext>
            </a:extLst>
          </p:cNvPr>
          <p:cNvSpPr txBox="1">
            <a:spLocks/>
          </p:cNvSpPr>
          <p:nvPr/>
        </p:nvSpPr>
        <p:spPr>
          <a:xfrm>
            <a:off x="746760" y="835746"/>
            <a:ext cx="3291840" cy="823912"/>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400" b="1" kern="1200" cap="none" baseline="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
        <p:nvSpPr>
          <p:cNvPr id="7" name="TextBox 6">
            <a:extLst>
              <a:ext uri="{FF2B5EF4-FFF2-40B4-BE49-F238E27FC236}">
                <a16:creationId xmlns:a16="http://schemas.microsoft.com/office/drawing/2014/main" id="{DEF1B174-C844-EA48-924F-1691C411DA50}"/>
              </a:ext>
            </a:extLst>
          </p:cNvPr>
          <p:cNvSpPr txBox="1"/>
          <p:nvPr/>
        </p:nvSpPr>
        <p:spPr>
          <a:xfrm>
            <a:off x="1134826" y="1628528"/>
            <a:ext cx="2038681" cy="400110"/>
          </a:xfrm>
          <a:prstGeom prst="rect">
            <a:avLst/>
          </a:prstGeom>
          <a:noFill/>
        </p:spPr>
        <p:txBody>
          <a:bodyPr wrap="square" rtlCol="0" anchor="t" anchorCtr="0">
            <a:spAutoFit/>
          </a:bodyPr>
          <a:lstStyle/>
          <a:p>
            <a:r>
              <a:rPr lang="en-US" sz="2000" dirty="0"/>
              <a:t>Age v. Sex</a:t>
            </a:r>
          </a:p>
        </p:txBody>
      </p:sp>
      <p:sp>
        <p:nvSpPr>
          <p:cNvPr id="15" name="TextBox 14">
            <a:extLst>
              <a:ext uri="{FF2B5EF4-FFF2-40B4-BE49-F238E27FC236}">
                <a16:creationId xmlns:a16="http://schemas.microsoft.com/office/drawing/2014/main" id="{48FD6878-E23F-1B4F-906E-7D69BA2CFCFC}"/>
              </a:ext>
            </a:extLst>
          </p:cNvPr>
          <p:cNvSpPr txBox="1"/>
          <p:nvPr/>
        </p:nvSpPr>
        <p:spPr>
          <a:xfrm>
            <a:off x="4545257" y="1633078"/>
            <a:ext cx="3074005" cy="400110"/>
          </a:xfrm>
          <a:prstGeom prst="rect">
            <a:avLst/>
          </a:prstGeom>
          <a:noFill/>
        </p:spPr>
        <p:txBody>
          <a:bodyPr wrap="square" rtlCol="0" anchor="t" anchorCtr="0">
            <a:spAutoFit/>
          </a:bodyPr>
          <a:lstStyle/>
          <a:p>
            <a:r>
              <a:rPr lang="en-US" sz="2000" dirty="0"/>
              <a:t>Age vs. Smoker</a:t>
            </a:r>
          </a:p>
        </p:txBody>
      </p:sp>
      <p:sp>
        <p:nvSpPr>
          <p:cNvPr id="16" name="TextBox 15">
            <a:extLst>
              <a:ext uri="{FF2B5EF4-FFF2-40B4-BE49-F238E27FC236}">
                <a16:creationId xmlns:a16="http://schemas.microsoft.com/office/drawing/2014/main" id="{4020C3B5-C48D-E447-9032-8E3188B13638}"/>
              </a:ext>
            </a:extLst>
          </p:cNvPr>
          <p:cNvSpPr txBox="1"/>
          <p:nvPr/>
        </p:nvSpPr>
        <p:spPr>
          <a:xfrm>
            <a:off x="8841811" y="1633078"/>
            <a:ext cx="3074005" cy="400110"/>
          </a:xfrm>
          <a:prstGeom prst="rect">
            <a:avLst/>
          </a:prstGeom>
          <a:noFill/>
        </p:spPr>
        <p:txBody>
          <a:bodyPr wrap="square" rtlCol="0" anchor="t" anchorCtr="0">
            <a:spAutoFit/>
          </a:bodyPr>
          <a:lstStyle/>
          <a:p>
            <a:r>
              <a:rPr lang="en-US" sz="2000" dirty="0"/>
              <a:t>Age vs. Region</a:t>
            </a:r>
          </a:p>
        </p:txBody>
      </p:sp>
      <p:pic>
        <p:nvPicPr>
          <p:cNvPr id="6" name="Picture 5">
            <a:extLst>
              <a:ext uri="{FF2B5EF4-FFF2-40B4-BE49-F238E27FC236}">
                <a16:creationId xmlns:a16="http://schemas.microsoft.com/office/drawing/2014/main" id="{801C9FD5-4C7E-244E-90B3-D6406518859D}"/>
              </a:ext>
            </a:extLst>
          </p:cNvPr>
          <p:cNvPicPr>
            <a:picLocks noChangeAspect="1"/>
          </p:cNvPicPr>
          <p:nvPr/>
        </p:nvPicPr>
        <p:blipFill>
          <a:blip r:embed="rId3"/>
          <a:stretch>
            <a:fillRect/>
          </a:stretch>
        </p:blipFill>
        <p:spPr>
          <a:xfrm>
            <a:off x="152400" y="2354615"/>
            <a:ext cx="3784423" cy="2264253"/>
          </a:xfrm>
          <a:prstGeom prst="rect">
            <a:avLst/>
          </a:prstGeom>
        </p:spPr>
      </p:pic>
      <p:pic>
        <p:nvPicPr>
          <p:cNvPr id="8" name="Picture 7">
            <a:extLst>
              <a:ext uri="{FF2B5EF4-FFF2-40B4-BE49-F238E27FC236}">
                <a16:creationId xmlns:a16="http://schemas.microsoft.com/office/drawing/2014/main" id="{94DB52A2-1121-E74A-BB49-EF2B12ED036F}"/>
              </a:ext>
            </a:extLst>
          </p:cNvPr>
          <p:cNvPicPr>
            <a:picLocks noChangeAspect="1"/>
          </p:cNvPicPr>
          <p:nvPr/>
        </p:nvPicPr>
        <p:blipFill>
          <a:blip r:embed="rId4"/>
          <a:stretch>
            <a:fillRect/>
          </a:stretch>
        </p:blipFill>
        <p:spPr>
          <a:xfrm>
            <a:off x="4033157" y="2354615"/>
            <a:ext cx="3891643" cy="2264253"/>
          </a:xfrm>
          <a:prstGeom prst="rect">
            <a:avLst/>
          </a:prstGeom>
        </p:spPr>
      </p:pic>
      <p:pic>
        <p:nvPicPr>
          <p:cNvPr id="10" name="Picture 9">
            <a:extLst>
              <a:ext uri="{FF2B5EF4-FFF2-40B4-BE49-F238E27FC236}">
                <a16:creationId xmlns:a16="http://schemas.microsoft.com/office/drawing/2014/main" id="{63A59517-C49A-AA4C-8686-BD1B8FC5606D}"/>
              </a:ext>
            </a:extLst>
          </p:cNvPr>
          <p:cNvPicPr>
            <a:picLocks noChangeAspect="1"/>
          </p:cNvPicPr>
          <p:nvPr/>
        </p:nvPicPr>
        <p:blipFill>
          <a:blip r:embed="rId5"/>
          <a:stretch>
            <a:fillRect/>
          </a:stretch>
        </p:blipFill>
        <p:spPr>
          <a:xfrm>
            <a:off x="8031952" y="2349810"/>
            <a:ext cx="4040305" cy="2264253"/>
          </a:xfrm>
          <a:prstGeom prst="rect">
            <a:avLst/>
          </a:prstGeom>
        </p:spPr>
      </p:pic>
      <p:sp>
        <p:nvSpPr>
          <p:cNvPr id="11" name="Title 1">
            <a:extLst>
              <a:ext uri="{FF2B5EF4-FFF2-40B4-BE49-F238E27FC236}">
                <a16:creationId xmlns:a16="http://schemas.microsoft.com/office/drawing/2014/main" id="{8DB5DA60-25F4-9C4D-9CA0-608D555E1205}"/>
              </a:ext>
            </a:extLst>
          </p:cNvPr>
          <p:cNvSpPr txBox="1">
            <a:spLocks/>
          </p:cNvSpPr>
          <p:nvPr/>
        </p:nvSpPr>
        <p:spPr>
          <a:xfrm>
            <a:off x="1712912" y="437654"/>
            <a:ext cx="8766175" cy="104933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Age vs. Sex, Smoker, and Region</a:t>
            </a:r>
          </a:p>
        </p:txBody>
      </p:sp>
    </p:spTree>
    <p:extLst>
      <p:ext uri="{BB962C8B-B14F-4D97-AF65-F5344CB8AC3E}">
        <p14:creationId xmlns:p14="http://schemas.microsoft.com/office/powerpoint/2010/main" val="3035992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B08890F-0304-4336-8A5F-BCCA24EADE2D}"/>
              </a:ext>
            </a:extLst>
          </p:cNvPr>
          <p:cNvSpPr>
            <a:spLocks noGrp="1"/>
          </p:cNvSpPr>
          <p:nvPr>
            <p:ph type="sldNum" sz="quarter" idx="12"/>
          </p:nvPr>
        </p:nvSpPr>
        <p:spPr/>
        <p:txBody>
          <a:bodyPr vert="horz" lIns="91440" tIns="45720" rIns="91440" bIns="45720" rtlCol="0" anchor="t">
            <a:normAutofit/>
          </a:bodyPr>
          <a:lstStyle/>
          <a:p>
            <a:pPr defTabSz="457200">
              <a:lnSpc>
                <a:spcPct val="90000"/>
              </a:lnSpc>
              <a:spcAft>
                <a:spcPts val="600"/>
              </a:spcAft>
            </a:pPr>
            <a:fld id="{A65A5C87-DF58-40C8-B092-1DE63DB4547E}" type="slidenum">
              <a:rPr lang="en-US" smtClean="0"/>
              <a:pPr defTabSz="457200">
                <a:lnSpc>
                  <a:spcPct val="90000"/>
                </a:lnSpc>
                <a:spcAft>
                  <a:spcPts val="600"/>
                </a:spcAft>
              </a:pPr>
              <a:t>14</a:t>
            </a:fld>
            <a:endParaRPr lang="en-US"/>
          </a:p>
        </p:txBody>
      </p:sp>
      <p:sp>
        <p:nvSpPr>
          <p:cNvPr id="2" name="Title 1">
            <a:extLst>
              <a:ext uri="{FF2B5EF4-FFF2-40B4-BE49-F238E27FC236}">
                <a16:creationId xmlns:a16="http://schemas.microsoft.com/office/drawing/2014/main" id="{569F6EA5-1EEF-4F8D-A202-227127F37230}"/>
              </a:ext>
            </a:extLst>
          </p:cNvPr>
          <p:cNvSpPr>
            <a:spLocks noGrp="1"/>
          </p:cNvSpPr>
          <p:nvPr>
            <p:ph type="title" idx="4294967295"/>
          </p:nvPr>
        </p:nvSpPr>
        <p:spPr>
          <a:xfrm>
            <a:off x="0" y="547688"/>
            <a:ext cx="6022975" cy="1049337"/>
          </a:xfrm>
        </p:spPr>
        <p:txBody>
          <a:bodyPr vert="horz" lIns="91440" tIns="45720" rIns="91440" bIns="45720" rtlCol="0" anchor="t">
            <a:normAutofit/>
          </a:bodyPr>
          <a:lstStyle/>
          <a:p>
            <a:r>
              <a:rPr lang="en-US" dirty="0"/>
              <a:t>BMI vs. Sex  &amp; Smoker</a:t>
            </a:r>
          </a:p>
        </p:txBody>
      </p:sp>
      <p:sp>
        <p:nvSpPr>
          <p:cNvPr id="13" name="Text Placeholder 4">
            <a:extLst>
              <a:ext uri="{FF2B5EF4-FFF2-40B4-BE49-F238E27FC236}">
                <a16:creationId xmlns:a16="http://schemas.microsoft.com/office/drawing/2014/main" id="{A553547C-8B3D-2C46-807D-07776226DFCB}"/>
              </a:ext>
            </a:extLst>
          </p:cNvPr>
          <p:cNvSpPr txBox="1">
            <a:spLocks/>
          </p:cNvSpPr>
          <p:nvPr/>
        </p:nvSpPr>
        <p:spPr>
          <a:xfrm>
            <a:off x="746760" y="835746"/>
            <a:ext cx="3291840" cy="823912"/>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400" b="1" kern="1200" cap="none" baseline="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
        <p:nvSpPr>
          <p:cNvPr id="7" name="TextBox 6">
            <a:extLst>
              <a:ext uri="{FF2B5EF4-FFF2-40B4-BE49-F238E27FC236}">
                <a16:creationId xmlns:a16="http://schemas.microsoft.com/office/drawing/2014/main" id="{DEF1B174-C844-EA48-924F-1691C411DA50}"/>
              </a:ext>
            </a:extLst>
          </p:cNvPr>
          <p:cNvSpPr txBox="1"/>
          <p:nvPr/>
        </p:nvSpPr>
        <p:spPr>
          <a:xfrm>
            <a:off x="1938801" y="1633078"/>
            <a:ext cx="2038681" cy="400110"/>
          </a:xfrm>
          <a:prstGeom prst="rect">
            <a:avLst/>
          </a:prstGeom>
          <a:noFill/>
        </p:spPr>
        <p:txBody>
          <a:bodyPr wrap="square" rtlCol="0" anchor="t" anchorCtr="0">
            <a:spAutoFit/>
          </a:bodyPr>
          <a:lstStyle/>
          <a:p>
            <a:r>
              <a:rPr lang="en-US" sz="2000" dirty="0"/>
              <a:t>BMI v. Sex</a:t>
            </a:r>
          </a:p>
        </p:txBody>
      </p:sp>
      <p:sp>
        <p:nvSpPr>
          <p:cNvPr id="16" name="TextBox 15">
            <a:extLst>
              <a:ext uri="{FF2B5EF4-FFF2-40B4-BE49-F238E27FC236}">
                <a16:creationId xmlns:a16="http://schemas.microsoft.com/office/drawing/2014/main" id="{4020C3B5-C48D-E447-9032-8E3188B13638}"/>
              </a:ext>
            </a:extLst>
          </p:cNvPr>
          <p:cNvSpPr txBox="1"/>
          <p:nvPr/>
        </p:nvSpPr>
        <p:spPr>
          <a:xfrm>
            <a:off x="7848600" y="1633078"/>
            <a:ext cx="3074005" cy="400110"/>
          </a:xfrm>
          <a:prstGeom prst="rect">
            <a:avLst/>
          </a:prstGeom>
          <a:noFill/>
        </p:spPr>
        <p:txBody>
          <a:bodyPr wrap="square" rtlCol="0" anchor="t" anchorCtr="0">
            <a:spAutoFit/>
          </a:bodyPr>
          <a:lstStyle/>
          <a:p>
            <a:r>
              <a:rPr lang="en-US" sz="2000" dirty="0"/>
              <a:t>BMI vs. Smoker</a:t>
            </a:r>
          </a:p>
        </p:txBody>
      </p:sp>
      <p:pic>
        <p:nvPicPr>
          <p:cNvPr id="3" name="Picture 2">
            <a:extLst>
              <a:ext uri="{FF2B5EF4-FFF2-40B4-BE49-F238E27FC236}">
                <a16:creationId xmlns:a16="http://schemas.microsoft.com/office/drawing/2014/main" id="{E884D415-24CA-DC41-BE12-C829E77407B9}"/>
              </a:ext>
            </a:extLst>
          </p:cNvPr>
          <p:cNvPicPr>
            <a:picLocks noChangeAspect="1"/>
          </p:cNvPicPr>
          <p:nvPr/>
        </p:nvPicPr>
        <p:blipFill>
          <a:blip r:embed="rId3"/>
          <a:stretch>
            <a:fillRect/>
          </a:stretch>
        </p:blipFill>
        <p:spPr>
          <a:xfrm>
            <a:off x="304800" y="2068950"/>
            <a:ext cx="5334000" cy="3294890"/>
          </a:xfrm>
          <a:prstGeom prst="rect">
            <a:avLst/>
          </a:prstGeom>
        </p:spPr>
      </p:pic>
      <p:pic>
        <p:nvPicPr>
          <p:cNvPr id="4" name="Picture 3">
            <a:extLst>
              <a:ext uri="{FF2B5EF4-FFF2-40B4-BE49-F238E27FC236}">
                <a16:creationId xmlns:a16="http://schemas.microsoft.com/office/drawing/2014/main" id="{9E3D57C1-619E-F344-8170-D712337A544E}"/>
              </a:ext>
            </a:extLst>
          </p:cNvPr>
          <p:cNvPicPr>
            <a:picLocks noChangeAspect="1"/>
          </p:cNvPicPr>
          <p:nvPr/>
        </p:nvPicPr>
        <p:blipFill>
          <a:blip r:embed="rId4"/>
          <a:stretch>
            <a:fillRect/>
          </a:stretch>
        </p:blipFill>
        <p:spPr>
          <a:xfrm>
            <a:off x="6096000" y="2068950"/>
            <a:ext cx="5439621" cy="3294890"/>
          </a:xfrm>
          <a:prstGeom prst="rect">
            <a:avLst/>
          </a:prstGeom>
        </p:spPr>
      </p:pic>
    </p:spTree>
    <p:extLst>
      <p:ext uri="{BB962C8B-B14F-4D97-AF65-F5344CB8AC3E}">
        <p14:creationId xmlns:p14="http://schemas.microsoft.com/office/powerpoint/2010/main" val="74816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B08890F-0304-4336-8A5F-BCCA24EADE2D}"/>
              </a:ext>
            </a:extLst>
          </p:cNvPr>
          <p:cNvSpPr>
            <a:spLocks noGrp="1"/>
          </p:cNvSpPr>
          <p:nvPr>
            <p:ph type="sldNum" sz="quarter" idx="12"/>
          </p:nvPr>
        </p:nvSpPr>
        <p:spPr>
          <a:xfrm>
            <a:off x="8869680" y="6356350"/>
            <a:ext cx="2743200"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15</a:t>
            </a:fld>
            <a:endParaRPr lang="en-US">
              <a:solidFill>
                <a:schemeClr val="tx2">
                  <a:lumMod val="50000"/>
                  <a:lumOff val="50000"/>
                </a:schemeClr>
              </a:solidFill>
            </a:endParaRPr>
          </a:p>
        </p:txBody>
      </p:sp>
      <p:sp>
        <p:nvSpPr>
          <p:cNvPr id="2" name="Title 1">
            <a:extLst>
              <a:ext uri="{FF2B5EF4-FFF2-40B4-BE49-F238E27FC236}">
                <a16:creationId xmlns:a16="http://schemas.microsoft.com/office/drawing/2014/main" id="{569F6EA5-1EEF-4F8D-A202-227127F37230}"/>
              </a:ext>
            </a:extLst>
          </p:cNvPr>
          <p:cNvSpPr>
            <a:spLocks noGrp="1"/>
          </p:cNvSpPr>
          <p:nvPr>
            <p:ph type="title" idx="4294967295"/>
          </p:nvPr>
        </p:nvSpPr>
        <p:spPr>
          <a:xfrm>
            <a:off x="0" y="287338"/>
            <a:ext cx="3619500" cy="1371600"/>
          </a:xfrm>
        </p:spPr>
        <p:txBody>
          <a:bodyPr vert="horz" lIns="91440" tIns="45720" rIns="91440" bIns="45720" rtlCol="0" anchor="ctr">
            <a:normAutofit/>
          </a:bodyPr>
          <a:lstStyle/>
          <a:p>
            <a:r>
              <a:rPr lang="en-US" sz="4000" dirty="0"/>
              <a:t>BMI vs. Region</a:t>
            </a:r>
          </a:p>
        </p:txBody>
      </p:sp>
      <p:pic>
        <p:nvPicPr>
          <p:cNvPr id="5" name="Picture 4">
            <a:extLst>
              <a:ext uri="{FF2B5EF4-FFF2-40B4-BE49-F238E27FC236}">
                <a16:creationId xmlns:a16="http://schemas.microsoft.com/office/drawing/2014/main" id="{BC22463B-A60A-3748-8560-A70E16B5AE41}"/>
              </a:ext>
            </a:extLst>
          </p:cNvPr>
          <p:cNvPicPr>
            <a:picLocks noChangeAspect="1"/>
          </p:cNvPicPr>
          <p:nvPr/>
        </p:nvPicPr>
        <p:blipFill>
          <a:blip r:embed="rId3"/>
          <a:stretch>
            <a:fillRect/>
          </a:stretch>
        </p:blipFill>
        <p:spPr>
          <a:xfrm>
            <a:off x="2291179" y="2091095"/>
            <a:ext cx="7613106" cy="4206240"/>
          </a:xfrm>
          <a:prstGeom prst="rect">
            <a:avLst/>
          </a:prstGeom>
        </p:spPr>
      </p:pic>
      <p:sp>
        <p:nvSpPr>
          <p:cNvPr id="13" name="Text Placeholder 4">
            <a:extLst>
              <a:ext uri="{FF2B5EF4-FFF2-40B4-BE49-F238E27FC236}">
                <a16:creationId xmlns:a16="http://schemas.microsoft.com/office/drawing/2014/main" id="{A553547C-8B3D-2C46-807D-07776226DFCB}"/>
              </a:ext>
            </a:extLst>
          </p:cNvPr>
          <p:cNvSpPr txBox="1">
            <a:spLocks/>
          </p:cNvSpPr>
          <p:nvPr/>
        </p:nvSpPr>
        <p:spPr>
          <a:xfrm>
            <a:off x="746760" y="835746"/>
            <a:ext cx="3291840" cy="823912"/>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400" b="1" kern="1200" cap="none" baseline="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409199728"/>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B08890F-0304-4336-8A5F-BCCA24EADE2D}"/>
              </a:ext>
            </a:extLst>
          </p:cNvPr>
          <p:cNvSpPr>
            <a:spLocks noGrp="1"/>
          </p:cNvSpPr>
          <p:nvPr>
            <p:ph type="sldNum" sz="quarter" idx="12"/>
          </p:nvPr>
        </p:nvSpPr>
        <p:spPr>
          <a:xfrm>
            <a:off x="8610600" y="6356350"/>
            <a:ext cx="2712720"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16</a:t>
            </a:fld>
            <a:endParaRPr lang="en-US">
              <a:solidFill>
                <a:schemeClr val="tx2">
                  <a:lumMod val="50000"/>
                  <a:lumOff val="50000"/>
                </a:schemeClr>
              </a:solidFill>
            </a:endParaRPr>
          </a:p>
        </p:txBody>
      </p:sp>
      <p:sp>
        <p:nvSpPr>
          <p:cNvPr id="2" name="Title 1">
            <a:extLst>
              <a:ext uri="{FF2B5EF4-FFF2-40B4-BE49-F238E27FC236}">
                <a16:creationId xmlns:a16="http://schemas.microsoft.com/office/drawing/2014/main" id="{569F6EA5-1EEF-4F8D-A202-227127F37230}"/>
              </a:ext>
            </a:extLst>
          </p:cNvPr>
          <p:cNvSpPr>
            <a:spLocks noGrp="1"/>
          </p:cNvSpPr>
          <p:nvPr>
            <p:ph type="title" idx="4294967295"/>
          </p:nvPr>
        </p:nvSpPr>
        <p:spPr>
          <a:xfrm>
            <a:off x="7783513" y="561975"/>
            <a:ext cx="4408487" cy="1371600"/>
          </a:xfrm>
        </p:spPr>
        <p:txBody>
          <a:bodyPr vert="horz" lIns="91440" tIns="45720" rIns="91440" bIns="45720" rtlCol="0" anchor="ctr">
            <a:normAutofit/>
          </a:bodyPr>
          <a:lstStyle/>
          <a:p>
            <a:r>
              <a:rPr lang="en-US" sz="3600" dirty="0"/>
              <a:t>Children vs. Region</a:t>
            </a:r>
          </a:p>
        </p:txBody>
      </p:sp>
      <p:pic>
        <p:nvPicPr>
          <p:cNvPr id="4" name="Picture 3" descr="Chart, bar chart&#10;&#10;Description automatically generated">
            <a:extLst>
              <a:ext uri="{FF2B5EF4-FFF2-40B4-BE49-F238E27FC236}">
                <a16:creationId xmlns:a16="http://schemas.microsoft.com/office/drawing/2014/main" id="{62E7576B-D949-2C42-AB04-A3C0E8D9B1D1}"/>
              </a:ext>
            </a:extLst>
          </p:cNvPr>
          <p:cNvPicPr>
            <a:picLocks noChangeAspect="1"/>
          </p:cNvPicPr>
          <p:nvPr/>
        </p:nvPicPr>
        <p:blipFill>
          <a:blip r:embed="rId3"/>
          <a:stretch>
            <a:fillRect/>
          </a:stretch>
        </p:blipFill>
        <p:spPr>
          <a:xfrm>
            <a:off x="549058" y="2456123"/>
            <a:ext cx="5431536" cy="3476183"/>
          </a:xfrm>
          <a:prstGeom prst="rect">
            <a:avLst/>
          </a:prstGeom>
        </p:spPr>
      </p:pic>
      <p:pic>
        <p:nvPicPr>
          <p:cNvPr id="3" name="Picture 2" descr="Chart, bar chart&#10;&#10;Description automatically generated">
            <a:extLst>
              <a:ext uri="{FF2B5EF4-FFF2-40B4-BE49-F238E27FC236}">
                <a16:creationId xmlns:a16="http://schemas.microsoft.com/office/drawing/2014/main" id="{49D58938-C8C1-FA42-82FB-507C0E48439A}"/>
              </a:ext>
            </a:extLst>
          </p:cNvPr>
          <p:cNvPicPr>
            <a:picLocks noChangeAspect="1"/>
          </p:cNvPicPr>
          <p:nvPr/>
        </p:nvPicPr>
        <p:blipFill>
          <a:blip r:embed="rId4"/>
          <a:stretch>
            <a:fillRect/>
          </a:stretch>
        </p:blipFill>
        <p:spPr>
          <a:xfrm>
            <a:off x="6211408" y="2790581"/>
            <a:ext cx="5431536" cy="2797240"/>
          </a:xfrm>
          <a:prstGeom prst="rect">
            <a:avLst/>
          </a:prstGeom>
        </p:spPr>
      </p:pic>
      <p:sp>
        <p:nvSpPr>
          <p:cNvPr id="13" name="Text Placeholder 4">
            <a:extLst>
              <a:ext uri="{FF2B5EF4-FFF2-40B4-BE49-F238E27FC236}">
                <a16:creationId xmlns:a16="http://schemas.microsoft.com/office/drawing/2014/main" id="{A553547C-8B3D-2C46-807D-07776226DFCB}"/>
              </a:ext>
            </a:extLst>
          </p:cNvPr>
          <p:cNvSpPr txBox="1">
            <a:spLocks/>
          </p:cNvSpPr>
          <p:nvPr/>
        </p:nvSpPr>
        <p:spPr>
          <a:xfrm>
            <a:off x="746760" y="835746"/>
            <a:ext cx="3291840" cy="823912"/>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400" b="1" kern="1200" cap="none" baseline="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028540600"/>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B08890F-0304-4336-8A5F-BCCA24EADE2D}"/>
              </a:ext>
            </a:extLst>
          </p:cNvPr>
          <p:cNvSpPr>
            <a:spLocks noGrp="1"/>
          </p:cNvSpPr>
          <p:nvPr>
            <p:ph type="sldNum" sz="quarter" idx="12"/>
          </p:nvPr>
        </p:nvSpPr>
        <p:spPr/>
        <p:txBody>
          <a:bodyPr vert="horz" lIns="91440" tIns="45720" rIns="91440" bIns="45720" rtlCol="0" anchor="t">
            <a:normAutofit/>
          </a:bodyPr>
          <a:lstStyle/>
          <a:p>
            <a:pPr defTabSz="457200">
              <a:lnSpc>
                <a:spcPct val="90000"/>
              </a:lnSpc>
              <a:spcAft>
                <a:spcPts val="600"/>
              </a:spcAft>
            </a:pPr>
            <a:fld id="{A65A5C87-DF58-40C8-B092-1DE63DB4547E}" type="slidenum">
              <a:rPr lang="en-US" smtClean="0"/>
              <a:pPr defTabSz="457200">
                <a:lnSpc>
                  <a:spcPct val="90000"/>
                </a:lnSpc>
                <a:spcAft>
                  <a:spcPts val="600"/>
                </a:spcAft>
              </a:pPr>
              <a:t>17</a:t>
            </a:fld>
            <a:endParaRPr lang="en-US"/>
          </a:p>
        </p:txBody>
      </p:sp>
      <p:sp>
        <p:nvSpPr>
          <p:cNvPr id="2" name="Title 1">
            <a:extLst>
              <a:ext uri="{FF2B5EF4-FFF2-40B4-BE49-F238E27FC236}">
                <a16:creationId xmlns:a16="http://schemas.microsoft.com/office/drawing/2014/main" id="{569F6EA5-1EEF-4F8D-A202-227127F37230}"/>
              </a:ext>
            </a:extLst>
          </p:cNvPr>
          <p:cNvSpPr>
            <a:spLocks noGrp="1"/>
          </p:cNvSpPr>
          <p:nvPr>
            <p:ph type="title" idx="4294967295"/>
          </p:nvPr>
        </p:nvSpPr>
        <p:spPr>
          <a:xfrm>
            <a:off x="0" y="360363"/>
            <a:ext cx="6937375" cy="1049337"/>
          </a:xfrm>
        </p:spPr>
        <p:txBody>
          <a:bodyPr vert="horz" lIns="91440" tIns="45720" rIns="91440" bIns="45720" rtlCol="0" anchor="t">
            <a:normAutofit/>
          </a:bodyPr>
          <a:lstStyle/>
          <a:p>
            <a:r>
              <a:rPr lang="en-US" dirty="0"/>
              <a:t>Charges vs. Sex &amp; Smoker</a:t>
            </a:r>
          </a:p>
        </p:txBody>
      </p:sp>
      <p:sp>
        <p:nvSpPr>
          <p:cNvPr id="13" name="Text Placeholder 4">
            <a:extLst>
              <a:ext uri="{FF2B5EF4-FFF2-40B4-BE49-F238E27FC236}">
                <a16:creationId xmlns:a16="http://schemas.microsoft.com/office/drawing/2014/main" id="{A553547C-8B3D-2C46-807D-07776226DFCB}"/>
              </a:ext>
            </a:extLst>
          </p:cNvPr>
          <p:cNvSpPr txBox="1">
            <a:spLocks/>
          </p:cNvSpPr>
          <p:nvPr/>
        </p:nvSpPr>
        <p:spPr>
          <a:xfrm>
            <a:off x="746760" y="835746"/>
            <a:ext cx="3291840" cy="823912"/>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400" b="1" kern="1200" cap="none" baseline="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
        <p:nvSpPr>
          <p:cNvPr id="7" name="TextBox 6">
            <a:extLst>
              <a:ext uri="{FF2B5EF4-FFF2-40B4-BE49-F238E27FC236}">
                <a16:creationId xmlns:a16="http://schemas.microsoft.com/office/drawing/2014/main" id="{DEF1B174-C844-EA48-924F-1691C411DA50}"/>
              </a:ext>
            </a:extLst>
          </p:cNvPr>
          <p:cNvSpPr txBox="1"/>
          <p:nvPr/>
        </p:nvSpPr>
        <p:spPr>
          <a:xfrm>
            <a:off x="2392680" y="1566840"/>
            <a:ext cx="2038681" cy="400110"/>
          </a:xfrm>
          <a:prstGeom prst="rect">
            <a:avLst/>
          </a:prstGeom>
          <a:noFill/>
        </p:spPr>
        <p:txBody>
          <a:bodyPr wrap="square" rtlCol="0" anchor="t" anchorCtr="0">
            <a:spAutoFit/>
          </a:bodyPr>
          <a:lstStyle/>
          <a:p>
            <a:r>
              <a:rPr lang="en-US" sz="2000" dirty="0"/>
              <a:t>Charges v. Sex</a:t>
            </a:r>
          </a:p>
        </p:txBody>
      </p:sp>
      <p:sp>
        <p:nvSpPr>
          <p:cNvPr id="15" name="TextBox 14">
            <a:extLst>
              <a:ext uri="{FF2B5EF4-FFF2-40B4-BE49-F238E27FC236}">
                <a16:creationId xmlns:a16="http://schemas.microsoft.com/office/drawing/2014/main" id="{48FD6878-E23F-1B4F-906E-7D69BA2CFCFC}"/>
              </a:ext>
            </a:extLst>
          </p:cNvPr>
          <p:cNvSpPr txBox="1"/>
          <p:nvPr/>
        </p:nvSpPr>
        <p:spPr>
          <a:xfrm>
            <a:off x="7969963" y="1541086"/>
            <a:ext cx="3074005" cy="400110"/>
          </a:xfrm>
          <a:prstGeom prst="rect">
            <a:avLst/>
          </a:prstGeom>
          <a:noFill/>
        </p:spPr>
        <p:txBody>
          <a:bodyPr wrap="square" rtlCol="0" anchor="t" anchorCtr="0">
            <a:spAutoFit/>
          </a:bodyPr>
          <a:lstStyle/>
          <a:p>
            <a:r>
              <a:rPr lang="en-US" sz="2000" dirty="0"/>
              <a:t>Charges vs. Smoker</a:t>
            </a:r>
          </a:p>
        </p:txBody>
      </p:sp>
      <p:pic>
        <p:nvPicPr>
          <p:cNvPr id="3" name="Picture 2">
            <a:extLst>
              <a:ext uri="{FF2B5EF4-FFF2-40B4-BE49-F238E27FC236}">
                <a16:creationId xmlns:a16="http://schemas.microsoft.com/office/drawing/2014/main" id="{FC52EB21-389C-834B-9B07-1FB2AC2FC754}"/>
              </a:ext>
            </a:extLst>
          </p:cNvPr>
          <p:cNvPicPr>
            <a:picLocks noChangeAspect="1"/>
          </p:cNvPicPr>
          <p:nvPr/>
        </p:nvPicPr>
        <p:blipFill>
          <a:blip r:embed="rId3"/>
          <a:stretch>
            <a:fillRect/>
          </a:stretch>
        </p:blipFill>
        <p:spPr>
          <a:xfrm>
            <a:off x="226636" y="2161046"/>
            <a:ext cx="5834090" cy="3168650"/>
          </a:xfrm>
          <a:prstGeom prst="rect">
            <a:avLst/>
          </a:prstGeom>
        </p:spPr>
      </p:pic>
      <p:pic>
        <p:nvPicPr>
          <p:cNvPr id="4" name="Picture 3">
            <a:extLst>
              <a:ext uri="{FF2B5EF4-FFF2-40B4-BE49-F238E27FC236}">
                <a16:creationId xmlns:a16="http://schemas.microsoft.com/office/drawing/2014/main" id="{A85A1243-DE2A-EA49-A142-75AE42FC1C05}"/>
              </a:ext>
            </a:extLst>
          </p:cNvPr>
          <p:cNvPicPr>
            <a:picLocks noChangeAspect="1"/>
          </p:cNvPicPr>
          <p:nvPr/>
        </p:nvPicPr>
        <p:blipFill>
          <a:blip r:embed="rId4"/>
          <a:stretch>
            <a:fillRect/>
          </a:stretch>
        </p:blipFill>
        <p:spPr>
          <a:xfrm>
            <a:off x="6219261" y="2161045"/>
            <a:ext cx="5545136" cy="3168649"/>
          </a:xfrm>
          <a:prstGeom prst="rect">
            <a:avLst/>
          </a:prstGeom>
        </p:spPr>
      </p:pic>
    </p:spTree>
    <p:extLst>
      <p:ext uri="{BB962C8B-B14F-4D97-AF65-F5344CB8AC3E}">
        <p14:creationId xmlns:p14="http://schemas.microsoft.com/office/powerpoint/2010/main" val="2450338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B08890F-0304-4336-8A5F-BCCA24EADE2D}"/>
              </a:ext>
            </a:extLst>
          </p:cNvPr>
          <p:cNvSpPr>
            <a:spLocks noGrp="1"/>
          </p:cNvSpPr>
          <p:nvPr>
            <p:ph type="sldNum" sz="quarter" idx="12"/>
          </p:nvPr>
        </p:nvSpPr>
        <p:spPr>
          <a:xfrm>
            <a:off x="8869680" y="6356350"/>
            <a:ext cx="2743200"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18</a:t>
            </a:fld>
            <a:endParaRPr lang="en-US">
              <a:solidFill>
                <a:schemeClr val="tx2">
                  <a:lumMod val="50000"/>
                  <a:lumOff val="50000"/>
                </a:schemeClr>
              </a:solidFill>
            </a:endParaRPr>
          </a:p>
        </p:txBody>
      </p:sp>
      <p:sp>
        <p:nvSpPr>
          <p:cNvPr id="2" name="Title 1">
            <a:extLst>
              <a:ext uri="{FF2B5EF4-FFF2-40B4-BE49-F238E27FC236}">
                <a16:creationId xmlns:a16="http://schemas.microsoft.com/office/drawing/2014/main" id="{569F6EA5-1EEF-4F8D-A202-227127F37230}"/>
              </a:ext>
            </a:extLst>
          </p:cNvPr>
          <p:cNvSpPr>
            <a:spLocks noGrp="1"/>
          </p:cNvSpPr>
          <p:nvPr>
            <p:ph type="title" idx="4294967295"/>
          </p:nvPr>
        </p:nvSpPr>
        <p:spPr>
          <a:xfrm>
            <a:off x="0" y="290513"/>
            <a:ext cx="4792663" cy="1371600"/>
          </a:xfrm>
        </p:spPr>
        <p:txBody>
          <a:bodyPr vert="horz" lIns="91440" tIns="45720" rIns="91440" bIns="45720" rtlCol="0" anchor="ctr">
            <a:normAutofit/>
          </a:bodyPr>
          <a:lstStyle/>
          <a:p>
            <a:r>
              <a:rPr lang="en-US" sz="4000" dirty="0"/>
              <a:t>Charges vs. Region</a:t>
            </a:r>
          </a:p>
        </p:txBody>
      </p:sp>
      <p:pic>
        <p:nvPicPr>
          <p:cNvPr id="5" name="Picture 4">
            <a:extLst>
              <a:ext uri="{FF2B5EF4-FFF2-40B4-BE49-F238E27FC236}">
                <a16:creationId xmlns:a16="http://schemas.microsoft.com/office/drawing/2014/main" id="{5A8A4EBF-110B-964B-AEA3-9420352DF4A4}"/>
              </a:ext>
            </a:extLst>
          </p:cNvPr>
          <p:cNvPicPr>
            <a:picLocks noChangeAspect="1"/>
          </p:cNvPicPr>
          <p:nvPr/>
        </p:nvPicPr>
        <p:blipFill>
          <a:blip r:embed="rId3"/>
          <a:stretch>
            <a:fillRect/>
          </a:stretch>
        </p:blipFill>
        <p:spPr>
          <a:xfrm>
            <a:off x="2424160" y="2091095"/>
            <a:ext cx="7347144" cy="4206240"/>
          </a:xfrm>
          <a:prstGeom prst="rect">
            <a:avLst/>
          </a:prstGeom>
        </p:spPr>
      </p:pic>
      <p:sp>
        <p:nvSpPr>
          <p:cNvPr id="13" name="Text Placeholder 4">
            <a:extLst>
              <a:ext uri="{FF2B5EF4-FFF2-40B4-BE49-F238E27FC236}">
                <a16:creationId xmlns:a16="http://schemas.microsoft.com/office/drawing/2014/main" id="{A553547C-8B3D-2C46-807D-07776226DFCB}"/>
              </a:ext>
            </a:extLst>
          </p:cNvPr>
          <p:cNvSpPr txBox="1">
            <a:spLocks/>
          </p:cNvSpPr>
          <p:nvPr/>
        </p:nvSpPr>
        <p:spPr>
          <a:xfrm>
            <a:off x="746760" y="835746"/>
            <a:ext cx="3291840" cy="823912"/>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400" b="1" kern="1200" cap="none" baseline="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463799684"/>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B08890F-0304-4336-8A5F-BCCA24EADE2D}"/>
              </a:ext>
            </a:extLst>
          </p:cNvPr>
          <p:cNvSpPr>
            <a:spLocks noGrp="1"/>
          </p:cNvSpPr>
          <p:nvPr>
            <p:ph type="sldNum" sz="quarter" idx="12"/>
          </p:nvPr>
        </p:nvSpPr>
        <p:spPr>
          <a:xfrm>
            <a:off x="8610600" y="6356350"/>
            <a:ext cx="2712720"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19</a:t>
            </a:fld>
            <a:endParaRPr lang="en-US">
              <a:solidFill>
                <a:schemeClr val="tx2">
                  <a:lumMod val="50000"/>
                  <a:lumOff val="50000"/>
                </a:schemeClr>
              </a:solidFill>
            </a:endParaRPr>
          </a:p>
        </p:txBody>
      </p:sp>
      <p:sp>
        <p:nvSpPr>
          <p:cNvPr id="2" name="Title 1">
            <a:extLst>
              <a:ext uri="{FF2B5EF4-FFF2-40B4-BE49-F238E27FC236}">
                <a16:creationId xmlns:a16="http://schemas.microsoft.com/office/drawing/2014/main" id="{569F6EA5-1EEF-4F8D-A202-227127F37230}"/>
              </a:ext>
            </a:extLst>
          </p:cNvPr>
          <p:cNvSpPr>
            <a:spLocks noGrp="1"/>
          </p:cNvSpPr>
          <p:nvPr>
            <p:ph type="title" idx="4294967295"/>
          </p:nvPr>
        </p:nvSpPr>
        <p:spPr>
          <a:xfrm>
            <a:off x="0" y="361950"/>
            <a:ext cx="5432425" cy="1371600"/>
          </a:xfrm>
        </p:spPr>
        <p:txBody>
          <a:bodyPr vert="horz" lIns="91440" tIns="45720" rIns="91440" bIns="45720" rtlCol="0" anchor="ctr">
            <a:normAutofit/>
          </a:bodyPr>
          <a:lstStyle/>
          <a:p>
            <a:r>
              <a:rPr lang="en-US" sz="3600" dirty="0"/>
              <a:t>Smoker vs. Sex &amp; Region</a:t>
            </a:r>
          </a:p>
        </p:txBody>
      </p:sp>
      <p:sp>
        <p:nvSpPr>
          <p:cNvPr id="13" name="Text Placeholder 4">
            <a:extLst>
              <a:ext uri="{FF2B5EF4-FFF2-40B4-BE49-F238E27FC236}">
                <a16:creationId xmlns:a16="http://schemas.microsoft.com/office/drawing/2014/main" id="{A553547C-8B3D-2C46-807D-07776226DFCB}"/>
              </a:ext>
            </a:extLst>
          </p:cNvPr>
          <p:cNvSpPr txBox="1">
            <a:spLocks/>
          </p:cNvSpPr>
          <p:nvPr/>
        </p:nvSpPr>
        <p:spPr>
          <a:xfrm>
            <a:off x="746760" y="835746"/>
            <a:ext cx="3291840" cy="823912"/>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400" b="1" kern="1200" cap="none" baseline="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pic>
        <p:nvPicPr>
          <p:cNvPr id="1026" name="Picture 2">
            <a:extLst>
              <a:ext uri="{FF2B5EF4-FFF2-40B4-BE49-F238E27FC236}">
                <a16:creationId xmlns:a16="http://schemas.microsoft.com/office/drawing/2014/main" id="{9C09C670-2BCB-4640-B8B3-90CBEE59EC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095" y="1822451"/>
            <a:ext cx="4902200" cy="3302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AB5AC9A-A00F-A945-8896-EE6E4BDFC945}"/>
              </a:ext>
            </a:extLst>
          </p:cNvPr>
          <p:cNvSpPr/>
          <p:nvPr/>
        </p:nvSpPr>
        <p:spPr>
          <a:xfrm>
            <a:off x="739672" y="5213352"/>
            <a:ext cx="4441928" cy="1200329"/>
          </a:xfrm>
          <a:prstGeom prst="rect">
            <a:avLst/>
          </a:prstGeom>
        </p:spPr>
        <p:txBody>
          <a:bodyPr wrap="square">
            <a:spAutoFit/>
          </a:bodyPr>
          <a:lstStyle/>
          <a:p>
            <a:r>
              <a:rPr lang="en-US" dirty="0">
                <a:solidFill>
                  <a:srgbClr val="000000"/>
                </a:solidFill>
                <a:latin typeface="Helvetica Neue" panose="02000503000000020004" pitchFamily="2" charset="0"/>
              </a:rPr>
              <a:t>There are indeed more Smokers in the Southeast, followed by the Northeast, Northwest-Southwest (~ the same), respectively.</a:t>
            </a:r>
            <a:endParaRPr lang="en-US" dirty="0"/>
          </a:p>
        </p:txBody>
      </p:sp>
      <p:pic>
        <p:nvPicPr>
          <p:cNvPr id="1028" name="Picture 4">
            <a:extLst>
              <a:ext uri="{FF2B5EF4-FFF2-40B4-BE49-F238E27FC236}">
                <a16:creationId xmlns:a16="http://schemas.microsoft.com/office/drawing/2014/main" id="{4C44B7C3-AE77-3947-9C00-F49C1595A8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822451"/>
            <a:ext cx="4902200" cy="3302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56866B2E-58C0-3440-9F6B-61DF4054936B}"/>
              </a:ext>
            </a:extLst>
          </p:cNvPr>
          <p:cNvSpPr/>
          <p:nvPr/>
        </p:nvSpPr>
        <p:spPr>
          <a:xfrm>
            <a:off x="6248400" y="5195485"/>
            <a:ext cx="5074920" cy="923330"/>
          </a:xfrm>
          <a:prstGeom prst="rect">
            <a:avLst/>
          </a:prstGeom>
        </p:spPr>
        <p:txBody>
          <a:bodyPr wrap="square">
            <a:spAutoFit/>
          </a:bodyPr>
          <a:lstStyle/>
          <a:p>
            <a:r>
              <a:rPr lang="en-US" dirty="0">
                <a:solidFill>
                  <a:srgbClr val="000000"/>
                </a:solidFill>
                <a:latin typeface="Helvetica Neue" panose="02000503000000020004" pitchFamily="2" charset="0"/>
              </a:rPr>
              <a:t>The split between Smokers and Non-Smokers by Sex is similar, but there are more Smokers who are Male than Female.</a:t>
            </a:r>
            <a:endParaRPr lang="en-US" dirty="0"/>
          </a:p>
        </p:txBody>
      </p:sp>
    </p:spTree>
    <p:extLst>
      <p:ext uri="{BB962C8B-B14F-4D97-AF65-F5344CB8AC3E}">
        <p14:creationId xmlns:p14="http://schemas.microsoft.com/office/powerpoint/2010/main" val="99100501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A85B-2AC6-4E29-B074-AB92F8FA9BB1}"/>
              </a:ext>
            </a:extLst>
          </p:cNvPr>
          <p:cNvSpPr>
            <a:spLocks noGrp="1"/>
          </p:cNvSpPr>
          <p:nvPr>
            <p:ph type="title"/>
          </p:nvPr>
        </p:nvSpPr>
        <p:spPr>
          <a:xfrm>
            <a:off x="659234" y="957447"/>
            <a:ext cx="3383280" cy="4943105"/>
          </a:xfrm>
        </p:spPr>
        <p:txBody>
          <a:bodyPr vert="horz" lIns="91440" tIns="45720" rIns="91440" bIns="45720" rtlCol="0" anchor="ctr">
            <a:normAutofit/>
          </a:bodyPr>
          <a:lstStyle/>
          <a:p>
            <a:r>
              <a:rPr lang="en-US" sz="4000"/>
              <a:t>Overview</a:t>
            </a:r>
          </a:p>
        </p:txBody>
      </p:sp>
      <p:graphicFrame>
        <p:nvGraphicFramePr>
          <p:cNvPr id="7" name="Content Placeholder 2">
            <a:extLst>
              <a:ext uri="{FF2B5EF4-FFF2-40B4-BE49-F238E27FC236}">
                <a16:creationId xmlns:a16="http://schemas.microsoft.com/office/drawing/2014/main" id="{428A7259-2A76-4176-ABCD-D090AF26AD68}"/>
              </a:ext>
            </a:extLst>
          </p:cNvPr>
          <p:cNvGraphicFramePr>
            <a:graphicFrameLocks noGrp="1"/>
          </p:cNvGraphicFramePr>
          <p:nvPr>
            <p:ph idx="1"/>
            <p:extLst>
              <p:ext uri="{D42A27DB-BD31-4B8C-83A1-F6EECF244321}">
                <p14:modId xmlns:p14="http://schemas.microsoft.com/office/powerpoint/2010/main" val="525534344"/>
              </p:ext>
            </p:extLst>
          </p:nvPr>
        </p:nvGraphicFramePr>
        <p:xfrm>
          <a:off x="4553712" y="621792"/>
          <a:ext cx="6812280"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78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B08890F-0304-4336-8A5F-BCCA24EADE2D}"/>
              </a:ext>
            </a:extLst>
          </p:cNvPr>
          <p:cNvSpPr>
            <a:spLocks noGrp="1"/>
          </p:cNvSpPr>
          <p:nvPr>
            <p:ph type="sldNum" sz="quarter" idx="12"/>
          </p:nvPr>
        </p:nvSpPr>
        <p:spPr>
          <a:xfrm>
            <a:off x="661251" y="798973"/>
            <a:ext cx="811019" cy="503578"/>
          </a:xfrm>
        </p:spPr>
        <p:txBody>
          <a:bodyPr vert="horz" lIns="91440" tIns="45720" rIns="91440" bIns="45720" rtlCol="0" anchor="t">
            <a:normAutofit/>
          </a:bodyPr>
          <a:lstStyle/>
          <a:p>
            <a:pPr algn="l" defTabSz="457200">
              <a:lnSpc>
                <a:spcPct val="90000"/>
              </a:lnSpc>
              <a:spcAft>
                <a:spcPts val="600"/>
              </a:spcAft>
            </a:pPr>
            <a:fld id="{A65A5C87-DF58-40C8-B092-1DE63DB4547E}" type="slidenum">
              <a:rPr lang="en-US" smtClean="0"/>
              <a:pPr algn="l" defTabSz="457200">
                <a:lnSpc>
                  <a:spcPct val="90000"/>
                </a:lnSpc>
                <a:spcAft>
                  <a:spcPts val="600"/>
                </a:spcAft>
              </a:pPr>
              <a:t>20</a:t>
            </a:fld>
            <a:endParaRPr lang="en-US"/>
          </a:p>
        </p:txBody>
      </p:sp>
      <p:sp>
        <p:nvSpPr>
          <p:cNvPr id="2" name="Title 1">
            <a:extLst>
              <a:ext uri="{FF2B5EF4-FFF2-40B4-BE49-F238E27FC236}">
                <a16:creationId xmlns:a16="http://schemas.microsoft.com/office/drawing/2014/main" id="{569F6EA5-1EEF-4F8D-A202-227127F37230}"/>
              </a:ext>
            </a:extLst>
          </p:cNvPr>
          <p:cNvSpPr>
            <a:spLocks noGrp="1"/>
          </p:cNvSpPr>
          <p:nvPr>
            <p:ph type="title" idx="4294967295"/>
          </p:nvPr>
        </p:nvSpPr>
        <p:spPr>
          <a:xfrm>
            <a:off x="0" y="184150"/>
            <a:ext cx="3167063" cy="1301750"/>
          </a:xfrm>
        </p:spPr>
        <p:txBody>
          <a:bodyPr vert="horz" lIns="91440" tIns="45720" rIns="91440" bIns="45720" rtlCol="0" anchor="ctr">
            <a:normAutofit/>
          </a:bodyPr>
          <a:lstStyle/>
          <a:p>
            <a:r>
              <a:rPr lang="en-US" dirty="0"/>
              <a:t>Smokers</a:t>
            </a:r>
          </a:p>
        </p:txBody>
      </p:sp>
      <p:sp>
        <p:nvSpPr>
          <p:cNvPr id="13" name="Text Placeholder 4">
            <a:extLst>
              <a:ext uri="{FF2B5EF4-FFF2-40B4-BE49-F238E27FC236}">
                <a16:creationId xmlns:a16="http://schemas.microsoft.com/office/drawing/2014/main" id="{A553547C-8B3D-2C46-807D-07776226DFCB}"/>
              </a:ext>
            </a:extLst>
          </p:cNvPr>
          <p:cNvSpPr txBox="1">
            <a:spLocks/>
          </p:cNvSpPr>
          <p:nvPr/>
        </p:nvSpPr>
        <p:spPr>
          <a:xfrm>
            <a:off x="746760" y="835746"/>
            <a:ext cx="3291840" cy="823912"/>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400" b="1" kern="1200" cap="none" baseline="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pic>
        <p:nvPicPr>
          <p:cNvPr id="4" name="Picture 3">
            <a:extLst>
              <a:ext uri="{FF2B5EF4-FFF2-40B4-BE49-F238E27FC236}">
                <a16:creationId xmlns:a16="http://schemas.microsoft.com/office/drawing/2014/main" id="{CA28D4AD-3432-D740-8E07-38479395B767}"/>
              </a:ext>
            </a:extLst>
          </p:cNvPr>
          <p:cNvPicPr>
            <a:picLocks noChangeAspect="1"/>
          </p:cNvPicPr>
          <p:nvPr/>
        </p:nvPicPr>
        <p:blipFill>
          <a:blip r:embed="rId3"/>
          <a:stretch>
            <a:fillRect/>
          </a:stretch>
        </p:blipFill>
        <p:spPr>
          <a:xfrm>
            <a:off x="4876800" y="152400"/>
            <a:ext cx="6955394" cy="6221619"/>
          </a:xfrm>
          <a:prstGeom prst="rect">
            <a:avLst/>
          </a:prstGeom>
        </p:spPr>
      </p:pic>
      <p:sp>
        <p:nvSpPr>
          <p:cNvPr id="6" name="TextBox 5">
            <a:extLst>
              <a:ext uri="{FF2B5EF4-FFF2-40B4-BE49-F238E27FC236}">
                <a16:creationId xmlns:a16="http://schemas.microsoft.com/office/drawing/2014/main" id="{1D08F94D-DE1C-074E-8541-E0F4806DBB11}"/>
              </a:ext>
            </a:extLst>
          </p:cNvPr>
          <p:cNvSpPr txBox="1"/>
          <p:nvPr/>
        </p:nvSpPr>
        <p:spPr>
          <a:xfrm>
            <a:off x="746760" y="1981200"/>
            <a:ext cx="3749040" cy="2862322"/>
          </a:xfrm>
          <a:prstGeom prst="rect">
            <a:avLst/>
          </a:prstGeom>
          <a:noFill/>
        </p:spPr>
        <p:txBody>
          <a:bodyPr wrap="square" rtlCol="0">
            <a:spAutoFit/>
          </a:bodyPr>
          <a:lstStyle/>
          <a:p>
            <a:r>
              <a:rPr lang="en-US" dirty="0"/>
              <a:t>Looking back at the Correlation Matrix we know there is a low correlation between pairs of numerical variables, however, by looking at the same pairings segmented by Smokers and Non-Smokers, patterns begin to emerge that we can explore more deeply.  Specifically, charges for smokers by age and BMI.</a:t>
            </a:r>
          </a:p>
        </p:txBody>
      </p:sp>
      <p:cxnSp>
        <p:nvCxnSpPr>
          <p:cNvPr id="8" name="Straight Arrow Connector 7">
            <a:extLst>
              <a:ext uri="{FF2B5EF4-FFF2-40B4-BE49-F238E27FC236}">
                <a16:creationId xmlns:a16="http://schemas.microsoft.com/office/drawing/2014/main" id="{968EF75A-CEA9-8F45-8079-3C31CEEAA686}"/>
              </a:ext>
            </a:extLst>
          </p:cNvPr>
          <p:cNvCxnSpPr>
            <a:cxnSpLocks/>
          </p:cNvCxnSpPr>
          <p:nvPr/>
        </p:nvCxnSpPr>
        <p:spPr>
          <a:xfrm>
            <a:off x="4343400" y="3135362"/>
            <a:ext cx="687977" cy="46205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3B513EAC-3F37-EC4C-8946-CB1E4C4EC183}"/>
              </a:ext>
            </a:extLst>
          </p:cNvPr>
          <p:cNvSpPr/>
          <p:nvPr/>
        </p:nvSpPr>
        <p:spPr>
          <a:xfrm>
            <a:off x="4876800" y="3135362"/>
            <a:ext cx="3526971" cy="2308324"/>
          </a:xfrm>
          <a:prstGeom prst="ellipse">
            <a:avLst/>
          </a:prstGeom>
          <a:solidFill>
            <a:schemeClr val="accent6">
              <a:lumMod val="20000"/>
              <a:lumOff val="8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6079309"/>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B08890F-0304-4336-8A5F-BCCA24EADE2D}"/>
              </a:ext>
            </a:extLst>
          </p:cNvPr>
          <p:cNvSpPr>
            <a:spLocks noGrp="1"/>
          </p:cNvSpPr>
          <p:nvPr>
            <p:ph type="sldNum" sz="quarter" idx="12"/>
          </p:nvPr>
        </p:nvSpPr>
        <p:spPr>
          <a:xfrm>
            <a:off x="8540496" y="6356350"/>
            <a:ext cx="2743200"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21</a:t>
            </a:fld>
            <a:endParaRPr lang="en-US">
              <a:solidFill>
                <a:schemeClr val="tx2">
                  <a:lumMod val="50000"/>
                  <a:lumOff val="50000"/>
                </a:schemeClr>
              </a:solidFill>
            </a:endParaRPr>
          </a:p>
        </p:txBody>
      </p:sp>
      <p:sp>
        <p:nvSpPr>
          <p:cNvPr id="2" name="Title 1">
            <a:extLst>
              <a:ext uri="{FF2B5EF4-FFF2-40B4-BE49-F238E27FC236}">
                <a16:creationId xmlns:a16="http://schemas.microsoft.com/office/drawing/2014/main" id="{569F6EA5-1EEF-4F8D-A202-227127F37230}"/>
              </a:ext>
            </a:extLst>
          </p:cNvPr>
          <p:cNvSpPr>
            <a:spLocks noGrp="1"/>
          </p:cNvSpPr>
          <p:nvPr>
            <p:ph type="title" idx="4294967295"/>
          </p:nvPr>
        </p:nvSpPr>
        <p:spPr>
          <a:xfrm>
            <a:off x="0" y="587375"/>
            <a:ext cx="5638800" cy="1644650"/>
          </a:xfrm>
        </p:spPr>
        <p:txBody>
          <a:bodyPr vert="horz" lIns="91440" tIns="45720" rIns="91440" bIns="45720" rtlCol="0" anchor="ctr">
            <a:normAutofit/>
          </a:bodyPr>
          <a:lstStyle/>
          <a:p>
            <a:r>
              <a:rPr lang="en-US" sz="3200" dirty="0"/>
              <a:t>Charges  vs. BMI vs. Smokers</a:t>
            </a:r>
          </a:p>
        </p:txBody>
      </p:sp>
      <p:sp>
        <p:nvSpPr>
          <p:cNvPr id="6" name="TextBox 5">
            <a:extLst>
              <a:ext uri="{FF2B5EF4-FFF2-40B4-BE49-F238E27FC236}">
                <a16:creationId xmlns:a16="http://schemas.microsoft.com/office/drawing/2014/main" id="{1D08F94D-DE1C-074E-8541-E0F4806DBB11}"/>
              </a:ext>
            </a:extLst>
          </p:cNvPr>
          <p:cNvSpPr txBox="1"/>
          <p:nvPr/>
        </p:nvSpPr>
        <p:spPr>
          <a:xfrm>
            <a:off x="5732164" y="586740"/>
            <a:ext cx="6002636" cy="1645920"/>
          </a:xfrm>
          <a:prstGeom prst="rect">
            <a:avLst/>
          </a:prstGeom>
        </p:spPr>
        <p:txBody>
          <a:bodyPr vert="horz" lIns="91440" tIns="45720" rIns="91440" bIns="45720" rtlCol="0" anchor="ctr">
            <a:normAutofit/>
          </a:bodyPr>
          <a:lstStyle/>
          <a:p>
            <a:pPr marL="285750" indent="-228600">
              <a:spcAft>
                <a:spcPts val="600"/>
              </a:spcAft>
              <a:buClr>
                <a:schemeClr val="accent1"/>
              </a:buClr>
              <a:buSzPct val="100000"/>
              <a:buFont typeface="Arial" panose="020B0604020202020204" pitchFamily="34" charset="0"/>
              <a:buChar char="•"/>
            </a:pPr>
            <a:r>
              <a:rPr lang="en-US" sz="1500" dirty="0"/>
              <a:t>We can see that the Non-Smokers have lower charges overall than Smokers. </a:t>
            </a:r>
          </a:p>
          <a:p>
            <a:pPr marL="285750" indent="-228600">
              <a:spcAft>
                <a:spcPts val="600"/>
              </a:spcAft>
              <a:buClr>
                <a:schemeClr val="accent1"/>
              </a:buClr>
              <a:buSzPct val="100000"/>
              <a:buFont typeface="Arial" panose="020B0604020202020204" pitchFamily="34" charset="0"/>
              <a:buChar char="•"/>
            </a:pPr>
            <a:r>
              <a:rPr lang="en-US" sz="1500" dirty="0"/>
              <a:t>The rate of change for Non-Smokers charges is relatively flat (i.e., slope ~= to 0) with increasing BMI as compared to Smokers who have linearly increasing charges with increasing BMI.</a:t>
            </a:r>
          </a:p>
        </p:txBody>
      </p:sp>
      <p:pic>
        <p:nvPicPr>
          <p:cNvPr id="3" name="Picture 2">
            <a:extLst>
              <a:ext uri="{FF2B5EF4-FFF2-40B4-BE49-F238E27FC236}">
                <a16:creationId xmlns:a16="http://schemas.microsoft.com/office/drawing/2014/main" id="{C4B2AE57-0D4F-4B45-A291-19CEAA9B5847}"/>
              </a:ext>
            </a:extLst>
          </p:cNvPr>
          <p:cNvPicPr>
            <a:picLocks noChangeAspect="1"/>
          </p:cNvPicPr>
          <p:nvPr/>
        </p:nvPicPr>
        <p:blipFill>
          <a:blip r:embed="rId3"/>
          <a:stretch>
            <a:fillRect/>
          </a:stretch>
        </p:blipFill>
        <p:spPr>
          <a:xfrm>
            <a:off x="990600" y="2232025"/>
            <a:ext cx="9677400" cy="4233862"/>
          </a:xfrm>
          <a:prstGeom prst="rect">
            <a:avLst/>
          </a:prstGeom>
        </p:spPr>
      </p:pic>
      <p:sp>
        <p:nvSpPr>
          <p:cNvPr id="13" name="Text Placeholder 4">
            <a:extLst>
              <a:ext uri="{FF2B5EF4-FFF2-40B4-BE49-F238E27FC236}">
                <a16:creationId xmlns:a16="http://schemas.microsoft.com/office/drawing/2014/main" id="{A553547C-8B3D-2C46-807D-07776226DFCB}"/>
              </a:ext>
            </a:extLst>
          </p:cNvPr>
          <p:cNvSpPr txBox="1">
            <a:spLocks/>
          </p:cNvSpPr>
          <p:nvPr/>
        </p:nvSpPr>
        <p:spPr>
          <a:xfrm>
            <a:off x="746760" y="835746"/>
            <a:ext cx="3291840" cy="823912"/>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400" b="1" kern="1200" cap="none" baseline="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351706009"/>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B08890F-0304-4336-8A5F-BCCA24EADE2D}"/>
              </a:ext>
            </a:extLst>
          </p:cNvPr>
          <p:cNvSpPr>
            <a:spLocks noGrp="1"/>
          </p:cNvSpPr>
          <p:nvPr>
            <p:ph type="sldNum" sz="quarter" idx="12"/>
          </p:nvPr>
        </p:nvSpPr>
        <p:spPr>
          <a:xfrm>
            <a:off x="8869680" y="6356350"/>
            <a:ext cx="2743200"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22</a:t>
            </a:fld>
            <a:endParaRPr lang="en-US">
              <a:solidFill>
                <a:schemeClr val="tx2">
                  <a:lumMod val="50000"/>
                  <a:lumOff val="50000"/>
                </a:schemeClr>
              </a:solidFill>
            </a:endParaRPr>
          </a:p>
        </p:txBody>
      </p:sp>
      <p:sp>
        <p:nvSpPr>
          <p:cNvPr id="2" name="Title 1">
            <a:extLst>
              <a:ext uri="{FF2B5EF4-FFF2-40B4-BE49-F238E27FC236}">
                <a16:creationId xmlns:a16="http://schemas.microsoft.com/office/drawing/2014/main" id="{569F6EA5-1EEF-4F8D-A202-227127F37230}"/>
              </a:ext>
            </a:extLst>
          </p:cNvPr>
          <p:cNvSpPr>
            <a:spLocks noGrp="1"/>
          </p:cNvSpPr>
          <p:nvPr>
            <p:ph type="title" idx="4294967295"/>
          </p:nvPr>
        </p:nvSpPr>
        <p:spPr>
          <a:xfrm>
            <a:off x="0" y="269875"/>
            <a:ext cx="8077200" cy="1371600"/>
          </a:xfrm>
        </p:spPr>
        <p:txBody>
          <a:bodyPr vert="horz" lIns="91440" tIns="45720" rIns="91440" bIns="45720" rtlCol="0" anchor="ctr">
            <a:normAutofit/>
          </a:bodyPr>
          <a:lstStyle/>
          <a:p>
            <a:r>
              <a:rPr lang="en-US" sz="4000" dirty="0"/>
              <a:t>Charges  vs.  Age  vs. Smokers</a:t>
            </a:r>
          </a:p>
        </p:txBody>
      </p:sp>
      <p:pic>
        <p:nvPicPr>
          <p:cNvPr id="4" name="Picture 3">
            <a:extLst>
              <a:ext uri="{FF2B5EF4-FFF2-40B4-BE49-F238E27FC236}">
                <a16:creationId xmlns:a16="http://schemas.microsoft.com/office/drawing/2014/main" id="{BE546596-929C-3A4D-B98F-0F9D16DD7035}"/>
              </a:ext>
            </a:extLst>
          </p:cNvPr>
          <p:cNvPicPr>
            <a:picLocks noChangeAspect="1"/>
          </p:cNvPicPr>
          <p:nvPr/>
        </p:nvPicPr>
        <p:blipFill>
          <a:blip r:embed="rId3"/>
          <a:stretch>
            <a:fillRect/>
          </a:stretch>
        </p:blipFill>
        <p:spPr>
          <a:xfrm>
            <a:off x="1851660" y="1439863"/>
            <a:ext cx="8153400" cy="4993957"/>
          </a:xfrm>
          <a:prstGeom prst="rect">
            <a:avLst/>
          </a:prstGeom>
        </p:spPr>
      </p:pic>
      <p:sp>
        <p:nvSpPr>
          <p:cNvPr id="13" name="Text Placeholder 4">
            <a:extLst>
              <a:ext uri="{FF2B5EF4-FFF2-40B4-BE49-F238E27FC236}">
                <a16:creationId xmlns:a16="http://schemas.microsoft.com/office/drawing/2014/main" id="{A553547C-8B3D-2C46-807D-07776226DFCB}"/>
              </a:ext>
            </a:extLst>
          </p:cNvPr>
          <p:cNvSpPr txBox="1">
            <a:spLocks/>
          </p:cNvSpPr>
          <p:nvPr/>
        </p:nvSpPr>
        <p:spPr>
          <a:xfrm>
            <a:off x="746760" y="835746"/>
            <a:ext cx="3291840" cy="823912"/>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400" b="1" kern="1200" cap="none" baseline="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242008899"/>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1A87F-C38C-8648-89BA-CC590ECBE943}"/>
              </a:ext>
            </a:extLst>
          </p:cNvPr>
          <p:cNvSpPr>
            <a:spLocks noGrp="1"/>
          </p:cNvSpPr>
          <p:nvPr>
            <p:ph type="title"/>
          </p:nvPr>
        </p:nvSpPr>
        <p:spPr>
          <a:xfrm>
            <a:off x="1074419" y="1933575"/>
            <a:ext cx="7013448" cy="2990849"/>
          </a:xfrm>
        </p:spPr>
        <p:txBody>
          <a:bodyPr vert="horz" lIns="91440" tIns="45720" rIns="91440" bIns="45720" rtlCol="0" anchor="ctr">
            <a:normAutofit/>
          </a:bodyPr>
          <a:lstStyle/>
          <a:p>
            <a:r>
              <a:rPr lang="en-US" dirty="0"/>
              <a:t>2. Medical Claims Made By Smokers</a:t>
            </a:r>
          </a:p>
        </p:txBody>
      </p:sp>
      <p:sp>
        <p:nvSpPr>
          <p:cNvPr id="5" name="Text Placeholder 4">
            <a:extLst>
              <a:ext uri="{FF2B5EF4-FFF2-40B4-BE49-F238E27FC236}">
                <a16:creationId xmlns:a16="http://schemas.microsoft.com/office/drawing/2014/main" id="{7FB9CC33-84C9-094A-A7AC-A2DA357D7619}"/>
              </a:ext>
            </a:extLst>
          </p:cNvPr>
          <p:cNvSpPr>
            <a:spLocks noGrp="1"/>
          </p:cNvSpPr>
          <p:nvPr>
            <p:ph type="body" idx="1"/>
          </p:nvPr>
        </p:nvSpPr>
        <p:spPr>
          <a:xfrm>
            <a:off x="8610600" y="1933574"/>
            <a:ext cx="2686812" cy="2990849"/>
          </a:xfrm>
        </p:spPr>
        <p:txBody>
          <a:bodyPr vert="horz" lIns="91440" tIns="45720" rIns="91440" bIns="45720" rtlCol="0" anchor="ctr">
            <a:normAutofit/>
          </a:bodyPr>
          <a:lstStyle/>
          <a:p>
            <a:pPr>
              <a:lnSpc>
                <a:spcPct val="100000"/>
              </a:lnSpc>
            </a:pPr>
            <a:r>
              <a:rPr lang="en-US" sz="2200">
                <a:solidFill>
                  <a:schemeClr val="tx1"/>
                </a:solidFill>
              </a:rPr>
              <a:t>Prove (or disprove) that the medical claims made by people who smoke is greater than those who don’t smoke.</a:t>
            </a:r>
          </a:p>
        </p:txBody>
      </p:sp>
    </p:spTree>
    <p:extLst>
      <p:ext uri="{BB962C8B-B14F-4D97-AF65-F5344CB8AC3E}">
        <p14:creationId xmlns:p14="http://schemas.microsoft.com/office/powerpoint/2010/main" val="2058089638"/>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5E9E9029-D0CF-3543-B613-B11A5E707EA0}"/>
              </a:ext>
            </a:extLst>
          </p:cNvPr>
          <p:cNvSpPr>
            <a:spLocks noGrp="1"/>
          </p:cNvSpPr>
          <p:nvPr>
            <p:ph type="title"/>
          </p:nvPr>
        </p:nvSpPr>
        <p:spPr>
          <a:xfrm>
            <a:off x="411480" y="991443"/>
            <a:ext cx="4443154" cy="1087819"/>
          </a:xfrm>
        </p:spPr>
        <p:txBody>
          <a:bodyPr vert="horz" lIns="91440" tIns="45720" rIns="91440" bIns="45720" rtlCol="0" anchor="b">
            <a:normAutofit/>
          </a:bodyPr>
          <a:lstStyle/>
          <a:p>
            <a:pPr>
              <a:lnSpc>
                <a:spcPct val="90000"/>
              </a:lnSpc>
            </a:pPr>
            <a:r>
              <a:rPr lang="en-US" sz="3100" dirty="0"/>
              <a:t>Observations :</a:t>
            </a:r>
            <a:br>
              <a:rPr lang="en-US" sz="3100" dirty="0"/>
            </a:br>
            <a:r>
              <a:rPr lang="en-US" sz="3100" dirty="0"/>
              <a:t>Smokers vs. Charges</a:t>
            </a:r>
          </a:p>
        </p:txBody>
      </p:sp>
      <p:pic>
        <p:nvPicPr>
          <p:cNvPr id="1026" name="Picture 2" descr="Chart, box and whisker chart&#10;&#10;Description automatically generated">
            <a:extLst>
              <a:ext uri="{FF2B5EF4-FFF2-40B4-BE49-F238E27FC236}">
                <a16:creationId xmlns:a16="http://schemas.microsoft.com/office/drawing/2014/main" id="{0F018158-544E-D649-9764-36D3DDE3D3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385816" y="1767065"/>
            <a:ext cx="6196584" cy="3268515"/>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19">
            <a:extLst>
              <a:ext uri="{FF2B5EF4-FFF2-40B4-BE49-F238E27FC236}">
                <a16:creationId xmlns:a16="http://schemas.microsoft.com/office/drawing/2014/main" id="{BADB8D1C-B081-F74D-95FD-1BAE6F236535}"/>
              </a:ext>
            </a:extLst>
          </p:cNvPr>
          <p:cNvSpPr>
            <a:spLocks noGrp="1"/>
          </p:cNvSpPr>
          <p:nvPr>
            <p:ph type="body" sz="half" idx="2"/>
          </p:nvPr>
        </p:nvSpPr>
        <p:spPr>
          <a:xfrm>
            <a:off x="411480" y="2079262"/>
            <a:ext cx="4443154" cy="4097701"/>
          </a:xfrm>
        </p:spPr>
        <p:txBody>
          <a:bodyPr vert="horz" lIns="91440" tIns="45720" rIns="91440" bIns="45720" rtlCol="0">
            <a:normAutofit/>
          </a:bodyPr>
          <a:lstStyle/>
          <a:p>
            <a:pPr indent="-228600">
              <a:lnSpc>
                <a:spcPct val="100000"/>
              </a:lnSpc>
              <a:buFont typeface="Arial" panose="020B0604020202020204" pitchFamily="34" charset="0"/>
              <a:buChar char="•"/>
            </a:pPr>
            <a:endParaRPr lang="en-US" sz="1400" dirty="0"/>
          </a:p>
          <a:p>
            <a:pPr indent="-228600">
              <a:lnSpc>
                <a:spcPct val="100000"/>
              </a:lnSpc>
              <a:buFont typeface="Arial" panose="020B0604020202020204" pitchFamily="34" charset="0"/>
              <a:buChar char="•"/>
            </a:pPr>
            <a:r>
              <a:rPr lang="en-US" dirty="0"/>
              <a:t>We see that there is a significant difference in the charges between those who Smoke and those who do not Smoke (i.e., non-Smokers).</a:t>
            </a:r>
          </a:p>
          <a:p>
            <a:pPr indent="-228600">
              <a:lnSpc>
                <a:spcPct val="100000"/>
              </a:lnSpc>
              <a:buFont typeface="Arial" panose="020B0604020202020204" pitchFamily="34" charset="0"/>
              <a:buChar char="•"/>
            </a:pPr>
            <a:r>
              <a:rPr lang="en-US" dirty="0"/>
              <a:t>The Non-Smokers have many outliers with respect to charges, however, the Grand Max for Non-Smokers barely reaches Q3 of the Smokers IQR for the sample in question. </a:t>
            </a:r>
          </a:p>
          <a:p>
            <a:pPr indent="-228600">
              <a:lnSpc>
                <a:spcPct val="100000"/>
              </a:lnSpc>
              <a:buFont typeface="Arial" panose="020B0604020202020204" pitchFamily="34" charset="0"/>
              <a:buChar char="•"/>
            </a:pPr>
            <a:r>
              <a:rPr lang="en-US" dirty="0"/>
              <a:t>There are no outliers for Smoker related Charges and the charges are right skewed. </a:t>
            </a:r>
          </a:p>
          <a:p>
            <a:pPr indent="-228600">
              <a:lnSpc>
                <a:spcPct val="100000"/>
              </a:lnSpc>
              <a:buFont typeface="Arial" panose="020B0604020202020204" pitchFamily="34" charset="0"/>
              <a:buChar char="•"/>
            </a:pPr>
            <a:r>
              <a:rPr lang="en-US" dirty="0"/>
              <a:t>The two variables are Mutually Exclusive. In short, one cannot be a Smoker and be a Non-Smoker at the same time. </a:t>
            </a:r>
          </a:p>
        </p:txBody>
      </p:sp>
      <p:sp>
        <p:nvSpPr>
          <p:cNvPr id="6" name="Slide Number Placeholder 5">
            <a:extLst>
              <a:ext uri="{FF2B5EF4-FFF2-40B4-BE49-F238E27FC236}">
                <a16:creationId xmlns:a16="http://schemas.microsoft.com/office/drawing/2014/main" id="{55B2343E-5C1E-1A4F-A913-4183C6F19332}"/>
              </a:ext>
            </a:extLst>
          </p:cNvPr>
          <p:cNvSpPr>
            <a:spLocks noGrp="1"/>
          </p:cNvSpPr>
          <p:nvPr>
            <p:ph type="sldNum" sz="quarter" idx="12"/>
          </p:nvPr>
        </p:nvSpPr>
        <p:spPr>
          <a:xfrm>
            <a:off x="9037321" y="6356350"/>
            <a:ext cx="2743200" cy="365125"/>
          </a:xfrm>
        </p:spPr>
        <p:txBody>
          <a:bodyPr vert="horz" lIns="91440" tIns="45720" rIns="91440" bIns="45720" rtlCol="0" anchor="ctr">
            <a:normAutofit/>
          </a:bodyPr>
          <a:lstStyle/>
          <a:p>
            <a:pPr>
              <a:spcAft>
                <a:spcPts val="600"/>
              </a:spcAft>
            </a:pPr>
            <a:fld id="{6D22F896-40B5-4ADD-8801-0D06FADFA095}" type="slidenum">
              <a:rPr lang="en-US"/>
              <a:pPr>
                <a:spcAft>
                  <a:spcPts val="600"/>
                </a:spcAft>
              </a:pPr>
              <a:t>24</a:t>
            </a:fld>
            <a:endParaRPr lang="en-US"/>
          </a:p>
        </p:txBody>
      </p:sp>
    </p:spTree>
    <p:extLst>
      <p:ext uri="{BB962C8B-B14F-4D97-AF65-F5344CB8AC3E}">
        <p14:creationId xmlns:p14="http://schemas.microsoft.com/office/powerpoint/2010/main" val="1453705589"/>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91941-6445-D14A-902E-AE00D3BAD972}"/>
              </a:ext>
            </a:extLst>
          </p:cNvPr>
          <p:cNvSpPr>
            <a:spLocks noGrp="1"/>
          </p:cNvSpPr>
          <p:nvPr>
            <p:ph type="title"/>
          </p:nvPr>
        </p:nvSpPr>
        <p:spPr>
          <a:xfrm>
            <a:off x="1451579" y="174267"/>
            <a:ext cx="2545510" cy="1002990"/>
          </a:xfrm>
        </p:spPr>
        <p:txBody>
          <a:bodyPr vert="horz" lIns="91440" tIns="45720" rIns="91440" bIns="45720" rtlCol="0" anchor="ctr">
            <a:normAutofit/>
          </a:bodyPr>
          <a:lstStyle/>
          <a:p>
            <a:r>
              <a:rPr lang="en-US" sz="3200" b="0" i="0" kern="1200" cap="all" dirty="0">
                <a:solidFill>
                  <a:schemeClr val="tx1"/>
                </a:solidFill>
                <a:effectLst/>
                <a:latin typeface="+mj-lt"/>
                <a:ea typeface="+mj-ea"/>
                <a:cs typeface="+mj-cs"/>
              </a:rPr>
              <a:t>Answer</a:t>
            </a:r>
          </a:p>
        </p:txBody>
      </p:sp>
      <mc:AlternateContent xmlns:mc="http://schemas.openxmlformats.org/markup-compatibility/2006" xmlns:a14="http://schemas.microsoft.com/office/drawing/2010/main">
        <mc:Choice Requires="a14">
          <p:sp>
            <p:nvSpPr>
              <p:cNvPr id="31" name="Text Placeholder 3">
                <a:extLst>
                  <a:ext uri="{FF2B5EF4-FFF2-40B4-BE49-F238E27FC236}">
                    <a16:creationId xmlns:a16="http://schemas.microsoft.com/office/drawing/2014/main" id="{21B6361A-19A0-B849-B32E-4E2B1462F757}"/>
                  </a:ext>
                </a:extLst>
              </p:cNvPr>
              <p:cNvSpPr>
                <a:spLocks noGrp="1"/>
              </p:cNvSpPr>
              <p:nvPr>
                <p:ph idx="1"/>
              </p:nvPr>
            </p:nvSpPr>
            <p:spPr>
              <a:xfrm>
                <a:off x="1053117" y="1025429"/>
                <a:ext cx="5652483" cy="4452693"/>
              </a:xfrm>
            </p:spPr>
            <p:txBody>
              <a:bodyPr vert="horz" lIns="91440" tIns="45720" rIns="91440" bIns="45720" rtlCol="0" anchor="t">
                <a:normAutofit/>
              </a:bodyPr>
              <a:lstStyle/>
              <a:p>
                <a:pPr>
                  <a:lnSpc>
                    <a:spcPct val="110000"/>
                  </a:lnSpc>
                </a:pPr>
                <a:r>
                  <a:rPr lang="en-US" b="1" dirty="0"/>
                  <a:t>Step 1:  </a:t>
                </a:r>
                <a:r>
                  <a:rPr lang="en-US" dirty="0"/>
                  <a:t>Formulate Null and Alternate Hypotheses</a:t>
                </a:r>
              </a:p>
              <a:p>
                <a:pPr indent="-228600">
                  <a:lnSpc>
                    <a:spcPct val="110000"/>
                  </a:lnSpc>
                  <a:buFont typeface="Arial" panose="020B0604020202020204" pitchFamily="34" charset="0"/>
                  <a:buChar char="•"/>
                </a:pPr>
                <a:r>
                  <a:rPr lang="en-US" dirty="0"/>
                  <a:t>Null Hypothesis (H</a:t>
                </a:r>
                <a:r>
                  <a:rPr lang="en-US" baseline="-25000" dirty="0"/>
                  <a:t>0</a:t>
                </a:r>
                <a:r>
                  <a:rPr lang="en-US" dirty="0"/>
                  <a:t>) : there is no difference between the charges incurred by Smokers and Non-Smokers</a:t>
                </a:r>
              </a:p>
              <a:p>
                <a:pPr indent="-228600">
                  <a:lnSpc>
                    <a:spcPct val="110000"/>
                  </a:lnSpc>
                  <a:buFont typeface="Arial" panose="020B0604020202020204" pitchFamily="34" charset="0"/>
                  <a:buChar char="•"/>
                </a:pPr>
                <a:r>
                  <a:rPr lang="en-US" dirty="0"/>
                  <a:t>Alternate Hypothesis (H</a:t>
                </a:r>
                <a:r>
                  <a:rPr lang="en-US" baseline="-25000" dirty="0"/>
                  <a:t>a</a:t>
                </a:r>
                <a:r>
                  <a:rPr lang="en-US" dirty="0"/>
                  <a:t>): the charges incurred by Smokers are greater than charges incurred by Non-Smokers.</a:t>
                </a:r>
              </a:p>
              <a:p>
                <a:pPr indent="-228600">
                  <a:lnSpc>
                    <a:spcPct val="110000"/>
                  </a:lnSpc>
                  <a:buFont typeface="Arial" panose="020B0604020202020204" pitchFamily="34" charset="0"/>
                  <a:buChar char="•"/>
                </a:pPr>
                <a:r>
                  <a:rPr lang="en-US" dirty="0"/>
                  <a:t>H</a:t>
                </a:r>
                <a:r>
                  <a:rPr lang="en-US" baseline="-25000" dirty="0"/>
                  <a:t>0</a:t>
                </a:r>
                <a:r>
                  <a:rPr lang="en-US" dirty="0"/>
                  <a:t> = </a:t>
                </a:r>
                <a14:m>
                  <m:oMath xmlns:m="http://schemas.openxmlformats.org/officeDocument/2006/math">
                    <m:bar>
                      <m:barPr>
                        <m:pos m:val="top"/>
                        <m:ctrlPr>
                          <a:rPr lang="en-US" i="1" smtClean="0">
                            <a:latin typeface="Cambria Math" panose="02040503050406030204" pitchFamily="18" charset="0"/>
                          </a:rPr>
                        </m:ctrlPr>
                      </m:barPr>
                      <m:e>
                        <m:r>
                          <a:rPr lang="en-US" b="0" i="1" smtClean="0">
                            <a:latin typeface="Cambria Math" panose="02040503050406030204" pitchFamily="18" charset="0"/>
                          </a:rPr>
                          <m:t>𝑥</m:t>
                        </m:r>
                      </m:e>
                    </m:bar>
                  </m:oMath>
                </a14:m>
                <a:r>
                  <a:rPr lang="en-US" dirty="0"/>
                  <a:t> </a:t>
                </a:r>
                <a:r>
                  <a:rPr lang="en-US" baseline="-25000" dirty="0"/>
                  <a:t>smokers</a:t>
                </a:r>
                <a:r>
                  <a:rPr lang="en-US" dirty="0"/>
                  <a:t> = </a:t>
                </a:r>
                <a14:m>
                  <m:oMath xmlns:m="http://schemas.openxmlformats.org/officeDocument/2006/math">
                    <m:bar>
                      <m:barPr>
                        <m:pos m:val="top"/>
                        <m:ctrlPr>
                          <a:rPr lang="en-US" i="1">
                            <a:latin typeface="Cambria Math" panose="02040503050406030204" pitchFamily="18" charset="0"/>
                          </a:rPr>
                        </m:ctrlPr>
                      </m:barPr>
                      <m:e>
                        <m:r>
                          <a:rPr lang="en-US" i="1">
                            <a:latin typeface="Cambria Math" panose="02040503050406030204" pitchFamily="18" charset="0"/>
                          </a:rPr>
                          <m:t>𝑥</m:t>
                        </m:r>
                      </m:e>
                    </m:bar>
                  </m:oMath>
                </a14:m>
                <a:r>
                  <a:rPr lang="en-US" dirty="0"/>
                  <a:t> </a:t>
                </a:r>
                <a:r>
                  <a:rPr lang="en-US" baseline="-25000" dirty="0"/>
                  <a:t>non-smokers </a:t>
                </a:r>
                <a:r>
                  <a:rPr lang="en-US" dirty="0"/>
                  <a:t>; or </a:t>
                </a:r>
                <a14:m>
                  <m:oMath xmlns:m="http://schemas.openxmlformats.org/officeDocument/2006/math">
                    <m:bar>
                      <m:barPr>
                        <m:pos m:val="top"/>
                        <m:ctrlPr>
                          <a:rPr lang="en-US" i="1">
                            <a:latin typeface="Cambria Math" panose="02040503050406030204" pitchFamily="18" charset="0"/>
                          </a:rPr>
                        </m:ctrlPr>
                      </m:barPr>
                      <m:e>
                        <m:r>
                          <a:rPr lang="en-US" i="1">
                            <a:latin typeface="Cambria Math" panose="02040503050406030204" pitchFamily="18" charset="0"/>
                          </a:rPr>
                          <m:t>𝑥</m:t>
                        </m:r>
                      </m:e>
                    </m:bar>
                  </m:oMath>
                </a14:m>
                <a:r>
                  <a:rPr lang="en-US" dirty="0"/>
                  <a:t> </a:t>
                </a:r>
                <a:r>
                  <a:rPr lang="en-US" baseline="-25000" dirty="0"/>
                  <a:t>smokers </a:t>
                </a:r>
                <a:r>
                  <a:rPr lang="en-US" dirty="0"/>
                  <a:t>–</a:t>
                </a:r>
                <a:r>
                  <a:rPr lang="en-US" baseline="-25000" dirty="0"/>
                  <a:t> </a:t>
                </a:r>
                <a14:m>
                  <m:oMath xmlns:m="http://schemas.openxmlformats.org/officeDocument/2006/math">
                    <m:bar>
                      <m:barPr>
                        <m:pos m:val="top"/>
                        <m:ctrlPr>
                          <a:rPr lang="en-US" i="1">
                            <a:latin typeface="Cambria Math" panose="02040503050406030204" pitchFamily="18" charset="0"/>
                          </a:rPr>
                        </m:ctrlPr>
                      </m:barPr>
                      <m:e>
                        <m:r>
                          <a:rPr lang="en-US" i="1">
                            <a:latin typeface="Cambria Math" panose="02040503050406030204" pitchFamily="18" charset="0"/>
                          </a:rPr>
                          <m:t>𝑥</m:t>
                        </m:r>
                      </m:e>
                    </m:bar>
                  </m:oMath>
                </a14:m>
                <a:r>
                  <a:rPr lang="en-US" dirty="0"/>
                  <a:t>  </a:t>
                </a:r>
                <a:r>
                  <a:rPr lang="en-US" baseline="-25000" dirty="0"/>
                  <a:t>non-smokers </a:t>
                </a:r>
                <a:r>
                  <a:rPr lang="en-US" dirty="0"/>
                  <a:t>= 0</a:t>
                </a:r>
              </a:p>
              <a:p>
                <a:pPr indent="-228600">
                  <a:lnSpc>
                    <a:spcPct val="110000"/>
                  </a:lnSpc>
                  <a:buFont typeface="Arial" panose="020B0604020202020204" pitchFamily="34" charset="0"/>
                  <a:buChar char="•"/>
                </a:pPr>
                <a:r>
                  <a:rPr lang="en-US" dirty="0"/>
                  <a:t>H</a:t>
                </a:r>
                <a:r>
                  <a:rPr lang="en-US" baseline="-25000" dirty="0"/>
                  <a:t>a</a:t>
                </a:r>
                <a:r>
                  <a:rPr lang="en-US" dirty="0"/>
                  <a:t> = </a:t>
                </a:r>
                <a14:m>
                  <m:oMath xmlns:m="http://schemas.openxmlformats.org/officeDocument/2006/math">
                    <m:bar>
                      <m:barPr>
                        <m:pos m:val="top"/>
                        <m:ctrlPr>
                          <a:rPr lang="en-US" i="1">
                            <a:latin typeface="Cambria Math" panose="02040503050406030204" pitchFamily="18" charset="0"/>
                          </a:rPr>
                        </m:ctrlPr>
                      </m:barPr>
                      <m:e>
                        <m:r>
                          <a:rPr lang="en-US" i="1">
                            <a:latin typeface="Cambria Math" panose="02040503050406030204" pitchFamily="18" charset="0"/>
                          </a:rPr>
                          <m:t>𝑥</m:t>
                        </m:r>
                      </m:e>
                    </m:bar>
                  </m:oMath>
                </a14:m>
                <a:r>
                  <a:rPr lang="en-US" dirty="0"/>
                  <a:t> </a:t>
                </a:r>
                <a:r>
                  <a:rPr lang="en-US" baseline="-25000" dirty="0"/>
                  <a:t>smokers</a:t>
                </a:r>
                <a:r>
                  <a:rPr lang="en-US" dirty="0"/>
                  <a:t> &gt; </a:t>
                </a:r>
                <a14:m>
                  <m:oMath xmlns:m="http://schemas.openxmlformats.org/officeDocument/2006/math">
                    <m:bar>
                      <m:barPr>
                        <m:pos m:val="top"/>
                        <m:ctrlPr>
                          <a:rPr lang="en-US" i="1">
                            <a:latin typeface="Cambria Math" panose="02040503050406030204" pitchFamily="18" charset="0"/>
                          </a:rPr>
                        </m:ctrlPr>
                      </m:barPr>
                      <m:e>
                        <m:r>
                          <a:rPr lang="en-US" i="1">
                            <a:latin typeface="Cambria Math" panose="02040503050406030204" pitchFamily="18" charset="0"/>
                          </a:rPr>
                          <m:t>𝑥</m:t>
                        </m:r>
                      </m:e>
                    </m:bar>
                  </m:oMath>
                </a14:m>
                <a:r>
                  <a:rPr lang="en-US" dirty="0"/>
                  <a:t> </a:t>
                </a:r>
                <a:r>
                  <a:rPr lang="en-US" baseline="-25000" dirty="0"/>
                  <a:t>non-smokers ; </a:t>
                </a:r>
                <a:r>
                  <a:rPr lang="en-US" dirty="0"/>
                  <a:t>or </a:t>
                </a:r>
                <a14:m>
                  <m:oMath xmlns:m="http://schemas.openxmlformats.org/officeDocument/2006/math">
                    <m:bar>
                      <m:barPr>
                        <m:pos m:val="top"/>
                        <m:ctrlPr>
                          <a:rPr lang="en-US" i="1">
                            <a:latin typeface="Cambria Math" panose="02040503050406030204" pitchFamily="18" charset="0"/>
                          </a:rPr>
                        </m:ctrlPr>
                      </m:barPr>
                      <m:e>
                        <m:r>
                          <a:rPr lang="en-US" i="1">
                            <a:latin typeface="Cambria Math" panose="02040503050406030204" pitchFamily="18" charset="0"/>
                          </a:rPr>
                          <m:t>𝑥</m:t>
                        </m:r>
                      </m:e>
                    </m:bar>
                  </m:oMath>
                </a14:m>
                <a:r>
                  <a:rPr lang="en-US" dirty="0"/>
                  <a:t> </a:t>
                </a:r>
                <a:r>
                  <a:rPr lang="en-US" baseline="-25000" dirty="0"/>
                  <a:t>smokers</a:t>
                </a:r>
                <a:r>
                  <a:rPr lang="en-US" dirty="0"/>
                  <a:t> –</a:t>
                </a:r>
                <a:r>
                  <a:rPr lang="en-US" baseline="-25000" dirty="0"/>
                  <a:t> </a:t>
                </a:r>
                <a14:m>
                  <m:oMath xmlns:m="http://schemas.openxmlformats.org/officeDocument/2006/math">
                    <m:bar>
                      <m:barPr>
                        <m:pos m:val="top"/>
                        <m:ctrlPr>
                          <a:rPr lang="en-US" i="1">
                            <a:latin typeface="Cambria Math" panose="02040503050406030204" pitchFamily="18" charset="0"/>
                          </a:rPr>
                        </m:ctrlPr>
                      </m:barPr>
                      <m:e>
                        <m:r>
                          <a:rPr lang="en-US" i="1">
                            <a:latin typeface="Cambria Math" panose="02040503050406030204" pitchFamily="18" charset="0"/>
                          </a:rPr>
                          <m:t>𝑥</m:t>
                        </m:r>
                      </m:e>
                    </m:bar>
                  </m:oMath>
                </a14:m>
                <a:r>
                  <a:rPr lang="en-US" dirty="0"/>
                  <a:t> </a:t>
                </a:r>
                <a:r>
                  <a:rPr lang="en-US" baseline="-25000" dirty="0"/>
                  <a:t>non-smokers</a:t>
                </a:r>
                <a:r>
                  <a:rPr lang="en-US" dirty="0"/>
                  <a:t> &gt;  0</a:t>
                </a:r>
              </a:p>
            </p:txBody>
          </p:sp>
        </mc:Choice>
        <mc:Fallback xmlns="">
          <p:sp>
            <p:nvSpPr>
              <p:cNvPr id="31" name="Text Placeholder 3">
                <a:extLst>
                  <a:ext uri="{FF2B5EF4-FFF2-40B4-BE49-F238E27FC236}">
                    <a16:creationId xmlns:a16="http://schemas.microsoft.com/office/drawing/2014/main" id="{21B6361A-19A0-B849-B32E-4E2B1462F757}"/>
                  </a:ext>
                </a:extLst>
              </p:cNvPr>
              <p:cNvSpPr>
                <a:spLocks noGrp="1" noRot="1" noChangeAspect="1" noMove="1" noResize="1" noEditPoints="1" noAdjustHandles="1" noChangeArrowheads="1" noChangeShapeType="1" noTextEdit="1"/>
              </p:cNvSpPr>
              <p:nvPr>
                <p:ph idx="1"/>
              </p:nvPr>
            </p:nvSpPr>
            <p:spPr>
              <a:xfrm>
                <a:off x="1053117" y="1025429"/>
                <a:ext cx="5652483" cy="4452693"/>
              </a:xfrm>
              <a:blipFill>
                <a:blip r:embed="rId2"/>
                <a:stretch>
                  <a:fillRect l="-1124" t="-2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 Placeholder 3">
                <a:extLst>
                  <a:ext uri="{FF2B5EF4-FFF2-40B4-BE49-F238E27FC236}">
                    <a16:creationId xmlns:a16="http://schemas.microsoft.com/office/drawing/2014/main" id="{023780B5-B2B4-734D-8860-30C26917602C}"/>
                  </a:ext>
                </a:extLst>
              </p:cNvPr>
              <p:cNvSpPr txBox="1">
                <a:spLocks/>
              </p:cNvSpPr>
              <p:nvPr/>
            </p:nvSpPr>
            <p:spPr>
              <a:xfrm>
                <a:off x="6788622" y="304800"/>
                <a:ext cx="4793777" cy="5173322"/>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nSpc>
                    <a:spcPct val="90000"/>
                  </a:lnSpc>
                </a:pPr>
                <a:r>
                  <a:rPr lang="en-US" b="1" dirty="0"/>
                  <a:t>Step 2:  </a:t>
                </a:r>
                <a:r>
                  <a:rPr lang="en-US" dirty="0"/>
                  <a:t>The significance level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is 0.05, or a Confidence Level of 95%.</a:t>
                </a:r>
              </a:p>
              <a:p>
                <a:pPr>
                  <a:lnSpc>
                    <a:spcPct val="90000"/>
                  </a:lnSpc>
                </a:pPr>
                <a:r>
                  <a:rPr lang="en-US" dirty="0"/>
                  <a:t>Identify the test statistic</a:t>
                </a:r>
              </a:p>
              <a:p>
                <a:pPr>
                  <a:lnSpc>
                    <a:spcPct val="90000"/>
                  </a:lnSpc>
                </a:pPr>
                <a:r>
                  <a:rPr lang="en-US" b="1" dirty="0"/>
                  <a:t>Step 3: Independent t test: </a:t>
                </a:r>
                <a:r>
                  <a:rPr lang="en-US" dirty="0"/>
                  <a:t>namely there are 2 samples that are related - smokers and non-smokers</a:t>
                </a:r>
              </a:p>
              <a:p>
                <a:pPr>
                  <a:lnSpc>
                    <a:spcPct val="90000"/>
                  </a:lnSpc>
                </a:pPr>
                <a:r>
                  <a:rPr lang="en-US" dirty="0"/>
                  <a:t>Definition - Independent samples in this example means that no one person from a specific group can be assigned to another group. The t-test for independent samples is also called the two-sample t-test or an unpaired t-test.</a:t>
                </a:r>
              </a:p>
              <a:p>
                <a:pPr>
                  <a:lnSpc>
                    <a:spcPct val="90000"/>
                  </a:lnSpc>
                </a:pPr>
                <a:r>
                  <a:rPr lang="en-US" dirty="0"/>
                  <a:t>In this case, Smokers and Non-Smokers cannot be in the same group.</a:t>
                </a:r>
              </a:p>
              <a:p>
                <a:pPr>
                  <a:lnSpc>
                    <a:spcPct val="90000"/>
                  </a:lnSpc>
                </a:pPr>
                <a:r>
                  <a:rPr lang="en-US" dirty="0"/>
                  <a:t>If one of the samples had been measured at different times, then they would have been relative, and we should use the Paired t-test.</a:t>
                </a:r>
              </a:p>
              <a:p>
                <a:pPr>
                  <a:lnSpc>
                    <a:spcPct val="90000"/>
                  </a:lnSpc>
                </a:pPr>
                <a:endParaRPr lang="en-US" sz="1300" dirty="0"/>
              </a:p>
            </p:txBody>
          </p:sp>
        </mc:Choice>
        <mc:Fallback xmlns="">
          <p:sp>
            <p:nvSpPr>
              <p:cNvPr id="33" name="Text Placeholder 3">
                <a:extLst>
                  <a:ext uri="{FF2B5EF4-FFF2-40B4-BE49-F238E27FC236}">
                    <a16:creationId xmlns:a16="http://schemas.microsoft.com/office/drawing/2014/main" id="{023780B5-B2B4-734D-8860-30C26917602C}"/>
                  </a:ext>
                </a:extLst>
              </p:cNvPr>
              <p:cNvSpPr txBox="1">
                <a:spLocks noRot="1" noChangeAspect="1" noMove="1" noResize="1" noEditPoints="1" noAdjustHandles="1" noChangeArrowheads="1" noChangeShapeType="1" noTextEdit="1"/>
              </p:cNvSpPr>
              <p:nvPr/>
            </p:nvSpPr>
            <p:spPr>
              <a:xfrm>
                <a:off x="6788622" y="304800"/>
                <a:ext cx="4793777" cy="5173322"/>
              </a:xfrm>
              <a:prstGeom prst="rect">
                <a:avLst/>
              </a:prstGeom>
              <a:blipFill>
                <a:blip r:embed="rId3"/>
                <a:stretch>
                  <a:fillRect l="-1055" t="-1225" r="-1847"/>
                </a:stretch>
              </a:blipFill>
            </p:spPr>
            <p:txBody>
              <a:bodyPr/>
              <a:lstStyle/>
              <a:p>
                <a:r>
                  <a:rPr lang="en-US">
                    <a:noFill/>
                  </a:rPr>
                  <a:t> </a:t>
                </a:r>
              </a:p>
            </p:txBody>
          </p:sp>
        </mc:Fallback>
      </mc:AlternateContent>
    </p:spTree>
    <p:extLst>
      <p:ext uri="{BB962C8B-B14F-4D97-AF65-F5344CB8AC3E}">
        <p14:creationId xmlns:p14="http://schemas.microsoft.com/office/powerpoint/2010/main" val="1407630302"/>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91941-6445-D14A-902E-AE00D3BAD972}"/>
              </a:ext>
            </a:extLst>
          </p:cNvPr>
          <p:cNvSpPr>
            <a:spLocks noGrp="1"/>
          </p:cNvSpPr>
          <p:nvPr>
            <p:ph type="title"/>
          </p:nvPr>
        </p:nvSpPr>
        <p:spPr>
          <a:xfrm>
            <a:off x="1407049" y="174267"/>
            <a:ext cx="3864746" cy="1002990"/>
          </a:xfrm>
        </p:spPr>
        <p:txBody>
          <a:bodyPr vert="horz" lIns="91440" tIns="45720" rIns="91440" bIns="45720" rtlCol="0" anchor="ctr">
            <a:normAutofit/>
          </a:bodyPr>
          <a:lstStyle/>
          <a:p>
            <a:r>
              <a:rPr lang="en-US" sz="3200" b="0" i="0" kern="1200" cap="all" dirty="0">
                <a:solidFill>
                  <a:schemeClr val="tx1"/>
                </a:solidFill>
                <a:effectLst/>
                <a:latin typeface="+mj-lt"/>
                <a:ea typeface="+mj-ea"/>
                <a:cs typeface="+mj-cs"/>
              </a:rPr>
              <a:t>Answer</a:t>
            </a:r>
          </a:p>
        </p:txBody>
      </p:sp>
      <mc:AlternateContent xmlns:mc="http://schemas.openxmlformats.org/markup-compatibility/2006" xmlns:a14="http://schemas.microsoft.com/office/drawing/2010/main">
        <mc:Choice Requires="a14">
          <p:sp>
            <p:nvSpPr>
              <p:cNvPr id="31" name="Text Placeholder 3">
                <a:extLst>
                  <a:ext uri="{FF2B5EF4-FFF2-40B4-BE49-F238E27FC236}">
                    <a16:creationId xmlns:a16="http://schemas.microsoft.com/office/drawing/2014/main" id="{21B6361A-19A0-B849-B32E-4E2B1462F757}"/>
                  </a:ext>
                </a:extLst>
              </p:cNvPr>
              <p:cNvSpPr>
                <a:spLocks noGrp="1"/>
              </p:cNvSpPr>
              <p:nvPr>
                <p:ph idx="1"/>
              </p:nvPr>
            </p:nvSpPr>
            <p:spPr>
              <a:xfrm>
                <a:off x="685801" y="1177257"/>
                <a:ext cx="6172200" cy="4374636"/>
              </a:xfrm>
            </p:spPr>
            <p:txBody>
              <a:bodyPr vert="horz" lIns="91440" tIns="45720" rIns="91440" bIns="45720" rtlCol="0" anchor="t">
                <a:normAutofit fontScale="92500" lnSpcReduction="10000"/>
              </a:bodyPr>
              <a:lstStyle/>
              <a:p>
                <a:pPr>
                  <a:lnSpc>
                    <a:spcPct val="110000"/>
                  </a:lnSpc>
                </a:pPr>
                <a:r>
                  <a:rPr lang="en-US" sz="1500" b="1" dirty="0"/>
                  <a:t>Step 4:  Calculate the p-value and test statistic, validate the assumptions for suitability of test (continued</a:t>
                </a:r>
              </a:p>
              <a:p>
                <a:pPr>
                  <a:lnSpc>
                    <a:spcPct val="110000"/>
                  </a:lnSpc>
                </a:pPr>
                <a:r>
                  <a:rPr lang="en-US" dirty="0"/>
                  <a:t>Before we run the Test Statistic, we need to see if it is safe to assume that the samples have EQUAL Variance.  This is done with </a:t>
                </a:r>
                <a:r>
                  <a:rPr lang="en-US" dirty="0" err="1"/>
                  <a:t>Levene's</a:t>
                </a:r>
                <a:r>
                  <a:rPr lang="en-US" dirty="0"/>
                  <a:t> test. Using the same significance level of 0.05 for the main Hypothesis, we will test the Null Hypothesis that the sample data have equal variances.</a:t>
                </a:r>
              </a:p>
              <a:p>
                <a:pPr indent="-228600">
                  <a:lnSpc>
                    <a:spcPct val="110000"/>
                  </a:lnSpc>
                  <a:buFont typeface="Arial" panose="020B0604020202020204" pitchFamily="34" charset="0"/>
                  <a:buChar char="•"/>
                </a:pPr>
                <a:r>
                  <a:rPr lang="en-US" sz="1900" dirty="0" err="1"/>
                  <a:t>Levene’s</a:t>
                </a:r>
                <a:r>
                  <a:rPr lang="en-US" sz="1900" dirty="0"/>
                  <a:t> test resulted in a p-value of 1.34 X 10</a:t>
                </a:r>
                <a:r>
                  <a:rPr lang="en-US" sz="1900" baseline="30000" dirty="0"/>
                  <a:t>-78</a:t>
                </a:r>
                <a:r>
                  <a:rPr lang="en-US" sz="1900" dirty="0"/>
                  <a:t>, or effectively 0.  Given that this is &lt; 0.05, we must reject the Null Hypothesis that the samples have equal variances.</a:t>
                </a:r>
              </a:p>
              <a:p>
                <a:pPr indent="-228600">
                  <a:lnSpc>
                    <a:spcPct val="110000"/>
                  </a:lnSpc>
                  <a:buFont typeface="Arial" panose="020B0604020202020204" pitchFamily="34" charset="0"/>
                  <a:buChar char="•"/>
                </a:pPr>
                <a:r>
                  <a:rPr lang="en-US" sz="1900" dirty="0"/>
                  <a:t>We twill then apply the Welch’s t-test for samples with unequal variances.  </a:t>
                </a:r>
              </a:p>
              <a:p>
                <a:pPr indent="-228600">
                  <a:lnSpc>
                    <a:spcPct val="110000"/>
                  </a:lnSpc>
                  <a:buFont typeface="Arial" panose="020B0604020202020204" pitchFamily="34" charset="0"/>
                  <a:buChar char="•"/>
                </a:pPr>
                <a:r>
                  <a:rPr lang="en-US" sz="1900" dirty="0"/>
                  <a:t>We are performing a one-tailed t-test given that </a:t>
                </a:r>
              </a:p>
              <a:p>
                <a:pPr lvl="1">
                  <a:lnSpc>
                    <a:spcPct val="110000"/>
                  </a:lnSpc>
                </a:pPr>
                <a:r>
                  <a:rPr lang="en-US" sz="1900" dirty="0"/>
                  <a:t> H</a:t>
                </a:r>
                <a:r>
                  <a:rPr lang="en-US" sz="1900" baseline="-25000" dirty="0"/>
                  <a:t>a</a:t>
                </a:r>
                <a:r>
                  <a:rPr lang="en-US" sz="1900" dirty="0"/>
                  <a:t> = </a:t>
                </a:r>
                <a14:m>
                  <m:oMath xmlns:m="http://schemas.openxmlformats.org/officeDocument/2006/math">
                    <m:bar>
                      <m:barPr>
                        <m:pos m:val="top"/>
                        <m:ctrlPr>
                          <a:rPr lang="en-US" sz="2000" i="1">
                            <a:latin typeface="Cambria Math" panose="02040503050406030204" pitchFamily="18" charset="0"/>
                          </a:rPr>
                        </m:ctrlPr>
                      </m:barPr>
                      <m:e>
                        <m:r>
                          <a:rPr lang="en-US" sz="2000" i="1">
                            <a:latin typeface="Cambria Math" panose="02040503050406030204" pitchFamily="18" charset="0"/>
                          </a:rPr>
                          <m:t>𝑥</m:t>
                        </m:r>
                      </m:e>
                    </m:bar>
                  </m:oMath>
                </a14:m>
                <a:r>
                  <a:rPr lang="en-US" sz="1900" dirty="0"/>
                  <a:t> </a:t>
                </a:r>
                <a:r>
                  <a:rPr lang="en-US" sz="1900" baseline="-25000" dirty="0"/>
                  <a:t>smokers</a:t>
                </a:r>
                <a:r>
                  <a:rPr lang="en-US" sz="1900" dirty="0"/>
                  <a:t> &gt; </a:t>
                </a:r>
                <a14:m>
                  <m:oMath xmlns:m="http://schemas.openxmlformats.org/officeDocument/2006/math">
                    <m:bar>
                      <m:barPr>
                        <m:pos m:val="top"/>
                        <m:ctrlPr>
                          <a:rPr lang="en-US" sz="2000" i="1">
                            <a:latin typeface="Cambria Math" panose="02040503050406030204" pitchFamily="18" charset="0"/>
                          </a:rPr>
                        </m:ctrlPr>
                      </m:barPr>
                      <m:e>
                        <m:r>
                          <a:rPr lang="en-US" sz="2000" i="1">
                            <a:latin typeface="Cambria Math" panose="02040503050406030204" pitchFamily="18" charset="0"/>
                          </a:rPr>
                          <m:t>𝑥</m:t>
                        </m:r>
                      </m:e>
                    </m:bar>
                  </m:oMath>
                </a14:m>
                <a:r>
                  <a:rPr lang="en-US" sz="1900" dirty="0"/>
                  <a:t> </a:t>
                </a:r>
                <a:r>
                  <a:rPr lang="en-US" sz="1900" baseline="-25000" dirty="0"/>
                  <a:t>non-smokers ; </a:t>
                </a:r>
                <a:r>
                  <a:rPr lang="en-US" sz="1900" dirty="0"/>
                  <a:t>or </a:t>
                </a:r>
                <a14:m>
                  <m:oMath xmlns:m="http://schemas.openxmlformats.org/officeDocument/2006/math">
                    <m:bar>
                      <m:barPr>
                        <m:pos m:val="top"/>
                        <m:ctrlPr>
                          <a:rPr lang="en-US" sz="2000" i="1">
                            <a:latin typeface="Cambria Math" panose="02040503050406030204" pitchFamily="18" charset="0"/>
                          </a:rPr>
                        </m:ctrlPr>
                      </m:barPr>
                      <m:e>
                        <m:r>
                          <a:rPr lang="en-US" sz="2000" i="1">
                            <a:latin typeface="Cambria Math" panose="02040503050406030204" pitchFamily="18" charset="0"/>
                          </a:rPr>
                          <m:t>𝑥</m:t>
                        </m:r>
                      </m:e>
                    </m:bar>
                  </m:oMath>
                </a14:m>
                <a:r>
                  <a:rPr lang="en-US" sz="1900" dirty="0"/>
                  <a:t> </a:t>
                </a:r>
                <a:r>
                  <a:rPr lang="en-US" sz="1900" baseline="-25000" dirty="0"/>
                  <a:t>smokers</a:t>
                </a:r>
                <a:r>
                  <a:rPr lang="en-US" sz="1900" dirty="0"/>
                  <a:t>- </a:t>
                </a:r>
                <a14:m>
                  <m:oMath xmlns:m="http://schemas.openxmlformats.org/officeDocument/2006/math">
                    <m:bar>
                      <m:barPr>
                        <m:pos m:val="top"/>
                        <m:ctrlPr>
                          <a:rPr lang="en-US" sz="2000" i="1">
                            <a:latin typeface="Cambria Math" panose="02040503050406030204" pitchFamily="18" charset="0"/>
                          </a:rPr>
                        </m:ctrlPr>
                      </m:barPr>
                      <m:e>
                        <m:r>
                          <a:rPr lang="en-US" sz="2000" i="1">
                            <a:latin typeface="Cambria Math" panose="02040503050406030204" pitchFamily="18" charset="0"/>
                          </a:rPr>
                          <m:t>𝑥</m:t>
                        </m:r>
                      </m:e>
                    </m:bar>
                  </m:oMath>
                </a14:m>
                <a:r>
                  <a:rPr lang="en-US" sz="2000" dirty="0"/>
                  <a:t> </a:t>
                </a:r>
                <a:r>
                  <a:rPr lang="en-US" sz="1900" baseline="-25000" dirty="0"/>
                  <a:t>non-smokers</a:t>
                </a:r>
                <a:r>
                  <a:rPr lang="en-US" sz="1900" dirty="0"/>
                  <a:t> &gt;  0</a:t>
                </a:r>
              </a:p>
              <a:p>
                <a:pPr indent="-228600">
                  <a:lnSpc>
                    <a:spcPct val="110000"/>
                  </a:lnSpc>
                  <a:buFont typeface="Arial" panose="020B0604020202020204" pitchFamily="34" charset="0"/>
                  <a:buChar char="•"/>
                </a:pPr>
                <a:endParaRPr lang="en-US" sz="1500" dirty="0"/>
              </a:p>
            </p:txBody>
          </p:sp>
        </mc:Choice>
        <mc:Fallback xmlns="">
          <p:sp>
            <p:nvSpPr>
              <p:cNvPr id="31" name="Text Placeholder 3">
                <a:extLst>
                  <a:ext uri="{FF2B5EF4-FFF2-40B4-BE49-F238E27FC236}">
                    <a16:creationId xmlns:a16="http://schemas.microsoft.com/office/drawing/2014/main" id="{21B6361A-19A0-B849-B32E-4E2B1462F757}"/>
                  </a:ext>
                </a:extLst>
              </p:cNvPr>
              <p:cNvSpPr>
                <a:spLocks noGrp="1" noRot="1" noChangeAspect="1" noMove="1" noResize="1" noEditPoints="1" noAdjustHandles="1" noChangeArrowheads="1" noChangeShapeType="1" noTextEdit="1"/>
              </p:cNvSpPr>
              <p:nvPr>
                <p:ph idx="1"/>
              </p:nvPr>
            </p:nvSpPr>
            <p:spPr>
              <a:xfrm>
                <a:off x="685801" y="1177257"/>
                <a:ext cx="6172200" cy="4374636"/>
              </a:xfrm>
              <a:blipFill>
                <a:blip r:embed="rId2"/>
                <a:stretch>
                  <a:fillRect l="-1029" t="-289" b="-867"/>
                </a:stretch>
              </a:blipFill>
            </p:spPr>
            <p:txBody>
              <a:bodyPr/>
              <a:lstStyle/>
              <a:p>
                <a:r>
                  <a:rPr lang="en-US">
                    <a:noFill/>
                  </a:rPr>
                  <a:t> </a:t>
                </a:r>
              </a:p>
            </p:txBody>
          </p:sp>
        </mc:Fallback>
      </mc:AlternateContent>
      <p:sp>
        <p:nvSpPr>
          <p:cNvPr id="33" name="Text Placeholder 3">
            <a:extLst>
              <a:ext uri="{FF2B5EF4-FFF2-40B4-BE49-F238E27FC236}">
                <a16:creationId xmlns:a16="http://schemas.microsoft.com/office/drawing/2014/main" id="{023780B5-B2B4-734D-8860-30C26917602C}"/>
              </a:ext>
            </a:extLst>
          </p:cNvPr>
          <p:cNvSpPr txBox="1">
            <a:spLocks/>
          </p:cNvSpPr>
          <p:nvPr/>
        </p:nvSpPr>
        <p:spPr>
          <a:xfrm>
            <a:off x="7550336" y="1026611"/>
            <a:ext cx="4448127" cy="4924635"/>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nSpc>
                <a:spcPct val="110000"/>
              </a:lnSpc>
            </a:pPr>
            <a:r>
              <a:rPr lang="en-US" sz="1500" b="1" u="sng" dirty="0"/>
              <a:t>RESULTS and Conclusions:</a:t>
            </a:r>
          </a:p>
          <a:p>
            <a:pPr>
              <a:lnSpc>
                <a:spcPct val="110000"/>
              </a:lnSpc>
            </a:pPr>
            <a:endParaRPr lang="en-US" sz="1500" dirty="0"/>
          </a:p>
          <a:p>
            <a:pPr>
              <a:lnSpc>
                <a:spcPct val="110000"/>
              </a:lnSpc>
            </a:pPr>
            <a:endParaRPr lang="en-US" sz="1500" dirty="0"/>
          </a:p>
          <a:p>
            <a:pPr marL="285750" indent="-285750">
              <a:lnSpc>
                <a:spcPct val="110000"/>
              </a:lnSpc>
              <a:buFont typeface="Arial" panose="020B0604020202020204" pitchFamily="34" charset="0"/>
              <a:buChar char="•"/>
            </a:pPr>
            <a:r>
              <a:rPr lang="en-US" dirty="0"/>
              <a:t>The one-tailed p-value is effectively 0, or less than our significance level of 0.05.  Therefore, we REJECT the Null Hypothesis and the Alternate Hypothesis stands.  </a:t>
            </a:r>
          </a:p>
          <a:p>
            <a:pPr marL="285750" indent="-285750">
              <a:lnSpc>
                <a:spcPct val="110000"/>
              </a:lnSpc>
              <a:buFont typeface="Arial" panose="020B0604020202020204" pitchFamily="34" charset="0"/>
              <a:buChar char="•"/>
            </a:pPr>
            <a:r>
              <a:rPr lang="en-US" dirty="0"/>
              <a:t>We cannot say that there is ”No Difference” in the Charges between Smokers and Non-Smokers.</a:t>
            </a:r>
          </a:p>
          <a:p>
            <a:pPr marL="285750" indent="-285750">
              <a:lnSpc>
                <a:spcPct val="110000"/>
              </a:lnSpc>
              <a:buFont typeface="Arial" panose="020B0604020202020204" pitchFamily="34" charset="0"/>
              <a:buChar char="•"/>
            </a:pPr>
            <a:r>
              <a:rPr lang="en-US" dirty="0"/>
              <a:t>We can say that at a 95% Confidence Level that the charges associated with Smokers are greater than the charges associated with Non-Smokers</a:t>
            </a:r>
            <a:r>
              <a:rPr lang="en-US" sz="1500" dirty="0"/>
              <a:t>.</a:t>
            </a:r>
          </a:p>
          <a:p>
            <a:pPr>
              <a:lnSpc>
                <a:spcPct val="110000"/>
              </a:lnSpc>
            </a:pPr>
            <a:endParaRPr lang="en-US" sz="1500" dirty="0"/>
          </a:p>
        </p:txBody>
      </p:sp>
      <p:pic>
        <p:nvPicPr>
          <p:cNvPr id="3" name="Picture 2">
            <a:extLst>
              <a:ext uri="{FF2B5EF4-FFF2-40B4-BE49-F238E27FC236}">
                <a16:creationId xmlns:a16="http://schemas.microsoft.com/office/drawing/2014/main" id="{B490E2C5-C887-8140-A0AC-E0A06DCB0BFA}"/>
              </a:ext>
            </a:extLst>
          </p:cNvPr>
          <p:cNvPicPr>
            <a:picLocks noChangeAspect="1"/>
          </p:cNvPicPr>
          <p:nvPr/>
        </p:nvPicPr>
        <p:blipFill>
          <a:blip r:embed="rId3"/>
          <a:stretch>
            <a:fillRect/>
          </a:stretch>
        </p:blipFill>
        <p:spPr>
          <a:xfrm>
            <a:off x="7669019" y="1534301"/>
            <a:ext cx="2679700" cy="495300"/>
          </a:xfrm>
          <a:prstGeom prst="rect">
            <a:avLst/>
          </a:prstGeom>
        </p:spPr>
      </p:pic>
    </p:spTree>
    <p:extLst>
      <p:ext uri="{BB962C8B-B14F-4D97-AF65-F5344CB8AC3E}">
        <p14:creationId xmlns:p14="http://schemas.microsoft.com/office/powerpoint/2010/main" val="4162534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1A87F-C38C-8648-89BA-CC590ECBE943}"/>
              </a:ext>
            </a:extLst>
          </p:cNvPr>
          <p:cNvSpPr>
            <a:spLocks noGrp="1"/>
          </p:cNvSpPr>
          <p:nvPr>
            <p:ph type="title"/>
          </p:nvPr>
        </p:nvSpPr>
        <p:spPr/>
        <p:txBody>
          <a:bodyPr>
            <a:normAutofit/>
          </a:bodyPr>
          <a:lstStyle/>
          <a:p>
            <a:r>
              <a:rPr lang="en-US" sz="7200" dirty="0"/>
              <a:t>3. BMI &amp; Sex (Gender) </a:t>
            </a:r>
          </a:p>
        </p:txBody>
      </p:sp>
      <p:sp>
        <p:nvSpPr>
          <p:cNvPr id="5" name="Text Placeholder 4">
            <a:extLst>
              <a:ext uri="{FF2B5EF4-FFF2-40B4-BE49-F238E27FC236}">
                <a16:creationId xmlns:a16="http://schemas.microsoft.com/office/drawing/2014/main" id="{7FB9CC33-84C9-094A-A7AC-A2DA357D7619}"/>
              </a:ext>
            </a:extLst>
          </p:cNvPr>
          <p:cNvSpPr>
            <a:spLocks noGrp="1"/>
          </p:cNvSpPr>
          <p:nvPr>
            <p:ph type="body" idx="1"/>
          </p:nvPr>
        </p:nvSpPr>
        <p:spPr/>
        <p:txBody>
          <a:bodyPr>
            <a:normAutofit/>
          </a:bodyPr>
          <a:lstStyle/>
          <a:p>
            <a:r>
              <a:rPr lang="en-US" sz="2400" dirty="0"/>
              <a:t>Prove (or disprove) with statistical evidence that the BMI for Females is different than that of Males.</a:t>
            </a:r>
          </a:p>
        </p:txBody>
      </p:sp>
    </p:spTree>
    <p:extLst>
      <p:ext uri="{BB962C8B-B14F-4D97-AF65-F5344CB8AC3E}">
        <p14:creationId xmlns:p14="http://schemas.microsoft.com/office/powerpoint/2010/main" val="3903215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5E9E9029-D0CF-3543-B613-B11A5E707EA0}"/>
              </a:ext>
            </a:extLst>
          </p:cNvPr>
          <p:cNvSpPr>
            <a:spLocks noGrp="1"/>
          </p:cNvSpPr>
          <p:nvPr>
            <p:ph type="title"/>
          </p:nvPr>
        </p:nvSpPr>
        <p:spPr>
          <a:xfrm>
            <a:off x="1451580" y="804520"/>
            <a:ext cx="3530157" cy="1049235"/>
          </a:xfrm>
        </p:spPr>
        <p:txBody>
          <a:bodyPr vert="horz" lIns="91440" tIns="45720" rIns="91440" bIns="45720" rtlCol="0" anchor="t">
            <a:normAutofit/>
          </a:bodyPr>
          <a:lstStyle/>
          <a:p>
            <a:r>
              <a:rPr lang="en-US" sz="3200" dirty="0"/>
              <a:t>Observations – BMI  vs. Sex</a:t>
            </a:r>
          </a:p>
        </p:txBody>
      </p:sp>
      <p:pic>
        <p:nvPicPr>
          <p:cNvPr id="4098" name="Picture 2">
            <a:extLst>
              <a:ext uri="{FF2B5EF4-FFF2-40B4-BE49-F238E27FC236}">
                <a16:creationId xmlns:a16="http://schemas.microsoft.com/office/drawing/2014/main" id="{7A86F30A-3C8D-A848-8B19-2BCB09625D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093926" y="1790071"/>
            <a:ext cx="4821551" cy="2518720"/>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D3CAC017-6AF6-7E4F-B2C7-9A59D8528447}"/>
              </a:ext>
            </a:extLst>
          </p:cNvPr>
          <p:cNvSpPr>
            <a:spLocks noGrp="1"/>
          </p:cNvSpPr>
          <p:nvPr>
            <p:ph type="body" sz="half" idx="2"/>
          </p:nvPr>
        </p:nvSpPr>
        <p:spPr>
          <a:xfrm>
            <a:off x="1451581" y="1947397"/>
            <a:ext cx="3526523" cy="3851668"/>
          </a:xfrm>
        </p:spPr>
        <p:txBody>
          <a:bodyPr vert="horz" lIns="91440" tIns="45720" rIns="91440" bIns="45720" rtlCol="0" anchor="t">
            <a:normAutofit lnSpcReduction="10000"/>
          </a:bodyPr>
          <a:lstStyle/>
          <a:p>
            <a:pPr marL="285750" indent="-285750">
              <a:buFont typeface="Arial" panose="020B0604020202020204" pitchFamily="34" charset="0"/>
              <a:buChar char="•"/>
            </a:pPr>
            <a:r>
              <a:rPr lang="en-US" sz="1900" dirty="0"/>
              <a:t>BMI by Gender (sex) is essentially equivalent</a:t>
            </a:r>
          </a:p>
          <a:p>
            <a:pPr marL="285750" indent="-285750">
              <a:buFont typeface="Arial" panose="020B0604020202020204" pitchFamily="34" charset="0"/>
              <a:buChar char="•"/>
            </a:pPr>
            <a:r>
              <a:rPr lang="en-US" sz="1900" dirty="0"/>
              <a:t>They have essentially the same Median, the same IQR.</a:t>
            </a:r>
          </a:p>
          <a:p>
            <a:pPr marL="285750" indent="-285750">
              <a:buFont typeface="Arial" panose="020B0604020202020204" pitchFamily="34" charset="0"/>
              <a:buChar char="•"/>
            </a:pPr>
            <a:r>
              <a:rPr lang="en-US" sz="1900" dirty="0"/>
              <a:t>Males have more outliers than Females. </a:t>
            </a:r>
          </a:p>
          <a:p>
            <a:pPr marL="285750" indent="-285750">
              <a:buFont typeface="Arial" panose="020B0604020202020204" pitchFamily="34" charset="0"/>
              <a:buChar char="•"/>
            </a:pPr>
            <a:r>
              <a:rPr lang="en-US" sz="1900" dirty="0"/>
              <a:t>There is a slight right skewness but generally, evenly distributed.</a:t>
            </a:r>
          </a:p>
          <a:p>
            <a:pPr marL="285750" indent="-285750">
              <a:buFont typeface="Arial" panose="020B0604020202020204" pitchFamily="34" charset="0"/>
              <a:buChar char="•"/>
            </a:pPr>
            <a:r>
              <a:rPr lang="en-US" sz="1900" dirty="0"/>
              <a:t>These two variables are mutually exclusive, namely if you are a Male, you are not a Female.</a:t>
            </a:r>
          </a:p>
          <a:p>
            <a:pPr indent="-228600">
              <a:buFont typeface="Arial" panose="020B0604020202020204" pitchFamily="34" charset="0"/>
              <a:buChar char="•"/>
            </a:pPr>
            <a:endParaRPr lang="en-US" dirty="0"/>
          </a:p>
        </p:txBody>
      </p:sp>
      <p:sp>
        <p:nvSpPr>
          <p:cNvPr id="6" name="Slide Number Placeholder 5">
            <a:extLst>
              <a:ext uri="{FF2B5EF4-FFF2-40B4-BE49-F238E27FC236}">
                <a16:creationId xmlns:a16="http://schemas.microsoft.com/office/drawing/2014/main" id="{55B2343E-5C1E-1A4F-A913-4183C6F19332}"/>
              </a:ext>
            </a:extLst>
          </p:cNvPr>
          <p:cNvSpPr>
            <a:spLocks noGrp="1"/>
          </p:cNvSpPr>
          <p:nvPr>
            <p:ph type="sldNum" sz="quarter" idx="12"/>
          </p:nvPr>
        </p:nvSpPr>
        <p:spPr/>
        <p:txBody>
          <a:bodyPr vert="horz" lIns="91440" tIns="45720" rIns="91440" bIns="45720" rtlCol="0" anchor="t">
            <a:normAutofit/>
          </a:bodyPr>
          <a:lstStyle/>
          <a:p>
            <a:pPr defTabSz="457200">
              <a:lnSpc>
                <a:spcPct val="90000"/>
              </a:lnSpc>
              <a:spcAft>
                <a:spcPts val="600"/>
              </a:spcAft>
            </a:pPr>
            <a:fld id="{6D22F896-40B5-4ADD-8801-0D06FADFA095}" type="slidenum">
              <a:rPr lang="en-US" smtClean="0"/>
              <a:pPr defTabSz="457200">
                <a:lnSpc>
                  <a:spcPct val="90000"/>
                </a:lnSpc>
                <a:spcAft>
                  <a:spcPts val="600"/>
                </a:spcAft>
              </a:pPr>
              <a:t>28</a:t>
            </a:fld>
            <a:endParaRPr lang="en-US"/>
          </a:p>
        </p:txBody>
      </p:sp>
    </p:spTree>
    <p:extLst>
      <p:ext uri="{BB962C8B-B14F-4D97-AF65-F5344CB8AC3E}">
        <p14:creationId xmlns:p14="http://schemas.microsoft.com/office/powerpoint/2010/main" val="864814167"/>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91941-6445-D14A-902E-AE00D3BAD972}"/>
              </a:ext>
            </a:extLst>
          </p:cNvPr>
          <p:cNvSpPr>
            <a:spLocks noGrp="1"/>
          </p:cNvSpPr>
          <p:nvPr>
            <p:ph type="title"/>
          </p:nvPr>
        </p:nvSpPr>
        <p:spPr>
          <a:xfrm>
            <a:off x="1451579" y="174267"/>
            <a:ext cx="2545510" cy="1002990"/>
          </a:xfrm>
        </p:spPr>
        <p:txBody>
          <a:bodyPr vert="horz" lIns="91440" tIns="45720" rIns="91440" bIns="45720" rtlCol="0" anchor="ctr">
            <a:normAutofit/>
          </a:bodyPr>
          <a:lstStyle/>
          <a:p>
            <a:r>
              <a:rPr lang="en-US" sz="3200" b="0" i="0" kern="1200" cap="all" dirty="0">
                <a:solidFill>
                  <a:schemeClr val="tx1"/>
                </a:solidFill>
                <a:effectLst/>
                <a:latin typeface="+mj-lt"/>
                <a:ea typeface="+mj-ea"/>
                <a:cs typeface="+mj-cs"/>
              </a:rPr>
              <a:t>Answer</a:t>
            </a:r>
          </a:p>
        </p:txBody>
      </p:sp>
      <mc:AlternateContent xmlns:mc="http://schemas.openxmlformats.org/markup-compatibility/2006" xmlns:a14="http://schemas.microsoft.com/office/drawing/2010/main">
        <mc:Choice Requires="a14">
          <p:sp>
            <p:nvSpPr>
              <p:cNvPr id="31" name="Text Placeholder 3">
                <a:extLst>
                  <a:ext uri="{FF2B5EF4-FFF2-40B4-BE49-F238E27FC236}">
                    <a16:creationId xmlns:a16="http://schemas.microsoft.com/office/drawing/2014/main" id="{21B6361A-19A0-B849-B32E-4E2B1462F757}"/>
                  </a:ext>
                </a:extLst>
              </p:cNvPr>
              <p:cNvSpPr>
                <a:spLocks noGrp="1"/>
              </p:cNvSpPr>
              <p:nvPr>
                <p:ph idx="1"/>
              </p:nvPr>
            </p:nvSpPr>
            <p:spPr>
              <a:xfrm>
                <a:off x="1053117" y="1025429"/>
                <a:ext cx="5652483" cy="4452693"/>
              </a:xfrm>
            </p:spPr>
            <p:txBody>
              <a:bodyPr vert="horz" lIns="91440" tIns="45720" rIns="91440" bIns="45720" rtlCol="0" anchor="t">
                <a:normAutofit/>
              </a:bodyPr>
              <a:lstStyle/>
              <a:p>
                <a:pPr>
                  <a:lnSpc>
                    <a:spcPct val="110000"/>
                  </a:lnSpc>
                </a:pPr>
                <a:r>
                  <a:rPr lang="en-US" b="1" dirty="0"/>
                  <a:t>Step 1:  </a:t>
                </a:r>
                <a:r>
                  <a:rPr lang="en-US" dirty="0"/>
                  <a:t>Formulate Null and Alternate Hypotheses</a:t>
                </a:r>
              </a:p>
              <a:p>
                <a:pPr indent="-228600">
                  <a:lnSpc>
                    <a:spcPct val="110000"/>
                  </a:lnSpc>
                  <a:buFont typeface="Arial" panose="020B0604020202020204" pitchFamily="34" charset="0"/>
                  <a:buChar char="•"/>
                </a:pPr>
                <a:r>
                  <a:rPr lang="en-US" dirty="0"/>
                  <a:t>Null Hypothesis (H</a:t>
                </a:r>
                <a:r>
                  <a:rPr lang="en-US" baseline="-25000" dirty="0"/>
                  <a:t>0</a:t>
                </a:r>
                <a:r>
                  <a:rPr lang="en-US" dirty="0"/>
                  <a:t>) : the BMI for Men and Women are equal</a:t>
                </a:r>
              </a:p>
              <a:p>
                <a:pPr indent="-228600">
                  <a:lnSpc>
                    <a:spcPct val="110000"/>
                  </a:lnSpc>
                  <a:buFont typeface="Arial" panose="020B0604020202020204" pitchFamily="34" charset="0"/>
                  <a:buChar char="•"/>
                </a:pPr>
                <a:r>
                  <a:rPr lang="en-US" dirty="0"/>
                  <a:t>Alternate Hypothesis (H</a:t>
                </a:r>
                <a:r>
                  <a:rPr lang="en-US" baseline="-25000" dirty="0"/>
                  <a:t>a</a:t>
                </a:r>
                <a:r>
                  <a:rPr lang="en-US" dirty="0"/>
                  <a:t>): the BMI for Men is greater than BMI for Women</a:t>
                </a:r>
              </a:p>
              <a:p>
                <a:pPr indent="-228600">
                  <a:lnSpc>
                    <a:spcPct val="110000"/>
                  </a:lnSpc>
                  <a:buFont typeface="Arial" panose="020B0604020202020204" pitchFamily="34" charset="0"/>
                  <a:buChar char="•"/>
                </a:pPr>
                <a:r>
                  <a:rPr lang="en-US" dirty="0"/>
                  <a:t>H</a:t>
                </a:r>
                <a:r>
                  <a:rPr lang="en-US" baseline="-25000" dirty="0"/>
                  <a:t>0</a:t>
                </a:r>
                <a:r>
                  <a:rPr lang="en-US" dirty="0"/>
                  <a:t> = </a:t>
                </a:r>
                <a14:m>
                  <m:oMath xmlns:m="http://schemas.openxmlformats.org/officeDocument/2006/math">
                    <m:bar>
                      <m:barPr>
                        <m:pos m:val="top"/>
                        <m:ctrlPr>
                          <a:rPr lang="en-US" i="1" smtClean="0">
                            <a:latin typeface="Cambria Math" panose="02040503050406030204" pitchFamily="18" charset="0"/>
                          </a:rPr>
                        </m:ctrlPr>
                      </m:barPr>
                      <m:e>
                        <m:r>
                          <a:rPr lang="en-US" b="0" i="1" smtClean="0">
                            <a:latin typeface="Cambria Math" panose="02040503050406030204" pitchFamily="18" charset="0"/>
                          </a:rPr>
                          <m:t>𝑥</m:t>
                        </m:r>
                      </m:e>
                    </m:bar>
                  </m:oMath>
                </a14:m>
                <a:r>
                  <a:rPr lang="en-US" dirty="0"/>
                  <a:t> </a:t>
                </a:r>
                <a:r>
                  <a:rPr lang="en-US" baseline="-25000" dirty="0"/>
                  <a:t>males</a:t>
                </a:r>
                <a:r>
                  <a:rPr lang="en-US" dirty="0"/>
                  <a:t> = </a:t>
                </a:r>
                <a14:m>
                  <m:oMath xmlns:m="http://schemas.openxmlformats.org/officeDocument/2006/math">
                    <m:bar>
                      <m:barPr>
                        <m:pos m:val="top"/>
                        <m:ctrlPr>
                          <a:rPr lang="en-US" i="1">
                            <a:latin typeface="Cambria Math" panose="02040503050406030204" pitchFamily="18" charset="0"/>
                          </a:rPr>
                        </m:ctrlPr>
                      </m:barPr>
                      <m:e>
                        <m:r>
                          <a:rPr lang="en-US" i="1">
                            <a:latin typeface="Cambria Math" panose="02040503050406030204" pitchFamily="18" charset="0"/>
                          </a:rPr>
                          <m:t>𝑥</m:t>
                        </m:r>
                      </m:e>
                    </m:bar>
                  </m:oMath>
                </a14:m>
                <a:r>
                  <a:rPr lang="en-US" dirty="0"/>
                  <a:t> </a:t>
                </a:r>
                <a:r>
                  <a:rPr lang="en-US" baseline="-25000" dirty="0"/>
                  <a:t>females </a:t>
                </a:r>
                <a:r>
                  <a:rPr lang="en-US" dirty="0"/>
                  <a:t>; or </a:t>
                </a:r>
                <a14:m>
                  <m:oMath xmlns:m="http://schemas.openxmlformats.org/officeDocument/2006/math">
                    <m:bar>
                      <m:barPr>
                        <m:pos m:val="top"/>
                        <m:ctrlPr>
                          <a:rPr lang="en-US" i="1">
                            <a:latin typeface="Cambria Math" panose="02040503050406030204" pitchFamily="18" charset="0"/>
                          </a:rPr>
                        </m:ctrlPr>
                      </m:barPr>
                      <m:e>
                        <m:r>
                          <a:rPr lang="en-US" i="1">
                            <a:latin typeface="Cambria Math" panose="02040503050406030204" pitchFamily="18" charset="0"/>
                          </a:rPr>
                          <m:t>𝑥</m:t>
                        </m:r>
                      </m:e>
                    </m:bar>
                  </m:oMath>
                </a14:m>
                <a:r>
                  <a:rPr lang="en-US" dirty="0"/>
                  <a:t> </a:t>
                </a:r>
                <a:r>
                  <a:rPr lang="en-US" baseline="-25000" dirty="0"/>
                  <a:t>males </a:t>
                </a:r>
                <a:r>
                  <a:rPr lang="en-US" dirty="0"/>
                  <a:t>- </a:t>
                </a:r>
                <a:r>
                  <a:rPr lang="en-US" baseline="-25000" dirty="0"/>
                  <a:t> </a:t>
                </a:r>
                <a14:m>
                  <m:oMath xmlns:m="http://schemas.openxmlformats.org/officeDocument/2006/math">
                    <m:bar>
                      <m:barPr>
                        <m:pos m:val="top"/>
                        <m:ctrlPr>
                          <a:rPr lang="en-US" i="1">
                            <a:latin typeface="Cambria Math" panose="02040503050406030204" pitchFamily="18" charset="0"/>
                          </a:rPr>
                        </m:ctrlPr>
                      </m:barPr>
                      <m:e>
                        <m:r>
                          <a:rPr lang="en-US" i="1">
                            <a:latin typeface="Cambria Math" panose="02040503050406030204" pitchFamily="18" charset="0"/>
                          </a:rPr>
                          <m:t>𝑥</m:t>
                        </m:r>
                      </m:e>
                    </m:bar>
                  </m:oMath>
                </a14:m>
                <a:r>
                  <a:rPr lang="en-US" dirty="0"/>
                  <a:t>  </a:t>
                </a:r>
                <a:r>
                  <a:rPr lang="en-US" baseline="-25000" dirty="0"/>
                  <a:t>females </a:t>
                </a:r>
                <a:r>
                  <a:rPr lang="en-US" dirty="0"/>
                  <a:t>= 0</a:t>
                </a:r>
              </a:p>
              <a:p>
                <a:pPr indent="-228600">
                  <a:lnSpc>
                    <a:spcPct val="110000"/>
                  </a:lnSpc>
                  <a:buFont typeface="Arial" panose="020B0604020202020204" pitchFamily="34" charset="0"/>
                  <a:buChar char="•"/>
                </a:pPr>
                <a:r>
                  <a:rPr lang="en-US" dirty="0"/>
                  <a:t>H</a:t>
                </a:r>
                <a:r>
                  <a:rPr lang="en-US" baseline="-25000" dirty="0"/>
                  <a:t>a</a:t>
                </a:r>
                <a:r>
                  <a:rPr lang="en-US" dirty="0"/>
                  <a:t> = </a:t>
                </a:r>
                <a14:m>
                  <m:oMath xmlns:m="http://schemas.openxmlformats.org/officeDocument/2006/math">
                    <m:bar>
                      <m:barPr>
                        <m:pos m:val="top"/>
                        <m:ctrlPr>
                          <a:rPr lang="en-US" i="1">
                            <a:latin typeface="Cambria Math" panose="02040503050406030204" pitchFamily="18" charset="0"/>
                          </a:rPr>
                        </m:ctrlPr>
                      </m:barPr>
                      <m:e>
                        <m:r>
                          <a:rPr lang="en-US" i="1">
                            <a:latin typeface="Cambria Math" panose="02040503050406030204" pitchFamily="18" charset="0"/>
                          </a:rPr>
                          <m:t>𝑥</m:t>
                        </m:r>
                      </m:e>
                    </m:bar>
                  </m:oMath>
                </a14:m>
                <a:r>
                  <a:rPr lang="en-US" dirty="0"/>
                  <a:t> </a:t>
                </a:r>
                <a:r>
                  <a:rPr lang="en-US" baseline="-25000" dirty="0"/>
                  <a:t>males</a:t>
                </a:r>
                <a:r>
                  <a:rPr lang="en-US" dirty="0"/>
                  <a:t> &gt; </a:t>
                </a:r>
                <a14:m>
                  <m:oMath xmlns:m="http://schemas.openxmlformats.org/officeDocument/2006/math">
                    <m:bar>
                      <m:barPr>
                        <m:pos m:val="top"/>
                        <m:ctrlPr>
                          <a:rPr lang="en-US" i="1">
                            <a:latin typeface="Cambria Math" panose="02040503050406030204" pitchFamily="18" charset="0"/>
                          </a:rPr>
                        </m:ctrlPr>
                      </m:barPr>
                      <m:e>
                        <m:r>
                          <a:rPr lang="en-US" i="1">
                            <a:latin typeface="Cambria Math" panose="02040503050406030204" pitchFamily="18" charset="0"/>
                          </a:rPr>
                          <m:t>𝑥</m:t>
                        </m:r>
                      </m:e>
                    </m:bar>
                  </m:oMath>
                </a14:m>
                <a:r>
                  <a:rPr lang="en-US" dirty="0"/>
                  <a:t> </a:t>
                </a:r>
                <a:r>
                  <a:rPr lang="en-US" baseline="-25000" dirty="0"/>
                  <a:t>females ; </a:t>
                </a:r>
                <a:r>
                  <a:rPr lang="en-US" dirty="0"/>
                  <a:t>or </a:t>
                </a:r>
                <a14:m>
                  <m:oMath xmlns:m="http://schemas.openxmlformats.org/officeDocument/2006/math">
                    <m:bar>
                      <m:barPr>
                        <m:pos m:val="top"/>
                        <m:ctrlPr>
                          <a:rPr lang="en-US" i="1">
                            <a:latin typeface="Cambria Math" panose="02040503050406030204" pitchFamily="18" charset="0"/>
                          </a:rPr>
                        </m:ctrlPr>
                      </m:barPr>
                      <m:e>
                        <m:r>
                          <a:rPr lang="en-US" i="1">
                            <a:latin typeface="Cambria Math" panose="02040503050406030204" pitchFamily="18" charset="0"/>
                          </a:rPr>
                          <m:t>𝑥</m:t>
                        </m:r>
                      </m:e>
                    </m:bar>
                  </m:oMath>
                </a14:m>
                <a:r>
                  <a:rPr lang="en-US" dirty="0"/>
                  <a:t> </a:t>
                </a:r>
                <a:r>
                  <a:rPr lang="en-US" baseline="-25000" dirty="0"/>
                  <a:t>males</a:t>
                </a:r>
                <a:r>
                  <a:rPr lang="en-US" dirty="0"/>
                  <a:t> - </a:t>
                </a:r>
                <a14:m>
                  <m:oMath xmlns:m="http://schemas.openxmlformats.org/officeDocument/2006/math">
                    <m:bar>
                      <m:barPr>
                        <m:pos m:val="top"/>
                        <m:ctrlPr>
                          <a:rPr lang="en-US" i="1">
                            <a:latin typeface="Cambria Math" panose="02040503050406030204" pitchFamily="18" charset="0"/>
                          </a:rPr>
                        </m:ctrlPr>
                      </m:barPr>
                      <m:e>
                        <m:r>
                          <a:rPr lang="en-US" i="1">
                            <a:latin typeface="Cambria Math" panose="02040503050406030204" pitchFamily="18" charset="0"/>
                          </a:rPr>
                          <m:t>𝑥</m:t>
                        </m:r>
                      </m:e>
                    </m:bar>
                  </m:oMath>
                </a14:m>
                <a:r>
                  <a:rPr lang="en-US" dirty="0"/>
                  <a:t> </a:t>
                </a:r>
                <a:r>
                  <a:rPr lang="en-US" baseline="-25000" dirty="0"/>
                  <a:t>females</a:t>
                </a:r>
                <a:r>
                  <a:rPr lang="en-US" dirty="0"/>
                  <a:t> &gt;  0</a:t>
                </a:r>
              </a:p>
            </p:txBody>
          </p:sp>
        </mc:Choice>
        <mc:Fallback xmlns="">
          <p:sp>
            <p:nvSpPr>
              <p:cNvPr id="31" name="Text Placeholder 3">
                <a:extLst>
                  <a:ext uri="{FF2B5EF4-FFF2-40B4-BE49-F238E27FC236}">
                    <a16:creationId xmlns:a16="http://schemas.microsoft.com/office/drawing/2014/main" id="{21B6361A-19A0-B849-B32E-4E2B1462F757}"/>
                  </a:ext>
                </a:extLst>
              </p:cNvPr>
              <p:cNvSpPr>
                <a:spLocks noGrp="1" noRot="1" noChangeAspect="1" noMove="1" noResize="1" noEditPoints="1" noAdjustHandles="1" noChangeArrowheads="1" noChangeShapeType="1" noTextEdit="1"/>
              </p:cNvSpPr>
              <p:nvPr>
                <p:ph idx="1"/>
              </p:nvPr>
            </p:nvSpPr>
            <p:spPr>
              <a:xfrm>
                <a:off x="1053117" y="1025429"/>
                <a:ext cx="5652483" cy="4452693"/>
              </a:xfrm>
              <a:blipFill>
                <a:blip r:embed="rId2"/>
                <a:stretch>
                  <a:fillRect l="-1124" t="-284" r="-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 Placeholder 3">
                <a:extLst>
                  <a:ext uri="{FF2B5EF4-FFF2-40B4-BE49-F238E27FC236}">
                    <a16:creationId xmlns:a16="http://schemas.microsoft.com/office/drawing/2014/main" id="{023780B5-B2B4-734D-8860-30C26917602C}"/>
                  </a:ext>
                </a:extLst>
              </p:cNvPr>
              <p:cNvSpPr txBox="1">
                <a:spLocks/>
              </p:cNvSpPr>
              <p:nvPr/>
            </p:nvSpPr>
            <p:spPr>
              <a:xfrm>
                <a:off x="6788622" y="304800"/>
                <a:ext cx="4793777" cy="5173322"/>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nSpc>
                    <a:spcPct val="90000"/>
                  </a:lnSpc>
                </a:pPr>
                <a:r>
                  <a:rPr lang="en-US" b="1" dirty="0"/>
                  <a:t>Step 2:  </a:t>
                </a:r>
                <a:r>
                  <a:rPr lang="en-US" dirty="0"/>
                  <a:t>The significance level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is 0.05, or a Confidence Level of 95%.</a:t>
                </a:r>
              </a:p>
              <a:p>
                <a:pPr>
                  <a:lnSpc>
                    <a:spcPct val="90000"/>
                  </a:lnSpc>
                </a:pPr>
                <a:r>
                  <a:rPr lang="en-US" dirty="0"/>
                  <a:t>Identify the test statistic</a:t>
                </a:r>
              </a:p>
              <a:p>
                <a:pPr>
                  <a:lnSpc>
                    <a:spcPct val="90000"/>
                  </a:lnSpc>
                </a:pPr>
                <a:r>
                  <a:rPr lang="en-US" b="1" dirty="0"/>
                  <a:t>Step 3: Independent t test: </a:t>
                </a:r>
                <a:r>
                  <a:rPr lang="en-US" dirty="0"/>
                  <a:t>namely there are 2 samples that are related - smokers and non-smokers</a:t>
                </a:r>
              </a:p>
              <a:p>
                <a:pPr>
                  <a:lnSpc>
                    <a:spcPct val="90000"/>
                  </a:lnSpc>
                </a:pPr>
                <a:r>
                  <a:rPr lang="en-US" dirty="0"/>
                  <a:t>Definition - Independent samples in this example means that no one person from a specific group can be assigned to another group. The t-test for independent samples is also called the two-sample t-test or an unpaired t-test.</a:t>
                </a:r>
              </a:p>
              <a:p>
                <a:pPr>
                  <a:lnSpc>
                    <a:spcPct val="90000"/>
                  </a:lnSpc>
                </a:pPr>
                <a:r>
                  <a:rPr lang="en-US" dirty="0"/>
                  <a:t>In this case, males and females cannot be in the same group.</a:t>
                </a:r>
              </a:p>
              <a:p>
                <a:pPr>
                  <a:lnSpc>
                    <a:spcPct val="90000"/>
                  </a:lnSpc>
                </a:pPr>
                <a:r>
                  <a:rPr lang="en-US" dirty="0"/>
                  <a:t>If one of the samples had been measured at different times, then they would have been relative, and we should use the Paired t-test.</a:t>
                </a:r>
              </a:p>
              <a:p>
                <a:pPr>
                  <a:lnSpc>
                    <a:spcPct val="90000"/>
                  </a:lnSpc>
                </a:pPr>
                <a:endParaRPr lang="en-US" sz="1300" dirty="0"/>
              </a:p>
            </p:txBody>
          </p:sp>
        </mc:Choice>
        <mc:Fallback xmlns="">
          <p:sp>
            <p:nvSpPr>
              <p:cNvPr id="33" name="Text Placeholder 3">
                <a:extLst>
                  <a:ext uri="{FF2B5EF4-FFF2-40B4-BE49-F238E27FC236}">
                    <a16:creationId xmlns:a16="http://schemas.microsoft.com/office/drawing/2014/main" id="{023780B5-B2B4-734D-8860-30C26917602C}"/>
                  </a:ext>
                </a:extLst>
              </p:cNvPr>
              <p:cNvSpPr txBox="1">
                <a:spLocks noRot="1" noChangeAspect="1" noMove="1" noResize="1" noEditPoints="1" noAdjustHandles="1" noChangeArrowheads="1" noChangeShapeType="1" noTextEdit="1"/>
              </p:cNvSpPr>
              <p:nvPr/>
            </p:nvSpPr>
            <p:spPr>
              <a:xfrm>
                <a:off x="6788622" y="304800"/>
                <a:ext cx="4793777" cy="5173322"/>
              </a:xfrm>
              <a:prstGeom prst="rect">
                <a:avLst/>
              </a:prstGeom>
              <a:blipFill>
                <a:blip r:embed="rId3"/>
                <a:stretch>
                  <a:fillRect l="-1055" t="-1225" r="-792"/>
                </a:stretch>
              </a:blipFill>
            </p:spPr>
            <p:txBody>
              <a:bodyPr/>
              <a:lstStyle/>
              <a:p>
                <a:r>
                  <a:rPr lang="en-US">
                    <a:noFill/>
                  </a:rPr>
                  <a:t> </a:t>
                </a:r>
              </a:p>
            </p:txBody>
          </p:sp>
        </mc:Fallback>
      </mc:AlternateContent>
    </p:spTree>
    <p:extLst>
      <p:ext uri="{BB962C8B-B14F-4D97-AF65-F5344CB8AC3E}">
        <p14:creationId xmlns:p14="http://schemas.microsoft.com/office/powerpoint/2010/main" val="1555261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a:xfrm>
            <a:off x="621792" y="1161288"/>
            <a:ext cx="3602736" cy="4526280"/>
          </a:xfrm>
        </p:spPr>
        <p:txBody>
          <a:bodyPr vert="horz" lIns="91440" tIns="45720" rIns="91440" bIns="45720" rtlCol="0" anchor="ctr">
            <a:normAutofit/>
          </a:bodyPr>
          <a:lstStyle/>
          <a:p>
            <a:r>
              <a:rPr lang="en-US" sz="4000" dirty="0"/>
              <a:t>Scope and Deliverables</a:t>
            </a:r>
          </a:p>
        </p:txBody>
      </p:sp>
      <p:sp>
        <p:nvSpPr>
          <p:cNvPr id="3" name="Content Placeholder 2">
            <a:extLst>
              <a:ext uri="{FF2B5EF4-FFF2-40B4-BE49-F238E27FC236}">
                <a16:creationId xmlns:a16="http://schemas.microsoft.com/office/drawing/2014/main" id="{04141C1E-7FB9-4FD0-9195-B9ADFD18ADC1}"/>
              </a:ext>
            </a:extLst>
          </p:cNvPr>
          <p:cNvSpPr>
            <a:spLocks noGrp="1"/>
          </p:cNvSpPr>
          <p:nvPr>
            <p:ph idx="4294967295"/>
          </p:nvPr>
        </p:nvSpPr>
        <p:spPr>
          <a:xfrm>
            <a:off x="3810000" y="933450"/>
            <a:ext cx="7467600" cy="4991100"/>
          </a:xfrm>
        </p:spPr>
        <p:txBody>
          <a:bodyPr vert="horz" lIns="91440" tIns="45720" rIns="91440" bIns="45720" rtlCol="0" anchor="ctr">
            <a:normAutofit/>
          </a:bodyPr>
          <a:lstStyle/>
          <a:p>
            <a:pPr marL="0" indent="0">
              <a:lnSpc>
                <a:spcPct val="100000"/>
              </a:lnSpc>
              <a:buNone/>
            </a:pPr>
            <a:r>
              <a:rPr lang="en-US" sz="1900" dirty="0"/>
              <a:t>This report is prepared for Axis Insurance. </a:t>
            </a:r>
          </a:p>
          <a:p>
            <a:pPr marL="0">
              <a:lnSpc>
                <a:spcPct val="100000"/>
              </a:lnSpc>
            </a:pPr>
            <a:endParaRPr lang="en-US" sz="1900" dirty="0"/>
          </a:p>
          <a:p>
            <a:pPr marL="0" indent="0">
              <a:lnSpc>
                <a:spcPct val="100000"/>
              </a:lnSpc>
              <a:buNone/>
            </a:pPr>
            <a:r>
              <a:rPr lang="en-US" sz="2400" b="1" u="sng" dirty="0"/>
              <a:t>Deliverables include:</a:t>
            </a:r>
          </a:p>
          <a:p>
            <a:pPr marL="0">
              <a:lnSpc>
                <a:spcPct val="100000"/>
              </a:lnSpc>
            </a:pPr>
            <a:endParaRPr lang="en-US" sz="1900" dirty="0"/>
          </a:p>
          <a:p>
            <a:pPr marL="342900">
              <a:lnSpc>
                <a:spcPct val="100000"/>
              </a:lnSpc>
            </a:pPr>
            <a:r>
              <a:rPr lang="en-US" sz="1900" dirty="0"/>
              <a:t>EDA with key insights on the Customer dataset.</a:t>
            </a:r>
          </a:p>
          <a:p>
            <a:pPr marL="342900">
              <a:lnSpc>
                <a:spcPct val="100000"/>
              </a:lnSpc>
            </a:pPr>
            <a:r>
              <a:rPr lang="en-US" sz="1900" dirty="0"/>
              <a:t>Explore medical claims for Smokers as compared to Non-Smokers.  Do Smokers have higher medical claims?</a:t>
            </a:r>
          </a:p>
          <a:p>
            <a:pPr marL="342900">
              <a:lnSpc>
                <a:spcPct val="100000"/>
              </a:lnSpc>
            </a:pPr>
            <a:r>
              <a:rPr lang="en-US" sz="1900" dirty="0"/>
              <a:t>Explore BMI differences between Males and Females, are they different.</a:t>
            </a:r>
          </a:p>
          <a:p>
            <a:pPr marL="342900">
              <a:lnSpc>
                <a:spcPct val="100000"/>
              </a:lnSpc>
            </a:pPr>
            <a:r>
              <a:rPr lang="en-US" sz="1900" dirty="0"/>
              <a:t>Explore if Smokers are affected by their residence (”Region”), namely are they different across different Regions.</a:t>
            </a:r>
          </a:p>
          <a:p>
            <a:pPr marL="342900">
              <a:lnSpc>
                <a:spcPct val="100000"/>
              </a:lnSpc>
            </a:pPr>
            <a:r>
              <a:rPr lang="en-US" sz="1900" dirty="0"/>
              <a:t>Explore the BMI for women with no children, one child, or two children and if they are the same?</a:t>
            </a:r>
          </a:p>
        </p:txBody>
      </p:sp>
    </p:spTree>
    <p:extLst>
      <p:ext uri="{BB962C8B-B14F-4D97-AF65-F5344CB8AC3E}">
        <p14:creationId xmlns:p14="http://schemas.microsoft.com/office/powerpoint/2010/main" val="14713846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91941-6445-D14A-902E-AE00D3BAD972}"/>
              </a:ext>
            </a:extLst>
          </p:cNvPr>
          <p:cNvSpPr>
            <a:spLocks noGrp="1"/>
          </p:cNvSpPr>
          <p:nvPr>
            <p:ph type="title"/>
          </p:nvPr>
        </p:nvSpPr>
        <p:spPr>
          <a:xfrm>
            <a:off x="1407049" y="174267"/>
            <a:ext cx="3864746" cy="1002990"/>
          </a:xfrm>
        </p:spPr>
        <p:txBody>
          <a:bodyPr vert="horz" lIns="91440" tIns="45720" rIns="91440" bIns="45720" rtlCol="0" anchor="ctr">
            <a:normAutofit/>
          </a:bodyPr>
          <a:lstStyle/>
          <a:p>
            <a:r>
              <a:rPr lang="en-US" sz="3200" b="0" i="0" kern="1200" cap="all" dirty="0">
                <a:solidFill>
                  <a:schemeClr val="tx1"/>
                </a:solidFill>
                <a:effectLst/>
                <a:latin typeface="+mj-lt"/>
                <a:ea typeface="+mj-ea"/>
                <a:cs typeface="+mj-cs"/>
              </a:rPr>
              <a:t>Answer</a:t>
            </a:r>
          </a:p>
        </p:txBody>
      </p:sp>
      <mc:AlternateContent xmlns:mc="http://schemas.openxmlformats.org/markup-compatibility/2006" xmlns:a14="http://schemas.microsoft.com/office/drawing/2010/main">
        <mc:Choice Requires="a14">
          <p:sp>
            <p:nvSpPr>
              <p:cNvPr id="31" name="Text Placeholder 3">
                <a:extLst>
                  <a:ext uri="{FF2B5EF4-FFF2-40B4-BE49-F238E27FC236}">
                    <a16:creationId xmlns:a16="http://schemas.microsoft.com/office/drawing/2014/main" id="{21B6361A-19A0-B849-B32E-4E2B1462F757}"/>
                  </a:ext>
                </a:extLst>
              </p:cNvPr>
              <p:cNvSpPr>
                <a:spLocks noGrp="1"/>
              </p:cNvSpPr>
              <p:nvPr>
                <p:ph idx="1"/>
              </p:nvPr>
            </p:nvSpPr>
            <p:spPr>
              <a:xfrm>
                <a:off x="1291079" y="1177257"/>
                <a:ext cx="5566921" cy="4374636"/>
              </a:xfrm>
            </p:spPr>
            <p:txBody>
              <a:bodyPr vert="horz" lIns="91440" tIns="45720" rIns="91440" bIns="45720" rtlCol="0" anchor="t">
                <a:normAutofit/>
              </a:bodyPr>
              <a:lstStyle/>
              <a:p>
                <a:pPr>
                  <a:lnSpc>
                    <a:spcPct val="110000"/>
                  </a:lnSpc>
                </a:pPr>
                <a:r>
                  <a:rPr lang="en-US" sz="1500" b="1" dirty="0"/>
                  <a:t>Step 4:  Calculate the p-value and test statistic, validate the assumptions for suitability of test (continued</a:t>
                </a:r>
              </a:p>
              <a:p>
                <a:pPr>
                  <a:lnSpc>
                    <a:spcPct val="110000"/>
                  </a:lnSpc>
                </a:pPr>
                <a:r>
                  <a:rPr lang="en-US" dirty="0"/>
                  <a:t>Before we run the Test Statistic, we need to see if it is safe to assume that the samples have EQUAL Variance.  This is done with </a:t>
                </a:r>
                <a:r>
                  <a:rPr lang="en-US" dirty="0" err="1"/>
                  <a:t>Levene's</a:t>
                </a:r>
                <a:r>
                  <a:rPr lang="en-US" dirty="0"/>
                  <a:t> test. Using the same significance level of 0.05 for the main Hypothesis, we will test the Null Hypothesis that the sample data have equal variances.</a:t>
                </a:r>
              </a:p>
              <a:p>
                <a:pPr indent="-228600">
                  <a:lnSpc>
                    <a:spcPct val="110000"/>
                  </a:lnSpc>
                  <a:buFont typeface="Arial" panose="020B0604020202020204" pitchFamily="34" charset="0"/>
                  <a:buChar char="•"/>
                </a:pPr>
                <a:r>
                  <a:rPr lang="en-US" sz="1900" dirty="0" err="1"/>
                  <a:t>Levene’s</a:t>
                </a:r>
                <a:r>
                  <a:rPr lang="en-US" sz="1900" dirty="0"/>
                  <a:t> test resulted in a p-value of 0.95, or &gt; 0.05, so we accept the Null Hypothesis that the samples have equal variances.</a:t>
                </a:r>
              </a:p>
              <a:p>
                <a:pPr indent="-228600">
                  <a:lnSpc>
                    <a:spcPct val="110000"/>
                  </a:lnSpc>
                  <a:buFont typeface="Arial" panose="020B0604020202020204" pitchFamily="34" charset="0"/>
                  <a:buChar char="•"/>
                </a:pPr>
                <a:r>
                  <a:rPr lang="en-US" sz="1900" dirty="0"/>
                  <a:t>We are performing a one-tailed t-test given that </a:t>
                </a:r>
              </a:p>
              <a:p>
                <a:pPr lvl="1">
                  <a:lnSpc>
                    <a:spcPct val="110000"/>
                  </a:lnSpc>
                </a:pPr>
                <a:r>
                  <a:rPr lang="en-US" sz="1900" dirty="0"/>
                  <a:t> H</a:t>
                </a:r>
                <a:r>
                  <a:rPr lang="en-US" sz="1900" baseline="-25000" dirty="0"/>
                  <a:t>a</a:t>
                </a:r>
                <a:r>
                  <a:rPr lang="en-US" sz="1900" dirty="0"/>
                  <a:t> = </a:t>
                </a:r>
                <a14:m>
                  <m:oMath xmlns:m="http://schemas.openxmlformats.org/officeDocument/2006/math">
                    <m:bar>
                      <m:barPr>
                        <m:pos m:val="top"/>
                        <m:ctrlPr>
                          <a:rPr lang="en-US" sz="2000" i="1">
                            <a:latin typeface="Cambria Math" panose="02040503050406030204" pitchFamily="18" charset="0"/>
                          </a:rPr>
                        </m:ctrlPr>
                      </m:barPr>
                      <m:e>
                        <m:r>
                          <a:rPr lang="en-US" sz="2000" i="1">
                            <a:latin typeface="Cambria Math" panose="02040503050406030204" pitchFamily="18" charset="0"/>
                          </a:rPr>
                          <m:t>𝑥</m:t>
                        </m:r>
                      </m:e>
                    </m:bar>
                  </m:oMath>
                </a14:m>
                <a:r>
                  <a:rPr lang="en-US" sz="1900" dirty="0"/>
                  <a:t> </a:t>
                </a:r>
                <a:r>
                  <a:rPr lang="en-US" sz="1900" baseline="-25000" dirty="0"/>
                  <a:t>males</a:t>
                </a:r>
                <a:r>
                  <a:rPr lang="en-US" sz="1900" dirty="0"/>
                  <a:t> &gt; </a:t>
                </a:r>
                <a14:m>
                  <m:oMath xmlns:m="http://schemas.openxmlformats.org/officeDocument/2006/math">
                    <m:bar>
                      <m:barPr>
                        <m:pos m:val="top"/>
                        <m:ctrlPr>
                          <a:rPr lang="en-US" sz="2000" i="1">
                            <a:latin typeface="Cambria Math" panose="02040503050406030204" pitchFamily="18" charset="0"/>
                          </a:rPr>
                        </m:ctrlPr>
                      </m:barPr>
                      <m:e>
                        <m:r>
                          <a:rPr lang="en-US" sz="2000" i="1">
                            <a:latin typeface="Cambria Math" panose="02040503050406030204" pitchFamily="18" charset="0"/>
                          </a:rPr>
                          <m:t>𝑥</m:t>
                        </m:r>
                      </m:e>
                    </m:bar>
                  </m:oMath>
                </a14:m>
                <a:r>
                  <a:rPr lang="en-US" sz="1900" dirty="0"/>
                  <a:t> </a:t>
                </a:r>
                <a:r>
                  <a:rPr lang="en-US" sz="1900" baseline="-25000" dirty="0"/>
                  <a:t>females ; </a:t>
                </a:r>
                <a:r>
                  <a:rPr lang="en-US" sz="1900" dirty="0"/>
                  <a:t>or </a:t>
                </a:r>
                <a14:m>
                  <m:oMath xmlns:m="http://schemas.openxmlformats.org/officeDocument/2006/math">
                    <m:bar>
                      <m:barPr>
                        <m:pos m:val="top"/>
                        <m:ctrlPr>
                          <a:rPr lang="en-US" sz="2000" i="1">
                            <a:latin typeface="Cambria Math" panose="02040503050406030204" pitchFamily="18" charset="0"/>
                          </a:rPr>
                        </m:ctrlPr>
                      </m:barPr>
                      <m:e>
                        <m:r>
                          <a:rPr lang="en-US" sz="2000" i="1">
                            <a:latin typeface="Cambria Math" panose="02040503050406030204" pitchFamily="18" charset="0"/>
                          </a:rPr>
                          <m:t>𝑥</m:t>
                        </m:r>
                      </m:e>
                    </m:bar>
                  </m:oMath>
                </a14:m>
                <a:r>
                  <a:rPr lang="en-US" sz="1900" dirty="0"/>
                  <a:t> </a:t>
                </a:r>
                <a:r>
                  <a:rPr lang="en-US" sz="1900" baseline="-25000" dirty="0"/>
                  <a:t>males </a:t>
                </a:r>
                <a:r>
                  <a:rPr lang="en-US" sz="1900" dirty="0"/>
                  <a:t>- </a:t>
                </a:r>
                <a14:m>
                  <m:oMath xmlns:m="http://schemas.openxmlformats.org/officeDocument/2006/math">
                    <m:bar>
                      <m:barPr>
                        <m:pos m:val="top"/>
                        <m:ctrlPr>
                          <a:rPr lang="en-US" sz="2000" i="1">
                            <a:latin typeface="Cambria Math" panose="02040503050406030204" pitchFamily="18" charset="0"/>
                          </a:rPr>
                        </m:ctrlPr>
                      </m:barPr>
                      <m:e>
                        <m:r>
                          <a:rPr lang="en-US" sz="2000" i="1">
                            <a:latin typeface="Cambria Math" panose="02040503050406030204" pitchFamily="18" charset="0"/>
                          </a:rPr>
                          <m:t>𝑥</m:t>
                        </m:r>
                      </m:e>
                    </m:bar>
                  </m:oMath>
                </a14:m>
                <a:r>
                  <a:rPr lang="en-US" sz="1900" dirty="0"/>
                  <a:t> </a:t>
                </a:r>
                <a:r>
                  <a:rPr lang="en-US" sz="1900" baseline="-25000" dirty="0"/>
                  <a:t>females</a:t>
                </a:r>
                <a:r>
                  <a:rPr lang="en-US" sz="1900" dirty="0"/>
                  <a:t> &gt;  0</a:t>
                </a:r>
              </a:p>
              <a:p>
                <a:pPr indent="-228600">
                  <a:lnSpc>
                    <a:spcPct val="110000"/>
                  </a:lnSpc>
                  <a:buFont typeface="Arial" panose="020B0604020202020204" pitchFamily="34" charset="0"/>
                  <a:buChar char="•"/>
                </a:pPr>
                <a:endParaRPr lang="en-US" sz="1500" dirty="0"/>
              </a:p>
            </p:txBody>
          </p:sp>
        </mc:Choice>
        <mc:Fallback xmlns="">
          <p:sp>
            <p:nvSpPr>
              <p:cNvPr id="31" name="Text Placeholder 3">
                <a:extLst>
                  <a:ext uri="{FF2B5EF4-FFF2-40B4-BE49-F238E27FC236}">
                    <a16:creationId xmlns:a16="http://schemas.microsoft.com/office/drawing/2014/main" id="{21B6361A-19A0-B849-B32E-4E2B1462F757}"/>
                  </a:ext>
                </a:extLst>
              </p:cNvPr>
              <p:cNvSpPr>
                <a:spLocks noGrp="1" noRot="1" noChangeAspect="1" noMove="1" noResize="1" noEditPoints="1" noAdjustHandles="1" noChangeArrowheads="1" noChangeShapeType="1" noTextEdit="1"/>
              </p:cNvSpPr>
              <p:nvPr>
                <p:ph idx="1"/>
              </p:nvPr>
            </p:nvSpPr>
            <p:spPr>
              <a:xfrm>
                <a:off x="1291079" y="1177257"/>
                <a:ext cx="5566921" cy="4374636"/>
              </a:xfrm>
              <a:blipFill>
                <a:blip r:embed="rId2"/>
                <a:stretch>
                  <a:fillRect l="-1139" r="-1822"/>
                </a:stretch>
              </a:blipFill>
            </p:spPr>
            <p:txBody>
              <a:bodyPr/>
              <a:lstStyle/>
              <a:p>
                <a:r>
                  <a:rPr lang="en-US">
                    <a:noFill/>
                  </a:rPr>
                  <a:t> </a:t>
                </a:r>
              </a:p>
            </p:txBody>
          </p:sp>
        </mc:Fallback>
      </mc:AlternateContent>
      <p:sp>
        <p:nvSpPr>
          <p:cNvPr id="33" name="Text Placeholder 3">
            <a:extLst>
              <a:ext uri="{FF2B5EF4-FFF2-40B4-BE49-F238E27FC236}">
                <a16:creationId xmlns:a16="http://schemas.microsoft.com/office/drawing/2014/main" id="{023780B5-B2B4-734D-8860-30C26917602C}"/>
              </a:ext>
            </a:extLst>
          </p:cNvPr>
          <p:cNvSpPr txBox="1">
            <a:spLocks/>
          </p:cNvSpPr>
          <p:nvPr/>
        </p:nvSpPr>
        <p:spPr>
          <a:xfrm>
            <a:off x="7550336" y="1026611"/>
            <a:ext cx="4448127" cy="4924635"/>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nSpc>
                <a:spcPct val="110000"/>
              </a:lnSpc>
            </a:pPr>
            <a:r>
              <a:rPr lang="en-US" sz="1500" b="1" u="sng" dirty="0"/>
              <a:t>RESULTS and Conclusions:</a:t>
            </a:r>
          </a:p>
          <a:p>
            <a:pPr>
              <a:lnSpc>
                <a:spcPct val="110000"/>
              </a:lnSpc>
            </a:pPr>
            <a:endParaRPr lang="en-US" sz="1500" dirty="0"/>
          </a:p>
          <a:p>
            <a:pPr>
              <a:lnSpc>
                <a:spcPct val="110000"/>
              </a:lnSpc>
            </a:pPr>
            <a:endParaRPr lang="en-US" sz="1500" dirty="0"/>
          </a:p>
          <a:p>
            <a:pPr marL="285750" indent="-285750">
              <a:lnSpc>
                <a:spcPct val="110000"/>
              </a:lnSpc>
              <a:buFont typeface="Arial" panose="020B0604020202020204" pitchFamily="34" charset="0"/>
              <a:buChar char="•"/>
            </a:pPr>
            <a:r>
              <a:rPr lang="en-US" dirty="0"/>
              <a:t>The one-tailed p-value is effectively 0.044, or less than our significance level of 0.05.  Therefore, we REJECT the Null Hypothesis.  </a:t>
            </a:r>
          </a:p>
          <a:p>
            <a:pPr marL="285750" indent="-285750">
              <a:lnSpc>
                <a:spcPct val="110000"/>
              </a:lnSpc>
              <a:buFont typeface="Arial" panose="020B0604020202020204" pitchFamily="34" charset="0"/>
              <a:buChar char="•"/>
            </a:pPr>
            <a:r>
              <a:rPr lang="en-US" dirty="0"/>
              <a:t>We cannot say that there is ”No Difference” in BMI between Males and Females.</a:t>
            </a:r>
          </a:p>
          <a:p>
            <a:pPr marL="285750" indent="-285750">
              <a:lnSpc>
                <a:spcPct val="110000"/>
              </a:lnSpc>
              <a:buFont typeface="Arial" panose="020B0604020202020204" pitchFamily="34" charset="0"/>
              <a:buChar char="•"/>
            </a:pPr>
            <a:r>
              <a:rPr lang="en-US" dirty="0"/>
              <a:t>We can say that at a 95% Confidence Level that the BMI for Males is greater than the BMI for Females.</a:t>
            </a:r>
            <a:endParaRPr lang="en-US" sz="1500" dirty="0"/>
          </a:p>
          <a:p>
            <a:pPr>
              <a:lnSpc>
                <a:spcPct val="110000"/>
              </a:lnSpc>
            </a:pPr>
            <a:endParaRPr lang="en-US" sz="1500" dirty="0"/>
          </a:p>
        </p:txBody>
      </p:sp>
      <p:pic>
        <p:nvPicPr>
          <p:cNvPr id="4" name="Picture 3">
            <a:extLst>
              <a:ext uri="{FF2B5EF4-FFF2-40B4-BE49-F238E27FC236}">
                <a16:creationId xmlns:a16="http://schemas.microsoft.com/office/drawing/2014/main" id="{3E5547D9-2208-8E46-B2A2-6742249510DF}"/>
              </a:ext>
            </a:extLst>
          </p:cNvPr>
          <p:cNvPicPr>
            <a:picLocks noChangeAspect="1"/>
          </p:cNvPicPr>
          <p:nvPr/>
        </p:nvPicPr>
        <p:blipFill>
          <a:blip r:embed="rId3"/>
          <a:stretch>
            <a:fillRect/>
          </a:stretch>
        </p:blipFill>
        <p:spPr>
          <a:xfrm>
            <a:off x="7570656" y="1447800"/>
            <a:ext cx="3742722" cy="708574"/>
          </a:xfrm>
          <a:prstGeom prst="rect">
            <a:avLst/>
          </a:prstGeom>
        </p:spPr>
      </p:pic>
    </p:spTree>
    <p:extLst>
      <p:ext uri="{BB962C8B-B14F-4D97-AF65-F5344CB8AC3E}">
        <p14:creationId xmlns:p14="http://schemas.microsoft.com/office/powerpoint/2010/main" val="1637586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1A87F-C38C-8648-89BA-CC590ECBE943}"/>
              </a:ext>
            </a:extLst>
          </p:cNvPr>
          <p:cNvSpPr>
            <a:spLocks noGrp="1"/>
          </p:cNvSpPr>
          <p:nvPr>
            <p:ph type="title"/>
          </p:nvPr>
        </p:nvSpPr>
        <p:spPr/>
        <p:txBody>
          <a:bodyPr>
            <a:normAutofit/>
          </a:bodyPr>
          <a:lstStyle/>
          <a:p>
            <a:r>
              <a:rPr lang="en-US" sz="7200" dirty="0"/>
              <a:t>4. Smokers  vs. Region</a:t>
            </a:r>
          </a:p>
        </p:txBody>
      </p:sp>
      <p:sp>
        <p:nvSpPr>
          <p:cNvPr id="5" name="Text Placeholder 4">
            <a:extLst>
              <a:ext uri="{FF2B5EF4-FFF2-40B4-BE49-F238E27FC236}">
                <a16:creationId xmlns:a16="http://schemas.microsoft.com/office/drawing/2014/main" id="{7FB9CC33-84C9-094A-A7AC-A2DA357D7619}"/>
              </a:ext>
            </a:extLst>
          </p:cNvPr>
          <p:cNvSpPr>
            <a:spLocks noGrp="1"/>
          </p:cNvSpPr>
          <p:nvPr>
            <p:ph type="body" idx="1"/>
          </p:nvPr>
        </p:nvSpPr>
        <p:spPr/>
        <p:txBody>
          <a:bodyPr>
            <a:normAutofit/>
          </a:bodyPr>
          <a:lstStyle/>
          <a:p>
            <a:r>
              <a:rPr lang="en-US" sz="2400" dirty="0"/>
              <a:t>Is the proportion of smokers significantly different across regions (different regions)?</a:t>
            </a:r>
          </a:p>
        </p:txBody>
      </p:sp>
    </p:spTree>
    <p:extLst>
      <p:ext uri="{BB962C8B-B14F-4D97-AF65-F5344CB8AC3E}">
        <p14:creationId xmlns:p14="http://schemas.microsoft.com/office/powerpoint/2010/main" val="27274705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5E9E9029-D0CF-3543-B613-B11A5E707EA0}"/>
              </a:ext>
            </a:extLst>
          </p:cNvPr>
          <p:cNvSpPr>
            <a:spLocks noGrp="1"/>
          </p:cNvSpPr>
          <p:nvPr>
            <p:ph type="title"/>
          </p:nvPr>
        </p:nvSpPr>
        <p:spPr>
          <a:xfrm>
            <a:off x="1451580" y="804520"/>
            <a:ext cx="3530157" cy="1049235"/>
          </a:xfrm>
        </p:spPr>
        <p:txBody>
          <a:bodyPr vert="horz" lIns="91440" tIns="45720" rIns="91440" bIns="45720" rtlCol="0" anchor="t">
            <a:normAutofit/>
          </a:bodyPr>
          <a:lstStyle/>
          <a:p>
            <a:r>
              <a:rPr lang="en-US" sz="2700" dirty="0"/>
              <a:t>Observations – Smokers vs. Region</a:t>
            </a:r>
          </a:p>
        </p:txBody>
      </p:sp>
      <p:pic>
        <p:nvPicPr>
          <p:cNvPr id="7170" name="Picture 2">
            <a:extLst>
              <a:ext uri="{FF2B5EF4-FFF2-40B4-BE49-F238E27FC236}">
                <a16:creationId xmlns:a16="http://schemas.microsoft.com/office/drawing/2014/main" id="{33FD4697-339D-8247-8A14-64753F58592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0778" r="5220" b="1"/>
          <a:stretch/>
        </p:blipFill>
        <p:spPr bwMode="auto">
          <a:xfrm>
            <a:off x="6093926" y="1116345"/>
            <a:ext cx="4821551" cy="3866172"/>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D3CAC017-6AF6-7E4F-B2C7-9A59D8528447}"/>
              </a:ext>
            </a:extLst>
          </p:cNvPr>
          <p:cNvSpPr>
            <a:spLocks noGrp="1"/>
          </p:cNvSpPr>
          <p:nvPr>
            <p:ph type="body" sz="half" idx="2"/>
          </p:nvPr>
        </p:nvSpPr>
        <p:spPr>
          <a:xfrm>
            <a:off x="1451581" y="2015732"/>
            <a:ext cx="3526523" cy="3450613"/>
          </a:xfrm>
        </p:spPr>
        <p:txBody>
          <a:bodyPr vert="horz" lIns="91440" tIns="45720" rIns="91440" bIns="45720" rtlCol="0" anchor="t">
            <a:normAutofit/>
          </a:bodyPr>
          <a:lstStyle/>
          <a:p>
            <a:pPr marL="285750" indent="-228600">
              <a:buFont typeface="Arial" panose="020B0604020202020204" pitchFamily="34" charset="0"/>
              <a:buChar char="•"/>
            </a:pPr>
            <a:r>
              <a:rPr lang="en-US" dirty="0"/>
              <a:t>The magnitude of Non-Smokers across regions is approximately equal from region to region.</a:t>
            </a:r>
          </a:p>
          <a:p>
            <a:pPr marL="285750" indent="-228600">
              <a:buFont typeface="Arial" panose="020B0604020202020204" pitchFamily="34" charset="0"/>
              <a:buChar char="•"/>
            </a:pPr>
            <a:r>
              <a:rPr lang="en-US" dirty="0"/>
              <a:t>Proportionally, there are more Smokers in the Southeast, followed by the Northeast.  They are then followed by Northwest, and Southwest, which are equal.  But are these differences statistically significant?</a:t>
            </a:r>
          </a:p>
          <a:p>
            <a:pPr marL="285750" indent="-228600">
              <a:buFont typeface="Arial" panose="020B0604020202020204" pitchFamily="34" charset="0"/>
              <a:buChar char="•"/>
            </a:pPr>
            <a:endParaRPr lang="en-US" dirty="0"/>
          </a:p>
          <a:p>
            <a:pPr indent="-228600">
              <a:buFont typeface="Arial" panose="020B0604020202020204" pitchFamily="34" charset="0"/>
              <a:buChar char="•"/>
            </a:pPr>
            <a:endParaRPr lang="en-US" dirty="0"/>
          </a:p>
        </p:txBody>
      </p:sp>
      <p:sp>
        <p:nvSpPr>
          <p:cNvPr id="6" name="Slide Number Placeholder 5">
            <a:extLst>
              <a:ext uri="{FF2B5EF4-FFF2-40B4-BE49-F238E27FC236}">
                <a16:creationId xmlns:a16="http://schemas.microsoft.com/office/drawing/2014/main" id="{55B2343E-5C1E-1A4F-A913-4183C6F19332}"/>
              </a:ext>
            </a:extLst>
          </p:cNvPr>
          <p:cNvSpPr>
            <a:spLocks noGrp="1"/>
          </p:cNvSpPr>
          <p:nvPr>
            <p:ph type="sldNum" sz="quarter" idx="12"/>
          </p:nvPr>
        </p:nvSpPr>
        <p:spPr/>
        <p:txBody>
          <a:bodyPr vert="horz" lIns="91440" tIns="45720" rIns="91440" bIns="45720" rtlCol="0" anchor="t">
            <a:normAutofit/>
          </a:bodyPr>
          <a:lstStyle/>
          <a:p>
            <a:pPr defTabSz="457200">
              <a:lnSpc>
                <a:spcPct val="90000"/>
              </a:lnSpc>
              <a:spcAft>
                <a:spcPts val="600"/>
              </a:spcAft>
            </a:pPr>
            <a:fld id="{6D22F896-40B5-4ADD-8801-0D06FADFA095}" type="slidenum">
              <a:rPr lang="en-US" smtClean="0"/>
              <a:pPr defTabSz="457200">
                <a:lnSpc>
                  <a:spcPct val="90000"/>
                </a:lnSpc>
                <a:spcAft>
                  <a:spcPts val="600"/>
                </a:spcAft>
              </a:pPr>
              <a:t>32</a:t>
            </a:fld>
            <a:endParaRPr lang="en-US"/>
          </a:p>
        </p:txBody>
      </p:sp>
    </p:spTree>
    <p:extLst>
      <p:ext uri="{BB962C8B-B14F-4D97-AF65-F5344CB8AC3E}">
        <p14:creationId xmlns:p14="http://schemas.microsoft.com/office/powerpoint/2010/main" val="2791147883"/>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91941-6445-D14A-902E-AE00D3BAD972}"/>
              </a:ext>
            </a:extLst>
          </p:cNvPr>
          <p:cNvSpPr>
            <a:spLocks noGrp="1"/>
          </p:cNvSpPr>
          <p:nvPr>
            <p:ph type="title"/>
          </p:nvPr>
        </p:nvSpPr>
        <p:spPr>
          <a:xfrm>
            <a:off x="1451579" y="174267"/>
            <a:ext cx="2545510" cy="1002990"/>
          </a:xfrm>
        </p:spPr>
        <p:txBody>
          <a:bodyPr vert="horz" lIns="91440" tIns="45720" rIns="91440" bIns="45720" rtlCol="0" anchor="ctr">
            <a:normAutofit/>
          </a:bodyPr>
          <a:lstStyle/>
          <a:p>
            <a:r>
              <a:rPr lang="en-US" sz="3200" b="0" i="0" kern="1200" cap="all" dirty="0">
                <a:solidFill>
                  <a:schemeClr val="tx1"/>
                </a:solidFill>
                <a:effectLst/>
                <a:latin typeface="+mj-lt"/>
                <a:ea typeface="+mj-ea"/>
                <a:cs typeface="+mj-cs"/>
              </a:rPr>
              <a:t>Answer</a:t>
            </a:r>
          </a:p>
        </p:txBody>
      </p:sp>
      <p:sp>
        <p:nvSpPr>
          <p:cNvPr id="31" name="Text Placeholder 3">
            <a:extLst>
              <a:ext uri="{FF2B5EF4-FFF2-40B4-BE49-F238E27FC236}">
                <a16:creationId xmlns:a16="http://schemas.microsoft.com/office/drawing/2014/main" id="{21B6361A-19A0-B849-B32E-4E2B1462F757}"/>
              </a:ext>
            </a:extLst>
          </p:cNvPr>
          <p:cNvSpPr>
            <a:spLocks noGrp="1"/>
          </p:cNvSpPr>
          <p:nvPr>
            <p:ph idx="1"/>
          </p:nvPr>
        </p:nvSpPr>
        <p:spPr>
          <a:xfrm>
            <a:off x="1053117" y="1025429"/>
            <a:ext cx="5652483" cy="4452693"/>
          </a:xfrm>
        </p:spPr>
        <p:txBody>
          <a:bodyPr vert="horz" lIns="91440" tIns="45720" rIns="91440" bIns="45720" rtlCol="0" anchor="t">
            <a:normAutofit/>
          </a:bodyPr>
          <a:lstStyle/>
          <a:p>
            <a:pPr>
              <a:lnSpc>
                <a:spcPct val="110000"/>
              </a:lnSpc>
            </a:pPr>
            <a:r>
              <a:rPr lang="en-US" b="1" dirty="0"/>
              <a:t>Step 1:  </a:t>
            </a:r>
            <a:r>
              <a:rPr lang="en-US" dirty="0"/>
              <a:t>Formulate Null and Alternate Hypotheses</a:t>
            </a:r>
          </a:p>
          <a:p>
            <a:pPr indent="-228600">
              <a:lnSpc>
                <a:spcPct val="110000"/>
              </a:lnSpc>
              <a:buFont typeface="Arial" panose="020B0604020202020204" pitchFamily="34" charset="0"/>
              <a:buChar char="•"/>
            </a:pPr>
            <a:r>
              <a:rPr lang="en-US" dirty="0"/>
              <a:t>Null Hypothesis (H</a:t>
            </a:r>
            <a:r>
              <a:rPr lang="en-US" baseline="-25000" dirty="0"/>
              <a:t>0</a:t>
            </a:r>
            <a:r>
              <a:rPr lang="en-US" dirty="0"/>
              <a:t>) : the proportion of smokers is equal across all regions.</a:t>
            </a:r>
          </a:p>
          <a:p>
            <a:pPr indent="-228600">
              <a:lnSpc>
                <a:spcPct val="110000"/>
              </a:lnSpc>
              <a:buFont typeface="Arial" panose="020B0604020202020204" pitchFamily="34" charset="0"/>
              <a:buChar char="•"/>
            </a:pPr>
            <a:r>
              <a:rPr lang="en-US" dirty="0"/>
              <a:t>Alternate Hypothesis (H</a:t>
            </a:r>
            <a:r>
              <a:rPr lang="en-US" baseline="-25000" dirty="0"/>
              <a:t>a</a:t>
            </a:r>
            <a:r>
              <a:rPr lang="en-US" dirty="0"/>
              <a:t>): the proportion of smokers is not equal across regions.</a:t>
            </a:r>
          </a:p>
        </p:txBody>
      </p:sp>
      <mc:AlternateContent xmlns:mc="http://schemas.openxmlformats.org/markup-compatibility/2006" xmlns:a14="http://schemas.microsoft.com/office/drawing/2010/main">
        <mc:Choice Requires="a14">
          <p:sp>
            <p:nvSpPr>
              <p:cNvPr id="33" name="Text Placeholder 3">
                <a:extLst>
                  <a:ext uri="{FF2B5EF4-FFF2-40B4-BE49-F238E27FC236}">
                    <a16:creationId xmlns:a16="http://schemas.microsoft.com/office/drawing/2014/main" id="{023780B5-B2B4-734D-8860-30C26917602C}"/>
                  </a:ext>
                </a:extLst>
              </p:cNvPr>
              <p:cNvSpPr txBox="1">
                <a:spLocks/>
              </p:cNvSpPr>
              <p:nvPr/>
            </p:nvSpPr>
            <p:spPr>
              <a:xfrm>
                <a:off x="6912670" y="395911"/>
                <a:ext cx="4793777" cy="2194889"/>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nSpc>
                    <a:spcPct val="90000"/>
                  </a:lnSpc>
                </a:pPr>
                <a:r>
                  <a:rPr lang="en-US" b="1" dirty="0"/>
                  <a:t>Step 2:  </a:t>
                </a:r>
                <a:r>
                  <a:rPr lang="en-US" dirty="0"/>
                  <a:t>The significance level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is 0.05, or a Confidence Level of 95%.</a:t>
                </a:r>
              </a:p>
              <a:p>
                <a:pPr>
                  <a:lnSpc>
                    <a:spcPct val="90000"/>
                  </a:lnSpc>
                </a:pPr>
                <a:r>
                  <a:rPr lang="en-US" dirty="0"/>
                  <a:t>Identify the test statistic</a:t>
                </a:r>
              </a:p>
              <a:p>
                <a:pPr>
                  <a:lnSpc>
                    <a:spcPct val="90000"/>
                  </a:lnSpc>
                </a:pPr>
                <a:r>
                  <a:rPr lang="en-US" b="1" dirty="0"/>
                  <a:t>Step 3: Chi Square Test </a:t>
                </a:r>
                <a:endParaRPr lang="en-US" dirty="0"/>
              </a:p>
              <a:p>
                <a:pPr>
                  <a:lnSpc>
                    <a:spcPct val="90000"/>
                  </a:lnSpc>
                </a:pPr>
                <a:r>
                  <a:rPr lang="en-US" dirty="0"/>
                  <a:t>Where categorical data for smokers and regions is available in proportions.</a:t>
                </a:r>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sz="1300" dirty="0"/>
              </a:p>
            </p:txBody>
          </p:sp>
        </mc:Choice>
        <mc:Fallback xmlns="">
          <p:sp>
            <p:nvSpPr>
              <p:cNvPr id="33" name="Text Placeholder 3">
                <a:extLst>
                  <a:ext uri="{FF2B5EF4-FFF2-40B4-BE49-F238E27FC236}">
                    <a16:creationId xmlns:a16="http://schemas.microsoft.com/office/drawing/2014/main" id="{023780B5-B2B4-734D-8860-30C26917602C}"/>
                  </a:ext>
                </a:extLst>
              </p:cNvPr>
              <p:cNvSpPr txBox="1">
                <a:spLocks noRot="1" noChangeAspect="1" noMove="1" noResize="1" noEditPoints="1" noAdjustHandles="1" noChangeArrowheads="1" noChangeShapeType="1" noTextEdit="1"/>
              </p:cNvSpPr>
              <p:nvPr/>
            </p:nvSpPr>
            <p:spPr>
              <a:xfrm>
                <a:off x="6912670" y="395911"/>
                <a:ext cx="4793777" cy="2194889"/>
              </a:xfrm>
              <a:prstGeom prst="rect">
                <a:avLst/>
              </a:prstGeom>
              <a:blipFill>
                <a:blip r:embed="rId2"/>
                <a:stretch>
                  <a:fillRect l="-1058" t="-2874"/>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A78E5E11-4819-1241-8E55-60BD40D3E693}"/>
              </a:ext>
            </a:extLst>
          </p:cNvPr>
          <p:cNvPicPr>
            <a:picLocks noChangeAspect="1"/>
          </p:cNvPicPr>
          <p:nvPr/>
        </p:nvPicPr>
        <p:blipFill>
          <a:blip r:embed="rId3"/>
          <a:stretch>
            <a:fillRect/>
          </a:stretch>
        </p:blipFill>
        <p:spPr>
          <a:xfrm>
            <a:off x="7086600" y="2711733"/>
            <a:ext cx="4250144" cy="2857500"/>
          </a:xfrm>
          <a:prstGeom prst="rect">
            <a:avLst/>
          </a:prstGeom>
          <a:ln w="22225">
            <a:solidFill>
              <a:schemeClr val="tx1"/>
            </a:solidFill>
          </a:ln>
        </p:spPr>
      </p:pic>
      <p:sp>
        <p:nvSpPr>
          <p:cNvPr id="4" name="TextBox 3">
            <a:extLst>
              <a:ext uri="{FF2B5EF4-FFF2-40B4-BE49-F238E27FC236}">
                <a16:creationId xmlns:a16="http://schemas.microsoft.com/office/drawing/2014/main" id="{23EBCD23-2D59-6441-8590-7B62270C53E0}"/>
              </a:ext>
            </a:extLst>
          </p:cNvPr>
          <p:cNvSpPr txBox="1"/>
          <p:nvPr/>
        </p:nvSpPr>
        <p:spPr>
          <a:xfrm>
            <a:off x="7548083" y="5569233"/>
            <a:ext cx="3327178" cy="369332"/>
          </a:xfrm>
          <a:prstGeom prst="rect">
            <a:avLst/>
          </a:prstGeom>
          <a:noFill/>
          <a:ln w="22225">
            <a:solidFill>
              <a:schemeClr val="tx1"/>
            </a:solidFill>
          </a:ln>
        </p:spPr>
        <p:txBody>
          <a:bodyPr wrap="square" rtlCol="0">
            <a:spAutoFit/>
          </a:bodyPr>
          <a:lstStyle/>
          <a:p>
            <a:r>
              <a:rPr lang="en-US" b="1" dirty="0">
                <a:latin typeface="Cordia New" panose="020B0304020202020204" pitchFamily="34" charset="-34"/>
                <a:cs typeface="Cordia New" panose="020B0304020202020204" pitchFamily="34" charset="-34"/>
              </a:rPr>
              <a:t>CONTINGENCY TABLE - PROPORTIONS</a:t>
            </a:r>
          </a:p>
        </p:txBody>
      </p:sp>
    </p:spTree>
    <p:extLst>
      <p:ext uri="{BB962C8B-B14F-4D97-AF65-F5344CB8AC3E}">
        <p14:creationId xmlns:p14="http://schemas.microsoft.com/office/powerpoint/2010/main" val="2874322857"/>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91941-6445-D14A-902E-AE00D3BAD972}"/>
              </a:ext>
            </a:extLst>
          </p:cNvPr>
          <p:cNvSpPr>
            <a:spLocks noGrp="1"/>
          </p:cNvSpPr>
          <p:nvPr>
            <p:ph type="title"/>
          </p:nvPr>
        </p:nvSpPr>
        <p:spPr>
          <a:xfrm>
            <a:off x="1407049" y="174267"/>
            <a:ext cx="3864746" cy="1002990"/>
          </a:xfrm>
        </p:spPr>
        <p:txBody>
          <a:bodyPr vert="horz" lIns="91440" tIns="45720" rIns="91440" bIns="45720" rtlCol="0" anchor="ctr">
            <a:normAutofit/>
          </a:bodyPr>
          <a:lstStyle/>
          <a:p>
            <a:r>
              <a:rPr lang="en-US" sz="3200" b="0" i="0" kern="1200" cap="all" dirty="0">
                <a:solidFill>
                  <a:schemeClr val="tx1"/>
                </a:solidFill>
                <a:effectLst/>
                <a:latin typeface="+mj-lt"/>
                <a:ea typeface="+mj-ea"/>
                <a:cs typeface="+mj-cs"/>
              </a:rPr>
              <a:t>Answer</a:t>
            </a:r>
          </a:p>
        </p:txBody>
      </p:sp>
      <p:sp>
        <p:nvSpPr>
          <p:cNvPr id="31" name="Text Placeholder 3">
            <a:extLst>
              <a:ext uri="{FF2B5EF4-FFF2-40B4-BE49-F238E27FC236}">
                <a16:creationId xmlns:a16="http://schemas.microsoft.com/office/drawing/2014/main" id="{21B6361A-19A0-B849-B32E-4E2B1462F757}"/>
              </a:ext>
            </a:extLst>
          </p:cNvPr>
          <p:cNvSpPr>
            <a:spLocks noGrp="1"/>
          </p:cNvSpPr>
          <p:nvPr>
            <p:ph idx="1"/>
          </p:nvPr>
        </p:nvSpPr>
        <p:spPr>
          <a:xfrm>
            <a:off x="1291079" y="1177257"/>
            <a:ext cx="9148321" cy="4374636"/>
          </a:xfrm>
        </p:spPr>
        <p:txBody>
          <a:bodyPr vert="horz" lIns="91440" tIns="45720" rIns="91440" bIns="45720" rtlCol="0" anchor="t">
            <a:normAutofit/>
          </a:bodyPr>
          <a:lstStyle/>
          <a:p>
            <a:pPr>
              <a:lnSpc>
                <a:spcPct val="110000"/>
              </a:lnSpc>
            </a:pPr>
            <a:r>
              <a:rPr lang="en-US" sz="1500" b="1" dirty="0"/>
              <a:t>Step 4:  Calculate the p-value and test statistic, validate the assumptions for suitability of test</a:t>
            </a:r>
          </a:p>
          <a:p>
            <a:pPr>
              <a:lnSpc>
                <a:spcPct val="110000"/>
              </a:lnSpc>
            </a:pPr>
            <a:endParaRPr lang="en-US" sz="1400" b="1" u="sng" dirty="0"/>
          </a:p>
          <a:p>
            <a:pPr>
              <a:lnSpc>
                <a:spcPct val="110000"/>
              </a:lnSpc>
            </a:pPr>
            <a:endParaRPr lang="en-US" sz="1400" b="1" u="sng" dirty="0"/>
          </a:p>
          <a:p>
            <a:pPr>
              <a:lnSpc>
                <a:spcPct val="110000"/>
              </a:lnSpc>
            </a:pPr>
            <a:endParaRPr lang="en-US" sz="1400" b="1" u="sng" dirty="0"/>
          </a:p>
          <a:p>
            <a:pPr>
              <a:lnSpc>
                <a:spcPct val="110000"/>
              </a:lnSpc>
            </a:pPr>
            <a:r>
              <a:rPr lang="en-US" sz="1400" b="1" u="sng" dirty="0"/>
              <a:t>RESULTS and Conclusions:</a:t>
            </a:r>
          </a:p>
          <a:p>
            <a:r>
              <a:rPr lang="en-US" dirty="0"/>
              <a:t>Using the Contingency Table built from proportion of smokers by region, the p-value is 0.99, which is &gt; 0.05 therefore, we FAIL TO REJECT the Null Hypothesis that proportion of smokers is effectively the same across different regions.</a:t>
            </a:r>
          </a:p>
          <a:p>
            <a:pPr indent="-228600">
              <a:lnSpc>
                <a:spcPct val="110000"/>
              </a:lnSpc>
              <a:buFont typeface="Arial" panose="020B0604020202020204" pitchFamily="34" charset="0"/>
              <a:buChar char="•"/>
            </a:pPr>
            <a:endParaRPr lang="en-US" sz="1500" dirty="0"/>
          </a:p>
        </p:txBody>
      </p:sp>
      <p:pic>
        <p:nvPicPr>
          <p:cNvPr id="3" name="Picture 2">
            <a:extLst>
              <a:ext uri="{FF2B5EF4-FFF2-40B4-BE49-F238E27FC236}">
                <a16:creationId xmlns:a16="http://schemas.microsoft.com/office/drawing/2014/main" id="{E2AF62D9-2CE3-9B4F-883D-E35C500AAB7A}"/>
              </a:ext>
            </a:extLst>
          </p:cNvPr>
          <p:cNvPicPr>
            <a:picLocks noChangeAspect="1"/>
          </p:cNvPicPr>
          <p:nvPr/>
        </p:nvPicPr>
        <p:blipFill>
          <a:blip r:embed="rId2"/>
          <a:stretch>
            <a:fillRect/>
          </a:stretch>
        </p:blipFill>
        <p:spPr>
          <a:xfrm>
            <a:off x="1291079" y="1600200"/>
            <a:ext cx="7387079" cy="972352"/>
          </a:xfrm>
          <a:prstGeom prst="rect">
            <a:avLst/>
          </a:prstGeom>
        </p:spPr>
      </p:pic>
    </p:spTree>
    <p:extLst>
      <p:ext uri="{BB962C8B-B14F-4D97-AF65-F5344CB8AC3E}">
        <p14:creationId xmlns:p14="http://schemas.microsoft.com/office/powerpoint/2010/main" val="2075649453"/>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1A87F-C38C-8648-89BA-CC590ECBE943}"/>
              </a:ext>
            </a:extLst>
          </p:cNvPr>
          <p:cNvSpPr>
            <a:spLocks noGrp="1"/>
          </p:cNvSpPr>
          <p:nvPr>
            <p:ph type="title"/>
          </p:nvPr>
        </p:nvSpPr>
        <p:spPr>
          <a:xfrm>
            <a:off x="1454238" y="1756130"/>
            <a:ext cx="9518561" cy="1887950"/>
          </a:xfrm>
        </p:spPr>
        <p:txBody>
          <a:bodyPr>
            <a:normAutofit fontScale="90000"/>
          </a:bodyPr>
          <a:lstStyle/>
          <a:p>
            <a:r>
              <a:rPr lang="en-US" sz="7200" dirty="0"/>
              <a:t>5. BMI for Women vs. Number of Children</a:t>
            </a:r>
          </a:p>
        </p:txBody>
      </p:sp>
      <p:sp>
        <p:nvSpPr>
          <p:cNvPr id="5" name="Text Placeholder 4">
            <a:extLst>
              <a:ext uri="{FF2B5EF4-FFF2-40B4-BE49-F238E27FC236}">
                <a16:creationId xmlns:a16="http://schemas.microsoft.com/office/drawing/2014/main" id="{7FB9CC33-84C9-094A-A7AC-A2DA357D7619}"/>
              </a:ext>
            </a:extLst>
          </p:cNvPr>
          <p:cNvSpPr>
            <a:spLocks noGrp="1"/>
          </p:cNvSpPr>
          <p:nvPr>
            <p:ph type="body" idx="1"/>
          </p:nvPr>
        </p:nvSpPr>
        <p:spPr/>
        <p:txBody>
          <a:bodyPr>
            <a:normAutofit/>
          </a:bodyPr>
          <a:lstStyle/>
          <a:p>
            <a:r>
              <a:rPr lang="en-US" sz="2400" dirty="0"/>
              <a:t>Is the Mean BMI for women with no children, or one child, and two children the same?</a:t>
            </a:r>
          </a:p>
        </p:txBody>
      </p:sp>
    </p:spTree>
    <p:extLst>
      <p:ext uri="{BB962C8B-B14F-4D97-AF65-F5344CB8AC3E}">
        <p14:creationId xmlns:p14="http://schemas.microsoft.com/office/powerpoint/2010/main" val="3832961120"/>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5E9E9029-D0CF-3543-B613-B11A5E707EA0}"/>
              </a:ext>
            </a:extLst>
          </p:cNvPr>
          <p:cNvSpPr>
            <a:spLocks noGrp="1"/>
          </p:cNvSpPr>
          <p:nvPr>
            <p:ph type="title"/>
          </p:nvPr>
        </p:nvSpPr>
        <p:spPr>
          <a:xfrm>
            <a:off x="1451580" y="804520"/>
            <a:ext cx="3530157" cy="1049235"/>
          </a:xfrm>
        </p:spPr>
        <p:txBody>
          <a:bodyPr vert="horz" lIns="91440" tIns="45720" rIns="91440" bIns="45720" rtlCol="0" anchor="t">
            <a:normAutofit/>
          </a:bodyPr>
          <a:lstStyle/>
          <a:p>
            <a:r>
              <a:rPr lang="en-US" sz="2700" dirty="0"/>
              <a:t>Observations – BMI vs. Children VS. Sex</a:t>
            </a:r>
          </a:p>
        </p:txBody>
      </p:sp>
      <p:pic>
        <p:nvPicPr>
          <p:cNvPr id="10242" name="Picture 2" descr="Chart, box and whisker chart&#10;&#10;Description automatically generated">
            <a:extLst>
              <a:ext uri="{FF2B5EF4-FFF2-40B4-BE49-F238E27FC236}">
                <a16:creationId xmlns:a16="http://schemas.microsoft.com/office/drawing/2014/main" id="{FA30876C-BE3D-904D-A269-258EC6FC72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093926" y="1399953"/>
            <a:ext cx="4821551" cy="3298955"/>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D3CAC017-6AF6-7E4F-B2C7-9A59D8528447}"/>
              </a:ext>
            </a:extLst>
          </p:cNvPr>
          <p:cNvSpPr>
            <a:spLocks noGrp="1"/>
          </p:cNvSpPr>
          <p:nvPr>
            <p:ph type="body" sz="half" idx="2"/>
          </p:nvPr>
        </p:nvSpPr>
        <p:spPr>
          <a:xfrm>
            <a:off x="1451581" y="2015732"/>
            <a:ext cx="3526523" cy="3450613"/>
          </a:xfrm>
        </p:spPr>
        <p:txBody>
          <a:bodyPr vert="horz" lIns="91440" tIns="45720" rIns="91440" bIns="45720" rtlCol="0" anchor="t">
            <a:normAutofit/>
          </a:bodyPr>
          <a:lstStyle/>
          <a:p>
            <a:pPr marL="285750" indent="-228600">
              <a:buFont typeface="Arial" panose="020B0604020202020204" pitchFamily="34" charset="0"/>
              <a:buChar char="•"/>
            </a:pPr>
            <a:r>
              <a:rPr lang="en-US" dirty="0"/>
              <a:t>It is not clear from the visualization of Children vs. BMI segmented by Sex that there is noticeable difference in BMI for females as the number of children increase.</a:t>
            </a:r>
          </a:p>
          <a:p>
            <a:pPr marL="285750" indent="-228600">
              <a:buFont typeface="Arial" panose="020B0604020202020204" pitchFamily="34" charset="0"/>
              <a:buChar char="•"/>
            </a:pPr>
            <a:endParaRPr lang="en-US" dirty="0"/>
          </a:p>
          <a:p>
            <a:pPr indent="-228600">
              <a:buFont typeface="Arial" panose="020B0604020202020204" pitchFamily="34" charset="0"/>
              <a:buChar char="•"/>
            </a:pPr>
            <a:endParaRPr lang="en-US" dirty="0"/>
          </a:p>
        </p:txBody>
      </p:sp>
      <p:sp>
        <p:nvSpPr>
          <p:cNvPr id="6" name="Slide Number Placeholder 5">
            <a:extLst>
              <a:ext uri="{FF2B5EF4-FFF2-40B4-BE49-F238E27FC236}">
                <a16:creationId xmlns:a16="http://schemas.microsoft.com/office/drawing/2014/main" id="{55B2343E-5C1E-1A4F-A913-4183C6F19332}"/>
              </a:ext>
            </a:extLst>
          </p:cNvPr>
          <p:cNvSpPr>
            <a:spLocks noGrp="1"/>
          </p:cNvSpPr>
          <p:nvPr>
            <p:ph type="sldNum" sz="quarter" idx="12"/>
          </p:nvPr>
        </p:nvSpPr>
        <p:spPr/>
        <p:txBody>
          <a:bodyPr vert="horz" lIns="91440" tIns="45720" rIns="91440" bIns="45720" rtlCol="0" anchor="t">
            <a:normAutofit/>
          </a:bodyPr>
          <a:lstStyle/>
          <a:p>
            <a:pPr defTabSz="457200">
              <a:lnSpc>
                <a:spcPct val="90000"/>
              </a:lnSpc>
              <a:spcAft>
                <a:spcPts val="600"/>
              </a:spcAft>
            </a:pPr>
            <a:fld id="{6D22F896-40B5-4ADD-8801-0D06FADFA095}" type="slidenum">
              <a:rPr lang="en-US" smtClean="0"/>
              <a:pPr defTabSz="457200">
                <a:lnSpc>
                  <a:spcPct val="90000"/>
                </a:lnSpc>
                <a:spcAft>
                  <a:spcPts val="600"/>
                </a:spcAft>
              </a:pPr>
              <a:t>36</a:t>
            </a:fld>
            <a:endParaRPr lang="en-US" dirty="0"/>
          </a:p>
        </p:txBody>
      </p:sp>
    </p:spTree>
    <p:extLst>
      <p:ext uri="{BB962C8B-B14F-4D97-AF65-F5344CB8AC3E}">
        <p14:creationId xmlns:p14="http://schemas.microsoft.com/office/powerpoint/2010/main" val="968656895"/>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91941-6445-D14A-902E-AE00D3BAD972}"/>
              </a:ext>
            </a:extLst>
          </p:cNvPr>
          <p:cNvSpPr>
            <a:spLocks noGrp="1"/>
          </p:cNvSpPr>
          <p:nvPr>
            <p:ph type="title"/>
          </p:nvPr>
        </p:nvSpPr>
        <p:spPr>
          <a:xfrm>
            <a:off x="1451579" y="174267"/>
            <a:ext cx="2545510" cy="1002990"/>
          </a:xfrm>
        </p:spPr>
        <p:txBody>
          <a:bodyPr vert="horz" lIns="91440" tIns="45720" rIns="91440" bIns="45720" rtlCol="0" anchor="ctr">
            <a:normAutofit/>
          </a:bodyPr>
          <a:lstStyle/>
          <a:p>
            <a:r>
              <a:rPr lang="en-US" sz="3200" b="0" i="0" kern="1200" cap="all" dirty="0">
                <a:solidFill>
                  <a:schemeClr val="tx1"/>
                </a:solidFill>
                <a:effectLst/>
                <a:latin typeface="+mj-lt"/>
                <a:ea typeface="+mj-ea"/>
                <a:cs typeface="+mj-cs"/>
              </a:rPr>
              <a:t>Answer</a:t>
            </a:r>
          </a:p>
        </p:txBody>
      </p:sp>
      <p:sp>
        <p:nvSpPr>
          <p:cNvPr id="31" name="Text Placeholder 3">
            <a:extLst>
              <a:ext uri="{FF2B5EF4-FFF2-40B4-BE49-F238E27FC236}">
                <a16:creationId xmlns:a16="http://schemas.microsoft.com/office/drawing/2014/main" id="{21B6361A-19A0-B849-B32E-4E2B1462F757}"/>
              </a:ext>
            </a:extLst>
          </p:cNvPr>
          <p:cNvSpPr>
            <a:spLocks noGrp="1"/>
          </p:cNvSpPr>
          <p:nvPr>
            <p:ph idx="1"/>
          </p:nvPr>
        </p:nvSpPr>
        <p:spPr>
          <a:xfrm>
            <a:off x="1053117" y="1025429"/>
            <a:ext cx="5652483" cy="4452693"/>
          </a:xfrm>
        </p:spPr>
        <p:txBody>
          <a:bodyPr vert="horz" lIns="91440" tIns="45720" rIns="91440" bIns="45720" rtlCol="0" anchor="t">
            <a:normAutofit/>
          </a:bodyPr>
          <a:lstStyle/>
          <a:p>
            <a:pPr>
              <a:lnSpc>
                <a:spcPct val="110000"/>
              </a:lnSpc>
            </a:pPr>
            <a:r>
              <a:rPr lang="en-US" b="1" dirty="0"/>
              <a:t>Step 1:  </a:t>
            </a:r>
            <a:r>
              <a:rPr lang="en-US" dirty="0"/>
              <a:t>Formulate Null and Alternate Hypotheses</a:t>
            </a:r>
          </a:p>
          <a:p>
            <a:pPr indent="-228600">
              <a:lnSpc>
                <a:spcPct val="110000"/>
              </a:lnSpc>
              <a:buFont typeface="Arial" panose="020B0604020202020204" pitchFamily="34" charset="0"/>
              <a:buChar char="•"/>
            </a:pPr>
            <a:r>
              <a:rPr lang="en-US" dirty="0"/>
              <a:t>Null Hypothesis (H</a:t>
            </a:r>
            <a:r>
              <a:rPr lang="en-US" baseline="-25000" dirty="0"/>
              <a:t>0</a:t>
            </a:r>
            <a:r>
              <a:rPr lang="en-US" dirty="0"/>
              <a:t>) : the means of BMI for females with no children, one child, and two children are equal.</a:t>
            </a:r>
          </a:p>
          <a:p>
            <a:pPr indent="-228600">
              <a:lnSpc>
                <a:spcPct val="110000"/>
              </a:lnSpc>
              <a:buFont typeface="Arial" panose="020B0604020202020204" pitchFamily="34" charset="0"/>
              <a:buChar char="•"/>
            </a:pPr>
            <a:r>
              <a:rPr lang="en-US" dirty="0"/>
              <a:t>Alternate Hypothesis (H</a:t>
            </a:r>
            <a:r>
              <a:rPr lang="en-US" baseline="-25000" dirty="0"/>
              <a:t>a</a:t>
            </a:r>
            <a:r>
              <a:rPr lang="en-US" dirty="0"/>
              <a:t>): the means of BMI for females with no children, one child, and two children are unequal.</a:t>
            </a:r>
          </a:p>
          <a:p>
            <a:pPr indent="-228600">
              <a:lnSpc>
                <a:spcPct val="110000"/>
              </a:lnSpc>
              <a:buFont typeface="Arial" panose="020B0604020202020204" pitchFamily="34" charset="0"/>
              <a:buChar char="•"/>
            </a:pPr>
            <a:endParaRPr lang="en-US" dirty="0"/>
          </a:p>
        </p:txBody>
      </p:sp>
      <mc:AlternateContent xmlns:mc="http://schemas.openxmlformats.org/markup-compatibility/2006" xmlns:a14="http://schemas.microsoft.com/office/drawing/2010/main">
        <mc:Choice Requires="a14">
          <p:sp>
            <p:nvSpPr>
              <p:cNvPr id="33" name="Text Placeholder 3">
                <a:extLst>
                  <a:ext uri="{FF2B5EF4-FFF2-40B4-BE49-F238E27FC236}">
                    <a16:creationId xmlns:a16="http://schemas.microsoft.com/office/drawing/2014/main" id="{023780B5-B2B4-734D-8860-30C26917602C}"/>
                  </a:ext>
                </a:extLst>
              </p:cNvPr>
              <p:cNvSpPr txBox="1">
                <a:spLocks/>
              </p:cNvSpPr>
              <p:nvPr/>
            </p:nvSpPr>
            <p:spPr>
              <a:xfrm>
                <a:off x="7105834" y="650953"/>
                <a:ext cx="4793777" cy="2743200"/>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nSpc>
                    <a:spcPct val="90000"/>
                  </a:lnSpc>
                </a:pPr>
                <a:r>
                  <a:rPr lang="en-US" b="1" dirty="0"/>
                  <a:t>Step 2:  </a:t>
                </a:r>
                <a:r>
                  <a:rPr lang="en-US" dirty="0"/>
                  <a:t>The significance level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is 0.05, or a Confidence Level of 95%.</a:t>
                </a:r>
              </a:p>
              <a:p>
                <a:pPr>
                  <a:lnSpc>
                    <a:spcPct val="90000"/>
                  </a:lnSpc>
                </a:pPr>
                <a:r>
                  <a:rPr lang="en-US" b="1" dirty="0"/>
                  <a:t>Step 3: </a:t>
                </a:r>
                <a:r>
                  <a:rPr lang="en-US" dirty="0"/>
                  <a:t>Identify the test statistic</a:t>
                </a:r>
              </a:p>
              <a:p>
                <a:pPr>
                  <a:lnSpc>
                    <a:spcPct val="90000"/>
                  </a:lnSpc>
                </a:pPr>
                <a:r>
                  <a:rPr lang="en-US" b="1" dirty="0"/>
                  <a:t>One-Way ANOVA</a:t>
                </a:r>
                <a:endParaRPr lang="en-US" dirty="0"/>
              </a:p>
              <a:p>
                <a:pPr>
                  <a:lnSpc>
                    <a:spcPct val="90000"/>
                  </a:lnSpc>
                </a:pPr>
                <a:r>
                  <a:rPr lang="en-US" dirty="0"/>
                  <a:t>We are looking at a single variable (sex) at three different levels of children.  </a:t>
                </a:r>
              </a:p>
              <a:p>
                <a:pPr>
                  <a:lnSpc>
                    <a:spcPct val="90000"/>
                  </a:lnSpc>
                </a:pPr>
                <a:r>
                  <a:rPr lang="en-US" dirty="0"/>
                  <a:t>*note for this analysis, we convert Children to Category.</a:t>
                </a:r>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sz="1300" dirty="0"/>
              </a:p>
            </p:txBody>
          </p:sp>
        </mc:Choice>
        <mc:Fallback xmlns="">
          <p:sp>
            <p:nvSpPr>
              <p:cNvPr id="33" name="Text Placeholder 3">
                <a:extLst>
                  <a:ext uri="{FF2B5EF4-FFF2-40B4-BE49-F238E27FC236}">
                    <a16:creationId xmlns:a16="http://schemas.microsoft.com/office/drawing/2014/main" id="{023780B5-B2B4-734D-8860-30C26917602C}"/>
                  </a:ext>
                </a:extLst>
              </p:cNvPr>
              <p:cNvSpPr txBox="1">
                <a:spLocks noRot="1" noChangeAspect="1" noMove="1" noResize="1" noEditPoints="1" noAdjustHandles="1" noChangeArrowheads="1" noChangeShapeType="1" noTextEdit="1"/>
              </p:cNvSpPr>
              <p:nvPr/>
            </p:nvSpPr>
            <p:spPr>
              <a:xfrm>
                <a:off x="7105834" y="650953"/>
                <a:ext cx="4793777" cy="2743200"/>
              </a:xfrm>
              <a:prstGeom prst="rect">
                <a:avLst/>
              </a:prstGeom>
              <a:blipFill>
                <a:blip r:embed="rId2"/>
                <a:stretch>
                  <a:fillRect l="-1058" t="-1843"/>
                </a:stretch>
              </a:blipFill>
            </p:spPr>
            <p:txBody>
              <a:bodyPr/>
              <a:lstStyle/>
              <a:p>
                <a:r>
                  <a:rPr lang="en-US">
                    <a:noFill/>
                  </a:rPr>
                  <a:t> </a:t>
                </a:r>
              </a:p>
            </p:txBody>
          </p:sp>
        </mc:Fallback>
      </mc:AlternateContent>
    </p:spTree>
    <p:extLst>
      <p:ext uri="{BB962C8B-B14F-4D97-AF65-F5344CB8AC3E}">
        <p14:creationId xmlns:p14="http://schemas.microsoft.com/office/powerpoint/2010/main" val="3217621969"/>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91941-6445-D14A-902E-AE00D3BAD972}"/>
              </a:ext>
            </a:extLst>
          </p:cNvPr>
          <p:cNvSpPr>
            <a:spLocks noGrp="1"/>
          </p:cNvSpPr>
          <p:nvPr>
            <p:ph type="title"/>
          </p:nvPr>
        </p:nvSpPr>
        <p:spPr>
          <a:xfrm>
            <a:off x="1407049" y="174267"/>
            <a:ext cx="3864746" cy="1002990"/>
          </a:xfrm>
        </p:spPr>
        <p:txBody>
          <a:bodyPr vert="horz" lIns="91440" tIns="45720" rIns="91440" bIns="45720" rtlCol="0" anchor="ctr">
            <a:normAutofit/>
          </a:bodyPr>
          <a:lstStyle/>
          <a:p>
            <a:r>
              <a:rPr lang="en-US" sz="3200" b="0" i="0" kern="1200" cap="all" dirty="0">
                <a:solidFill>
                  <a:schemeClr val="tx1"/>
                </a:solidFill>
                <a:effectLst/>
                <a:latin typeface="+mj-lt"/>
                <a:ea typeface="+mj-ea"/>
                <a:cs typeface="+mj-cs"/>
              </a:rPr>
              <a:t>Answer</a:t>
            </a:r>
          </a:p>
        </p:txBody>
      </p:sp>
      <p:sp>
        <p:nvSpPr>
          <p:cNvPr id="31" name="Text Placeholder 3">
            <a:extLst>
              <a:ext uri="{FF2B5EF4-FFF2-40B4-BE49-F238E27FC236}">
                <a16:creationId xmlns:a16="http://schemas.microsoft.com/office/drawing/2014/main" id="{21B6361A-19A0-B849-B32E-4E2B1462F757}"/>
              </a:ext>
            </a:extLst>
          </p:cNvPr>
          <p:cNvSpPr>
            <a:spLocks noGrp="1"/>
          </p:cNvSpPr>
          <p:nvPr>
            <p:ph idx="1"/>
          </p:nvPr>
        </p:nvSpPr>
        <p:spPr>
          <a:xfrm>
            <a:off x="1291079" y="1177257"/>
            <a:ext cx="9148321" cy="4374636"/>
          </a:xfrm>
        </p:spPr>
        <p:txBody>
          <a:bodyPr vert="horz" lIns="91440" tIns="45720" rIns="91440" bIns="45720" rtlCol="0" anchor="t">
            <a:normAutofit/>
          </a:bodyPr>
          <a:lstStyle/>
          <a:p>
            <a:pPr>
              <a:lnSpc>
                <a:spcPct val="110000"/>
              </a:lnSpc>
            </a:pPr>
            <a:r>
              <a:rPr lang="en-US" sz="1500" b="1" dirty="0"/>
              <a:t>Step 4:  Calculate the p-value and test statistic, validate the assumptions for suitability of test</a:t>
            </a:r>
          </a:p>
          <a:p>
            <a:pPr>
              <a:lnSpc>
                <a:spcPct val="110000"/>
              </a:lnSpc>
            </a:pPr>
            <a:endParaRPr lang="en-US" sz="1400" b="1" u="sng" dirty="0"/>
          </a:p>
          <a:p>
            <a:pPr>
              <a:lnSpc>
                <a:spcPct val="110000"/>
              </a:lnSpc>
            </a:pPr>
            <a:endParaRPr lang="en-US" sz="1400" b="1" u="sng" dirty="0"/>
          </a:p>
          <a:p>
            <a:pPr>
              <a:lnSpc>
                <a:spcPct val="110000"/>
              </a:lnSpc>
            </a:pPr>
            <a:endParaRPr lang="en-US" sz="1400" b="1" u="sng" dirty="0"/>
          </a:p>
          <a:p>
            <a:pPr>
              <a:lnSpc>
                <a:spcPct val="110000"/>
              </a:lnSpc>
            </a:pPr>
            <a:r>
              <a:rPr lang="en-US" sz="1400" b="1" u="sng" dirty="0"/>
              <a:t>RESULTS and Conclusions:</a:t>
            </a:r>
          </a:p>
          <a:p>
            <a:r>
              <a:rPr lang="en-US" dirty="0"/>
              <a:t>We see that the p-value is 0.91 &gt;&gt; 0.05, therefore we FAIL to REJECT the Null Hypothesis, or there is no difference in BMI between women who have a 0, 1, or 2 children.</a:t>
            </a:r>
          </a:p>
          <a:p>
            <a:pPr indent="-228600">
              <a:lnSpc>
                <a:spcPct val="110000"/>
              </a:lnSpc>
              <a:buFont typeface="Arial" panose="020B0604020202020204" pitchFamily="34" charset="0"/>
              <a:buChar char="•"/>
            </a:pPr>
            <a:endParaRPr lang="en-US" sz="1500" dirty="0"/>
          </a:p>
        </p:txBody>
      </p:sp>
      <p:sp>
        <p:nvSpPr>
          <p:cNvPr id="33" name="Text Placeholder 3">
            <a:extLst>
              <a:ext uri="{FF2B5EF4-FFF2-40B4-BE49-F238E27FC236}">
                <a16:creationId xmlns:a16="http://schemas.microsoft.com/office/drawing/2014/main" id="{023780B5-B2B4-734D-8860-30C26917602C}"/>
              </a:ext>
            </a:extLst>
          </p:cNvPr>
          <p:cNvSpPr txBox="1">
            <a:spLocks/>
          </p:cNvSpPr>
          <p:nvPr/>
        </p:nvSpPr>
        <p:spPr>
          <a:xfrm>
            <a:off x="7550336" y="1026611"/>
            <a:ext cx="4448127" cy="4924635"/>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nSpc>
                <a:spcPct val="110000"/>
              </a:lnSpc>
            </a:pPr>
            <a:endParaRPr lang="en-US" sz="1500" dirty="0"/>
          </a:p>
        </p:txBody>
      </p:sp>
      <p:pic>
        <p:nvPicPr>
          <p:cNvPr id="4" name="Picture 3">
            <a:extLst>
              <a:ext uri="{FF2B5EF4-FFF2-40B4-BE49-F238E27FC236}">
                <a16:creationId xmlns:a16="http://schemas.microsoft.com/office/drawing/2014/main" id="{631D8B98-D209-B647-8BB5-5EC7B7E47378}"/>
              </a:ext>
            </a:extLst>
          </p:cNvPr>
          <p:cNvPicPr>
            <a:picLocks noChangeAspect="1"/>
          </p:cNvPicPr>
          <p:nvPr/>
        </p:nvPicPr>
        <p:blipFill>
          <a:blip r:embed="rId2"/>
          <a:stretch>
            <a:fillRect/>
          </a:stretch>
        </p:blipFill>
        <p:spPr>
          <a:xfrm>
            <a:off x="1291079" y="1600200"/>
            <a:ext cx="7168528" cy="1033219"/>
          </a:xfrm>
          <a:prstGeom prst="rect">
            <a:avLst/>
          </a:prstGeom>
        </p:spPr>
      </p:pic>
    </p:spTree>
    <p:extLst>
      <p:ext uri="{BB962C8B-B14F-4D97-AF65-F5344CB8AC3E}">
        <p14:creationId xmlns:p14="http://schemas.microsoft.com/office/powerpoint/2010/main" val="3819635259"/>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48661A-A6E9-AD49-BECA-35AB5F25E9C9}"/>
              </a:ext>
            </a:extLst>
          </p:cNvPr>
          <p:cNvSpPr>
            <a:spLocks noGrp="1"/>
          </p:cNvSpPr>
          <p:nvPr>
            <p:ph type="title"/>
          </p:nvPr>
        </p:nvSpPr>
        <p:spPr/>
        <p:txBody>
          <a:bodyPr/>
          <a:lstStyle/>
          <a:p>
            <a:r>
              <a:rPr lang="en-US" dirty="0"/>
              <a:t>Insights and Conclusions</a:t>
            </a:r>
          </a:p>
        </p:txBody>
      </p:sp>
      <p:sp>
        <p:nvSpPr>
          <p:cNvPr id="6" name="Content Placeholder 5">
            <a:extLst>
              <a:ext uri="{FF2B5EF4-FFF2-40B4-BE49-F238E27FC236}">
                <a16:creationId xmlns:a16="http://schemas.microsoft.com/office/drawing/2014/main" id="{F872BF36-240A-EC47-9408-3E67F0603A9D}"/>
              </a:ext>
            </a:extLst>
          </p:cNvPr>
          <p:cNvSpPr>
            <a:spLocks noGrp="1"/>
          </p:cNvSpPr>
          <p:nvPr>
            <p:ph idx="1"/>
          </p:nvPr>
        </p:nvSpPr>
        <p:spPr/>
        <p:txBody>
          <a:bodyPr>
            <a:normAutofit fontScale="92500" lnSpcReduction="10000"/>
          </a:bodyPr>
          <a:lstStyle/>
          <a:p>
            <a:r>
              <a:rPr lang="en-US" sz="1600" dirty="0"/>
              <a:t>Customers range from 18-64 years old (49.5% females, 50.5% males) with 75% of the customers older than 27 years old.</a:t>
            </a:r>
          </a:p>
          <a:p>
            <a:r>
              <a:rPr lang="en-US" sz="1600" dirty="0"/>
              <a:t>They come from 4 different regions in the US, with 27% from the Southeast and the balance evenly split across the other three regions – Southwest, Northwest, and Northeast.</a:t>
            </a:r>
          </a:p>
          <a:p>
            <a:r>
              <a:rPr lang="en-US" sz="1600" dirty="0"/>
              <a:t>79.5% of the customers do not smoke tobacco regularly and are considered Non-Smokers, with more Males smoking more than females, and more smokers being from the Southeast.  We however did not prove statistically that there is a difference in the proportion of smokers by region.</a:t>
            </a:r>
          </a:p>
          <a:p>
            <a:r>
              <a:rPr lang="en-US" sz="1600" dirty="0"/>
              <a:t>On average, customer have 1 child insured on their policy.  42.9% of customers have no children, and 85% of call customers have 0 to 2 children on their policy.  The maximum number of children per customer insured is 5 (1.3%).</a:t>
            </a:r>
          </a:p>
          <a:p>
            <a:r>
              <a:rPr lang="en-US" sz="1600" dirty="0"/>
              <a:t>Customers in this sample had a BMI ranging from 15.96 to 53.13, with 50% of the customers being between 26.29 and 34.69.  The average BMI is 30.66.  Greater than 75% of the customers we above the maximum of the ideal range for BMI. We proved statistically that the BMI for Males and Females are equal.  This group of customers are considered medically to be obese.  The BMI for the dataset is highest in the Southeast.  We also proved statistically there this no difference in BMI for women who have 0,1, and 2 children which eliminates childbearing as a material contributor to BMI in females. </a:t>
            </a:r>
          </a:p>
          <a:p>
            <a:r>
              <a:rPr lang="en-US" sz="1600" dirty="0"/>
              <a:t>The medical claims (“charges”)  were proven with a 95% confidence level to be higher for Smokers than Non-Smokers.</a:t>
            </a:r>
          </a:p>
          <a:p>
            <a:r>
              <a:rPr lang="en-US" sz="1600" dirty="0"/>
              <a:t>In summary, we know that there is strong influence from smoking on elevated medical claims.  We know that generally those who smoke tend to have increasing charges as they grow older, occurring in two distinct bands of elevated charges, possibly linked to other health factors.  Conversely, for Non-Smokers, we can see that range of medical claims remain relatively flat throughout one’s life.</a:t>
            </a:r>
          </a:p>
          <a:p>
            <a:endParaRPr lang="en-US" sz="1600" dirty="0"/>
          </a:p>
          <a:p>
            <a:endParaRPr lang="en-US" sz="1600" dirty="0"/>
          </a:p>
          <a:p>
            <a:endParaRPr lang="en-US" dirty="0"/>
          </a:p>
          <a:p>
            <a:endParaRPr lang="en-US" dirty="0"/>
          </a:p>
        </p:txBody>
      </p:sp>
      <p:sp>
        <p:nvSpPr>
          <p:cNvPr id="4" name="Slide Number Placeholder 3">
            <a:extLst>
              <a:ext uri="{FF2B5EF4-FFF2-40B4-BE49-F238E27FC236}">
                <a16:creationId xmlns:a16="http://schemas.microsoft.com/office/drawing/2014/main" id="{08D385E8-58FA-E94B-8DCE-4A90BFF895B2}"/>
              </a:ext>
            </a:extLst>
          </p:cNvPr>
          <p:cNvSpPr>
            <a:spLocks noGrp="1"/>
          </p:cNvSpPr>
          <p:nvPr>
            <p:ph type="sldNum" sz="quarter" idx="12"/>
          </p:nvPr>
        </p:nvSpPr>
        <p:spPr/>
        <p:txBody>
          <a:bodyPr/>
          <a:lstStyle/>
          <a:p>
            <a:fld id="{A65A5C87-DF58-40C8-B092-1DE63DB4547E}" type="slidenum">
              <a:rPr lang="en-US" smtClean="0"/>
              <a:t>39</a:t>
            </a:fld>
            <a:endParaRPr lang="en-US" dirty="0"/>
          </a:p>
        </p:txBody>
      </p:sp>
    </p:spTree>
    <p:extLst>
      <p:ext uri="{BB962C8B-B14F-4D97-AF65-F5344CB8AC3E}">
        <p14:creationId xmlns:p14="http://schemas.microsoft.com/office/powerpoint/2010/main" val="3052674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normAutofit/>
          </a:bodyPr>
          <a:lstStyle/>
          <a:p>
            <a:r>
              <a:rPr lang="en-US" dirty="0"/>
              <a:t>Data Overview</a:t>
            </a:r>
          </a:p>
        </p:txBody>
      </p:sp>
      <p:graphicFrame>
        <p:nvGraphicFramePr>
          <p:cNvPr id="4" name="Table 5">
            <a:extLst>
              <a:ext uri="{FF2B5EF4-FFF2-40B4-BE49-F238E27FC236}">
                <a16:creationId xmlns:a16="http://schemas.microsoft.com/office/drawing/2014/main" id="{462AA11F-CB24-7F41-816B-ECBFA3510D6B}"/>
              </a:ext>
            </a:extLst>
          </p:cNvPr>
          <p:cNvGraphicFramePr>
            <a:graphicFrameLocks noGrp="1"/>
          </p:cNvGraphicFramePr>
          <p:nvPr>
            <p:extLst>
              <p:ext uri="{D42A27DB-BD31-4B8C-83A1-F6EECF244321}">
                <p14:modId xmlns:p14="http://schemas.microsoft.com/office/powerpoint/2010/main" val="1954695045"/>
              </p:ext>
            </p:extLst>
          </p:nvPr>
        </p:nvGraphicFramePr>
        <p:xfrm>
          <a:off x="1419734" y="2270218"/>
          <a:ext cx="9222336" cy="3505200"/>
        </p:xfrm>
        <a:graphic>
          <a:graphicData uri="http://schemas.openxmlformats.org/drawingml/2006/table">
            <a:tbl>
              <a:tblPr firstRow="1" bandRow="1">
                <a:tableStyleId>{5C22544A-7EE6-4342-B048-85BDC9FD1C3A}</a:tableStyleId>
              </a:tblPr>
              <a:tblGrid>
                <a:gridCol w="1875826">
                  <a:extLst>
                    <a:ext uri="{9D8B030D-6E8A-4147-A177-3AD203B41FA5}">
                      <a16:colId xmlns:a16="http://schemas.microsoft.com/office/drawing/2014/main" val="2294895879"/>
                    </a:ext>
                  </a:extLst>
                </a:gridCol>
                <a:gridCol w="7346510">
                  <a:extLst>
                    <a:ext uri="{9D8B030D-6E8A-4147-A177-3AD203B41FA5}">
                      <a16:colId xmlns:a16="http://schemas.microsoft.com/office/drawing/2014/main" val="2485614161"/>
                    </a:ext>
                  </a:extLst>
                </a:gridCol>
              </a:tblGrid>
              <a:tr h="370840">
                <a:tc>
                  <a:txBody>
                    <a:bodyPr/>
                    <a:lstStyle/>
                    <a:p>
                      <a:r>
                        <a:rPr lang="en-US" dirty="0"/>
                        <a:t>Variable Name</a:t>
                      </a:r>
                    </a:p>
                  </a:txBody>
                  <a:tcPr/>
                </a:tc>
                <a:tc>
                  <a:txBody>
                    <a:bodyPr/>
                    <a:lstStyle/>
                    <a:p>
                      <a:r>
                        <a:rPr lang="en-US" dirty="0"/>
                        <a:t>Description</a:t>
                      </a:r>
                    </a:p>
                  </a:txBody>
                  <a:tcPr/>
                </a:tc>
                <a:extLst>
                  <a:ext uri="{0D108BD9-81ED-4DB2-BD59-A6C34878D82A}">
                    <a16:rowId xmlns:a16="http://schemas.microsoft.com/office/drawing/2014/main" val="1843890798"/>
                  </a:ext>
                </a:extLst>
              </a:tr>
              <a:tr h="370840">
                <a:tc>
                  <a:txBody>
                    <a:bodyPr/>
                    <a:lstStyle/>
                    <a:p>
                      <a:r>
                        <a:rPr lang="en-US" dirty="0"/>
                        <a:t>Age</a:t>
                      </a:r>
                    </a:p>
                  </a:txBody>
                  <a:tcPr/>
                </a:tc>
                <a:tc>
                  <a:txBody>
                    <a:bodyPr/>
                    <a:lstStyle/>
                    <a:p>
                      <a:r>
                        <a:rPr lang="en-US" dirty="0"/>
                        <a:t>Age of primary beneficiary, excludes customers &gt; 64 </a:t>
                      </a:r>
                      <a:r>
                        <a:rPr lang="en-US" dirty="0" err="1"/>
                        <a:t>yrs</a:t>
                      </a:r>
                      <a:r>
                        <a:rPr lang="en-US" dirty="0"/>
                        <a:t> old</a:t>
                      </a:r>
                    </a:p>
                  </a:txBody>
                  <a:tcPr/>
                </a:tc>
                <a:extLst>
                  <a:ext uri="{0D108BD9-81ED-4DB2-BD59-A6C34878D82A}">
                    <a16:rowId xmlns:a16="http://schemas.microsoft.com/office/drawing/2014/main" val="2379847835"/>
                  </a:ext>
                </a:extLst>
              </a:tr>
              <a:tr h="370840">
                <a:tc>
                  <a:txBody>
                    <a:bodyPr/>
                    <a:lstStyle/>
                    <a:p>
                      <a:r>
                        <a:rPr lang="en-US" dirty="0"/>
                        <a:t>Sex</a:t>
                      </a:r>
                    </a:p>
                  </a:txBody>
                  <a:tcPr/>
                </a:tc>
                <a:tc>
                  <a:txBody>
                    <a:bodyPr/>
                    <a:lstStyle/>
                    <a:p>
                      <a:r>
                        <a:rPr lang="en-US" dirty="0"/>
                        <a:t>Policy holder’s gender (Male or Female)</a:t>
                      </a:r>
                    </a:p>
                  </a:txBody>
                  <a:tcPr/>
                </a:tc>
                <a:extLst>
                  <a:ext uri="{0D108BD9-81ED-4DB2-BD59-A6C34878D82A}">
                    <a16:rowId xmlns:a16="http://schemas.microsoft.com/office/drawing/2014/main" val="1678421395"/>
                  </a:ext>
                </a:extLst>
              </a:tr>
              <a:tr h="370840">
                <a:tc>
                  <a:txBody>
                    <a:bodyPr/>
                    <a:lstStyle/>
                    <a:p>
                      <a:r>
                        <a:rPr lang="en-US" dirty="0"/>
                        <a:t>BMI</a:t>
                      </a:r>
                    </a:p>
                  </a:txBody>
                  <a:tcPr/>
                </a:tc>
                <a:tc>
                  <a:txBody>
                    <a:bodyPr/>
                    <a:lstStyle/>
                    <a:p>
                      <a:r>
                        <a:rPr lang="en-US" dirty="0"/>
                        <a:t>Body Mass Index (BMI), measure of weight (kg) to height (m), with ideal between 18.5 to 24.9.</a:t>
                      </a:r>
                    </a:p>
                  </a:txBody>
                  <a:tcPr/>
                </a:tc>
                <a:extLst>
                  <a:ext uri="{0D108BD9-81ED-4DB2-BD59-A6C34878D82A}">
                    <a16:rowId xmlns:a16="http://schemas.microsoft.com/office/drawing/2014/main" val="2195201829"/>
                  </a:ext>
                </a:extLst>
              </a:tr>
              <a:tr h="370840">
                <a:tc>
                  <a:txBody>
                    <a:bodyPr/>
                    <a:lstStyle/>
                    <a:p>
                      <a:r>
                        <a:rPr lang="en-US" dirty="0"/>
                        <a:t>Children</a:t>
                      </a:r>
                    </a:p>
                  </a:txBody>
                  <a:tcPr/>
                </a:tc>
                <a:tc>
                  <a:txBody>
                    <a:bodyPr/>
                    <a:lstStyle/>
                    <a:p>
                      <a:r>
                        <a:rPr lang="en-US" dirty="0"/>
                        <a:t>Number of children covered by the insurance plan.</a:t>
                      </a:r>
                    </a:p>
                  </a:txBody>
                  <a:tcPr/>
                </a:tc>
                <a:extLst>
                  <a:ext uri="{0D108BD9-81ED-4DB2-BD59-A6C34878D82A}">
                    <a16:rowId xmlns:a16="http://schemas.microsoft.com/office/drawing/2014/main" val="2043268638"/>
                  </a:ext>
                </a:extLst>
              </a:tr>
              <a:tr h="370840">
                <a:tc>
                  <a:txBody>
                    <a:bodyPr/>
                    <a:lstStyle/>
                    <a:p>
                      <a:r>
                        <a:rPr lang="en-US" dirty="0"/>
                        <a:t>Smoker</a:t>
                      </a:r>
                    </a:p>
                  </a:txBody>
                  <a:tcPr/>
                </a:tc>
                <a:tc>
                  <a:txBody>
                    <a:bodyPr/>
                    <a:lstStyle/>
                    <a:p>
                      <a:r>
                        <a:rPr lang="en-US" dirty="0"/>
                        <a:t>Yes or No based on whether the insured regularly smokes tobacco.</a:t>
                      </a:r>
                    </a:p>
                  </a:txBody>
                  <a:tcPr/>
                </a:tc>
                <a:extLst>
                  <a:ext uri="{0D108BD9-81ED-4DB2-BD59-A6C34878D82A}">
                    <a16:rowId xmlns:a16="http://schemas.microsoft.com/office/drawing/2014/main" val="3711941549"/>
                  </a:ext>
                </a:extLst>
              </a:tr>
              <a:tr h="370840">
                <a:tc>
                  <a:txBody>
                    <a:bodyPr/>
                    <a:lstStyle/>
                    <a:p>
                      <a:r>
                        <a:rPr lang="en-US" dirty="0"/>
                        <a:t>Region</a:t>
                      </a:r>
                    </a:p>
                  </a:txBody>
                  <a:tcPr/>
                </a:tc>
                <a:tc>
                  <a:txBody>
                    <a:bodyPr/>
                    <a:lstStyle/>
                    <a:p>
                      <a:r>
                        <a:rPr lang="en-US" dirty="0"/>
                        <a:t>Beneficiaries' residence in the US divided into 4 regions – northeast, southeast, southwest, northwest</a:t>
                      </a:r>
                    </a:p>
                  </a:txBody>
                  <a:tcPr/>
                </a:tc>
                <a:extLst>
                  <a:ext uri="{0D108BD9-81ED-4DB2-BD59-A6C34878D82A}">
                    <a16:rowId xmlns:a16="http://schemas.microsoft.com/office/drawing/2014/main" val="1360403014"/>
                  </a:ext>
                </a:extLst>
              </a:tr>
              <a:tr h="370840">
                <a:tc>
                  <a:txBody>
                    <a:bodyPr/>
                    <a:lstStyle/>
                    <a:p>
                      <a:r>
                        <a:rPr lang="en-US" dirty="0"/>
                        <a:t>Charges</a:t>
                      </a:r>
                    </a:p>
                  </a:txBody>
                  <a:tcPr/>
                </a:tc>
                <a:tc>
                  <a:txBody>
                    <a:bodyPr/>
                    <a:lstStyle/>
                    <a:p>
                      <a:r>
                        <a:rPr lang="en-US" dirty="0"/>
                        <a:t>Individual medical costs billed to health insurance</a:t>
                      </a:r>
                    </a:p>
                  </a:txBody>
                  <a:tcPr/>
                </a:tc>
                <a:extLst>
                  <a:ext uri="{0D108BD9-81ED-4DB2-BD59-A6C34878D82A}">
                    <a16:rowId xmlns:a16="http://schemas.microsoft.com/office/drawing/2014/main" val="223798868"/>
                  </a:ext>
                </a:extLst>
              </a:tr>
            </a:tbl>
          </a:graphicData>
        </a:graphic>
      </p:graphicFrame>
      <p:graphicFrame>
        <p:nvGraphicFramePr>
          <p:cNvPr id="6" name="Table 8">
            <a:extLst>
              <a:ext uri="{FF2B5EF4-FFF2-40B4-BE49-F238E27FC236}">
                <a16:creationId xmlns:a16="http://schemas.microsoft.com/office/drawing/2014/main" id="{51D02245-C75B-4A45-AFA2-BF2AA4798627}"/>
              </a:ext>
            </a:extLst>
          </p:cNvPr>
          <p:cNvGraphicFramePr>
            <a:graphicFrameLocks noGrp="1"/>
          </p:cNvGraphicFramePr>
          <p:nvPr>
            <p:extLst>
              <p:ext uri="{D42A27DB-BD31-4B8C-83A1-F6EECF244321}">
                <p14:modId xmlns:p14="http://schemas.microsoft.com/office/powerpoint/2010/main" val="3588728349"/>
              </p:ext>
            </p:extLst>
          </p:nvPr>
        </p:nvGraphicFramePr>
        <p:xfrm>
          <a:off x="5229834" y="513588"/>
          <a:ext cx="6621323" cy="1249680"/>
        </p:xfrm>
        <a:graphic>
          <a:graphicData uri="http://schemas.openxmlformats.org/drawingml/2006/table">
            <a:tbl>
              <a:tblPr firstRow="1" bandRow="1">
                <a:tableStyleId>{073A0DAA-6AF3-43AB-8588-CEC1D06C72B9}</a:tableStyleId>
              </a:tblPr>
              <a:tblGrid>
                <a:gridCol w="2991157">
                  <a:extLst>
                    <a:ext uri="{9D8B030D-6E8A-4147-A177-3AD203B41FA5}">
                      <a16:colId xmlns:a16="http://schemas.microsoft.com/office/drawing/2014/main" val="3702476192"/>
                    </a:ext>
                  </a:extLst>
                </a:gridCol>
                <a:gridCol w="1979142">
                  <a:extLst>
                    <a:ext uri="{9D8B030D-6E8A-4147-A177-3AD203B41FA5}">
                      <a16:colId xmlns:a16="http://schemas.microsoft.com/office/drawing/2014/main" val="3203388833"/>
                    </a:ext>
                  </a:extLst>
                </a:gridCol>
                <a:gridCol w="1651024">
                  <a:extLst>
                    <a:ext uri="{9D8B030D-6E8A-4147-A177-3AD203B41FA5}">
                      <a16:colId xmlns:a16="http://schemas.microsoft.com/office/drawing/2014/main" val="1070931009"/>
                    </a:ext>
                  </a:extLst>
                </a:gridCol>
              </a:tblGrid>
              <a:tr h="370840">
                <a:tc>
                  <a:txBody>
                    <a:bodyPr/>
                    <a:lstStyle/>
                    <a:p>
                      <a:r>
                        <a:rPr lang="en-US" sz="1400" dirty="0"/>
                        <a:t>Data Cleanse</a:t>
                      </a:r>
                    </a:p>
                  </a:txBody>
                  <a:tcPr/>
                </a:tc>
                <a:tc>
                  <a:txBody>
                    <a:bodyPr/>
                    <a:lstStyle/>
                    <a:p>
                      <a:r>
                        <a:rPr lang="en-US" sz="1400" dirty="0"/>
                        <a:t>Variable Count</a:t>
                      </a:r>
                    </a:p>
                  </a:txBody>
                  <a:tcPr/>
                </a:tc>
                <a:tc>
                  <a:txBody>
                    <a:bodyPr/>
                    <a:lstStyle/>
                    <a:p>
                      <a:r>
                        <a:rPr lang="en-US" sz="1400" dirty="0"/>
                        <a:t>Total</a:t>
                      </a:r>
                    </a:p>
                    <a:p>
                      <a:r>
                        <a:rPr lang="en-US" sz="1400" dirty="0"/>
                        <a:t>Observations</a:t>
                      </a:r>
                    </a:p>
                  </a:txBody>
                  <a:tcPr/>
                </a:tc>
                <a:extLst>
                  <a:ext uri="{0D108BD9-81ED-4DB2-BD59-A6C34878D82A}">
                    <a16:rowId xmlns:a16="http://schemas.microsoft.com/office/drawing/2014/main" val="694501515"/>
                  </a:ext>
                </a:extLst>
              </a:tr>
              <a:tr h="370840">
                <a:tc>
                  <a:txBody>
                    <a:bodyPr/>
                    <a:lstStyle/>
                    <a:p>
                      <a:r>
                        <a:rPr lang="en-US" sz="1400" dirty="0"/>
                        <a:t>No Missing Data</a:t>
                      </a:r>
                    </a:p>
                    <a:p>
                      <a:r>
                        <a:rPr lang="en-US" sz="1400" dirty="0"/>
                        <a:t>Change Object Types to Category</a:t>
                      </a:r>
                    </a:p>
                  </a:txBody>
                  <a:tcPr/>
                </a:tc>
                <a:tc>
                  <a:txBody>
                    <a:bodyPr/>
                    <a:lstStyle/>
                    <a:p>
                      <a:r>
                        <a:rPr lang="en-US" sz="1400" b="1" u="sng" dirty="0"/>
                        <a:t>7 total</a:t>
                      </a:r>
                    </a:p>
                    <a:p>
                      <a:r>
                        <a:rPr lang="en-US" sz="1400" dirty="0"/>
                        <a:t>4 numerical</a:t>
                      </a:r>
                    </a:p>
                    <a:p>
                      <a:r>
                        <a:rPr lang="en-US" sz="1400" dirty="0"/>
                        <a:t>3 categorical</a:t>
                      </a:r>
                    </a:p>
                  </a:txBody>
                  <a:tcPr/>
                </a:tc>
                <a:tc>
                  <a:txBody>
                    <a:bodyPr/>
                    <a:lstStyle/>
                    <a:p>
                      <a:r>
                        <a:rPr lang="en-US" sz="1400" dirty="0"/>
                        <a:t>1,338</a:t>
                      </a:r>
                    </a:p>
                  </a:txBody>
                  <a:tcPr/>
                </a:tc>
                <a:extLst>
                  <a:ext uri="{0D108BD9-81ED-4DB2-BD59-A6C34878D82A}">
                    <a16:rowId xmlns:a16="http://schemas.microsoft.com/office/drawing/2014/main" val="2492885712"/>
                  </a:ext>
                </a:extLst>
              </a:tr>
            </a:tbl>
          </a:graphicData>
        </a:graphic>
      </p:graphicFrame>
    </p:spTree>
    <p:extLst>
      <p:ext uri="{BB962C8B-B14F-4D97-AF65-F5344CB8AC3E}">
        <p14:creationId xmlns:p14="http://schemas.microsoft.com/office/powerpoint/2010/main" val="30259030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a:xfrm>
            <a:off x="1115568" y="347730"/>
            <a:ext cx="10168128" cy="2052034"/>
          </a:xfrm>
        </p:spPr>
        <p:txBody>
          <a:bodyPr vert="horz" lIns="91440" tIns="45720" rIns="91440" bIns="45720" rtlCol="0" anchor="ctr">
            <a:normAutofit/>
          </a:bodyPr>
          <a:lstStyle/>
          <a:p>
            <a:pPr algn="l"/>
            <a:r>
              <a:rPr lang="en-US" sz="2600"/>
              <a:t>Customer Insights Report</a:t>
            </a:r>
            <a:br>
              <a:rPr lang="en-US" sz="2600"/>
            </a:br>
            <a:r>
              <a:rPr lang="en-US" sz="2600"/>
              <a:t>prepared for:  Axis Insurance</a:t>
            </a:r>
            <a:br>
              <a:rPr lang="en-US" sz="2600"/>
            </a:br>
            <a:r>
              <a:rPr lang="en-US" sz="2600"/>
              <a:t>product line:  Health Insurance</a:t>
            </a:r>
            <a:br>
              <a:rPr lang="en-US" sz="2600"/>
            </a:br>
            <a:r>
              <a:rPr lang="en-US" sz="2600"/>
              <a:t>date:  Feb. 24, 2021</a:t>
            </a:r>
            <a:br>
              <a:rPr lang="en-US" sz="2600"/>
            </a:br>
            <a:endParaRPr lang="en-US" sz="2600"/>
          </a:p>
        </p:txBody>
      </p:sp>
      <p:grpSp>
        <p:nvGrpSpPr>
          <p:cNvPr id="4" name="Group 3">
            <a:extLst>
              <a:ext uri="{FF2B5EF4-FFF2-40B4-BE49-F238E27FC236}">
                <a16:creationId xmlns:a16="http://schemas.microsoft.com/office/drawing/2014/main" id="{31C01153-B095-A940-9D7D-81356C85BB01}"/>
              </a:ext>
            </a:extLst>
          </p:cNvPr>
          <p:cNvGrpSpPr>
            <a:grpSpLocks noChangeAspect="1"/>
          </p:cNvGrpSpPr>
          <p:nvPr/>
        </p:nvGrpSpPr>
        <p:grpSpPr>
          <a:xfrm>
            <a:off x="1115568" y="4259086"/>
            <a:ext cx="7107079" cy="1737360"/>
            <a:chOff x="536243" y="4342546"/>
            <a:chExt cx="10817556" cy="2363055"/>
          </a:xfrm>
        </p:grpSpPr>
        <p:pic>
          <p:nvPicPr>
            <p:cNvPr id="5" name="Picture 4" descr="Graphical user interface, text, application&#10;&#10;Description automatically generated">
              <a:extLst>
                <a:ext uri="{FF2B5EF4-FFF2-40B4-BE49-F238E27FC236}">
                  <a16:creationId xmlns:a16="http://schemas.microsoft.com/office/drawing/2014/main" id="{09203CB9-86AE-2E49-A77E-E5428174A22C}"/>
                </a:ext>
              </a:extLst>
            </p:cNvPr>
            <p:cNvPicPr>
              <a:picLocks noChangeAspect="1"/>
            </p:cNvPicPr>
            <p:nvPr/>
          </p:nvPicPr>
          <p:blipFill>
            <a:blip r:embed="rId3"/>
            <a:stretch>
              <a:fillRect/>
            </a:stretch>
          </p:blipFill>
          <p:spPr>
            <a:xfrm>
              <a:off x="4784984" y="4342547"/>
              <a:ext cx="6568815" cy="2363054"/>
            </a:xfrm>
            <a:prstGeom prst="rect">
              <a:avLst/>
            </a:prstGeom>
          </p:spPr>
        </p:pic>
        <p:pic>
          <p:nvPicPr>
            <p:cNvPr id="7" name="Picture 6" descr="A picture containing person, person, wall, indoor&#10;&#10;Description automatically generated">
              <a:extLst>
                <a:ext uri="{FF2B5EF4-FFF2-40B4-BE49-F238E27FC236}">
                  <a16:creationId xmlns:a16="http://schemas.microsoft.com/office/drawing/2014/main" id="{E13DB977-C940-9B47-8714-3649AFA73735}"/>
                </a:ext>
              </a:extLst>
            </p:cNvPr>
            <p:cNvPicPr>
              <a:picLocks noChangeAspect="1"/>
            </p:cNvPicPr>
            <p:nvPr/>
          </p:nvPicPr>
          <p:blipFill>
            <a:blip r:embed="rId4"/>
            <a:stretch>
              <a:fillRect/>
            </a:stretch>
          </p:blipFill>
          <p:spPr>
            <a:xfrm>
              <a:off x="536243" y="4342546"/>
              <a:ext cx="4282860" cy="2363054"/>
            </a:xfrm>
            <a:prstGeom prst="rect">
              <a:avLst/>
            </a:prstGeom>
          </p:spPr>
        </p:pic>
      </p:grpSp>
    </p:spTree>
    <p:extLst>
      <p:ext uri="{BB962C8B-B14F-4D97-AF65-F5344CB8AC3E}">
        <p14:creationId xmlns:p14="http://schemas.microsoft.com/office/powerpoint/2010/main" val="291828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F6EA5-1EEF-4F8D-A202-227127F3723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700" dirty="0"/>
              <a:t>Overview of </a:t>
            </a:r>
            <a:br>
              <a:rPr lang="en-US" sz="3700" dirty="0"/>
            </a:br>
            <a:r>
              <a:rPr lang="en-US" sz="3700" dirty="0"/>
              <a:t>Variables: </a:t>
            </a:r>
            <a:br>
              <a:rPr lang="en-US" sz="3700" dirty="0"/>
            </a:br>
            <a:br>
              <a:rPr lang="en-US" sz="3700" dirty="0"/>
            </a:br>
            <a:r>
              <a:rPr lang="en-US" sz="2400" dirty="0"/>
              <a:t>Count, Mean, Std Dev, and 5 Number Summary</a:t>
            </a:r>
            <a:endParaRPr lang="en-US" sz="3700" dirty="0"/>
          </a:p>
        </p:txBody>
      </p:sp>
      <p:pic>
        <p:nvPicPr>
          <p:cNvPr id="3" name="Picture 2">
            <a:extLst>
              <a:ext uri="{FF2B5EF4-FFF2-40B4-BE49-F238E27FC236}">
                <a16:creationId xmlns:a16="http://schemas.microsoft.com/office/drawing/2014/main" id="{E905DD69-1121-0847-AFD5-9F7933951319}"/>
              </a:ext>
            </a:extLst>
          </p:cNvPr>
          <p:cNvPicPr>
            <a:picLocks noChangeAspect="1"/>
          </p:cNvPicPr>
          <p:nvPr/>
        </p:nvPicPr>
        <p:blipFill>
          <a:blip r:embed="rId3"/>
          <a:stretch>
            <a:fillRect/>
          </a:stretch>
        </p:blipFill>
        <p:spPr>
          <a:xfrm>
            <a:off x="4864608" y="1419275"/>
            <a:ext cx="6846363" cy="3868195"/>
          </a:xfrm>
          <a:prstGeom prst="rect">
            <a:avLst/>
          </a:prstGeom>
        </p:spPr>
      </p:pic>
      <p:sp>
        <p:nvSpPr>
          <p:cNvPr id="13" name="Text Placeholder 4">
            <a:extLst>
              <a:ext uri="{FF2B5EF4-FFF2-40B4-BE49-F238E27FC236}">
                <a16:creationId xmlns:a16="http://schemas.microsoft.com/office/drawing/2014/main" id="{A553547C-8B3D-2C46-807D-07776226DFCB}"/>
              </a:ext>
            </a:extLst>
          </p:cNvPr>
          <p:cNvSpPr txBox="1">
            <a:spLocks/>
          </p:cNvSpPr>
          <p:nvPr/>
        </p:nvSpPr>
        <p:spPr>
          <a:xfrm>
            <a:off x="746760" y="835746"/>
            <a:ext cx="3291840" cy="823912"/>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400" b="1" kern="1200" cap="none" baseline="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
        <p:nvSpPr>
          <p:cNvPr id="14" name="Text Placeholder 4">
            <a:extLst>
              <a:ext uri="{FF2B5EF4-FFF2-40B4-BE49-F238E27FC236}">
                <a16:creationId xmlns:a16="http://schemas.microsoft.com/office/drawing/2014/main" id="{BA102D92-4B08-934B-9517-EFBDAFDB8C75}"/>
              </a:ext>
            </a:extLst>
          </p:cNvPr>
          <p:cNvSpPr txBox="1">
            <a:spLocks/>
          </p:cNvSpPr>
          <p:nvPr/>
        </p:nvSpPr>
        <p:spPr>
          <a:xfrm>
            <a:off x="746760" y="423790"/>
            <a:ext cx="10168128" cy="823912"/>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400" b="1" kern="1200" cap="none" baseline="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sz="1600" b="0" dirty="0"/>
          </a:p>
        </p:txBody>
      </p:sp>
    </p:spTree>
    <p:extLst>
      <p:ext uri="{BB962C8B-B14F-4D97-AF65-F5344CB8AC3E}">
        <p14:creationId xmlns:p14="http://schemas.microsoft.com/office/powerpoint/2010/main" val="2056907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1A87F-C38C-8648-89BA-CC590ECBE943}"/>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7200" dirty="0"/>
              <a:t>1. EDA</a:t>
            </a:r>
            <a:endParaRPr lang="en-US" sz="7200"/>
          </a:p>
        </p:txBody>
      </p:sp>
      <p:sp>
        <p:nvSpPr>
          <p:cNvPr id="5" name="Text Placeholder 4">
            <a:extLst>
              <a:ext uri="{FF2B5EF4-FFF2-40B4-BE49-F238E27FC236}">
                <a16:creationId xmlns:a16="http://schemas.microsoft.com/office/drawing/2014/main" id="{7FB9CC33-84C9-094A-A7AC-A2DA357D7619}"/>
              </a:ext>
            </a:extLst>
          </p:cNvPr>
          <p:cNvSpPr>
            <a:spLocks noGrp="1"/>
          </p:cNvSpPr>
          <p:nvPr>
            <p:ph type="body" idx="1"/>
          </p:nvPr>
        </p:nvSpPr>
        <p:spPr>
          <a:xfrm>
            <a:off x="2566988" y="3962400"/>
            <a:ext cx="7058025" cy="581025"/>
          </a:xfrm>
        </p:spPr>
        <p:txBody>
          <a:bodyPr vert="horz" lIns="91440" tIns="45720" rIns="91440" bIns="45720" rtlCol="0" anchor="ctr">
            <a:normAutofit/>
          </a:bodyPr>
          <a:lstStyle/>
          <a:p>
            <a:pPr algn="ctr">
              <a:lnSpc>
                <a:spcPct val="100000"/>
              </a:lnSpc>
            </a:pPr>
            <a:r>
              <a:rPr lang="en-US" sz="1800"/>
              <a:t>Exploratory Data Analysis:  Univariate, Bi-Variate, and Multi-Variate</a:t>
            </a:r>
          </a:p>
        </p:txBody>
      </p:sp>
    </p:spTree>
    <p:extLst>
      <p:ext uri="{BB962C8B-B14F-4D97-AF65-F5344CB8AC3E}">
        <p14:creationId xmlns:p14="http://schemas.microsoft.com/office/powerpoint/2010/main" val="2345462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F6EA5-1EEF-4F8D-A202-227127F37230}"/>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dirty="0"/>
              <a:t>Age</a:t>
            </a:r>
          </a:p>
        </p:txBody>
      </p:sp>
      <p:pic>
        <p:nvPicPr>
          <p:cNvPr id="6" name="Picture 5">
            <a:extLst>
              <a:ext uri="{FF2B5EF4-FFF2-40B4-BE49-F238E27FC236}">
                <a16:creationId xmlns:a16="http://schemas.microsoft.com/office/drawing/2014/main" id="{E34FA2C2-32CB-7146-9763-0209077871A3}"/>
              </a:ext>
            </a:extLst>
          </p:cNvPr>
          <p:cNvPicPr>
            <a:picLocks noChangeAspect="1"/>
          </p:cNvPicPr>
          <p:nvPr/>
        </p:nvPicPr>
        <p:blipFill rotWithShape="1">
          <a:blip r:embed="rId2"/>
          <a:srcRect l="963" r="21844" b="-1"/>
          <a:stretch/>
        </p:blipFill>
        <p:spPr>
          <a:xfrm>
            <a:off x="2679953" y="2091095"/>
            <a:ext cx="6835559" cy="4206240"/>
          </a:xfrm>
          <a:prstGeom prst="rect">
            <a:avLst/>
          </a:prstGeom>
        </p:spPr>
      </p:pic>
      <p:sp>
        <p:nvSpPr>
          <p:cNvPr id="13" name="Text Placeholder 4">
            <a:extLst>
              <a:ext uri="{FF2B5EF4-FFF2-40B4-BE49-F238E27FC236}">
                <a16:creationId xmlns:a16="http://schemas.microsoft.com/office/drawing/2014/main" id="{A553547C-8B3D-2C46-807D-07776226DFCB}"/>
              </a:ext>
            </a:extLst>
          </p:cNvPr>
          <p:cNvSpPr txBox="1">
            <a:spLocks/>
          </p:cNvSpPr>
          <p:nvPr/>
        </p:nvSpPr>
        <p:spPr>
          <a:xfrm>
            <a:off x="746760" y="835746"/>
            <a:ext cx="3291840" cy="823912"/>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400" b="1" kern="1200" cap="none" baseline="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95548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F6EA5-1EEF-4F8D-A202-227127F37230}"/>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a:t>BMI</a:t>
            </a:r>
          </a:p>
        </p:txBody>
      </p:sp>
      <p:sp>
        <p:nvSpPr>
          <p:cNvPr id="9" name="Slide Number Placeholder 8">
            <a:extLst>
              <a:ext uri="{FF2B5EF4-FFF2-40B4-BE49-F238E27FC236}">
                <a16:creationId xmlns:a16="http://schemas.microsoft.com/office/drawing/2014/main" id="{BB08890F-0304-4336-8A5F-BCCA24EADE2D}"/>
              </a:ext>
            </a:extLst>
          </p:cNvPr>
          <p:cNvSpPr>
            <a:spLocks noGrp="1"/>
          </p:cNvSpPr>
          <p:nvPr>
            <p:ph type="sldNum" sz="quarter" idx="12"/>
          </p:nvPr>
        </p:nvSpPr>
        <p:spPr>
          <a:xfrm>
            <a:off x="8869680" y="6356350"/>
            <a:ext cx="2743200"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8</a:t>
            </a:fld>
            <a:endParaRPr lang="en-US">
              <a:solidFill>
                <a:schemeClr val="tx2">
                  <a:lumMod val="50000"/>
                  <a:lumOff val="50000"/>
                </a:schemeClr>
              </a:solidFill>
            </a:endParaRPr>
          </a:p>
        </p:txBody>
      </p:sp>
      <p:pic>
        <p:nvPicPr>
          <p:cNvPr id="3" name="Picture 2">
            <a:extLst>
              <a:ext uri="{FF2B5EF4-FFF2-40B4-BE49-F238E27FC236}">
                <a16:creationId xmlns:a16="http://schemas.microsoft.com/office/drawing/2014/main" id="{FF41C509-3167-B740-A67F-EC956EE8CB2E}"/>
              </a:ext>
            </a:extLst>
          </p:cNvPr>
          <p:cNvPicPr>
            <a:picLocks noChangeAspect="1"/>
          </p:cNvPicPr>
          <p:nvPr/>
        </p:nvPicPr>
        <p:blipFill>
          <a:blip r:embed="rId2"/>
          <a:stretch>
            <a:fillRect/>
          </a:stretch>
        </p:blipFill>
        <p:spPr>
          <a:xfrm>
            <a:off x="2238796" y="2091095"/>
            <a:ext cx="7717873" cy="4206240"/>
          </a:xfrm>
          <a:prstGeom prst="rect">
            <a:avLst/>
          </a:prstGeom>
        </p:spPr>
      </p:pic>
      <p:sp>
        <p:nvSpPr>
          <p:cNvPr id="13" name="Text Placeholder 4">
            <a:extLst>
              <a:ext uri="{FF2B5EF4-FFF2-40B4-BE49-F238E27FC236}">
                <a16:creationId xmlns:a16="http://schemas.microsoft.com/office/drawing/2014/main" id="{A553547C-8B3D-2C46-807D-07776226DFCB}"/>
              </a:ext>
            </a:extLst>
          </p:cNvPr>
          <p:cNvSpPr txBox="1">
            <a:spLocks/>
          </p:cNvSpPr>
          <p:nvPr/>
        </p:nvSpPr>
        <p:spPr>
          <a:xfrm>
            <a:off x="746760" y="835746"/>
            <a:ext cx="3291840" cy="823912"/>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400" b="1" kern="1200" cap="none" baseline="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428130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B08890F-0304-4336-8A5F-BCCA24EADE2D}"/>
              </a:ext>
            </a:extLst>
          </p:cNvPr>
          <p:cNvSpPr>
            <a:spLocks noGrp="1"/>
          </p:cNvSpPr>
          <p:nvPr>
            <p:ph type="sldNum" sz="quarter" idx="12"/>
          </p:nvPr>
        </p:nvSpPr>
        <p:spPr>
          <a:xfrm>
            <a:off x="8610600" y="6356350"/>
            <a:ext cx="2712720"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9</a:t>
            </a:fld>
            <a:endParaRPr lang="en-US">
              <a:solidFill>
                <a:schemeClr val="tx2">
                  <a:lumMod val="50000"/>
                  <a:lumOff val="50000"/>
                </a:schemeClr>
              </a:solidFill>
            </a:endParaRPr>
          </a:p>
        </p:txBody>
      </p:sp>
      <p:sp>
        <p:nvSpPr>
          <p:cNvPr id="2" name="Title 1">
            <a:extLst>
              <a:ext uri="{FF2B5EF4-FFF2-40B4-BE49-F238E27FC236}">
                <a16:creationId xmlns:a16="http://schemas.microsoft.com/office/drawing/2014/main" id="{569F6EA5-1EEF-4F8D-A202-227127F37230}"/>
              </a:ext>
            </a:extLst>
          </p:cNvPr>
          <p:cNvSpPr>
            <a:spLocks noGrp="1"/>
          </p:cNvSpPr>
          <p:nvPr>
            <p:ph type="title" idx="4294967295"/>
          </p:nvPr>
        </p:nvSpPr>
        <p:spPr>
          <a:xfrm>
            <a:off x="0" y="404813"/>
            <a:ext cx="5002213" cy="1371600"/>
          </a:xfrm>
        </p:spPr>
        <p:txBody>
          <a:bodyPr vert="horz" lIns="91440" tIns="45720" rIns="91440" bIns="45720" rtlCol="0" anchor="ctr">
            <a:normAutofit/>
          </a:bodyPr>
          <a:lstStyle/>
          <a:p>
            <a:r>
              <a:rPr lang="en-US" sz="3600" dirty="0"/>
              <a:t>Children</a:t>
            </a:r>
          </a:p>
        </p:txBody>
      </p:sp>
      <p:pic>
        <p:nvPicPr>
          <p:cNvPr id="8" name="Picture 7">
            <a:extLst>
              <a:ext uri="{FF2B5EF4-FFF2-40B4-BE49-F238E27FC236}">
                <a16:creationId xmlns:a16="http://schemas.microsoft.com/office/drawing/2014/main" id="{383A4D9A-5839-D342-A3F9-D8D55EFBEA16}"/>
              </a:ext>
            </a:extLst>
          </p:cNvPr>
          <p:cNvPicPr>
            <a:picLocks noChangeAspect="1"/>
          </p:cNvPicPr>
          <p:nvPr/>
        </p:nvPicPr>
        <p:blipFill>
          <a:blip r:embed="rId3"/>
          <a:stretch>
            <a:fillRect/>
          </a:stretch>
        </p:blipFill>
        <p:spPr>
          <a:xfrm>
            <a:off x="549058" y="2802384"/>
            <a:ext cx="5431536" cy="2783661"/>
          </a:xfrm>
          <a:prstGeom prst="rect">
            <a:avLst/>
          </a:prstGeom>
        </p:spPr>
      </p:pic>
      <p:pic>
        <p:nvPicPr>
          <p:cNvPr id="6" name="Picture 5">
            <a:extLst>
              <a:ext uri="{FF2B5EF4-FFF2-40B4-BE49-F238E27FC236}">
                <a16:creationId xmlns:a16="http://schemas.microsoft.com/office/drawing/2014/main" id="{2BFC06F3-23A2-AE43-8AA8-136E3E3C7E47}"/>
              </a:ext>
            </a:extLst>
          </p:cNvPr>
          <p:cNvPicPr>
            <a:picLocks noChangeAspect="1"/>
          </p:cNvPicPr>
          <p:nvPr/>
        </p:nvPicPr>
        <p:blipFill>
          <a:blip r:embed="rId4"/>
          <a:stretch>
            <a:fillRect/>
          </a:stretch>
        </p:blipFill>
        <p:spPr>
          <a:xfrm>
            <a:off x="6211408" y="2892422"/>
            <a:ext cx="5431536" cy="2593557"/>
          </a:xfrm>
          <a:prstGeom prst="rect">
            <a:avLst/>
          </a:prstGeom>
        </p:spPr>
      </p:pic>
      <p:sp>
        <p:nvSpPr>
          <p:cNvPr id="13" name="Text Placeholder 4">
            <a:extLst>
              <a:ext uri="{FF2B5EF4-FFF2-40B4-BE49-F238E27FC236}">
                <a16:creationId xmlns:a16="http://schemas.microsoft.com/office/drawing/2014/main" id="{A553547C-8B3D-2C46-807D-07776226DFCB}"/>
              </a:ext>
            </a:extLst>
          </p:cNvPr>
          <p:cNvSpPr txBox="1">
            <a:spLocks/>
          </p:cNvSpPr>
          <p:nvPr/>
        </p:nvSpPr>
        <p:spPr>
          <a:xfrm>
            <a:off x="746760" y="835746"/>
            <a:ext cx="3291840" cy="823912"/>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400" b="1" kern="1200" cap="none" baseline="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353079262"/>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0D7697-8E53-4EA8-8CBB-9C19575257B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DF0A252-5923-47A2-A53A-F9BF729089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27DC71-2909-427C-BDB0-3E47E21015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136</TotalTime>
  <Words>2737</Words>
  <Application>Microsoft Macintosh PowerPoint</Application>
  <PresentationFormat>Widescreen</PresentationFormat>
  <Paragraphs>286</Paragraphs>
  <Slides>40</Slides>
  <Notes>17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40</vt:i4>
      </vt:variant>
    </vt:vector>
  </HeadingPairs>
  <TitlesOfParts>
    <vt:vector size="50" baseType="lpstr">
      <vt:lpstr>Arial</vt:lpstr>
      <vt:lpstr>Avenir Next LT Pro</vt:lpstr>
      <vt:lpstr>Calibri</vt:lpstr>
      <vt:lpstr>Calibri Light</vt:lpstr>
      <vt:lpstr>Cambria Math</vt:lpstr>
      <vt:lpstr>Cordia New</vt:lpstr>
      <vt:lpstr>Helvetica Neue</vt:lpstr>
      <vt:lpstr>Segoe UI</vt:lpstr>
      <vt:lpstr>AccentBoxVTI</vt:lpstr>
      <vt:lpstr>Office Theme</vt:lpstr>
      <vt:lpstr>Customer Insights Report prepared for:  Axis Insurance product line:  Health Insurance date:  Feb. 24, 2021 </vt:lpstr>
      <vt:lpstr>Overview</vt:lpstr>
      <vt:lpstr>Scope and Deliverables</vt:lpstr>
      <vt:lpstr>Data Overview</vt:lpstr>
      <vt:lpstr>Overview of  Variables:   Count, Mean, Std Dev, and 5 Number Summary</vt:lpstr>
      <vt:lpstr>1. EDA</vt:lpstr>
      <vt:lpstr>Age</vt:lpstr>
      <vt:lpstr>BMI</vt:lpstr>
      <vt:lpstr>Children</vt:lpstr>
      <vt:lpstr>Charges</vt:lpstr>
      <vt:lpstr>Sex, Smokers, and Region</vt:lpstr>
      <vt:lpstr> Correlation Matrix</vt:lpstr>
      <vt:lpstr>PowerPoint Presentation</vt:lpstr>
      <vt:lpstr>BMI vs. Sex  &amp; Smoker</vt:lpstr>
      <vt:lpstr>BMI vs. Region</vt:lpstr>
      <vt:lpstr>Children vs. Region</vt:lpstr>
      <vt:lpstr>Charges vs. Sex &amp; Smoker</vt:lpstr>
      <vt:lpstr>Charges vs. Region</vt:lpstr>
      <vt:lpstr>Smoker vs. Sex &amp; Region</vt:lpstr>
      <vt:lpstr>Smokers</vt:lpstr>
      <vt:lpstr>Charges  vs. BMI vs. Smokers</vt:lpstr>
      <vt:lpstr>Charges  vs.  Age  vs. Smokers</vt:lpstr>
      <vt:lpstr>2. Medical Claims Made By Smokers</vt:lpstr>
      <vt:lpstr>Observations : Smokers vs. Charges</vt:lpstr>
      <vt:lpstr>Answer</vt:lpstr>
      <vt:lpstr>Answer</vt:lpstr>
      <vt:lpstr>3. BMI &amp; Sex (Gender) </vt:lpstr>
      <vt:lpstr>Observations – BMI  vs. Sex</vt:lpstr>
      <vt:lpstr>Answer</vt:lpstr>
      <vt:lpstr>Answer</vt:lpstr>
      <vt:lpstr>4. Smokers  vs. Region</vt:lpstr>
      <vt:lpstr>Observations – Smokers vs. Region</vt:lpstr>
      <vt:lpstr>Answer</vt:lpstr>
      <vt:lpstr>Answer</vt:lpstr>
      <vt:lpstr>5. BMI for Women vs. Number of Children</vt:lpstr>
      <vt:lpstr>Observations – BMI vs. Children VS. Sex</vt:lpstr>
      <vt:lpstr>Answer</vt:lpstr>
      <vt:lpstr>Answer</vt:lpstr>
      <vt:lpstr>Insights and Conclusions</vt:lpstr>
      <vt:lpstr>Customer Insights Report prepared for:  Axis Insurance product line:  Health Insurance date:  Feb. 24, 2021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Insights Report prepared for:  Axis Insurance product line:  Health Insurance date:  Feb. 24, 2021 </dc:title>
  <dc:creator>Cameron Presley</dc:creator>
  <cp:lastModifiedBy>Cameron Presley</cp:lastModifiedBy>
  <cp:revision>21</cp:revision>
  <dcterms:created xsi:type="dcterms:W3CDTF">2021-02-25T20:57:43Z</dcterms:created>
  <dcterms:modified xsi:type="dcterms:W3CDTF">2021-02-26T05:26:52Z</dcterms:modified>
</cp:coreProperties>
</file>