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12" autoAdjust="0"/>
  </p:normalViewPr>
  <p:slideViewPr>
    <p:cSldViewPr snapToGrid="0" snapToObjects="1">
      <p:cViewPr varScale="1">
        <p:scale>
          <a:sx n="88" d="100"/>
          <a:sy n="88" d="100"/>
        </p:scale>
        <p:origin x="-10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23D5483-89A4-43D3-BBB0-381F19F61E68}" type="datetimeFigureOut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EA89D69-1E8F-474E-B8FF-B44B4C7D2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Schematic representation of model/rule development process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arenR"/>
            </a:pPr>
            <a:r>
              <a:rPr lang="en-US" smtClean="0"/>
              <a:t>Rules need additional data beyond 24 month study – H. classification</a:t>
            </a:r>
          </a:p>
          <a:p>
            <a:pPr marL="228600" indent="-228600" eaLnBrk="1" hangingPunct="1">
              <a:buFontTx/>
              <a:buAutoNum type="arabicParenR"/>
            </a:pPr>
            <a:r>
              <a:rPr lang="en-US" smtClean="0"/>
              <a:t>Can’t solve traditionally – i.e. month by month, B/C operations need estimate/future information </a:t>
            </a:r>
          </a:p>
          <a:p>
            <a:pPr marL="228600" indent="-228600" eaLnBrk="1" hangingPunct="1">
              <a:buFontTx/>
              <a:buAutoNum type="arabicParenR"/>
            </a:pPr>
            <a:r>
              <a:rPr lang="en-US" smtClean="0"/>
              <a:t>Can forecast be shown to improve operations at all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- In the first year, climate and snowpack data is available, so use that when we can to produce accurate forecasts</a:t>
            </a:r>
          </a:p>
          <a:p>
            <a:pPr eaLnBrk="1" hangingPunct="1">
              <a:buFontTx/>
              <a:buChar char="-"/>
            </a:pPr>
            <a:r>
              <a:rPr lang="en-US" smtClean="0"/>
              <a:t>In the second year and further, a different approach is needed (Let me know if you need clarification on any of this).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9F238-B9E0-4DFF-AC13-F650AE5E1EA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26444-4769-4BE5-906F-B2C06ABBBF62}" type="datetimeFigureOut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808F0-5F7B-43C1-A46E-C479B53A43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612CE-D40D-4BE9-8240-F79081C08503}" type="datetimeFigureOut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DFDD3-CFBB-41B5-91BE-AED9AD09F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63AB-265C-4260-8329-7F74064E9C69}" type="datetimeFigureOut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294AC-53E5-4DD4-A7BA-A240D61F6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9084D-BFAD-4CB6-B7C6-1D295648B611}" type="datetimeFigureOut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1BDB2-B60F-4874-8C93-A52E007CD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3CBDA-E773-406E-905E-1056B92D32C9}" type="datetimeFigureOut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C8553-79FA-479F-B37E-61A9F8220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D55C0-7B7F-456B-B28A-410AD1071B3E}" type="datetimeFigureOut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BD67F-C450-4B7D-80A1-627CEC5FB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E92DE-7CC8-4763-AA26-F895D0943F22}" type="datetimeFigureOut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2AA9F-086E-4A6A-B69D-6ED75D46E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DD1B4-15F0-45EA-B92E-54C7F1BB7BB0}" type="datetimeFigureOut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4C3E7-CA07-4F23-B557-41DEB89B5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5ECD6-0B0B-4247-92FC-C3305437CBE2}" type="datetimeFigureOut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6DB55-DCBD-4F64-B3FB-BE2ECE15E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63839-3CD0-4590-A58F-AEFC1586C1BC}" type="datetimeFigureOut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F65C9-1C13-4150-B192-094C6DF33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C80CD-61CE-4742-957C-66F591524733}" type="datetimeFigureOut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41A41-9CF2-4C50-9C6F-9C40256D4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1A5A79-9CC5-45D3-932A-EEDAC6727799}" type="datetimeFigureOut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0A3360E-E39D-44C6-8C74-814DBC92C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228600"/>
            <a:ext cx="6565900" cy="3937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cs typeface="Helvetica"/>
              </a:rPr>
              <a:t>Probabilistic </a:t>
            </a:r>
            <a:r>
              <a:rPr lang="en-US" dirty="0" smtClean="0">
                <a:cs typeface="Helvetica"/>
              </a:rPr>
              <a:t>Midterm Model</a:t>
            </a:r>
            <a:endParaRPr lang="en-US" dirty="0">
              <a:cs typeface="Helvetica"/>
            </a:endParaRPr>
          </a:p>
        </p:txBody>
      </p:sp>
      <p:pic>
        <p:nvPicPr>
          <p:cNvPr id="14338" name="Picture 4" descr="mindmap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8650" y="2024063"/>
            <a:ext cx="52959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Box 6"/>
          <p:cNvSpPr txBox="1">
            <a:spLocks noChangeArrowheads="1"/>
          </p:cNvSpPr>
          <p:nvPr/>
        </p:nvSpPr>
        <p:spPr bwMode="auto">
          <a:xfrm>
            <a:off x="635000" y="1100138"/>
            <a:ext cx="82200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Midterm operational forecast model for the CRB 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Probabilistic version of the 24 Month Study 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Many new features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8350" cy="750887"/>
          </a:xfrm>
        </p:spPr>
        <p:txBody>
          <a:bodyPr/>
          <a:lstStyle/>
          <a:p>
            <a:pPr eaLnBrk="1" hangingPunct="1"/>
            <a:r>
              <a:rPr lang="en-US" sz="3600" smtClean="0"/>
              <a:t>Operational Rules</a:t>
            </a:r>
          </a:p>
        </p:txBody>
      </p:sp>
      <p:pic>
        <p:nvPicPr>
          <p:cNvPr id="15362" name="Content Placeholder 3" descr="rules-process.png"/>
          <p:cNvPicPr>
            <a:picLocks noGrp="1" noChangeAspect="1"/>
          </p:cNvPicPr>
          <p:nvPr>
            <p:ph idx="1"/>
          </p:nvPr>
        </p:nvPicPr>
        <p:blipFill>
          <a:blip r:embed="rId3"/>
          <a:srcRect t="-12044" b="-12044"/>
          <a:stretch>
            <a:fillRect/>
          </a:stretch>
        </p:blipFill>
        <p:spPr>
          <a:xfrm>
            <a:off x="457200" y="785813"/>
            <a:ext cx="8229600" cy="4525962"/>
          </a:xfrm>
        </p:spPr>
      </p:pic>
      <p:sp>
        <p:nvSpPr>
          <p:cNvPr id="15363" name="TextBox 5"/>
          <p:cNvSpPr txBox="1">
            <a:spLocks noChangeArrowheads="1"/>
          </p:cNvSpPr>
          <p:nvPr/>
        </p:nvSpPr>
        <p:spPr bwMode="auto">
          <a:xfrm>
            <a:off x="735013" y="1217613"/>
            <a:ext cx="185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364" name="TextBox 7"/>
          <p:cNvSpPr txBox="1">
            <a:spLocks noChangeArrowheads="1"/>
          </p:cNvSpPr>
          <p:nvPr/>
        </p:nvSpPr>
        <p:spPr bwMode="auto">
          <a:xfrm>
            <a:off x="457200" y="5311775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Rules have been written in RiverWare for Fontenelle, Flaming Gorge, Navajo, and Lake Powell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30950" cy="750887"/>
          </a:xfrm>
        </p:spPr>
        <p:txBody>
          <a:bodyPr/>
          <a:lstStyle/>
          <a:p>
            <a:pPr eaLnBrk="1" hangingPunct="1"/>
            <a:r>
              <a:rPr lang="en-US" sz="3600" smtClean="0"/>
              <a:t>Challenges and Obstacles </a:t>
            </a:r>
          </a:p>
        </p:txBody>
      </p:sp>
      <p:sp>
        <p:nvSpPr>
          <p:cNvPr id="16386" name="TextBox 5"/>
          <p:cNvSpPr txBox="1">
            <a:spLocks noChangeArrowheads="1"/>
          </p:cNvSpPr>
          <p:nvPr/>
        </p:nvSpPr>
        <p:spPr bwMode="auto">
          <a:xfrm>
            <a:off x="735013" y="1217613"/>
            <a:ext cx="185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6387" name="TextBox 7"/>
          <p:cNvSpPr txBox="1">
            <a:spLocks noChangeArrowheads="1"/>
          </p:cNvSpPr>
          <p:nvPr/>
        </p:nvSpPr>
        <p:spPr bwMode="auto">
          <a:xfrm>
            <a:off x="457200" y="1797050"/>
            <a:ext cx="82296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Data inputs, especially those which are specific to the rules </a:t>
            </a:r>
          </a:p>
          <a:p>
            <a:pPr lvl="1"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Eg. Flaming Gorge Hydrologic classification, Powell Release Tier</a:t>
            </a:r>
          </a:p>
          <a:p>
            <a:pPr lvl="1"/>
            <a:endParaRPr lang="en-US">
              <a:latin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Strategy for solving reservoirs, in advance</a:t>
            </a:r>
          </a:p>
          <a:p>
            <a:pPr lvl="1"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Eg. Flaming Gorge requires inflow inputs months in advance which require knowledge of Fontenelle’s releases</a:t>
            </a:r>
          </a:p>
          <a:p>
            <a:pPr lvl="1"/>
            <a:endParaRPr lang="en-US">
              <a:latin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Second Year Forecasts and Ensemble Inputs</a:t>
            </a:r>
          </a:p>
          <a:p>
            <a:pPr lvl="1"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Is it possible to do better than Climatology? </a:t>
            </a:r>
          </a:p>
          <a:p>
            <a:pPr lvl="1"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Will a forecast skill in the out year translate into better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10088" cy="979487"/>
          </a:xfrm>
        </p:spPr>
        <p:txBody>
          <a:bodyPr/>
          <a:lstStyle/>
          <a:p>
            <a:pPr eaLnBrk="1" hangingPunct="1"/>
            <a:r>
              <a:rPr lang="en-US" smtClean="0"/>
              <a:t>Forecast Inputs</a:t>
            </a:r>
          </a:p>
        </p:txBody>
      </p:sp>
      <p:sp>
        <p:nvSpPr>
          <p:cNvPr id="18434" name="TextBox 7"/>
          <p:cNvSpPr txBox="1">
            <a:spLocks noChangeArrowheads="1"/>
          </p:cNvSpPr>
          <p:nvPr/>
        </p:nvSpPr>
        <p:spPr bwMode="auto">
          <a:xfrm>
            <a:off x="457200" y="179705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Use climate and snowpack information in the first year (Bracken et al. 2010).</a:t>
            </a:r>
          </a:p>
        </p:txBody>
      </p:sp>
      <p:pic>
        <p:nvPicPr>
          <p:cNvPr id="18435" name="Picture 7" descr="blackbox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2563" y="2270125"/>
            <a:ext cx="4487862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7"/>
          <p:cNvSpPr txBox="1">
            <a:spLocks noChangeArrowheads="1"/>
          </p:cNvSpPr>
          <p:nvPr/>
        </p:nvSpPr>
        <p:spPr bwMode="auto">
          <a:xfrm>
            <a:off x="457200" y="4211638"/>
            <a:ext cx="82296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In the second year snowpack and climate info is not available</a:t>
            </a:r>
          </a:p>
          <a:p>
            <a:pPr lvl="1"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Incorporate paleo data</a:t>
            </a:r>
          </a:p>
          <a:p>
            <a:pPr lvl="2"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Conditional resampling of analog paleo years (Markov Chain)</a:t>
            </a:r>
          </a:p>
          <a:p>
            <a:pPr lvl="1"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Climate indices </a:t>
            </a:r>
          </a:p>
          <a:p>
            <a:pPr lvl="1"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Time series dynamics</a:t>
            </a:r>
          </a:p>
          <a:p>
            <a:pPr lvl="2"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Data suggests embedding dimension of 3</a:t>
            </a:r>
          </a:p>
          <a:p>
            <a:pPr lvl="1">
              <a:buFont typeface="Arial" charset="0"/>
              <a:buChar char="•"/>
            </a:pPr>
            <a:r>
              <a:rPr lang="en-US">
                <a:latin typeface="Times New Roman" pitchFamily="18" charset="0"/>
              </a:rPr>
              <a:t> Merge with interdecadal methods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236</Words>
  <Application>Microsoft Macintosh PowerPoint</Application>
  <PresentationFormat>On-screen Show (4:3)</PresentationFormat>
  <Paragraphs>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Calibri</vt:lpstr>
      <vt:lpstr>Helvetica</vt:lpstr>
      <vt:lpstr>Office Theme</vt:lpstr>
      <vt:lpstr>Probabilistic Midterm Model</vt:lpstr>
      <vt:lpstr>Operational Rules</vt:lpstr>
      <vt:lpstr>Challenges and Obstacles </vt:lpstr>
      <vt:lpstr>Forecast Inputs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Midterm Model</dc:title>
  <dc:creator>Cameron Bracken</dc:creator>
  <cp:lastModifiedBy> </cp:lastModifiedBy>
  <cp:revision>9</cp:revision>
  <dcterms:created xsi:type="dcterms:W3CDTF">2010-10-12T16:56:54Z</dcterms:created>
  <dcterms:modified xsi:type="dcterms:W3CDTF">2010-10-12T19:15:41Z</dcterms:modified>
</cp:coreProperties>
</file>