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9874" autoAdjust="0"/>
  </p:normalViewPr>
  <p:slideViewPr>
    <p:cSldViewPr snapToGrid="0">
      <p:cViewPr varScale="1">
        <p:scale>
          <a:sx n="68" d="100"/>
          <a:sy n="68" d="100"/>
        </p:scale>
        <p:origin x="141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1C663-CE23-47F8-90EA-72D8E50F847F}" type="datetimeFigureOut">
              <a:rPr lang="en-US" smtClean="0"/>
              <a:t>11/14/2020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6643C-1385-4A3C-82EB-2ED577433623}" type="slidenum">
              <a:rPr lang="en-US" smtClean="0"/>
              <a:t>‹#›</a:t>
            </a:fld>
            <a:endParaRPr lang="en-US"/>
          </a:p>
        </p:txBody>
      </p:sp>
    </p:spTree>
    <p:extLst>
      <p:ext uri="{BB962C8B-B14F-4D97-AF65-F5344CB8AC3E}">
        <p14:creationId xmlns:p14="http://schemas.microsoft.com/office/powerpoint/2010/main" val="171297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model-view-controller (MVC) design pattern specifies that an application consist of a data model, presentation information, and control information. The pattern requires that each of these be separated into different objects.</a:t>
            </a:r>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2</a:t>
            </a:fld>
            <a:endParaRPr lang="en-US"/>
          </a:p>
        </p:txBody>
      </p:sp>
    </p:spTree>
    <p:extLst>
      <p:ext uri="{BB962C8B-B14F-4D97-AF65-F5344CB8AC3E}">
        <p14:creationId xmlns:p14="http://schemas.microsoft.com/office/powerpoint/2010/main" val="3881019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Facade pattern hides the complexities of the system and provides an interface to the client using which the client can access the system. This type of design pattern comes under structural pattern as this pattern adds an interface to existing system to hide its complexities.</a:t>
            </a:r>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3</a:t>
            </a:fld>
            <a:endParaRPr lang="en-US"/>
          </a:p>
        </p:txBody>
      </p:sp>
    </p:spTree>
    <p:extLst>
      <p:ext uri="{BB962C8B-B14F-4D97-AF65-F5344CB8AC3E}">
        <p14:creationId xmlns:p14="http://schemas.microsoft.com/office/powerpoint/2010/main" val="334392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Data Access Object Pattern or DAO pattern is used to separate low level data accessing API or operations from high level business services.</a:t>
            </a:r>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4</a:t>
            </a:fld>
            <a:endParaRPr lang="en-US"/>
          </a:p>
        </p:txBody>
      </p:sp>
    </p:spTree>
    <p:extLst>
      <p:ext uri="{BB962C8B-B14F-4D97-AF65-F5344CB8AC3E}">
        <p14:creationId xmlns:p14="http://schemas.microsoft.com/office/powerpoint/2010/main" val="1139237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Transfer Object pattern is used when we want to pass data with multiple attributes in one shot from client to server. Transfer object is also known as Value Object. Transfer Object is a simple POJO class having getter/setter methods and is serializable so that it can be transferred over the network.</a:t>
            </a:r>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5</a:t>
            </a:fld>
            <a:endParaRPr lang="en-US"/>
          </a:p>
        </p:txBody>
      </p:sp>
    </p:spTree>
    <p:extLst>
      <p:ext uri="{BB962C8B-B14F-4D97-AF65-F5344CB8AC3E}">
        <p14:creationId xmlns:p14="http://schemas.microsoft.com/office/powerpoint/2010/main" val="342130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API is all about resource and interaction. A resource can have all or some of the basic operations that allow a client to interact with it. A client can </a:t>
            </a:r>
            <a:r>
              <a:rPr lang="en-US" sz="1200" b="0" i="1" kern="1200" dirty="0">
                <a:solidFill>
                  <a:schemeClr val="tx1"/>
                </a:solidFill>
                <a:effectLst/>
                <a:latin typeface="+mn-lt"/>
                <a:ea typeface="+mn-ea"/>
                <a:cs typeface="+mn-cs"/>
              </a:rPr>
              <a:t>create, replace, update, delete</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retrieve a resource.</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6</a:t>
            </a:fld>
            <a:endParaRPr lang="en-US"/>
          </a:p>
        </p:txBody>
      </p:sp>
    </p:spTree>
    <p:extLst>
      <p:ext uri="{BB962C8B-B14F-4D97-AF65-F5344CB8AC3E}">
        <p14:creationId xmlns:p14="http://schemas.microsoft.com/office/powerpoint/2010/main" val="2369297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Dependency Injection (DI) is a design pattern used to implement </a:t>
            </a:r>
            <a:r>
              <a:rPr lang="en-US" sz="1200" b="0" i="0" kern="1200" dirty="0" err="1">
                <a:solidFill>
                  <a:schemeClr val="tx1"/>
                </a:solidFill>
                <a:effectLst/>
                <a:latin typeface="+mn-lt"/>
                <a:ea typeface="+mn-ea"/>
                <a:cs typeface="+mn-cs"/>
              </a:rPr>
              <a:t>IoC</a:t>
            </a:r>
            <a:r>
              <a:rPr lang="en-US" sz="1200" b="0" i="0" kern="1200" dirty="0">
                <a:solidFill>
                  <a:schemeClr val="tx1"/>
                </a:solidFill>
                <a:effectLst/>
                <a:latin typeface="+mn-lt"/>
                <a:ea typeface="+mn-ea"/>
                <a:cs typeface="+mn-cs"/>
              </a:rPr>
              <a:t>. It allows the creation of dependent objects outside of a class and provides those objects to a class through different ways.</a:t>
            </a:r>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8</a:t>
            </a:fld>
            <a:endParaRPr lang="en-US"/>
          </a:p>
        </p:txBody>
      </p:sp>
    </p:spTree>
    <p:extLst>
      <p:ext uri="{BB962C8B-B14F-4D97-AF65-F5344CB8AC3E}">
        <p14:creationId xmlns:p14="http://schemas.microsoft.com/office/powerpoint/2010/main" val="112362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Factory pattern is one of the most used design patterns in Java. This type of design pattern comes under creational pattern as this pattern provides one of the best ways to create an object.</a:t>
            </a:r>
          </a:p>
          <a:p>
            <a:r>
              <a:rPr lang="en-US" sz="1200" b="0" i="0" kern="1200" dirty="0">
                <a:solidFill>
                  <a:schemeClr val="tx1"/>
                </a:solidFill>
                <a:effectLst/>
                <a:latin typeface="+mn-lt"/>
                <a:ea typeface="+mn-ea"/>
                <a:cs typeface="+mn-cs"/>
              </a:rPr>
              <a:t>In Factory pattern, we create object without exposing the creation logic to the client and refer to newly created object using a common interface.</a:t>
            </a:r>
          </a:p>
          <a:p>
            <a:endParaRPr lang="en-US" dirty="0"/>
          </a:p>
        </p:txBody>
      </p:sp>
      <p:sp>
        <p:nvSpPr>
          <p:cNvPr id="4" name="Slide Number Placeholder 3"/>
          <p:cNvSpPr>
            <a:spLocks noGrp="1"/>
          </p:cNvSpPr>
          <p:nvPr>
            <p:ph type="sldNum" sz="quarter" idx="5"/>
          </p:nvPr>
        </p:nvSpPr>
        <p:spPr/>
        <p:txBody>
          <a:bodyPr/>
          <a:lstStyle/>
          <a:p>
            <a:fld id="{9386643C-1385-4A3C-82EB-2ED577433623}" type="slidenum">
              <a:rPr lang="en-US" smtClean="0"/>
              <a:t>9</a:t>
            </a:fld>
            <a:endParaRPr lang="en-US"/>
          </a:p>
        </p:txBody>
      </p:sp>
    </p:spTree>
    <p:extLst>
      <p:ext uri="{BB962C8B-B14F-4D97-AF65-F5344CB8AC3E}">
        <p14:creationId xmlns:p14="http://schemas.microsoft.com/office/powerpoint/2010/main" val="461054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11/14/2020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372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887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11/14/2020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440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11/14/2020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004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11/14/2020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8812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8117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258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40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209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11/14/2020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7105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11/14/2020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6562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11/14/2020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70628164"/>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0" r:id="rId6"/>
    <p:sldLayoutId id="2147483756" r:id="rId7"/>
    <p:sldLayoutId id="2147483757" r:id="rId8"/>
    <p:sldLayoutId id="2147483758" r:id="rId9"/>
    <p:sldLayoutId id="2147483759" r:id="rId10"/>
    <p:sldLayoutId id="21474837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81924402-44A4-4362-B416-1C391F9AD190}"/>
              </a:ext>
            </a:extLst>
          </p:cNvPr>
          <p:cNvPicPr>
            <a:picLocks noChangeAspect="1"/>
          </p:cNvPicPr>
          <p:nvPr/>
        </p:nvPicPr>
        <p:blipFill rotWithShape="1">
          <a:blip r:embed="rId2"/>
          <a:srcRect t="7133" b="8598"/>
          <a:stretch/>
        </p:blipFill>
        <p:spPr>
          <a:xfrm>
            <a:off x="20" y="10"/>
            <a:ext cx="12191980" cy="6857990"/>
          </a:xfrm>
          <a:prstGeom prst="rect">
            <a:avLst/>
          </a:prstGeom>
        </p:spPr>
      </p:pic>
      <p:sp>
        <p:nvSpPr>
          <p:cNvPr id="17"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8" y="601201"/>
            <a:ext cx="3702134" cy="5791132"/>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436B857-C909-4749-B2F7-E3D1B27E0DDC}"/>
              </a:ext>
            </a:extLst>
          </p:cNvPr>
          <p:cNvSpPr>
            <a:spLocks noGrp="1"/>
          </p:cNvSpPr>
          <p:nvPr>
            <p:ph type="ctrTitle"/>
          </p:nvPr>
        </p:nvSpPr>
        <p:spPr>
          <a:xfrm>
            <a:off x="685801" y="1524001"/>
            <a:ext cx="3208866" cy="3478384"/>
          </a:xfrm>
        </p:spPr>
        <p:txBody>
          <a:bodyPr>
            <a:normAutofit/>
          </a:bodyPr>
          <a:lstStyle/>
          <a:p>
            <a:r>
              <a:rPr lang="en-US">
                <a:solidFill>
                  <a:srgbClr val="FFFFFF"/>
                </a:solidFill>
              </a:rPr>
              <a:t>CST-361 Design Patterns in Java</a:t>
            </a:r>
          </a:p>
        </p:txBody>
      </p:sp>
      <p:sp>
        <p:nvSpPr>
          <p:cNvPr id="3" name="Subtitle 2">
            <a:extLst>
              <a:ext uri="{FF2B5EF4-FFF2-40B4-BE49-F238E27FC236}">
                <a16:creationId xmlns:a16="http://schemas.microsoft.com/office/drawing/2014/main" id="{F03FCE19-584C-4448-8F5D-5FB36D6E15C5}"/>
              </a:ext>
            </a:extLst>
          </p:cNvPr>
          <p:cNvSpPr>
            <a:spLocks noGrp="1"/>
          </p:cNvSpPr>
          <p:nvPr>
            <p:ph type="subTitle" idx="1"/>
          </p:nvPr>
        </p:nvSpPr>
        <p:spPr>
          <a:xfrm>
            <a:off x="684702" y="5073949"/>
            <a:ext cx="3208866" cy="1246820"/>
          </a:xfrm>
        </p:spPr>
        <p:txBody>
          <a:bodyPr>
            <a:normAutofit/>
          </a:bodyPr>
          <a:lstStyle/>
          <a:p>
            <a:r>
              <a:rPr lang="en-US" dirty="0" err="1">
                <a:solidFill>
                  <a:srgbClr val="FFFFFF">
                    <a:alpha val="75000"/>
                  </a:srgbClr>
                </a:solidFill>
              </a:rPr>
              <a:t>cameron</a:t>
            </a:r>
            <a:r>
              <a:rPr lang="en-US" dirty="0">
                <a:solidFill>
                  <a:srgbClr val="FFFFFF">
                    <a:alpha val="75000"/>
                  </a:srgbClr>
                </a:solidFill>
              </a:rPr>
              <a:t> </a:t>
            </a:r>
            <a:r>
              <a:rPr lang="en-US" dirty="0" err="1">
                <a:solidFill>
                  <a:srgbClr val="FFFFFF">
                    <a:alpha val="75000"/>
                  </a:srgbClr>
                </a:solidFill>
              </a:rPr>
              <a:t>deao</a:t>
            </a:r>
            <a:endParaRPr lang="en-US" dirty="0">
              <a:solidFill>
                <a:srgbClr val="FFFFFF">
                  <a:alpha val="75000"/>
                </a:srgbClr>
              </a:solidFill>
            </a:endParaRPr>
          </a:p>
          <a:p>
            <a:r>
              <a:rPr lang="en-US" dirty="0">
                <a:solidFill>
                  <a:srgbClr val="FFFFFF">
                    <a:alpha val="75000"/>
                  </a:srgbClr>
                </a:solidFill>
              </a:rPr>
              <a:t>David </a:t>
            </a:r>
            <a:r>
              <a:rPr lang="en-US" dirty="0" err="1">
                <a:solidFill>
                  <a:srgbClr val="FFFFFF">
                    <a:alpha val="75000"/>
                  </a:srgbClr>
                </a:solidFill>
              </a:rPr>
              <a:t>cho</a:t>
            </a:r>
            <a:endParaRPr lang="en-US" dirty="0">
              <a:solidFill>
                <a:srgbClr val="FFFFFF">
                  <a:alpha val="75000"/>
                </a:srgbClr>
              </a:solidFill>
            </a:endParaRPr>
          </a:p>
          <a:p>
            <a:r>
              <a:rPr lang="en-US" dirty="0">
                <a:solidFill>
                  <a:srgbClr val="FFFFFF">
                    <a:alpha val="75000"/>
                  </a:srgbClr>
                </a:solidFill>
              </a:rPr>
              <a:t>Emily Quevedo</a:t>
            </a:r>
          </a:p>
        </p:txBody>
      </p:sp>
    </p:spTree>
    <p:extLst>
      <p:ext uri="{BB962C8B-B14F-4D97-AF65-F5344CB8AC3E}">
        <p14:creationId xmlns:p14="http://schemas.microsoft.com/office/powerpoint/2010/main" val="287662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Singleton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DE1AE87-D40E-4EF3-9ECB-457E76C6F25E}"/>
              </a:ext>
            </a:extLst>
          </p:cNvPr>
          <p:cNvPicPr>
            <a:picLocks noChangeAspect="1"/>
          </p:cNvPicPr>
          <p:nvPr/>
        </p:nvPicPr>
        <p:blipFill>
          <a:blip r:embed="rId2"/>
          <a:stretch>
            <a:fillRect/>
          </a:stretch>
        </p:blipFill>
        <p:spPr>
          <a:xfrm>
            <a:off x="2765777" y="1890876"/>
            <a:ext cx="7021689" cy="4967124"/>
          </a:xfrm>
          <a:prstGeom prst="rect">
            <a:avLst/>
          </a:prstGeom>
        </p:spPr>
      </p:pic>
    </p:spTree>
    <p:extLst>
      <p:ext uri="{BB962C8B-B14F-4D97-AF65-F5344CB8AC3E}">
        <p14:creationId xmlns:p14="http://schemas.microsoft.com/office/powerpoint/2010/main" val="51825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918281-42CA-4E0B-8CA2-B727184D010F}"/>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MVC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B06A5F49-A004-4842-B5E4-CA4B81714949}"/>
              </a:ext>
            </a:extLst>
          </p:cNvPr>
          <p:cNvPicPr>
            <a:picLocks noChangeAspect="1"/>
          </p:cNvPicPr>
          <p:nvPr/>
        </p:nvPicPr>
        <p:blipFill>
          <a:blip r:embed="rId3"/>
          <a:stretch>
            <a:fillRect/>
          </a:stretch>
        </p:blipFill>
        <p:spPr>
          <a:xfrm>
            <a:off x="0" y="2229057"/>
            <a:ext cx="4391378" cy="4597792"/>
          </a:xfrm>
          <a:prstGeom prst="rect">
            <a:avLst/>
          </a:prstGeom>
        </p:spPr>
      </p:pic>
      <p:sp>
        <p:nvSpPr>
          <p:cNvPr id="5" name="TextBox 4">
            <a:extLst>
              <a:ext uri="{FF2B5EF4-FFF2-40B4-BE49-F238E27FC236}">
                <a16:creationId xmlns:a16="http://schemas.microsoft.com/office/drawing/2014/main" id="{F776ED08-E2A4-4914-8307-DCEABB4D5FC0}"/>
              </a:ext>
            </a:extLst>
          </p:cNvPr>
          <p:cNvSpPr txBox="1"/>
          <p:nvPr/>
        </p:nvSpPr>
        <p:spPr>
          <a:xfrm>
            <a:off x="1538660" y="1890876"/>
            <a:ext cx="877163" cy="369332"/>
          </a:xfrm>
          <a:prstGeom prst="rect">
            <a:avLst/>
          </a:prstGeom>
          <a:noFill/>
        </p:spPr>
        <p:txBody>
          <a:bodyPr wrap="none" rtlCol="0">
            <a:spAutoFit/>
          </a:bodyPr>
          <a:lstStyle/>
          <a:p>
            <a:r>
              <a:rPr lang="en-US" dirty="0"/>
              <a:t>Model</a:t>
            </a:r>
          </a:p>
        </p:txBody>
      </p:sp>
      <p:pic>
        <p:nvPicPr>
          <p:cNvPr id="6" name="Picture 5">
            <a:extLst>
              <a:ext uri="{FF2B5EF4-FFF2-40B4-BE49-F238E27FC236}">
                <a16:creationId xmlns:a16="http://schemas.microsoft.com/office/drawing/2014/main" id="{81E773DA-F6D7-47C3-B5A0-BB57D24F1803}"/>
              </a:ext>
            </a:extLst>
          </p:cNvPr>
          <p:cNvPicPr>
            <a:picLocks noChangeAspect="1"/>
          </p:cNvPicPr>
          <p:nvPr/>
        </p:nvPicPr>
        <p:blipFill>
          <a:blip r:embed="rId4"/>
          <a:stretch>
            <a:fillRect/>
          </a:stretch>
        </p:blipFill>
        <p:spPr>
          <a:xfrm>
            <a:off x="3747910" y="2389123"/>
            <a:ext cx="4030991" cy="4476044"/>
          </a:xfrm>
          <a:prstGeom prst="rect">
            <a:avLst/>
          </a:prstGeom>
        </p:spPr>
      </p:pic>
      <p:sp>
        <p:nvSpPr>
          <p:cNvPr id="9" name="TextBox 8">
            <a:extLst>
              <a:ext uri="{FF2B5EF4-FFF2-40B4-BE49-F238E27FC236}">
                <a16:creationId xmlns:a16="http://schemas.microsoft.com/office/drawing/2014/main" id="{ABFA6C8A-D4FD-4077-86E6-7CEAF593D795}"/>
              </a:ext>
            </a:extLst>
          </p:cNvPr>
          <p:cNvSpPr txBox="1"/>
          <p:nvPr/>
        </p:nvSpPr>
        <p:spPr>
          <a:xfrm>
            <a:off x="5401767" y="1899223"/>
            <a:ext cx="723275" cy="369332"/>
          </a:xfrm>
          <a:prstGeom prst="rect">
            <a:avLst/>
          </a:prstGeom>
          <a:noFill/>
        </p:spPr>
        <p:txBody>
          <a:bodyPr wrap="none" rtlCol="0">
            <a:spAutoFit/>
          </a:bodyPr>
          <a:lstStyle/>
          <a:p>
            <a:r>
              <a:rPr lang="en-US" dirty="0"/>
              <a:t>View</a:t>
            </a:r>
          </a:p>
        </p:txBody>
      </p:sp>
      <p:pic>
        <p:nvPicPr>
          <p:cNvPr id="7" name="Picture 6">
            <a:extLst>
              <a:ext uri="{FF2B5EF4-FFF2-40B4-BE49-F238E27FC236}">
                <a16:creationId xmlns:a16="http://schemas.microsoft.com/office/drawing/2014/main" id="{807D294B-59A6-4426-88DD-745B56D2B4F0}"/>
              </a:ext>
            </a:extLst>
          </p:cNvPr>
          <p:cNvPicPr>
            <a:picLocks noChangeAspect="1"/>
          </p:cNvPicPr>
          <p:nvPr/>
        </p:nvPicPr>
        <p:blipFill>
          <a:blip r:embed="rId5"/>
          <a:stretch>
            <a:fillRect/>
          </a:stretch>
        </p:blipFill>
        <p:spPr>
          <a:xfrm>
            <a:off x="7800624" y="2367622"/>
            <a:ext cx="4369653" cy="4504712"/>
          </a:xfrm>
          <a:prstGeom prst="rect">
            <a:avLst/>
          </a:prstGeom>
        </p:spPr>
      </p:pic>
      <p:sp>
        <p:nvSpPr>
          <p:cNvPr id="11" name="TextBox 10">
            <a:extLst>
              <a:ext uri="{FF2B5EF4-FFF2-40B4-BE49-F238E27FC236}">
                <a16:creationId xmlns:a16="http://schemas.microsoft.com/office/drawing/2014/main" id="{45CE3B62-FEBA-410F-86FE-D6F1DE40801D}"/>
              </a:ext>
            </a:extLst>
          </p:cNvPr>
          <p:cNvSpPr txBox="1"/>
          <p:nvPr/>
        </p:nvSpPr>
        <p:spPr>
          <a:xfrm>
            <a:off x="9623812" y="1908898"/>
            <a:ext cx="1274708" cy="369332"/>
          </a:xfrm>
          <a:prstGeom prst="rect">
            <a:avLst/>
          </a:prstGeom>
          <a:noFill/>
        </p:spPr>
        <p:txBody>
          <a:bodyPr wrap="none" rtlCol="0">
            <a:spAutoFit/>
          </a:bodyPr>
          <a:lstStyle/>
          <a:p>
            <a:r>
              <a:rPr lang="en-US" dirty="0"/>
              <a:t>Controller</a:t>
            </a:r>
          </a:p>
        </p:txBody>
      </p:sp>
    </p:spTree>
    <p:extLst>
      <p:ext uri="{BB962C8B-B14F-4D97-AF65-F5344CB8AC3E}">
        <p14:creationId xmlns:p14="http://schemas.microsoft.com/office/powerpoint/2010/main" val="62474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Façade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4200A6CD-B011-43B1-932C-16471DF2A099}"/>
              </a:ext>
            </a:extLst>
          </p:cNvPr>
          <p:cNvPicPr>
            <a:picLocks noChangeAspect="1"/>
          </p:cNvPicPr>
          <p:nvPr/>
        </p:nvPicPr>
        <p:blipFill>
          <a:blip r:embed="rId3"/>
          <a:stretch>
            <a:fillRect/>
          </a:stretch>
        </p:blipFill>
        <p:spPr>
          <a:xfrm>
            <a:off x="6972" y="2620617"/>
            <a:ext cx="7227693" cy="2602463"/>
          </a:xfrm>
          <a:prstGeom prst="rect">
            <a:avLst/>
          </a:prstGeom>
        </p:spPr>
      </p:pic>
      <p:pic>
        <p:nvPicPr>
          <p:cNvPr id="5" name="Picture 4">
            <a:extLst>
              <a:ext uri="{FF2B5EF4-FFF2-40B4-BE49-F238E27FC236}">
                <a16:creationId xmlns:a16="http://schemas.microsoft.com/office/drawing/2014/main" id="{6E05D606-690D-448A-80B9-938F259EF09B}"/>
              </a:ext>
            </a:extLst>
          </p:cNvPr>
          <p:cNvPicPr>
            <a:picLocks noChangeAspect="1"/>
          </p:cNvPicPr>
          <p:nvPr/>
        </p:nvPicPr>
        <p:blipFill>
          <a:blip r:embed="rId4"/>
          <a:stretch>
            <a:fillRect/>
          </a:stretch>
        </p:blipFill>
        <p:spPr>
          <a:xfrm>
            <a:off x="6660444" y="895389"/>
            <a:ext cx="5531556" cy="6052921"/>
          </a:xfrm>
          <a:prstGeom prst="rect">
            <a:avLst/>
          </a:prstGeom>
        </p:spPr>
      </p:pic>
      <p:sp>
        <p:nvSpPr>
          <p:cNvPr id="6" name="TextBox 5">
            <a:extLst>
              <a:ext uri="{FF2B5EF4-FFF2-40B4-BE49-F238E27FC236}">
                <a16:creationId xmlns:a16="http://schemas.microsoft.com/office/drawing/2014/main" id="{7C300611-3605-4F6D-901F-D98CD1A89673}"/>
              </a:ext>
            </a:extLst>
          </p:cNvPr>
          <p:cNvSpPr txBox="1"/>
          <p:nvPr/>
        </p:nvSpPr>
        <p:spPr>
          <a:xfrm>
            <a:off x="0" y="5223080"/>
            <a:ext cx="1495156" cy="369332"/>
          </a:xfrm>
          <a:prstGeom prst="rect">
            <a:avLst/>
          </a:prstGeom>
          <a:noFill/>
        </p:spPr>
        <p:txBody>
          <a:bodyPr wrap="square" rtlCol="0">
            <a:spAutoFit/>
          </a:bodyPr>
          <a:lstStyle/>
          <a:p>
            <a:r>
              <a:rPr lang="en-US" dirty="0"/>
              <a:t>Interface</a:t>
            </a:r>
          </a:p>
        </p:txBody>
      </p:sp>
      <p:sp>
        <p:nvSpPr>
          <p:cNvPr id="9" name="TextBox 8">
            <a:extLst>
              <a:ext uri="{FF2B5EF4-FFF2-40B4-BE49-F238E27FC236}">
                <a16:creationId xmlns:a16="http://schemas.microsoft.com/office/drawing/2014/main" id="{11D9354C-DED5-4288-8618-C749F8C24C1C}"/>
              </a:ext>
            </a:extLst>
          </p:cNvPr>
          <p:cNvSpPr txBox="1"/>
          <p:nvPr/>
        </p:nvSpPr>
        <p:spPr>
          <a:xfrm>
            <a:off x="10543822" y="3429000"/>
            <a:ext cx="1768828" cy="369332"/>
          </a:xfrm>
          <a:prstGeom prst="rect">
            <a:avLst/>
          </a:prstGeom>
          <a:noFill/>
        </p:spPr>
        <p:txBody>
          <a:bodyPr wrap="square" rtlCol="0">
            <a:spAutoFit/>
          </a:bodyPr>
          <a:lstStyle/>
          <a:p>
            <a:r>
              <a:rPr lang="en-US" dirty="0"/>
              <a:t>Façade class</a:t>
            </a:r>
          </a:p>
        </p:txBody>
      </p:sp>
    </p:spTree>
    <p:extLst>
      <p:ext uri="{BB962C8B-B14F-4D97-AF65-F5344CB8AC3E}">
        <p14:creationId xmlns:p14="http://schemas.microsoft.com/office/powerpoint/2010/main" val="428621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DAO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90FEBA89-594F-4DD8-ACCB-506BF4412ECD}"/>
              </a:ext>
            </a:extLst>
          </p:cNvPr>
          <p:cNvPicPr>
            <a:picLocks noChangeAspect="1"/>
          </p:cNvPicPr>
          <p:nvPr/>
        </p:nvPicPr>
        <p:blipFill>
          <a:blip r:embed="rId3"/>
          <a:stretch>
            <a:fillRect/>
          </a:stretch>
        </p:blipFill>
        <p:spPr>
          <a:xfrm>
            <a:off x="0" y="2044391"/>
            <a:ext cx="4620832" cy="4813609"/>
          </a:xfrm>
          <a:prstGeom prst="rect">
            <a:avLst/>
          </a:prstGeom>
        </p:spPr>
      </p:pic>
      <p:pic>
        <p:nvPicPr>
          <p:cNvPr id="5" name="Picture 4">
            <a:extLst>
              <a:ext uri="{FF2B5EF4-FFF2-40B4-BE49-F238E27FC236}">
                <a16:creationId xmlns:a16="http://schemas.microsoft.com/office/drawing/2014/main" id="{0FADB312-328C-4DD7-892D-A4E7C6D9ACF6}"/>
              </a:ext>
            </a:extLst>
          </p:cNvPr>
          <p:cNvPicPr>
            <a:picLocks noChangeAspect="1"/>
          </p:cNvPicPr>
          <p:nvPr/>
        </p:nvPicPr>
        <p:blipFill>
          <a:blip r:embed="rId4"/>
          <a:stretch>
            <a:fillRect/>
          </a:stretch>
        </p:blipFill>
        <p:spPr>
          <a:xfrm>
            <a:off x="4620832" y="2105025"/>
            <a:ext cx="2924175" cy="2647950"/>
          </a:xfrm>
          <a:prstGeom prst="rect">
            <a:avLst/>
          </a:prstGeom>
        </p:spPr>
      </p:pic>
      <p:pic>
        <p:nvPicPr>
          <p:cNvPr id="6" name="Picture 5">
            <a:extLst>
              <a:ext uri="{FF2B5EF4-FFF2-40B4-BE49-F238E27FC236}">
                <a16:creationId xmlns:a16="http://schemas.microsoft.com/office/drawing/2014/main" id="{20AA57BA-57E7-4E78-8DDB-7FE8586C3EE7}"/>
              </a:ext>
            </a:extLst>
          </p:cNvPr>
          <p:cNvPicPr>
            <a:picLocks noChangeAspect="1"/>
          </p:cNvPicPr>
          <p:nvPr/>
        </p:nvPicPr>
        <p:blipFill>
          <a:blip r:embed="rId5"/>
          <a:stretch>
            <a:fillRect/>
          </a:stretch>
        </p:blipFill>
        <p:spPr>
          <a:xfrm>
            <a:off x="7545007" y="2105025"/>
            <a:ext cx="4620832" cy="4634088"/>
          </a:xfrm>
          <a:prstGeom prst="rect">
            <a:avLst/>
          </a:prstGeom>
        </p:spPr>
      </p:pic>
    </p:spTree>
    <p:extLst>
      <p:ext uri="{BB962C8B-B14F-4D97-AF65-F5344CB8AC3E}">
        <p14:creationId xmlns:p14="http://schemas.microsoft.com/office/powerpoint/2010/main" val="273108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DTO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DBB80DD0-561D-47C6-B955-013D956C7040}"/>
              </a:ext>
            </a:extLst>
          </p:cNvPr>
          <p:cNvPicPr>
            <a:picLocks noChangeAspect="1"/>
          </p:cNvPicPr>
          <p:nvPr/>
        </p:nvPicPr>
        <p:blipFill>
          <a:blip r:embed="rId3"/>
          <a:stretch>
            <a:fillRect/>
          </a:stretch>
        </p:blipFill>
        <p:spPr>
          <a:xfrm>
            <a:off x="39121" y="1879368"/>
            <a:ext cx="6056878" cy="4978632"/>
          </a:xfrm>
          <a:prstGeom prst="rect">
            <a:avLst/>
          </a:prstGeom>
        </p:spPr>
      </p:pic>
      <p:pic>
        <p:nvPicPr>
          <p:cNvPr id="5" name="Picture 4">
            <a:extLst>
              <a:ext uri="{FF2B5EF4-FFF2-40B4-BE49-F238E27FC236}">
                <a16:creationId xmlns:a16="http://schemas.microsoft.com/office/drawing/2014/main" id="{503B9538-DB99-46C0-A893-4CACE4DB0A54}"/>
              </a:ext>
            </a:extLst>
          </p:cNvPr>
          <p:cNvPicPr>
            <a:picLocks noChangeAspect="1"/>
          </p:cNvPicPr>
          <p:nvPr/>
        </p:nvPicPr>
        <p:blipFill>
          <a:blip r:embed="rId4"/>
          <a:stretch>
            <a:fillRect/>
          </a:stretch>
        </p:blipFill>
        <p:spPr>
          <a:xfrm>
            <a:off x="6417639" y="2283178"/>
            <a:ext cx="5305425" cy="3962400"/>
          </a:xfrm>
          <a:prstGeom prst="rect">
            <a:avLst/>
          </a:prstGeom>
        </p:spPr>
      </p:pic>
    </p:spTree>
    <p:extLst>
      <p:ext uri="{BB962C8B-B14F-4D97-AF65-F5344CB8AC3E}">
        <p14:creationId xmlns:p14="http://schemas.microsoft.com/office/powerpoint/2010/main" val="320016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3010DF-D94E-4708-9451-04B904901435}"/>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RESTful </a:t>
            </a:r>
            <a:r>
              <a:rPr lang="en-US" sz="3600" dirty="0" err="1">
                <a:solidFill>
                  <a:schemeClr val="accent1"/>
                </a:solidFill>
              </a:rPr>
              <a:t>Api</a:t>
            </a:r>
            <a:r>
              <a:rPr lang="en-US" sz="3600" dirty="0">
                <a:solidFill>
                  <a:schemeClr val="accent1"/>
                </a:solidFill>
              </a:rPr>
              <a:t>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813A93DB-825A-49CA-B4AB-DE367F207206}"/>
              </a:ext>
            </a:extLst>
          </p:cNvPr>
          <p:cNvPicPr>
            <a:picLocks noChangeAspect="1"/>
          </p:cNvPicPr>
          <p:nvPr/>
        </p:nvPicPr>
        <p:blipFill>
          <a:blip r:embed="rId3"/>
          <a:stretch>
            <a:fillRect/>
          </a:stretch>
        </p:blipFill>
        <p:spPr>
          <a:xfrm>
            <a:off x="2374372" y="1890876"/>
            <a:ext cx="7443256" cy="4967124"/>
          </a:xfrm>
          <a:prstGeom prst="rect">
            <a:avLst/>
          </a:prstGeom>
        </p:spPr>
      </p:pic>
    </p:spTree>
    <p:extLst>
      <p:ext uri="{BB962C8B-B14F-4D97-AF65-F5344CB8AC3E}">
        <p14:creationId xmlns:p14="http://schemas.microsoft.com/office/powerpoint/2010/main" val="340284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Interceptor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9CA8CD7E-2BC4-4D6E-900C-26B8F47C3637}"/>
              </a:ext>
            </a:extLst>
          </p:cNvPr>
          <p:cNvPicPr>
            <a:picLocks noChangeAspect="1"/>
          </p:cNvPicPr>
          <p:nvPr/>
        </p:nvPicPr>
        <p:blipFill>
          <a:blip r:embed="rId2"/>
          <a:stretch>
            <a:fillRect/>
          </a:stretch>
        </p:blipFill>
        <p:spPr>
          <a:xfrm>
            <a:off x="0" y="2011958"/>
            <a:ext cx="6231467" cy="4887315"/>
          </a:xfrm>
          <a:prstGeom prst="rect">
            <a:avLst/>
          </a:prstGeom>
        </p:spPr>
      </p:pic>
      <p:pic>
        <p:nvPicPr>
          <p:cNvPr id="5" name="Picture 4">
            <a:extLst>
              <a:ext uri="{FF2B5EF4-FFF2-40B4-BE49-F238E27FC236}">
                <a16:creationId xmlns:a16="http://schemas.microsoft.com/office/drawing/2014/main" id="{89F213E0-3438-4BBF-8AB5-06C533C3B6E9}"/>
              </a:ext>
            </a:extLst>
          </p:cNvPr>
          <p:cNvPicPr>
            <a:picLocks noChangeAspect="1"/>
          </p:cNvPicPr>
          <p:nvPr/>
        </p:nvPicPr>
        <p:blipFill>
          <a:blip r:embed="rId3"/>
          <a:stretch>
            <a:fillRect/>
          </a:stretch>
        </p:blipFill>
        <p:spPr>
          <a:xfrm>
            <a:off x="3813954" y="2584029"/>
            <a:ext cx="8400624" cy="2498804"/>
          </a:xfrm>
          <a:prstGeom prst="rect">
            <a:avLst/>
          </a:prstGeom>
        </p:spPr>
      </p:pic>
    </p:spTree>
    <p:extLst>
      <p:ext uri="{BB962C8B-B14F-4D97-AF65-F5344CB8AC3E}">
        <p14:creationId xmlns:p14="http://schemas.microsoft.com/office/powerpoint/2010/main" val="6785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Dependency injection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4" name="Picture 3">
            <a:extLst>
              <a:ext uri="{FF2B5EF4-FFF2-40B4-BE49-F238E27FC236}">
                <a16:creationId xmlns:a16="http://schemas.microsoft.com/office/drawing/2014/main" id="{0B7CB94A-D7D9-4865-9F82-B988C05E60DA}"/>
              </a:ext>
            </a:extLst>
          </p:cNvPr>
          <p:cNvPicPr>
            <a:picLocks noChangeAspect="1"/>
          </p:cNvPicPr>
          <p:nvPr/>
        </p:nvPicPr>
        <p:blipFill>
          <a:blip r:embed="rId3"/>
          <a:stretch>
            <a:fillRect/>
          </a:stretch>
        </p:blipFill>
        <p:spPr>
          <a:xfrm>
            <a:off x="2931839" y="2160000"/>
            <a:ext cx="6136394" cy="4428876"/>
          </a:xfrm>
          <a:prstGeom prst="rect">
            <a:avLst/>
          </a:prstGeom>
        </p:spPr>
      </p:pic>
    </p:spTree>
    <p:extLst>
      <p:ext uri="{BB962C8B-B14F-4D97-AF65-F5344CB8AC3E}">
        <p14:creationId xmlns:p14="http://schemas.microsoft.com/office/powerpoint/2010/main" val="32552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980302-63A1-42F5-B490-E3E1AE2A162E}"/>
              </a:ext>
            </a:extLst>
          </p:cNvPr>
          <p:cNvSpPr>
            <a:spLocks noGrp="1"/>
          </p:cNvSpPr>
          <p:nvPr>
            <p:ph type="title"/>
          </p:nvPr>
        </p:nvSpPr>
        <p:spPr>
          <a:xfrm>
            <a:off x="581192" y="702156"/>
            <a:ext cx="10679642" cy="1188720"/>
          </a:xfrm>
        </p:spPr>
        <p:txBody>
          <a:bodyPr>
            <a:normAutofit/>
          </a:bodyPr>
          <a:lstStyle/>
          <a:p>
            <a:r>
              <a:rPr lang="en-US" sz="3600" dirty="0">
                <a:solidFill>
                  <a:schemeClr val="accent1"/>
                </a:solidFill>
              </a:rPr>
              <a:t>Factory design pattern</a:t>
            </a:r>
          </a:p>
        </p:txBody>
      </p:sp>
      <p:sp>
        <p:nvSpPr>
          <p:cNvPr id="10" name="Rectangle 9">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4F890185-75CC-41FA-BC36-51A7AB39BF13}"/>
              </a:ext>
            </a:extLst>
          </p:cNvPr>
          <p:cNvPicPr>
            <a:picLocks noChangeAspect="1"/>
          </p:cNvPicPr>
          <p:nvPr/>
        </p:nvPicPr>
        <p:blipFill>
          <a:blip r:embed="rId3"/>
          <a:stretch>
            <a:fillRect/>
          </a:stretch>
        </p:blipFill>
        <p:spPr>
          <a:xfrm>
            <a:off x="184856" y="2709700"/>
            <a:ext cx="4191000" cy="2257425"/>
          </a:xfrm>
          <a:prstGeom prst="rect">
            <a:avLst/>
          </a:prstGeom>
        </p:spPr>
      </p:pic>
      <p:pic>
        <p:nvPicPr>
          <p:cNvPr id="7" name="Picture 6">
            <a:extLst>
              <a:ext uri="{FF2B5EF4-FFF2-40B4-BE49-F238E27FC236}">
                <a16:creationId xmlns:a16="http://schemas.microsoft.com/office/drawing/2014/main" id="{1CAB1EA7-8335-422D-BC0E-2636987C9633}"/>
              </a:ext>
            </a:extLst>
          </p:cNvPr>
          <p:cNvPicPr>
            <a:picLocks noChangeAspect="1"/>
          </p:cNvPicPr>
          <p:nvPr/>
        </p:nvPicPr>
        <p:blipFill>
          <a:blip r:embed="rId4"/>
          <a:stretch>
            <a:fillRect/>
          </a:stretch>
        </p:blipFill>
        <p:spPr>
          <a:xfrm>
            <a:off x="5154612" y="2044391"/>
            <a:ext cx="5133975" cy="3971925"/>
          </a:xfrm>
          <a:prstGeom prst="rect">
            <a:avLst/>
          </a:prstGeom>
        </p:spPr>
      </p:pic>
    </p:spTree>
    <p:extLst>
      <p:ext uri="{BB962C8B-B14F-4D97-AF65-F5344CB8AC3E}">
        <p14:creationId xmlns:p14="http://schemas.microsoft.com/office/powerpoint/2010/main" val="2252940776"/>
      </p:ext>
    </p:extLst>
  </p:cSld>
  <p:clrMapOvr>
    <a:masterClrMapping/>
  </p:clrMapOvr>
</p:sld>
</file>

<file path=ppt/theme/theme1.xml><?xml version="1.0" encoding="utf-8"?>
<a:theme xmlns:a="http://schemas.openxmlformats.org/drawingml/2006/main" name="Dividend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359</Words>
  <Application>Microsoft Office PowerPoint</Application>
  <PresentationFormat>Widescreen</PresentationFormat>
  <Paragraphs>33</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Univers</vt:lpstr>
      <vt:lpstr>Univers Condensed</vt:lpstr>
      <vt:lpstr>Wingdings 2</vt:lpstr>
      <vt:lpstr>DividendVTI</vt:lpstr>
      <vt:lpstr>CST-361 Design Patterns in Java</vt:lpstr>
      <vt:lpstr>MVC Design Pattern</vt:lpstr>
      <vt:lpstr>Façade Design Pattern</vt:lpstr>
      <vt:lpstr>DAO Design Pattern</vt:lpstr>
      <vt:lpstr>DTO design pattern</vt:lpstr>
      <vt:lpstr>RESTful Api pattern</vt:lpstr>
      <vt:lpstr>Interceptor design pattern</vt:lpstr>
      <vt:lpstr>Dependency injection design pattern</vt:lpstr>
      <vt:lpstr>Factory design pattern</vt:lpstr>
      <vt:lpstr>Singleton design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CST-361 Design Patterns in Java</dc:title>
  <dc:creator>Daesik Cho</dc:creator>
  <cp:lastModifiedBy>Daesik Cho</cp:lastModifiedBy>
  <cp:revision>12</cp:revision>
  <dcterms:created xsi:type="dcterms:W3CDTF">2020-11-14T13:34:05Z</dcterms:created>
  <dcterms:modified xsi:type="dcterms:W3CDTF">2020-11-14T15:51:34Z</dcterms:modified>
</cp:coreProperties>
</file>