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648C9-CA8B-43A7-A130-5EFF8F624094}" v="3" dt="2023-09-14T09:16:05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3" autoAdjust="0"/>
    <p:restoredTop sz="85714" autoAdjust="0"/>
  </p:normalViewPr>
  <p:slideViewPr>
    <p:cSldViewPr snapToGrid="0">
      <p:cViewPr varScale="1">
        <p:scale>
          <a:sx n="95" d="100"/>
          <a:sy n="95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DiFalco" userId="8c27fe8fdbe90775" providerId="LiveId" clId="{042648C9-CA8B-43A7-A130-5EFF8F624094}"/>
    <pc:docChg chg="custSel addSld delSld modSld">
      <pc:chgData name="Cameron DiFalco" userId="8c27fe8fdbe90775" providerId="LiveId" clId="{042648C9-CA8B-43A7-A130-5EFF8F624094}" dt="2023-09-14T09:26:05.782" v="1421" actId="20577"/>
      <pc:docMkLst>
        <pc:docMk/>
      </pc:docMkLst>
      <pc:sldChg chg="modSp mod">
        <pc:chgData name="Cameron DiFalco" userId="8c27fe8fdbe90775" providerId="LiveId" clId="{042648C9-CA8B-43A7-A130-5EFF8F624094}" dt="2023-09-14T08:52:37.930" v="958" actId="313"/>
        <pc:sldMkLst>
          <pc:docMk/>
          <pc:sldMk cId="1358795925" sldId="257"/>
        </pc:sldMkLst>
        <pc:spChg chg="mod">
          <ac:chgData name="Cameron DiFalco" userId="8c27fe8fdbe90775" providerId="LiveId" clId="{042648C9-CA8B-43A7-A130-5EFF8F624094}" dt="2023-09-13T13:35:17.258" v="35" actId="20577"/>
          <ac:spMkLst>
            <pc:docMk/>
            <pc:sldMk cId="1358795925" sldId="257"/>
            <ac:spMk id="2" creationId="{0E65C974-C09A-DF98-19B5-9BFBAFC9A8C9}"/>
          </ac:spMkLst>
        </pc:spChg>
        <pc:spChg chg="mod">
          <ac:chgData name="Cameron DiFalco" userId="8c27fe8fdbe90775" providerId="LiveId" clId="{042648C9-CA8B-43A7-A130-5EFF8F624094}" dt="2023-09-14T08:52:37.930" v="958" actId="313"/>
          <ac:spMkLst>
            <pc:docMk/>
            <pc:sldMk cId="1358795925" sldId="257"/>
            <ac:spMk id="3" creationId="{4C0F3536-67C5-31F4-A994-D6DD450D2457}"/>
          </ac:spMkLst>
        </pc:spChg>
      </pc:sldChg>
      <pc:sldChg chg="modSp mod">
        <pc:chgData name="Cameron DiFalco" userId="8c27fe8fdbe90775" providerId="LiveId" clId="{042648C9-CA8B-43A7-A130-5EFF8F624094}" dt="2023-09-14T08:53:01.060" v="988" actId="20577"/>
        <pc:sldMkLst>
          <pc:docMk/>
          <pc:sldMk cId="2761074488" sldId="259"/>
        </pc:sldMkLst>
        <pc:spChg chg="mod">
          <ac:chgData name="Cameron DiFalco" userId="8c27fe8fdbe90775" providerId="LiveId" clId="{042648C9-CA8B-43A7-A130-5EFF8F624094}" dt="2023-09-14T08:53:01.060" v="988" actId="20577"/>
          <ac:spMkLst>
            <pc:docMk/>
            <pc:sldMk cId="2761074488" sldId="259"/>
            <ac:spMk id="3" creationId="{4C0F3536-67C5-31F4-A994-D6DD450D2457}"/>
          </ac:spMkLst>
        </pc:spChg>
      </pc:sldChg>
      <pc:sldChg chg="modSp mod">
        <pc:chgData name="Cameron DiFalco" userId="8c27fe8fdbe90775" providerId="LiveId" clId="{042648C9-CA8B-43A7-A130-5EFF8F624094}" dt="2023-09-14T08:53:23.256" v="990" actId="20577"/>
        <pc:sldMkLst>
          <pc:docMk/>
          <pc:sldMk cId="1358324653" sldId="260"/>
        </pc:sldMkLst>
        <pc:spChg chg="mod">
          <ac:chgData name="Cameron DiFalco" userId="8c27fe8fdbe90775" providerId="LiveId" clId="{042648C9-CA8B-43A7-A130-5EFF8F624094}" dt="2023-09-14T08:53:23.256" v="990" actId="20577"/>
          <ac:spMkLst>
            <pc:docMk/>
            <pc:sldMk cId="1358324653" sldId="260"/>
            <ac:spMk id="3" creationId="{4C0F3536-67C5-31F4-A994-D6DD450D2457}"/>
          </ac:spMkLst>
        </pc:spChg>
        <pc:picChg chg="mod">
          <ac:chgData name="Cameron DiFalco" userId="8c27fe8fdbe90775" providerId="LiveId" clId="{042648C9-CA8B-43A7-A130-5EFF8F624094}" dt="2023-09-13T13:38:06.247" v="598" actId="14100"/>
          <ac:picMkLst>
            <pc:docMk/>
            <pc:sldMk cId="1358324653" sldId="260"/>
            <ac:picMk id="11" creationId="{FC0A62A8-882A-D766-FE48-EC0148B4C5A0}"/>
          </ac:picMkLst>
        </pc:picChg>
      </pc:sldChg>
      <pc:sldChg chg="modSp mod">
        <pc:chgData name="Cameron DiFalco" userId="8c27fe8fdbe90775" providerId="LiveId" clId="{042648C9-CA8B-43A7-A130-5EFF8F624094}" dt="2023-09-14T08:54:49.245" v="992" actId="14100"/>
        <pc:sldMkLst>
          <pc:docMk/>
          <pc:sldMk cId="1572908437" sldId="262"/>
        </pc:sldMkLst>
        <pc:spChg chg="mod">
          <ac:chgData name="Cameron DiFalco" userId="8c27fe8fdbe90775" providerId="LiveId" clId="{042648C9-CA8B-43A7-A130-5EFF8F624094}" dt="2023-09-14T08:54:49.245" v="992" actId="14100"/>
          <ac:spMkLst>
            <pc:docMk/>
            <pc:sldMk cId="1572908437" sldId="262"/>
            <ac:spMk id="3" creationId="{465D8093-95B4-E24A-136C-1FE586724BD0}"/>
          </ac:spMkLst>
        </pc:spChg>
      </pc:sldChg>
      <pc:sldChg chg="addSp modSp mod modNotesTx">
        <pc:chgData name="Cameron DiFalco" userId="8c27fe8fdbe90775" providerId="LiveId" clId="{042648C9-CA8B-43A7-A130-5EFF8F624094}" dt="2023-09-14T09:16:05.976" v="1412" actId="164"/>
        <pc:sldMkLst>
          <pc:docMk/>
          <pc:sldMk cId="2666562268" sldId="263"/>
        </pc:sldMkLst>
        <pc:grpChg chg="mod">
          <ac:chgData name="Cameron DiFalco" userId="8c27fe8fdbe90775" providerId="LiveId" clId="{042648C9-CA8B-43A7-A130-5EFF8F624094}" dt="2023-09-14T09:16:05.976" v="1412" actId="164"/>
          <ac:grpSpMkLst>
            <pc:docMk/>
            <pc:sldMk cId="2666562268" sldId="263"/>
            <ac:grpSpMk id="6" creationId="{7CA94A34-8DC0-57F9-93BE-D3C27ED3C55D}"/>
          </ac:grpSpMkLst>
        </pc:grpChg>
        <pc:grpChg chg="add mod">
          <ac:chgData name="Cameron DiFalco" userId="8c27fe8fdbe90775" providerId="LiveId" clId="{042648C9-CA8B-43A7-A130-5EFF8F624094}" dt="2023-09-14T09:16:05.976" v="1412" actId="164"/>
          <ac:grpSpMkLst>
            <pc:docMk/>
            <pc:sldMk cId="2666562268" sldId="263"/>
            <ac:grpSpMk id="11" creationId="{1B79F09D-7388-DDC5-631F-E73A82292F67}"/>
          </ac:grpSpMkLst>
        </pc:grpChg>
        <pc:grpChg chg="mod">
          <ac:chgData name="Cameron DiFalco" userId="8c27fe8fdbe90775" providerId="LiveId" clId="{042648C9-CA8B-43A7-A130-5EFF8F624094}" dt="2023-09-14T09:16:05.976" v="1412" actId="164"/>
          <ac:grpSpMkLst>
            <pc:docMk/>
            <pc:sldMk cId="2666562268" sldId="263"/>
            <ac:grpSpMk id="14" creationId="{E7A747E7-5294-45CD-D28C-E8496BE3D30B}"/>
          </ac:grpSpMkLst>
        </pc:grpChg>
        <pc:inkChg chg="add mod">
          <ac:chgData name="Cameron DiFalco" userId="8c27fe8fdbe90775" providerId="LiveId" clId="{042648C9-CA8B-43A7-A130-5EFF8F624094}" dt="2023-09-14T09:15:59.262" v="1410"/>
          <ac:inkMkLst>
            <pc:docMk/>
            <pc:sldMk cId="2666562268" sldId="263"/>
            <ac:inkMk id="3" creationId="{05FD9DCC-7052-6DDD-C086-430081E310B2}"/>
          </ac:inkMkLst>
        </pc:inkChg>
        <pc:inkChg chg="add mod">
          <ac:chgData name="Cameron DiFalco" userId="8c27fe8fdbe90775" providerId="LiveId" clId="{042648C9-CA8B-43A7-A130-5EFF8F624094}" dt="2023-09-14T09:15:59.262" v="1410"/>
          <ac:inkMkLst>
            <pc:docMk/>
            <pc:sldMk cId="2666562268" sldId="263"/>
            <ac:inkMk id="4" creationId="{CC3B8787-261C-16AF-8AF8-B70917E11D0C}"/>
          </ac:inkMkLst>
        </pc:inkChg>
        <pc:inkChg chg="add mod">
          <ac:chgData name="Cameron DiFalco" userId="8c27fe8fdbe90775" providerId="LiveId" clId="{042648C9-CA8B-43A7-A130-5EFF8F624094}" dt="2023-09-14T09:16:05.976" v="1412" actId="164"/>
          <ac:inkMkLst>
            <pc:docMk/>
            <pc:sldMk cId="2666562268" sldId="263"/>
            <ac:inkMk id="7" creationId="{28D45A92-20D4-B44E-2C54-45541FBEAD70}"/>
          </ac:inkMkLst>
        </pc:inkChg>
      </pc:sldChg>
      <pc:sldChg chg="addSp modSp mod">
        <pc:chgData name="Cameron DiFalco" userId="8c27fe8fdbe90775" providerId="LiveId" clId="{042648C9-CA8B-43A7-A130-5EFF8F624094}" dt="2023-09-13T13:40:42.794" v="822" actId="1076"/>
        <pc:sldMkLst>
          <pc:docMk/>
          <pc:sldMk cId="1390487549" sldId="264"/>
        </pc:sldMkLst>
        <pc:spChg chg="mod">
          <ac:chgData name="Cameron DiFalco" userId="8c27fe8fdbe90775" providerId="LiveId" clId="{042648C9-CA8B-43A7-A130-5EFF8F624094}" dt="2023-09-13T13:40:42.794" v="822" actId="1076"/>
          <ac:spMkLst>
            <pc:docMk/>
            <pc:sldMk cId="1390487549" sldId="264"/>
            <ac:spMk id="2" creationId="{E802A9D6-FD8F-658C-7AEA-BC67EF634A24}"/>
          </ac:spMkLst>
        </pc:spChg>
        <pc:spChg chg="mod">
          <ac:chgData name="Cameron DiFalco" userId="8c27fe8fdbe90775" providerId="LiveId" clId="{042648C9-CA8B-43A7-A130-5EFF8F624094}" dt="2023-09-13T13:40:17.670" v="791" actId="14100"/>
          <ac:spMkLst>
            <pc:docMk/>
            <pc:sldMk cId="1390487549" sldId="264"/>
            <ac:spMk id="3" creationId="{BF373C53-1729-5E5A-BACC-F93608A1DCA0}"/>
          </ac:spMkLst>
        </pc:spChg>
        <pc:spChg chg="add mod">
          <ac:chgData name="Cameron DiFalco" userId="8c27fe8fdbe90775" providerId="LiveId" clId="{042648C9-CA8B-43A7-A130-5EFF8F624094}" dt="2023-09-13T13:40:38.662" v="821" actId="1076"/>
          <ac:spMkLst>
            <pc:docMk/>
            <pc:sldMk cId="1390487549" sldId="264"/>
            <ac:spMk id="4" creationId="{C2C817F0-98D1-DB75-2ADC-332ECC6A0261}"/>
          </ac:spMkLst>
        </pc:spChg>
      </pc:sldChg>
      <pc:sldChg chg="addSp modSp mod">
        <pc:chgData name="Cameron DiFalco" userId="8c27fe8fdbe90775" providerId="LiveId" clId="{042648C9-CA8B-43A7-A130-5EFF8F624094}" dt="2023-09-14T09:26:05.782" v="1421" actId="20577"/>
        <pc:sldMkLst>
          <pc:docMk/>
          <pc:sldMk cId="4158870675" sldId="265"/>
        </pc:sldMkLst>
        <pc:spChg chg="mod">
          <ac:chgData name="Cameron DiFalco" userId="8c27fe8fdbe90775" providerId="LiveId" clId="{042648C9-CA8B-43A7-A130-5EFF8F624094}" dt="2023-09-13T13:43:03.341" v="841" actId="14100"/>
          <ac:spMkLst>
            <pc:docMk/>
            <pc:sldMk cId="4158870675" sldId="265"/>
            <ac:spMk id="2" creationId="{533829D8-966B-D210-8066-43A9EFE83452}"/>
          </ac:spMkLst>
        </pc:spChg>
        <pc:spChg chg="mod">
          <ac:chgData name="Cameron DiFalco" userId="8c27fe8fdbe90775" providerId="LiveId" clId="{042648C9-CA8B-43A7-A130-5EFF8F624094}" dt="2023-09-14T09:26:05.782" v="1421" actId="20577"/>
          <ac:spMkLst>
            <pc:docMk/>
            <pc:sldMk cId="4158870675" sldId="265"/>
            <ac:spMk id="3" creationId="{970EB382-E59F-968D-01CB-26D6EA947C65}"/>
          </ac:spMkLst>
        </pc:spChg>
        <pc:picChg chg="add mod">
          <ac:chgData name="Cameron DiFalco" userId="8c27fe8fdbe90775" providerId="LiveId" clId="{042648C9-CA8B-43A7-A130-5EFF8F624094}" dt="2023-09-13T13:42:56.813" v="838" actId="1076"/>
          <ac:picMkLst>
            <pc:docMk/>
            <pc:sldMk cId="4158870675" sldId="265"/>
            <ac:picMk id="5" creationId="{49E1523C-195D-CE08-5B3C-C4B6B0A36550}"/>
          </ac:picMkLst>
        </pc:picChg>
      </pc:sldChg>
      <pc:sldChg chg="modSp mod">
        <pc:chgData name="Cameron DiFalco" userId="8c27fe8fdbe90775" providerId="LiveId" clId="{042648C9-CA8B-43A7-A130-5EFF8F624094}" dt="2023-09-13T13:39:53.955" v="786" actId="20577"/>
        <pc:sldMkLst>
          <pc:docMk/>
          <pc:sldMk cId="4041181740" sldId="266"/>
        </pc:sldMkLst>
        <pc:spChg chg="mod">
          <ac:chgData name="Cameron DiFalco" userId="8c27fe8fdbe90775" providerId="LiveId" clId="{042648C9-CA8B-43A7-A130-5EFF8F624094}" dt="2023-09-13T13:39:53.955" v="786" actId="20577"/>
          <ac:spMkLst>
            <pc:docMk/>
            <pc:sldMk cId="4041181740" sldId="266"/>
            <ac:spMk id="3" creationId="{46717B47-EBFD-C2B3-1EB3-C28EC6A76617}"/>
          </ac:spMkLst>
        </pc:spChg>
      </pc:sldChg>
      <pc:sldChg chg="delSp new del mod">
        <pc:chgData name="Cameron DiFalco" userId="8c27fe8fdbe90775" providerId="LiveId" clId="{042648C9-CA8B-43A7-A130-5EFF8F624094}" dt="2023-09-13T13:40:10.635" v="789" actId="47"/>
        <pc:sldMkLst>
          <pc:docMk/>
          <pc:sldMk cId="1383479297" sldId="267"/>
        </pc:sldMkLst>
        <pc:spChg chg="del">
          <ac:chgData name="Cameron DiFalco" userId="8c27fe8fdbe90775" providerId="LiveId" clId="{042648C9-CA8B-43A7-A130-5EFF8F624094}" dt="2023-09-13T13:40:08.004" v="788" actId="478"/>
          <ac:spMkLst>
            <pc:docMk/>
            <pc:sldMk cId="1383479297" sldId="267"/>
            <ac:spMk id="3" creationId="{C06428E8-52ED-5738-84AE-F0692FC63DF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54:08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 1 24575,'471'0'0,"-1349"0"-1365,844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54:09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24575,'887'0'-1365,"-848"0"-5461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54:2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709 1 24575,'-7'0'0,"-9"0"0,-9 0 0,-7 0 0,-5 0 0,-9 0 0,-5 0 0,1 0 0,-6 7 0,0 2 0,3 0 0,3-2 0,3-2 0,4-2 0,-6-1 0,0-1 0,7-1-8191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2:55:1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24575,'789'0'-1365,"-772"0"-5461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9:15:57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24575,'617'0'0,"-594"-1"-455,1-1 0,28-6 0,-23 2-6371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9:15:58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24575,'5'0'0,"11"0"0,17 0 0,8 0 0,10 0 0,3 0 0,5 0 0,3 0 0,-5 0 0,-7 0 0,-8 0 0,-5 0 0,-5 0 0,-3 0 0,-2 0 0,0 0 0,-6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9:15:59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24575,'14'-5'0,"9"-2"0,6 1 0,3 1 0,15 2 0,18 1 0,7 0 0,7 2 0,-2 0 0,1 0 0,1 0 0,-8 1 0,-11-1 0,-11 0 0,-9 0 0,-12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82B6-00A7-48CF-93EE-5D2CFF4C02E0}" type="datetimeFigureOut">
              <a:rPr lang="en-AU" smtClean="0"/>
              <a:t>14/09/2023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DED6D-3CC0-4FB9-839A-E4F5AF1CE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454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ED6D-3CC0-4FB9-839A-E4F5AF1CE94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96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Positively skewed or right skewed, which is funny because it's kind of the opposite.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ED6D-3CC0-4FB9-839A-E4F5AF1CE94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676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Looking at the big blue square, we have a combination of population, rooms, and households all correlating to higher prices</a:t>
            </a:r>
          </a:p>
          <a:p>
            <a:pPr marL="228600" indent="-228600">
              <a:buAutoNum type="arabicPeriod"/>
            </a:pPr>
            <a:r>
              <a:rPr lang="en-AU" dirty="0"/>
              <a:t>Median House Values and Median Income was the highest correlation 0.69 – probably has something to do with higher salaries can afford higher housing costs</a:t>
            </a:r>
          </a:p>
          <a:p>
            <a:pPr marL="228600" indent="-228600">
              <a:buAutoNum type="arabicPeriod"/>
            </a:pPr>
            <a:r>
              <a:rPr lang="en-AU" dirty="0"/>
              <a:t>Under 1 Hour to Ocean seems like a good predictor to high price 0.26</a:t>
            </a:r>
          </a:p>
          <a:p>
            <a:pPr marL="228600" indent="-228600">
              <a:buAutoNum type="arabicPeriod"/>
            </a:pPr>
            <a:r>
              <a:rPr lang="en-AU" dirty="0" err="1"/>
              <a:t>Inlane</a:t>
            </a:r>
            <a:r>
              <a:rPr lang="en-AU" dirty="0"/>
              <a:t> has low correlation (-0.49) further the cheaper</a:t>
            </a:r>
          </a:p>
          <a:p>
            <a:pPr marL="228600" indent="-228600">
              <a:buAutoNum type="arabicPeriod"/>
            </a:pPr>
            <a:r>
              <a:rPr lang="en-AU" dirty="0"/>
              <a:t>Obviously its hard to be inland and close to ocean so that was negatively correlated at -0.61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ED6D-3CC0-4FB9-839A-E4F5AF1CE94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18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September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3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3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September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0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3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7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3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8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0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September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31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3D288-3F24-9408-31D9-1B1F76B6D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554630"/>
            <a:ext cx="5015638" cy="1969770"/>
          </a:xfrm>
        </p:spPr>
        <p:txBody>
          <a:bodyPr>
            <a:normAutofit/>
          </a:bodyPr>
          <a:lstStyle/>
          <a:p>
            <a:pPr fontAlgn="base"/>
            <a:r>
              <a:rPr lang="en-AU" b="1" i="0" dirty="0">
                <a:effectLst/>
                <a:latin typeface="zeitung"/>
              </a:rPr>
              <a:t>California Housing Prices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1BDF1-54F1-99A9-FD2D-6B5A05121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99367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Project 4 - Cameron DiFalco</a:t>
            </a:r>
          </a:p>
        </p:txBody>
      </p:sp>
      <p:pic>
        <p:nvPicPr>
          <p:cNvPr id="5" name="Graphic 4" descr="Renovation (House With Sparkles) outline">
            <a:extLst>
              <a:ext uri="{FF2B5EF4-FFF2-40B4-BE49-F238E27FC236}">
                <a16:creationId xmlns:a16="http://schemas.microsoft.com/office/drawing/2014/main" id="{CB4138B7-B7F3-A007-BC7C-C3510E9F9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600" y="921600"/>
            <a:ext cx="5014800" cy="501480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2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24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A9D6-FD8F-658C-7AEA-BC67EF63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4587301"/>
            <a:ext cx="10728322" cy="906356"/>
          </a:xfrm>
        </p:spPr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3C53-1729-5E5A-BACC-F93608A1D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5244312"/>
            <a:ext cx="10728325" cy="1098431"/>
          </a:xfrm>
        </p:spPr>
        <p:txBody>
          <a:bodyPr/>
          <a:lstStyle/>
          <a:p>
            <a:r>
              <a:rPr lang="en-AU" dirty="0"/>
              <a:t>https://www.kaggle.com/datasets/camnugent/california-housing-prices?datasetId=5227&amp;sortBy=voteCount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C817F0-98D1-DB75-2ADC-332ECC6A0261}"/>
              </a:ext>
            </a:extLst>
          </p:cNvPr>
          <p:cNvSpPr txBox="1">
            <a:spLocks/>
          </p:cNvSpPr>
          <p:nvPr/>
        </p:nvSpPr>
        <p:spPr>
          <a:xfrm>
            <a:off x="731840" y="1364343"/>
            <a:ext cx="10728322" cy="169091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9048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C974-C09A-DF98-19B5-9BFBAFC9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3536-67C5-31F4-A994-D6DD450D2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47240"/>
            <a:ext cx="10728322" cy="4577789"/>
          </a:xfrm>
        </p:spPr>
        <p:txBody>
          <a:bodyPr/>
          <a:lstStyle/>
          <a:p>
            <a:r>
              <a:rPr lang="en-US" dirty="0"/>
              <a:t>California has a diverse range of housing prices that are influenced by a variety of factors such as location, age of the house, and economic conditions.</a:t>
            </a:r>
          </a:p>
          <a:p>
            <a:r>
              <a:rPr lang="en-US" dirty="0"/>
              <a:t>Despite having a wealth of data, the relationship between these variables and the median house value is not well-understood, this leads to sellers and buyers often bartering for a price that makes both parties happy.</a:t>
            </a:r>
          </a:p>
          <a:p>
            <a:r>
              <a:rPr lang="en-US" dirty="0"/>
              <a:t>There is an increasing need for stakeholders, such as homebuyers, policymakers, and investors, to better understand how these variables interact to affect housing prices.</a:t>
            </a:r>
          </a:p>
          <a:p>
            <a:r>
              <a:rPr lang="en-US" dirty="0"/>
              <a:t>My reason for picking this topic is I’m currently looking at buying a house and want to understand how America vs Australia housing markets compare and what the main differences are.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879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C974-C09A-DF98-19B5-9BFBAFC9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3536-67C5-31F4-A994-D6DD450D2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47240"/>
            <a:ext cx="10728322" cy="3227375"/>
          </a:xfrm>
        </p:spPr>
        <p:txBody>
          <a:bodyPr/>
          <a:lstStyle/>
          <a:p>
            <a:r>
              <a:rPr lang="en-US" dirty="0"/>
              <a:t>To analyse the available dataset and identify the most significant variables affecting median house values in California.</a:t>
            </a:r>
          </a:p>
          <a:p>
            <a:r>
              <a:rPr lang="en-US" dirty="0"/>
              <a:t>Show a variety of graphs to assist with qualitative reasoning.</a:t>
            </a:r>
          </a:p>
          <a:p>
            <a:r>
              <a:rPr lang="en-US" dirty="0"/>
              <a:t>To develop a predictive model for estimating median house prices based on key variables.</a:t>
            </a:r>
          </a:p>
          <a:p>
            <a:r>
              <a:rPr lang="en-US" dirty="0"/>
              <a:t>To provide actionable insights that can aid stakeholders in making informed decisions regarding California housing.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7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C974-C09A-DF98-19B5-9BFBAFC9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Reviewing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3536-67C5-31F4-A994-D6DD450D2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34098"/>
            <a:ext cx="10728322" cy="3227375"/>
          </a:xfrm>
        </p:spPr>
        <p:txBody>
          <a:bodyPr/>
          <a:lstStyle/>
          <a:p>
            <a:r>
              <a:rPr lang="en-US" dirty="0"/>
              <a:t>I loaded and reviewed the data in a csv/excel document to get a general understanding of the data. </a:t>
            </a:r>
          </a:p>
          <a:p>
            <a:r>
              <a:rPr lang="en-US" dirty="0"/>
              <a:t>One of the columns had some missing values so I used data.dropna to remove the empty rows from our dataset.</a:t>
            </a:r>
          </a:p>
          <a:p>
            <a:r>
              <a:rPr lang="en-US" dirty="0"/>
              <a:t>We've converted the text-based "Ocean Proximity" column </a:t>
            </a:r>
            <a:br>
              <a:rPr lang="en-US" dirty="0"/>
            </a:br>
            <a:r>
              <a:rPr lang="en-US" dirty="0"/>
              <a:t>into separate columns for each category to facilitate better </a:t>
            </a:r>
            <a:br>
              <a:rPr lang="en-US" dirty="0"/>
            </a:br>
            <a:r>
              <a:rPr lang="en-US" dirty="0"/>
              <a:t>correlation analysis.</a:t>
            </a:r>
          </a:p>
          <a:p>
            <a:r>
              <a:rPr lang="en-US" dirty="0"/>
              <a:t>We split the data to allow for a testing environment and a </a:t>
            </a:r>
            <a:br>
              <a:rPr lang="en-US" dirty="0"/>
            </a:br>
            <a:r>
              <a:rPr lang="en-US" dirty="0"/>
              <a:t>data set we can evaluate against later in the process. 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0A62A8-882A-D766-FE48-EC0148B4C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57" y="3067781"/>
            <a:ext cx="3416227" cy="339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2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59FA-7B21-5239-841B-29993646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8093-95B4-E24A-136C-1FE58672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609509"/>
            <a:ext cx="10728325" cy="1254271"/>
          </a:xfrm>
        </p:spPr>
        <p:txBody>
          <a:bodyPr/>
          <a:lstStyle/>
          <a:p>
            <a:r>
              <a:rPr lang="en-AU" dirty="0"/>
              <a:t>Using some logarithmic massaging to make the data look a little cleaner we have the histograms looking more bell shaped.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D9AB33-7CB0-70A2-21D9-DFF2177C9187}"/>
              </a:ext>
            </a:extLst>
          </p:cNvPr>
          <p:cNvGrpSpPr/>
          <p:nvPr/>
        </p:nvGrpSpPr>
        <p:grpSpPr>
          <a:xfrm>
            <a:off x="720000" y="3302162"/>
            <a:ext cx="11016610" cy="2936638"/>
            <a:chOff x="719999" y="3542420"/>
            <a:chExt cx="11016610" cy="293663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0FEFE8-CB93-5181-0BE8-1E03950AC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999" y="3542420"/>
              <a:ext cx="5364161" cy="293663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062F51-B9A0-9584-6694-2E9923859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8231" y="3551693"/>
              <a:ext cx="5348378" cy="2900074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608A8803-F1A1-CECF-49FA-9B0F542B9504}"/>
                </a:ext>
              </a:extLst>
            </p:cNvPr>
            <p:cNvSpPr/>
            <p:nvPr/>
          </p:nvSpPr>
          <p:spPr>
            <a:xfrm>
              <a:off x="5662881" y="4795927"/>
              <a:ext cx="1146629" cy="56243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highlight>
                  <a:srgbClr val="FF00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90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8BE4-3C15-8732-1CD7-C6005D6E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53" y="364498"/>
            <a:ext cx="10728322" cy="1477328"/>
          </a:xfrm>
        </p:spPr>
        <p:txBody>
          <a:bodyPr/>
          <a:lstStyle/>
          <a:p>
            <a:r>
              <a:rPr lang="en-AU" dirty="0"/>
              <a:t>Correlation Matrix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79F09D-7388-DDC5-631F-E73A82292F67}"/>
              </a:ext>
            </a:extLst>
          </p:cNvPr>
          <p:cNvGrpSpPr/>
          <p:nvPr/>
        </p:nvGrpSpPr>
        <p:grpSpPr>
          <a:xfrm>
            <a:off x="1833010" y="1154587"/>
            <a:ext cx="8525980" cy="5338915"/>
            <a:chOff x="1833010" y="1154587"/>
            <a:chExt cx="8525980" cy="5338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7A747E7-5294-45CD-D28C-E8496BE3D30B}"/>
                </a:ext>
              </a:extLst>
            </p:cNvPr>
            <p:cNvGrpSpPr/>
            <p:nvPr/>
          </p:nvGrpSpPr>
          <p:grpSpPr>
            <a:xfrm>
              <a:off x="1833010" y="1154587"/>
              <a:ext cx="8525980" cy="5338915"/>
              <a:chOff x="2116437" y="1320800"/>
              <a:chExt cx="8525980" cy="53389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80C83EC-11D5-3440-7889-F372F83A89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437" y="1320800"/>
                <a:ext cx="8525980" cy="5338915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5E6A336B-EB06-8539-669C-FD0F6B30D859}"/>
                      </a:ext>
                    </a:extLst>
                  </p14:cNvPr>
                  <p14:cNvContentPartPr/>
                  <p14:nvPr/>
                </p14:nvContentPartPr>
                <p14:xfrm>
                  <a:off x="6778943" y="4499326"/>
                  <a:ext cx="328680" cy="3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5E6A336B-EB06-8539-669C-FD0F6B30D85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770303" y="4490686"/>
                    <a:ext cx="34632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A53DC79D-F66F-3F00-1545-5868FD85474B}"/>
                      </a:ext>
                    </a:extLst>
                  </p14:cNvPr>
                  <p14:cNvContentPartPr/>
                  <p14:nvPr/>
                </p14:nvContentPartPr>
                <p14:xfrm>
                  <a:off x="6792263" y="4194046"/>
                  <a:ext cx="333720" cy="3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A53DC79D-F66F-3F00-1545-5868FD85474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783623" y="4185406"/>
                    <a:ext cx="3513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03B1E21F-7263-E965-8B93-181439A06714}"/>
                      </a:ext>
                    </a:extLst>
                  </p14:cNvPr>
                  <p14:cNvContentPartPr/>
                  <p14:nvPr/>
                </p14:nvContentPartPr>
                <p14:xfrm>
                  <a:off x="7321463" y="4499326"/>
                  <a:ext cx="255600" cy="15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03B1E21F-7263-E965-8B93-181439A0671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312463" y="4490686"/>
                    <a:ext cx="27324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030236E-F24E-3EC8-F4A4-49B232DC5A49}"/>
                      </a:ext>
                    </a:extLst>
                  </p14:cNvPr>
                  <p14:cNvContentPartPr/>
                  <p14:nvPr/>
                </p14:nvContentPartPr>
                <p14:xfrm>
                  <a:off x="6362340" y="3840180"/>
                  <a:ext cx="29052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030236E-F24E-3EC8-F4A4-49B232DC5A4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353700" y="3831540"/>
                    <a:ext cx="30816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CA94A34-8DC0-57F9-93BE-D3C27ED3C55D}"/>
                </a:ext>
              </a:extLst>
            </p:cNvPr>
            <p:cNvGrpSpPr/>
            <p:nvPr/>
          </p:nvGrpSpPr>
          <p:grpSpPr>
            <a:xfrm>
              <a:off x="4662269" y="3078771"/>
              <a:ext cx="744120" cy="6120"/>
              <a:chOff x="4662269" y="3078771"/>
              <a:chExt cx="744120" cy="6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3" name="Ink 2">
                    <a:extLst>
                      <a:ext uri="{FF2B5EF4-FFF2-40B4-BE49-F238E27FC236}">
                        <a16:creationId xmlns:a16="http://schemas.microsoft.com/office/drawing/2014/main" id="{05FD9DCC-7052-6DDD-C086-430081E310B2}"/>
                      </a:ext>
                    </a:extLst>
                  </p14:cNvPr>
                  <p14:cNvContentPartPr/>
                  <p14:nvPr/>
                </p14:nvContentPartPr>
                <p14:xfrm>
                  <a:off x="4662269" y="3078771"/>
                  <a:ext cx="268560" cy="6120"/>
                </p14:xfrm>
              </p:contentPart>
            </mc:Choice>
            <mc:Fallback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05FD9DCC-7052-6DDD-C086-430081E310B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653629" y="3069771"/>
                    <a:ext cx="28620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CC3B8787-261C-16AF-8AF8-B70917E11D0C}"/>
                      </a:ext>
                    </a:extLst>
                  </p14:cNvPr>
                  <p14:cNvContentPartPr/>
                  <p14:nvPr/>
                </p14:nvContentPartPr>
                <p14:xfrm>
                  <a:off x="5174549" y="3084531"/>
                  <a:ext cx="231840" cy="360"/>
                </p14:xfrm>
              </p:contentPart>
            </mc:Choice>
            <mc:Fallback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CC3B8787-261C-16AF-8AF8-B70917E11D0C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165549" y="3075891"/>
                    <a:ext cx="24948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8D45A92-20D4-B44E-2C54-45541FBEAD70}"/>
                    </a:ext>
                  </a:extLst>
                </p14:cNvPr>
                <p14:cNvContentPartPr/>
                <p14:nvPr/>
              </p14:nvContentPartPr>
              <p14:xfrm>
                <a:off x="4662269" y="2742171"/>
                <a:ext cx="303840" cy="11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8D45A92-20D4-B44E-2C54-45541FBEAD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53629" y="2733531"/>
                  <a:ext cx="321480" cy="2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656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06D00-A855-6328-A242-E81124EC4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9" y="1727369"/>
            <a:ext cx="5515861" cy="4766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AB2829-1E68-6503-3538-CDE9BD69C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953" y="2580490"/>
            <a:ext cx="5537447" cy="296083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2FE63BB-19ED-3EAB-69AB-D8DA303A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53" y="364498"/>
            <a:ext cx="10728322" cy="1477328"/>
          </a:xfrm>
        </p:spPr>
        <p:txBody>
          <a:bodyPr/>
          <a:lstStyle/>
          <a:p>
            <a:pPr algn="ctr"/>
            <a:r>
              <a:rPr lang="en-AU" dirty="0"/>
              <a:t>Plotting the Longitude and Latitude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F6459-316C-0014-33A2-2AA144FC3CA8}"/>
              </a:ext>
            </a:extLst>
          </p:cNvPr>
          <p:cNvSpPr txBox="1"/>
          <p:nvPr/>
        </p:nvSpPr>
        <p:spPr>
          <a:xfrm>
            <a:off x="477953" y="1103162"/>
            <a:ext cx="107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Can you spot the similarities?</a:t>
            </a:r>
          </a:p>
        </p:txBody>
      </p:sp>
    </p:spTree>
    <p:extLst>
      <p:ext uri="{BB962C8B-B14F-4D97-AF65-F5344CB8AC3E}">
        <p14:creationId xmlns:p14="http://schemas.microsoft.com/office/powerpoint/2010/main" val="378202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29D8-966B-D210-8066-43A9EFE8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482320"/>
            <a:ext cx="10728322" cy="984737"/>
          </a:xfrm>
        </p:spPr>
        <p:txBody>
          <a:bodyPr/>
          <a:lstStyle/>
          <a:p>
            <a:pPr algn="ctr"/>
            <a:r>
              <a:rPr lang="en-AU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B382-E59F-968D-01CB-26D6EA94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80" y="1467059"/>
            <a:ext cx="5978768" cy="4771741"/>
          </a:xfrm>
        </p:spPr>
        <p:txBody>
          <a:bodyPr/>
          <a:lstStyle/>
          <a:p>
            <a:r>
              <a:rPr lang="en-AU" sz="1800" dirty="0"/>
              <a:t>Now that we have a fair understanding of the models, we can test our hypothesis that median income influences house prices. </a:t>
            </a:r>
          </a:p>
          <a:p>
            <a:r>
              <a:rPr lang="en-AU" sz="1800" dirty="0"/>
              <a:t>Using sklearn and linear regression functions we will look at using the test and training modules we split earlier in the project to test our hypothesis. </a:t>
            </a:r>
          </a:p>
          <a:p>
            <a:r>
              <a:rPr lang="en-AU" sz="1800" dirty="0"/>
              <a:t>Regression = 0.6537…..</a:t>
            </a:r>
          </a:p>
          <a:p>
            <a:endParaRPr lang="en-AU" sz="1800" dirty="0"/>
          </a:p>
          <a:p>
            <a:r>
              <a:rPr lang="en-AU" sz="1800" dirty="0"/>
              <a:t>Using Random Forest Regression….</a:t>
            </a:r>
          </a:p>
          <a:p>
            <a:r>
              <a:rPr lang="en-AU" sz="1800" dirty="0"/>
              <a:t>Forest. Score = 0.2885….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1523C-195D-CE08-5B3C-C4B6B0A36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848" y="1759848"/>
            <a:ext cx="5370481" cy="418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7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5563-C860-1E7D-B2C0-B40DAF33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could have been done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7B47-EBFD-C2B3-1EB3-C28EC6A7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56230"/>
            <a:ext cx="10728325" cy="4012746"/>
          </a:xfrm>
        </p:spPr>
        <p:txBody>
          <a:bodyPr/>
          <a:lstStyle/>
          <a:p>
            <a:r>
              <a:rPr lang="en-AU" dirty="0"/>
              <a:t>I could have scaled the data, this may have given us a better result but due to time and ability of programmer (me) there were some issues.</a:t>
            </a:r>
          </a:p>
          <a:p>
            <a:r>
              <a:rPr lang="en-AU" dirty="0"/>
              <a:t>More functions should have been used as writing long formulas caused issues and made troubleshooting more difficult.</a:t>
            </a:r>
          </a:p>
          <a:p>
            <a:r>
              <a:rPr lang="en-AU" dirty="0"/>
              <a:t>After some research I noticed some machine learning modules can be X times Y to create a new variable, this might have been helpful for longitude x latitude. This was just a little advanced for my skills at this stage of a course.</a:t>
            </a:r>
          </a:p>
        </p:txBody>
      </p:sp>
    </p:spTree>
    <p:extLst>
      <p:ext uri="{BB962C8B-B14F-4D97-AF65-F5344CB8AC3E}">
        <p14:creationId xmlns:p14="http://schemas.microsoft.com/office/powerpoint/2010/main" val="404118174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634</Words>
  <Application>Microsoft Office PowerPoint</Application>
  <PresentationFormat>Widescreen</PresentationFormat>
  <Paragraphs>45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Rockwell Nova Light</vt:lpstr>
      <vt:lpstr>The Hand Extrablack</vt:lpstr>
      <vt:lpstr>zeitung</vt:lpstr>
      <vt:lpstr>BlobVTI</vt:lpstr>
      <vt:lpstr>California Housing Prices</vt:lpstr>
      <vt:lpstr>Problem Statement</vt:lpstr>
      <vt:lpstr>Project Aim</vt:lpstr>
      <vt:lpstr>Reviewing the Data Set</vt:lpstr>
      <vt:lpstr>Reviewing Data</vt:lpstr>
      <vt:lpstr>Correlation Matrix</vt:lpstr>
      <vt:lpstr>Plotting the Longitude and Latitude</vt:lpstr>
      <vt:lpstr>Machine Learning</vt:lpstr>
      <vt:lpstr>What could have been done better?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Housing Prices</dc:title>
  <dc:creator>Cameron DiFalco</dc:creator>
  <cp:lastModifiedBy>Cameron DiFalco</cp:lastModifiedBy>
  <cp:revision>1</cp:revision>
  <dcterms:created xsi:type="dcterms:W3CDTF">2023-09-12T12:52:25Z</dcterms:created>
  <dcterms:modified xsi:type="dcterms:W3CDTF">2023-09-14T09:26:14Z</dcterms:modified>
</cp:coreProperties>
</file>