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section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664406a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664406a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75b0e9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75b0e9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5b0e9a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75b0e9a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5b0e9a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5b0e9a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664406a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664406a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664406a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664406a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664406a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664406a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CAMERON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739e7bb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739e7bb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Cleo: This is an article from Aguilera-Hermida in 2020. </a:t>
            </a:r>
            <a:endParaRPr/>
          </a:p>
          <a:p>
            <a:pPr indent="0" lvl="0" marL="0" rtl="0" algn="l">
              <a:spcBef>
                <a:spcPts val="0"/>
              </a:spcBef>
              <a:spcAft>
                <a:spcPts val="0"/>
              </a:spcAft>
              <a:buNone/>
            </a:pPr>
            <a:r>
              <a:rPr lang="en"/>
              <a:t>students answered their preference and if they struggled with adapting to online learning</a:t>
            </a:r>
            <a:r>
              <a:rPr lang="en">
                <a:solidFill>
                  <a:schemeClr val="dk1"/>
                </a:solidFill>
              </a:rPr>
              <a:t> via survey</a:t>
            </a:r>
            <a:r>
              <a:rPr lang="en"/>
              <a:t>.  Their preference implies a positive attitude towards their selection.  Students showed a stronger preference for face-to-face learning than for online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will be [Blue Boxes] Participants rated each on a four point scale, where you can see on your right.   Participants motivated mean was 3.19</a:t>
            </a:r>
            <a:r>
              <a:rPr lang="en">
                <a:solidFill>
                  <a:schemeClr val="dk1"/>
                </a:solidFill>
              </a:rPr>
              <a:t> before the stay-at home due to pandemic. After the stay-at home, students motivation decreased. </a:t>
            </a:r>
            <a:r>
              <a:rPr lang="en"/>
              <a:t> Responses showed acceptable internal consistency.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739e7bb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739e7bb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Cleo</a:t>
            </a:r>
            <a:endParaRPr>
              <a:solidFill>
                <a:schemeClr val="dk1"/>
              </a:solidFill>
            </a:endParaRPr>
          </a:p>
          <a:p>
            <a:pPr indent="0" lvl="0" marL="0" rtl="0" algn="l">
              <a:spcBef>
                <a:spcPts val="0"/>
              </a:spcBef>
              <a:spcAft>
                <a:spcPts val="0"/>
              </a:spcAft>
              <a:buNone/>
            </a:pPr>
            <a:r>
              <a:rPr lang="en">
                <a:solidFill>
                  <a:schemeClr val="dk1"/>
                </a:solidFill>
              </a:rPr>
              <a:t>This table shows the qualitative data with the themes, categories and the number of responses for the challenges and positive aspects mentioned by students. Participants’ environment shows students challenges and positive aspects related to literature review.   Due to Covid-19, there are three themes emerged from challenges: Such as situational and environmental challenges, online educational challenges and emotional challenges.  Students reported their biggest challenge to be concentrating while being at home.   Online environment was difficult at the same time.  These challenges causes their emotional challenges such as lack of motivation.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Three themes emerged related to positive aspects of changes that students experience after the stay at home order: increased family time, personal improvement, and new activities.  Students reported more time with family  and they are doing new activities such as practicing hobbies.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664406a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664406a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CAMERON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739e7bb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739e7bb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CLEO</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12 stress allied responses were enquired from the medical students.  43.2% of female and 45.34%)male strongly agreed for a sense of being emotionally detached from family, fellow and friends.  </a:t>
            </a:r>
            <a:endParaRPr/>
          </a:p>
          <a:p>
            <a:pPr indent="0" lvl="0" marL="0" rtl="0" algn="l">
              <a:spcBef>
                <a:spcPts val="0"/>
              </a:spcBef>
              <a:spcAft>
                <a:spcPts val="0"/>
              </a:spcAft>
              <a:buNone/>
            </a:pPr>
            <a:r>
              <a:rPr lang="en"/>
              <a:t>While enquiring about depressed during this quarantine period 66 female and 59 male, about ¼ of the total </a:t>
            </a:r>
            <a:r>
              <a:rPr lang="en"/>
              <a:t>number</a:t>
            </a:r>
            <a:r>
              <a:rPr lang="en"/>
              <a:t> of participants felt depressed </a:t>
            </a:r>
            <a:r>
              <a:rPr lang="en"/>
              <a:t>during</a:t>
            </a:r>
            <a:r>
              <a:rPr lang="en"/>
              <a:t> the quarantine </a:t>
            </a:r>
            <a:r>
              <a:rPr lang="en"/>
              <a:t>period</a:t>
            </a:r>
            <a:r>
              <a:rPr lang="en"/>
              <a:t>. </a:t>
            </a:r>
            <a:endParaRPr/>
          </a:p>
          <a:p>
            <a:pPr indent="0" lvl="0" marL="0" rtl="0" algn="l">
              <a:spcBef>
                <a:spcPts val="0"/>
              </a:spcBef>
              <a:spcAft>
                <a:spcPts val="0"/>
              </a:spcAft>
              <a:buNone/>
            </a:pPr>
            <a:r>
              <a:rPr lang="en"/>
              <a:t>While inquiring about feelings of hopeless exhausted or emotionally unresponsive during this quarantine period 116 female and 86 male agreed that they felt hopeless, exhausted, or em unresponsive during the quarantine period.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664406a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664406a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664406a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664406a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59"/>
              <a:t>COVID-19’s Impact on College Students</a:t>
            </a:r>
            <a:endParaRPr sz="3859"/>
          </a:p>
        </p:txBody>
      </p:sp>
      <p:sp>
        <p:nvSpPr>
          <p:cNvPr id="67" name="Google Shape;67;p13"/>
          <p:cNvSpPr txBox="1"/>
          <p:nvPr>
            <p:ph idx="1" type="subTitle"/>
          </p:nvPr>
        </p:nvSpPr>
        <p:spPr>
          <a:xfrm>
            <a:off x="2137250" y="2774164"/>
            <a:ext cx="4870500" cy="792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SzPts val="770"/>
              <a:buNone/>
            </a:pPr>
            <a:r>
              <a:rPr lang="en" sz="1380"/>
              <a:t>By </a:t>
            </a:r>
            <a:r>
              <a:rPr lang="en" sz="1380"/>
              <a:t>Cameron Diwa, Cleo You, </a:t>
            </a:r>
            <a:endParaRPr sz="1380"/>
          </a:p>
          <a:p>
            <a:pPr indent="0" lvl="0" marL="0" rtl="0" algn="ctr">
              <a:lnSpc>
                <a:spcPct val="130000"/>
              </a:lnSpc>
              <a:spcBef>
                <a:spcPts val="0"/>
              </a:spcBef>
              <a:spcAft>
                <a:spcPts val="0"/>
              </a:spcAft>
              <a:buSzPts val="770"/>
              <a:buNone/>
            </a:pPr>
            <a:r>
              <a:rPr lang="en" sz="1380"/>
              <a:t>Madeline Maeloa, Sivakon Mahasandana</a:t>
            </a:r>
            <a:endParaRPr sz="1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a:t>
            </a:r>
            <a:r>
              <a:rPr lang="en"/>
              <a:t> Methods</a:t>
            </a:r>
            <a:endParaRPr/>
          </a:p>
        </p:txBody>
      </p:sp>
      <p:sp>
        <p:nvSpPr>
          <p:cNvPr id="139" name="Google Shape;139;p22"/>
          <p:cNvSpPr txBox="1"/>
          <p:nvPr>
            <p:ph idx="1" type="body"/>
          </p:nvPr>
        </p:nvSpPr>
        <p:spPr>
          <a:xfrm>
            <a:off x="311700" y="1266325"/>
            <a:ext cx="8520600" cy="35949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Descriptive statistics</a:t>
            </a:r>
            <a:endParaRPr/>
          </a:p>
          <a:p>
            <a:pPr indent="-342900" lvl="0" marL="457200" rtl="0" algn="l">
              <a:lnSpc>
                <a:spcPct val="150000"/>
              </a:lnSpc>
              <a:spcBef>
                <a:spcPts val="0"/>
              </a:spcBef>
              <a:spcAft>
                <a:spcPts val="0"/>
              </a:spcAft>
              <a:buSzPts val="1800"/>
              <a:buChar char="●"/>
            </a:pPr>
            <a:r>
              <a:rPr lang="en"/>
              <a:t>Logistic Regression </a:t>
            </a:r>
            <a:endParaRPr/>
          </a:p>
          <a:p>
            <a:pPr indent="-342900" lvl="1" marL="914400" rtl="0" algn="l">
              <a:lnSpc>
                <a:spcPct val="150000"/>
              </a:lnSpc>
              <a:spcBef>
                <a:spcPts val="0"/>
              </a:spcBef>
              <a:spcAft>
                <a:spcPts val="0"/>
              </a:spcAft>
              <a:buSzPts val="1800"/>
              <a:buChar char="○"/>
            </a:pPr>
            <a:r>
              <a:rPr lang="en" sz="1800"/>
              <a:t>Independent variables</a:t>
            </a:r>
            <a:endParaRPr sz="1800"/>
          </a:p>
          <a:p>
            <a:pPr indent="-317500" lvl="2" marL="1371600" rtl="0" algn="l">
              <a:lnSpc>
                <a:spcPct val="150000"/>
              </a:lnSpc>
              <a:spcBef>
                <a:spcPts val="0"/>
              </a:spcBef>
              <a:spcAft>
                <a:spcPts val="0"/>
              </a:spcAft>
              <a:buSzPts val="1400"/>
              <a:buChar char="■"/>
            </a:pPr>
            <a:r>
              <a:rPr lang="en"/>
              <a:t>Perceived stress</a:t>
            </a:r>
            <a:endParaRPr/>
          </a:p>
          <a:p>
            <a:pPr indent="-317500" lvl="2" marL="1371600" rtl="0" algn="l">
              <a:lnSpc>
                <a:spcPct val="150000"/>
              </a:lnSpc>
              <a:spcBef>
                <a:spcPts val="0"/>
              </a:spcBef>
              <a:spcAft>
                <a:spcPts val="0"/>
              </a:spcAft>
              <a:buSzPts val="1400"/>
              <a:buChar char="■"/>
            </a:pPr>
            <a:r>
              <a:rPr lang="en"/>
              <a:t>Pandemic specific stress</a:t>
            </a:r>
            <a:endParaRPr/>
          </a:p>
          <a:p>
            <a:pPr indent="-342900" lvl="1" marL="914400" rtl="0" algn="l">
              <a:lnSpc>
                <a:spcPct val="150000"/>
              </a:lnSpc>
              <a:spcBef>
                <a:spcPts val="0"/>
              </a:spcBef>
              <a:spcAft>
                <a:spcPts val="0"/>
              </a:spcAft>
              <a:buSzPts val="1800"/>
              <a:buChar char="○"/>
            </a:pPr>
            <a:r>
              <a:rPr lang="en" sz="1800"/>
              <a:t>Dependent variable</a:t>
            </a:r>
            <a:endParaRPr sz="1800"/>
          </a:p>
          <a:p>
            <a:pPr indent="-317500" lvl="2" marL="1371600" rtl="0" algn="l">
              <a:lnSpc>
                <a:spcPct val="150000"/>
              </a:lnSpc>
              <a:spcBef>
                <a:spcPts val="0"/>
              </a:spcBef>
              <a:spcAft>
                <a:spcPts val="0"/>
              </a:spcAft>
              <a:buSzPts val="1400"/>
              <a:buChar char="■"/>
            </a:pPr>
            <a:r>
              <a:rPr lang="en"/>
              <a:t>GPA </a:t>
            </a:r>
            <a:endParaRPr/>
          </a:p>
          <a:p>
            <a:pPr indent="-342900" lvl="0" marL="457200" rtl="0" algn="l">
              <a:lnSpc>
                <a:spcPct val="150000"/>
              </a:lnSpc>
              <a:spcBef>
                <a:spcPts val="0"/>
              </a:spcBef>
              <a:spcAft>
                <a:spcPts val="0"/>
              </a:spcAft>
              <a:buSzPts val="1800"/>
              <a:buChar char="●"/>
            </a:pPr>
            <a:r>
              <a:rPr lang="en"/>
              <a:t>Clustering</a:t>
            </a:r>
            <a:endParaRPr/>
          </a:p>
          <a:p>
            <a:pPr indent="-317500" lvl="1" marL="914400" rtl="0" algn="l">
              <a:lnSpc>
                <a:spcPct val="150000"/>
              </a:lnSpc>
              <a:spcBef>
                <a:spcPts val="0"/>
              </a:spcBef>
              <a:spcAft>
                <a:spcPts val="0"/>
              </a:spcAft>
              <a:buSzPts val="1400"/>
              <a:buChar char="○"/>
            </a:pPr>
            <a:r>
              <a:rPr lang="en"/>
              <a:t>Silhouette</a:t>
            </a:r>
            <a:r>
              <a:rPr lang="en"/>
              <a:t> plots to determine the optimal number of clusters</a:t>
            </a:r>
            <a:endParaRPr/>
          </a:p>
          <a:p>
            <a:pPr indent="-317500" lvl="1" marL="914400" rtl="0" algn="l">
              <a:lnSpc>
                <a:spcPct val="150000"/>
              </a:lnSpc>
              <a:spcBef>
                <a:spcPts val="0"/>
              </a:spcBef>
              <a:spcAft>
                <a:spcPts val="0"/>
              </a:spcAft>
              <a:buSzPts val="1400"/>
              <a:buChar char="○"/>
            </a:pPr>
            <a:r>
              <a:rPr lang="en"/>
              <a:t>K-means clustering</a:t>
            </a:r>
            <a:endParaRPr/>
          </a:p>
        </p:txBody>
      </p:sp>
      <p:pic>
        <p:nvPicPr>
          <p:cNvPr id="140" name="Google Shape;140;p22"/>
          <p:cNvPicPr preferRelativeResize="0"/>
          <p:nvPr/>
        </p:nvPicPr>
        <p:blipFill>
          <a:blip r:embed="rId3">
            <a:alphaModFix/>
          </a:blip>
          <a:stretch>
            <a:fillRect/>
          </a:stretch>
        </p:blipFill>
        <p:spPr>
          <a:xfrm>
            <a:off x="4443775" y="1320699"/>
            <a:ext cx="4209075" cy="2202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Expectations </a:t>
            </a:r>
            <a:endParaRPr/>
          </a:p>
        </p:txBody>
      </p:sp>
      <p:sp>
        <p:nvSpPr>
          <p:cNvPr id="146" name="Google Shape;146;p23"/>
          <p:cNvSpPr txBox="1"/>
          <p:nvPr>
            <p:ph idx="1" type="body"/>
          </p:nvPr>
        </p:nvSpPr>
        <p:spPr>
          <a:xfrm>
            <a:off x="311700" y="1266325"/>
            <a:ext cx="4113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Number of participants</a:t>
            </a:r>
            <a:endParaRPr/>
          </a:p>
          <a:p>
            <a:pPr indent="-317500" lvl="1" marL="914400" rtl="0" algn="l">
              <a:lnSpc>
                <a:spcPct val="150000"/>
              </a:lnSpc>
              <a:spcBef>
                <a:spcPts val="0"/>
              </a:spcBef>
              <a:spcAft>
                <a:spcPts val="0"/>
              </a:spcAft>
              <a:buSzPts val="1400"/>
              <a:buChar char="○"/>
            </a:pPr>
            <a:r>
              <a:rPr lang="en"/>
              <a:t>&gt; 100 participants</a:t>
            </a:r>
            <a:endParaRPr/>
          </a:p>
          <a:p>
            <a:pPr indent="-342900" lvl="0" marL="457200" rtl="0" algn="l">
              <a:lnSpc>
                <a:spcPct val="150000"/>
              </a:lnSpc>
              <a:spcBef>
                <a:spcPts val="0"/>
              </a:spcBef>
              <a:spcAft>
                <a:spcPts val="0"/>
              </a:spcAft>
              <a:buSzPts val="1800"/>
              <a:buChar char="●"/>
            </a:pPr>
            <a:r>
              <a:rPr lang="en"/>
              <a:t>Student stress level - High</a:t>
            </a:r>
            <a:endParaRPr/>
          </a:p>
          <a:p>
            <a:pPr indent="-317500" lvl="1" marL="914400" rtl="0" algn="l">
              <a:lnSpc>
                <a:spcPct val="150000"/>
              </a:lnSpc>
              <a:spcBef>
                <a:spcPts val="0"/>
              </a:spcBef>
              <a:spcAft>
                <a:spcPts val="0"/>
              </a:spcAft>
              <a:buSzPts val="1400"/>
              <a:buChar char="○"/>
            </a:pPr>
            <a:r>
              <a:rPr lang="en"/>
              <a:t>Pandemic &amp; Personal Issues </a:t>
            </a:r>
            <a:endParaRPr/>
          </a:p>
          <a:p>
            <a:pPr indent="-317500" lvl="1" marL="914400" rtl="0" algn="l">
              <a:lnSpc>
                <a:spcPct val="150000"/>
              </a:lnSpc>
              <a:spcBef>
                <a:spcPts val="0"/>
              </a:spcBef>
              <a:spcAft>
                <a:spcPts val="0"/>
              </a:spcAft>
              <a:buSzPts val="1400"/>
              <a:buChar char="○"/>
            </a:pPr>
            <a:r>
              <a:rPr lang="en"/>
              <a:t>P value in the regression</a:t>
            </a:r>
            <a:endParaRPr/>
          </a:p>
          <a:p>
            <a:pPr indent="-342900" lvl="0" marL="457200" rtl="0" algn="l">
              <a:lnSpc>
                <a:spcPct val="150000"/>
              </a:lnSpc>
              <a:spcBef>
                <a:spcPts val="0"/>
              </a:spcBef>
              <a:spcAft>
                <a:spcPts val="0"/>
              </a:spcAft>
              <a:buSzPts val="1800"/>
              <a:buChar char="●"/>
            </a:pPr>
            <a:r>
              <a:rPr lang="en"/>
              <a:t>GPA </a:t>
            </a:r>
            <a:endParaRPr/>
          </a:p>
          <a:p>
            <a:pPr indent="-317500" lvl="1" marL="914400" rtl="0" algn="l">
              <a:lnSpc>
                <a:spcPct val="150000"/>
              </a:lnSpc>
              <a:spcBef>
                <a:spcPts val="0"/>
              </a:spcBef>
              <a:spcAft>
                <a:spcPts val="0"/>
              </a:spcAft>
              <a:buSzPts val="1400"/>
              <a:buChar char="○"/>
            </a:pPr>
            <a:r>
              <a:rPr lang="en"/>
              <a:t>Average of 3.0/4.0</a:t>
            </a:r>
            <a:endParaRPr/>
          </a:p>
        </p:txBody>
      </p:sp>
      <p:sp>
        <p:nvSpPr>
          <p:cNvPr id="147" name="Google Shape;147;p23"/>
          <p:cNvSpPr txBox="1"/>
          <p:nvPr>
            <p:ph idx="1" type="body"/>
          </p:nvPr>
        </p:nvSpPr>
        <p:spPr>
          <a:xfrm>
            <a:off x="4425300" y="920400"/>
            <a:ext cx="4008300" cy="33027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lang="en"/>
              <a:t>Confusion Matrix </a:t>
            </a:r>
            <a:endParaRPr/>
          </a:p>
          <a:p>
            <a:pPr indent="-317500" lvl="1" marL="914400" rtl="0" algn="l">
              <a:lnSpc>
                <a:spcPct val="150000"/>
              </a:lnSpc>
              <a:spcBef>
                <a:spcPts val="0"/>
              </a:spcBef>
              <a:spcAft>
                <a:spcPts val="0"/>
              </a:spcAft>
              <a:buSzPts val="1400"/>
              <a:buChar char="○"/>
            </a:pPr>
            <a:r>
              <a:rPr lang="en"/>
              <a:t>Above 50% accuracy </a:t>
            </a:r>
            <a:endParaRPr/>
          </a:p>
          <a:p>
            <a:pPr indent="-342900" lvl="0" marL="457200" rtl="0" algn="l">
              <a:lnSpc>
                <a:spcPct val="150000"/>
              </a:lnSpc>
              <a:spcBef>
                <a:spcPts val="0"/>
              </a:spcBef>
              <a:spcAft>
                <a:spcPts val="0"/>
              </a:spcAft>
              <a:buSzPts val="1800"/>
              <a:buChar char="●"/>
            </a:pPr>
            <a:r>
              <a:rPr lang="en"/>
              <a:t>Clustering</a:t>
            </a:r>
            <a:endParaRPr/>
          </a:p>
          <a:p>
            <a:pPr indent="-317500" lvl="1" marL="914400" rtl="0" algn="l">
              <a:lnSpc>
                <a:spcPct val="150000"/>
              </a:lnSpc>
              <a:spcBef>
                <a:spcPts val="0"/>
              </a:spcBef>
              <a:spcAft>
                <a:spcPts val="0"/>
              </a:spcAft>
              <a:buSzPts val="1400"/>
              <a:buChar char="○"/>
            </a:pPr>
            <a:r>
              <a:rPr lang="en"/>
              <a:t>Optimal numbers of cluster to be 3</a:t>
            </a:r>
            <a:endParaRPr/>
          </a:p>
          <a:p>
            <a:pPr indent="-317500" lvl="1" marL="914400" rtl="0" algn="l">
              <a:lnSpc>
                <a:spcPct val="150000"/>
              </a:lnSpc>
              <a:spcBef>
                <a:spcPts val="0"/>
              </a:spcBef>
              <a:spcAft>
                <a:spcPts val="0"/>
              </a:spcAft>
              <a:buSzPts val="1400"/>
              <a:buChar char="○"/>
            </a:pPr>
            <a:r>
              <a:rPr lang="en"/>
              <a:t>Medium - high Silhouette Score with high dense on effected group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53" name="Google Shape;15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Only use grade point average</a:t>
            </a:r>
            <a:endParaRPr/>
          </a:p>
          <a:p>
            <a:pPr indent="-342900" lvl="0" marL="457200" rtl="0" algn="l">
              <a:spcBef>
                <a:spcPts val="1200"/>
              </a:spcBef>
              <a:spcAft>
                <a:spcPts val="0"/>
              </a:spcAft>
              <a:buSzPts val="1800"/>
              <a:buChar char="●"/>
            </a:pPr>
            <a:r>
              <a:rPr lang="en"/>
              <a:t>Interaction with professors </a:t>
            </a:r>
            <a:endParaRPr/>
          </a:p>
          <a:p>
            <a:pPr indent="-342900" lvl="0" marL="457200" rtl="0" algn="l">
              <a:spcBef>
                <a:spcPts val="0"/>
              </a:spcBef>
              <a:spcAft>
                <a:spcPts val="0"/>
              </a:spcAft>
              <a:buSzPts val="1800"/>
              <a:buChar char="●"/>
            </a:pPr>
            <a:r>
              <a:rPr lang="en"/>
              <a:t>Class attendances</a:t>
            </a:r>
            <a:endParaRPr/>
          </a:p>
          <a:p>
            <a:pPr indent="-342900" lvl="0" marL="457200" rtl="0" algn="l">
              <a:spcBef>
                <a:spcPts val="0"/>
              </a:spcBef>
              <a:spcAft>
                <a:spcPts val="0"/>
              </a:spcAft>
              <a:buSzPts val="1800"/>
              <a:buChar char="●"/>
            </a:pPr>
            <a:r>
              <a:rPr lang="en"/>
              <a:t>Teacher to student ratio</a:t>
            </a:r>
            <a:endParaRPr/>
          </a:p>
          <a:p>
            <a:pPr indent="0" lvl="0" marL="0" rtl="0" algn="l">
              <a:spcBef>
                <a:spcPts val="1200"/>
              </a:spcBef>
              <a:spcAft>
                <a:spcPts val="0"/>
              </a:spcAft>
              <a:buNone/>
            </a:pPr>
            <a:r>
              <a:rPr lang="en"/>
              <a:t>Sampling Method </a:t>
            </a:r>
            <a:endParaRPr/>
          </a:p>
          <a:p>
            <a:pPr indent="-342900" lvl="0" marL="457200" rtl="0" algn="l">
              <a:spcBef>
                <a:spcPts val="1200"/>
              </a:spcBef>
              <a:spcAft>
                <a:spcPts val="0"/>
              </a:spcAft>
              <a:buSzPts val="1800"/>
              <a:buChar char="●"/>
            </a:pPr>
            <a:r>
              <a:rPr lang="en"/>
              <a:t>Subjective bias</a:t>
            </a:r>
            <a:endParaRPr/>
          </a:p>
          <a:p>
            <a:pPr indent="-342900" lvl="0" marL="457200" rtl="0" algn="l">
              <a:spcBef>
                <a:spcPts val="0"/>
              </a:spcBef>
              <a:spcAft>
                <a:spcPts val="0"/>
              </a:spcAft>
              <a:buSzPts val="1800"/>
              <a:buChar char="●"/>
            </a:pPr>
            <a:r>
              <a:rPr lang="en"/>
              <a:t>Time</a:t>
            </a:r>
            <a:endParaRPr/>
          </a:p>
        </p:txBody>
      </p:sp>
      <p:pic>
        <p:nvPicPr>
          <p:cNvPr id="154" name="Google Shape;154;p24"/>
          <p:cNvPicPr preferRelativeResize="0"/>
          <p:nvPr/>
        </p:nvPicPr>
        <p:blipFill>
          <a:blip r:embed="rId3">
            <a:alphaModFix/>
          </a:blip>
          <a:stretch>
            <a:fillRect/>
          </a:stretch>
        </p:blipFill>
        <p:spPr>
          <a:xfrm>
            <a:off x="4572000" y="1312775"/>
            <a:ext cx="4077901" cy="228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a:t>
            </a:r>
            <a:endParaRPr/>
          </a:p>
        </p:txBody>
      </p:sp>
      <p:sp>
        <p:nvSpPr>
          <p:cNvPr id="160" name="Google Shape;160;p25"/>
          <p:cNvSpPr txBox="1"/>
          <p:nvPr>
            <p:ph idx="1" type="body"/>
          </p:nvPr>
        </p:nvSpPr>
        <p:spPr>
          <a:xfrm>
            <a:off x="404225" y="1944850"/>
            <a:ext cx="6097500" cy="2918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
              <a:t>Further Analysis</a:t>
            </a:r>
            <a:r>
              <a:rPr lang="en"/>
              <a:t> </a:t>
            </a:r>
            <a:endParaRPr/>
          </a:p>
          <a:p>
            <a:pPr indent="-342900" lvl="0" marL="457200" rtl="0" algn="l">
              <a:lnSpc>
                <a:spcPct val="150000"/>
              </a:lnSpc>
              <a:spcBef>
                <a:spcPts val="1200"/>
              </a:spcBef>
              <a:spcAft>
                <a:spcPts val="0"/>
              </a:spcAft>
              <a:buSzPts val="1800"/>
              <a:buChar char="●"/>
            </a:pPr>
            <a:r>
              <a:rPr lang="en"/>
              <a:t>Online learning support</a:t>
            </a:r>
            <a:endParaRPr/>
          </a:p>
          <a:p>
            <a:pPr indent="-317500" lvl="1" marL="914400" rtl="0" algn="l">
              <a:lnSpc>
                <a:spcPct val="150000"/>
              </a:lnSpc>
              <a:spcBef>
                <a:spcPts val="0"/>
              </a:spcBef>
              <a:spcAft>
                <a:spcPts val="0"/>
              </a:spcAft>
              <a:buSzPts val="1400"/>
              <a:buChar char="○"/>
            </a:pPr>
            <a:r>
              <a:rPr lang="en"/>
              <a:t>Rehabilitation </a:t>
            </a:r>
            <a:endParaRPr/>
          </a:p>
          <a:p>
            <a:pPr indent="-317500" lvl="1" marL="914400" rtl="0" algn="l">
              <a:lnSpc>
                <a:spcPct val="150000"/>
              </a:lnSpc>
              <a:spcBef>
                <a:spcPts val="0"/>
              </a:spcBef>
              <a:spcAft>
                <a:spcPts val="0"/>
              </a:spcAft>
              <a:buSzPts val="1400"/>
              <a:buChar char="○"/>
            </a:pPr>
            <a:r>
              <a:rPr lang="en"/>
              <a:t>Online advisor</a:t>
            </a:r>
            <a:endParaRPr/>
          </a:p>
          <a:p>
            <a:pPr indent="-342900" lvl="0" marL="457200" rtl="0" algn="l">
              <a:lnSpc>
                <a:spcPct val="150000"/>
              </a:lnSpc>
              <a:spcBef>
                <a:spcPts val="0"/>
              </a:spcBef>
              <a:spcAft>
                <a:spcPts val="0"/>
              </a:spcAft>
              <a:buSzPts val="1800"/>
              <a:buChar char="●"/>
            </a:pPr>
            <a:r>
              <a:rPr lang="en"/>
              <a:t>Monitoring students</a:t>
            </a:r>
            <a:endParaRPr/>
          </a:p>
          <a:p>
            <a:pPr indent="-317500" lvl="1" marL="914400" rtl="0" algn="l">
              <a:lnSpc>
                <a:spcPct val="150000"/>
              </a:lnSpc>
              <a:spcBef>
                <a:spcPts val="0"/>
              </a:spcBef>
              <a:spcAft>
                <a:spcPts val="0"/>
              </a:spcAft>
              <a:buSzPts val="1400"/>
              <a:buChar char="○"/>
            </a:pPr>
            <a:r>
              <a:rPr lang="en"/>
              <a:t>Develop an effective </a:t>
            </a:r>
            <a:r>
              <a:rPr lang="en"/>
              <a:t>ways to monitor students remotely</a:t>
            </a:r>
            <a:endParaRPr/>
          </a:p>
          <a:p>
            <a:pPr indent="-342900" lvl="0" marL="457200" rtl="0" algn="l">
              <a:lnSpc>
                <a:spcPct val="150000"/>
              </a:lnSpc>
              <a:spcBef>
                <a:spcPts val="0"/>
              </a:spcBef>
              <a:spcAft>
                <a:spcPts val="0"/>
              </a:spcAft>
              <a:buSzPts val="1800"/>
              <a:buChar char="●"/>
            </a:pPr>
            <a:r>
              <a:rPr lang="en"/>
              <a:t>Adjustment of online curriculum </a:t>
            </a:r>
            <a:endParaRPr/>
          </a:p>
          <a:p>
            <a:pPr indent="-317500" lvl="1" marL="914400" rtl="0" algn="l">
              <a:lnSpc>
                <a:spcPct val="150000"/>
              </a:lnSpc>
              <a:spcBef>
                <a:spcPts val="0"/>
              </a:spcBef>
              <a:spcAft>
                <a:spcPts val="0"/>
              </a:spcAft>
              <a:buSzPts val="1400"/>
              <a:buChar char="○"/>
            </a:pPr>
            <a:r>
              <a:rPr lang="en"/>
              <a:t>More interaction among instructors and peers</a:t>
            </a:r>
            <a:endParaRPr/>
          </a:p>
        </p:txBody>
      </p:sp>
      <p:sp>
        <p:nvSpPr>
          <p:cNvPr id="161" name="Google Shape;161;p25"/>
          <p:cNvSpPr txBox="1"/>
          <p:nvPr>
            <p:ph idx="1" type="body"/>
          </p:nvPr>
        </p:nvSpPr>
        <p:spPr>
          <a:xfrm>
            <a:off x="404225" y="1100375"/>
            <a:ext cx="8106000" cy="1045200"/>
          </a:xfrm>
          <a:prstGeom prst="rect">
            <a:avLst/>
          </a:prstGeom>
        </p:spPr>
        <p:txBody>
          <a:bodyPr anchorCtr="0" anchor="t" bIns="91425" lIns="91425" spcFirstLastPara="1" rIns="91425" wrap="square" tIns="91425">
            <a:normAutofit fontScale="92500"/>
          </a:bodyPr>
          <a:lstStyle/>
          <a:p>
            <a:pPr indent="0" lvl="0" marL="0" rtl="0" algn="ctr">
              <a:lnSpc>
                <a:spcPct val="150000"/>
              </a:lnSpc>
              <a:spcBef>
                <a:spcPts val="0"/>
              </a:spcBef>
              <a:spcAft>
                <a:spcPts val="1200"/>
              </a:spcAft>
              <a:buNone/>
            </a:pPr>
            <a:r>
              <a:rPr lang="en"/>
              <a:t>Due to the spread of the pandemic, both online learning shift and students’ well beings have direct </a:t>
            </a:r>
            <a:r>
              <a:rPr lang="en"/>
              <a:t>effect</a:t>
            </a:r>
            <a:r>
              <a:rPr lang="en"/>
              <a:t> on students’ performance in school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7" name="Google Shape;167;p26"/>
          <p:cNvSpPr txBox="1"/>
          <p:nvPr>
            <p:ph idx="1" type="body"/>
          </p:nvPr>
        </p:nvSpPr>
        <p:spPr>
          <a:xfrm>
            <a:off x="311700" y="1152425"/>
            <a:ext cx="8520600" cy="3805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Aguilera-Hermida, A. P. (2020). College students’ use and acceptance of emergency online </a:t>
            </a:r>
            <a:endParaRPr sz="900">
              <a:solidFill>
                <a:srgbClr val="000000"/>
              </a:solidFill>
              <a:latin typeface="Times New Roman"/>
              <a:ea typeface="Times New Roman"/>
              <a:cs typeface="Times New Roman"/>
              <a:sym typeface="Times New Roman"/>
            </a:endParaRPr>
          </a:p>
          <a:p>
            <a:pPr indent="0" lvl="0" marL="45720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learning due to COVID-19. </a:t>
            </a:r>
            <a:r>
              <a:rPr i="1" lang="en" sz="900">
                <a:solidFill>
                  <a:srgbClr val="000000"/>
                </a:solidFill>
                <a:latin typeface="Times New Roman"/>
                <a:ea typeface="Times New Roman"/>
                <a:cs typeface="Times New Roman"/>
                <a:sym typeface="Times New Roman"/>
              </a:rPr>
              <a:t>International Journal of Educational Research Open</a:t>
            </a:r>
            <a:r>
              <a:rPr lang="en" sz="900">
                <a:solidFill>
                  <a:srgbClr val="000000"/>
                </a:solidFill>
                <a:latin typeface="Times New Roman"/>
                <a:ea typeface="Times New Roman"/>
                <a:cs typeface="Times New Roman"/>
                <a:sym typeface="Times New Roman"/>
              </a:rPr>
              <a:t>, 1, 100011.</a:t>
            </a:r>
            <a:endParaRPr sz="900">
              <a:solidFill>
                <a:srgbClr val="000000"/>
              </a:solidFill>
              <a:latin typeface="Times New Roman"/>
              <a:ea typeface="Times New Roman"/>
              <a:cs typeface="Times New Roman"/>
              <a:sym typeface="Times New Roman"/>
            </a:endParaRPr>
          </a:p>
          <a:p>
            <a:pPr indent="-457200" lvl="0" marL="45720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Cohen, S., Kamarck, T., &amp; Mermelstein, R. (1983). A global measure of perceived stress. </a:t>
            </a:r>
            <a:r>
              <a:rPr i="1" lang="en" sz="900">
                <a:solidFill>
                  <a:srgbClr val="000000"/>
                </a:solidFill>
                <a:latin typeface="Times New Roman"/>
                <a:ea typeface="Times New Roman"/>
                <a:cs typeface="Times New Roman"/>
                <a:sym typeface="Times New Roman"/>
              </a:rPr>
              <a:t>Journal of Health and Social Behavior, 24(4)</a:t>
            </a:r>
            <a:r>
              <a:rPr lang="en" sz="900">
                <a:solidFill>
                  <a:srgbClr val="000000"/>
                </a:solidFill>
                <a:latin typeface="Times New Roman"/>
                <a:ea typeface="Times New Roman"/>
                <a:cs typeface="Times New Roman"/>
                <a:sym typeface="Times New Roman"/>
              </a:rPr>
              <a:t>, 385–396.</a:t>
            </a:r>
            <a:endParaRPr sz="900">
              <a:solidFill>
                <a:srgbClr val="000000"/>
              </a:solidFill>
              <a:latin typeface="Times New Roman"/>
              <a:ea typeface="Times New Roman"/>
              <a:cs typeface="Times New Roman"/>
              <a:sym typeface="Times New Roman"/>
            </a:endParaRPr>
          </a:p>
          <a:p>
            <a:pPr indent="-457200" lvl="0" marL="45720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Leachman, M., Masterson, K., &amp; Figueroa, E. (2017, November 29). </a:t>
            </a:r>
            <a:r>
              <a:rPr i="1" lang="en" sz="900">
                <a:solidFill>
                  <a:srgbClr val="000000"/>
                </a:solidFill>
                <a:latin typeface="Times New Roman"/>
                <a:ea typeface="Times New Roman"/>
                <a:cs typeface="Times New Roman"/>
                <a:sym typeface="Times New Roman"/>
              </a:rPr>
              <a:t>A Punishing Decade for School Funding.</a:t>
            </a:r>
            <a:r>
              <a:rPr lang="en" sz="900">
                <a:solidFill>
                  <a:srgbClr val="000000"/>
                </a:solidFill>
                <a:latin typeface="Times New Roman"/>
                <a:ea typeface="Times New Roman"/>
                <a:cs typeface="Times New Roman"/>
                <a:sym typeface="Times New Roman"/>
              </a:rPr>
              <a:t> Center on Budget and Policy Priorities. https://www.cbpp.org/research/state-budget-and-tax/a-punishing-decade-for-school-funding</a:t>
            </a:r>
            <a:endParaRPr sz="90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Lederer, A. M., Hoban, M. T., Lipson, S. K., Zhou, S., &amp; Eisenberg, D. (2021). More Than </a:t>
            </a:r>
            <a:endParaRPr sz="900">
              <a:solidFill>
                <a:srgbClr val="000000"/>
              </a:solidFill>
              <a:latin typeface="Times New Roman"/>
              <a:ea typeface="Times New Roman"/>
              <a:cs typeface="Times New Roman"/>
              <a:sym typeface="Times New Roman"/>
            </a:endParaRPr>
          </a:p>
          <a:p>
            <a:pPr indent="0" lvl="0" marL="45720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Inconvenienced: The Unique Needs of U.S. College Students During the COVID-19 Pandemic. </a:t>
            </a:r>
            <a:r>
              <a:rPr i="1" lang="en" sz="900">
                <a:solidFill>
                  <a:srgbClr val="000000"/>
                </a:solidFill>
                <a:latin typeface="Times New Roman"/>
                <a:ea typeface="Times New Roman"/>
                <a:cs typeface="Times New Roman"/>
                <a:sym typeface="Times New Roman"/>
              </a:rPr>
              <a:t>Health Education &amp; Behavior, 48</a:t>
            </a:r>
            <a:r>
              <a:rPr lang="en" sz="900">
                <a:solidFill>
                  <a:srgbClr val="000000"/>
                </a:solidFill>
                <a:latin typeface="Times New Roman"/>
                <a:ea typeface="Times New Roman"/>
                <a:cs typeface="Times New Roman"/>
                <a:sym typeface="Times New Roman"/>
              </a:rPr>
              <a:t>(1), 14-19. https://doi.org/10.1177/1090198120969372.</a:t>
            </a:r>
            <a:endParaRPr sz="90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Meo, S. A., Abukhalaf, A. A., Alomar, A. A., Sattar, K., &amp; Klonoff, D. C. (2020). COVID-19 </a:t>
            </a:r>
            <a:endParaRPr sz="900">
              <a:solidFill>
                <a:srgbClr val="000000"/>
              </a:solidFill>
              <a:latin typeface="Times New Roman"/>
              <a:ea typeface="Times New Roman"/>
              <a:cs typeface="Times New Roman"/>
              <a:sym typeface="Times New Roman"/>
            </a:endParaRPr>
          </a:p>
          <a:p>
            <a:pPr indent="0" lvl="0" marL="45720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pandemic: impact of quarantine on medical students’ mental wellbeing and learning behaviors. </a:t>
            </a:r>
            <a:r>
              <a:rPr i="1" lang="en" sz="900">
                <a:solidFill>
                  <a:srgbClr val="000000"/>
                </a:solidFill>
                <a:latin typeface="Times New Roman"/>
                <a:ea typeface="Times New Roman"/>
                <a:cs typeface="Times New Roman"/>
                <a:sym typeface="Times New Roman"/>
              </a:rPr>
              <a:t>Pakistan Journal of Medical Sciences, 36</a:t>
            </a:r>
            <a:r>
              <a:rPr lang="en" sz="900">
                <a:solidFill>
                  <a:srgbClr val="000000"/>
                </a:solidFill>
                <a:latin typeface="Times New Roman"/>
                <a:ea typeface="Times New Roman"/>
                <a:cs typeface="Times New Roman"/>
                <a:sym typeface="Times New Roman"/>
              </a:rPr>
              <a:t>(COVID19-S4), S43.</a:t>
            </a:r>
            <a:endParaRPr sz="900">
              <a:solidFill>
                <a:srgbClr val="000000"/>
              </a:solidFill>
              <a:latin typeface="Times New Roman"/>
              <a:ea typeface="Times New Roman"/>
              <a:cs typeface="Times New Roman"/>
              <a:sym typeface="Times New Roman"/>
            </a:endParaRPr>
          </a:p>
          <a:p>
            <a:pPr indent="-514350" lvl="0" marL="51435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Morgan, Ivy. (2018). </a:t>
            </a:r>
            <a:r>
              <a:rPr i="1" lang="en" sz="900">
                <a:solidFill>
                  <a:srgbClr val="000000"/>
                </a:solidFill>
                <a:latin typeface="Times New Roman"/>
                <a:ea typeface="Times New Roman"/>
                <a:cs typeface="Times New Roman"/>
                <a:sym typeface="Times New Roman"/>
              </a:rPr>
              <a:t>Funding Gaps 2018: An Analysis of School Funding Equity Across the U.S. and Within Each State</a:t>
            </a:r>
            <a:r>
              <a:rPr lang="en" sz="900">
                <a:solidFill>
                  <a:srgbClr val="000000"/>
                </a:solidFill>
                <a:latin typeface="Times New Roman"/>
                <a:ea typeface="Times New Roman"/>
                <a:cs typeface="Times New Roman"/>
                <a:sym typeface="Times New Roman"/>
              </a:rPr>
              <a:t>. THE EDUC. TRUST. https://s3-us-east-2.amazonaws.com/edtrustmain/wpcontent/uploads/2014/09/20180601/Funding-Gaps-2018-Report-UPDATED.pdf. </a:t>
            </a:r>
            <a:endParaRPr sz="90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Morona, A. (2020). Community college enrollment drops sharply: COVID-19 pandemic prompts </a:t>
            </a:r>
            <a:endParaRPr sz="900">
              <a:solidFill>
                <a:srgbClr val="000000"/>
              </a:solidFill>
              <a:latin typeface="Times New Roman"/>
              <a:ea typeface="Times New Roman"/>
              <a:cs typeface="Times New Roman"/>
              <a:sym typeface="Times New Roman"/>
            </a:endParaRPr>
          </a:p>
          <a:p>
            <a:pPr indent="457200" lvl="0" marL="0" rtl="0" algn="l">
              <a:lnSpc>
                <a:spcPct val="190000"/>
              </a:lnSpc>
              <a:spcBef>
                <a:spcPts val="0"/>
              </a:spcBef>
              <a:spcAft>
                <a:spcPts val="0"/>
              </a:spcAft>
              <a:buSzPts val="688"/>
              <a:buNone/>
            </a:pPr>
            <a:r>
              <a:rPr lang="en" sz="900">
                <a:solidFill>
                  <a:srgbClr val="000000"/>
                </a:solidFill>
                <a:latin typeface="Times New Roman"/>
                <a:ea typeface="Times New Roman"/>
                <a:cs typeface="Times New Roman"/>
                <a:sym typeface="Times New Roman"/>
              </a:rPr>
              <a:t>a 9.4% decrease at two-year institutions this fall. </a:t>
            </a:r>
            <a:r>
              <a:rPr i="1" lang="en" sz="900">
                <a:solidFill>
                  <a:srgbClr val="000000"/>
                </a:solidFill>
                <a:latin typeface="Times New Roman"/>
                <a:ea typeface="Times New Roman"/>
                <a:cs typeface="Times New Roman"/>
                <a:sym typeface="Times New Roman"/>
              </a:rPr>
              <a:t>Crain’s Cleveland Business, 41</a:t>
            </a:r>
            <a:r>
              <a:rPr lang="en" sz="900">
                <a:solidFill>
                  <a:srgbClr val="000000"/>
                </a:solidFill>
                <a:latin typeface="Times New Roman"/>
                <a:ea typeface="Times New Roman"/>
                <a:cs typeface="Times New Roman"/>
                <a:sym typeface="Times New Roman"/>
              </a:rPr>
              <a:t>(39), 1.a</a:t>
            </a:r>
            <a:endParaRPr sz="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3" name="Google Shape;73;p14"/>
          <p:cNvSpPr txBox="1"/>
          <p:nvPr>
            <p:ph idx="1" type="body"/>
          </p:nvPr>
        </p:nvSpPr>
        <p:spPr>
          <a:xfrm>
            <a:off x="311700" y="1266325"/>
            <a:ext cx="6219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b="1" lang="en" sz="1982"/>
              <a:t>How has</a:t>
            </a:r>
            <a:r>
              <a:rPr b="1" lang="en" sz="1982"/>
              <a:t> the p</a:t>
            </a:r>
            <a:r>
              <a:rPr b="1" lang="en" sz="1982"/>
              <a:t>andemic impacted student learning and well-being?</a:t>
            </a:r>
            <a:endParaRPr b="1" sz="1982"/>
          </a:p>
          <a:p>
            <a:pPr indent="-334327" lvl="0" marL="457200" rtl="0" algn="l">
              <a:lnSpc>
                <a:spcPct val="150000"/>
              </a:lnSpc>
              <a:spcBef>
                <a:spcPts val="1200"/>
              </a:spcBef>
              <a:spcAft>
                <a:spcPts val="0"/>
              </a:spcAft>
              <a:buSzPct val="100000"/>
              <a:buChar char="●"/>
            </a:pPr>
            <a:r>
              <a:rPr lang="en"/>
              <a:t>How has online learning affected undergraduate college students’ </a:t>
            </a:r>
            <a:r>
              <a:rPr lang="en" u="sng"/>
              <a:t>well-being and mental health</a:t>
            </a:r>
            <a:endParaRPr/>
          </a:p>
          <a:p>
            <a:pPr indent="-334327" lvl="0" marL="457200" rtl="0" algn="l">
              <a:lnSpc>
                <a:spcPct val="150000"/>
              </a:lnSpc>
              <a:spcBef>
                <a:spcPts val="0"/>
              </a:spcBef>
              <a:spcAft>
                <a:spcPts val="0"/>
              </a:spcAft>
              <a:buSzPct val="100000"/>
              <a:buChar char="●"/>
            </a:pPr>
            <a:r>
              <a:rPr lang="en"/>
              <a:t>How does</a:t>
            </a:r>
            <a:r>
              <a:rPr lang="en"/>
              <a:t> their well-being and mental health impact their </a:t>
            </a:r>
            <a:r>
              <a:rPr lang="en" u="sng"/>
              <a:t>academic success</a:t>
            </a:r>
            <a:r>
              <a:rPr lang="en"/>
              <a:t>?</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74" name="Google Shape;74;p14"/>
          <p:cNvPicPr preferRelativeResize="0"/>
          <p:nvPr/>
        </p:nvPicPr>
        <p:blipFill rotWithShape="1">
          <a:blip r:embed="rId3">
            <a:alphaModFix/>
          </a:blip>
          <a:srcRect b="0" l="15268" r="0" t="0"/>
          <a:stretch/>
        </p:blipFill>
        <p:spPr>
          <a:xfrm>
            <a:off x="6589575" y="1528350"/>
            <a:ext cx="2242725" cy="3477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 Academic Success</a:t>
            </a:r>
            <a:endParaRPr/>
          </a:p>
        </p:txBody>
      </p:sp>
      <p:sp>
        <p:nvSpPr>
          <p:cNvPr id="80" name="Google Shape;80;p15"/>
          <p:cNvSpPr txBox="1"/>
          <p:nvPr>
            <p:ph idx="1" type="body"/>
          </p:nvPr>
        </p:nvSpPr>
        <p:spPr>
          <a:xfrm>
            <a:off x="311700" y="1266325"/>
            <a:ext cx="59544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a:t>
            </a:r>
            <a:r>
              <a:rPr lang="en"/>
              <a:t>he pandemic led to steep declines in enrollment at community colleges (Morona, 2020)</a:t>
            </a:r>
            <a:endParaRPr/>
          </a:p>
          <a:p>
            <a:pPr indent="-317500" lvl="1" marL="914400" rtl="0" algn="l">
              <a:lnSpc>
                <a:spcPct val="150000"/>
              </a:lnSpc>
              <a:spcBef>
                <a:spcPts val="0"/>
              </a:spcBef>
              <a:spcAft>
                <a:spcPts val="0"/>
              </a:spcAft>
              <a:buSzPts val="1400"/>
              <a:buChar char="○"/>
            </a:pPr>
            <a:r>
              <a:rPr lang="en"/>
              <a:t>Have more non-academic obligations than traditional university students</a:t>
            </a:r>
            <a:endParaRPr/>
          </a:p>
          <a:p>
            <a:pPr indent="-342900" lvl="0" marL="457200" rtl="0" algn="l">
              <a:lnSpc>
                <a:spcPct val="150000"/>
              </a:lnSpc>
              <a:spcBef>
                <a:spcPts val="0"/>
              </a:spcBef>
              <a:spcAft>
                <a:spcPts val="0"/>
              </a:spcAft>
              <a:buSzPts val="1800"/>
              <a:buChar char="●"/>
            </a:pPr>
            <a:r>
              <a:rPr lang="en"/>
              <a:t>Online learning exacerbated dropout rates, and therefore negatively impacted academic success at community colleges</a:t>
            </a:r>
            <a:endParaRPr/>
          </a:p>
        </p:txBody>
      </p:sp>
      <p:pic>
        <p:nvPicPr>
          <p:cNvPr id="81" name="Google Shape;81;p15"/>
          <p:cNvPicPr preferRelativeResize="0"/>
          <p:nvPr/>
        </p:nvPicPr>
        <p:blipFill>
          <a:blip r:embed="rId3">
            <a:alphaModFix/>
          </a:blip>
          <a:stretch>
            <a:fillRect/>
          </a:stretch>
        </p:blipFill>
        <p:spPr>
          <a:xfrm>
            <a:off x="6266100" y="1372550"/>
            <a:ext cx="2573100" cy="257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58325"/>
            <a:ext cx="8520600" cy="7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Literature Review - Academic Success (Students’ Preference)</a:t>
            </a:r>
            <a:endParaRPr sz="2940"/>
          </a:p>
        </p:txBody>
      </p:sp>
      <p:pic>
        <p:nvPicPr>
          <p:cNvPr id="87" name="Google Shape;87;p16"/>
          <p:cNvPicPr preferRelativeResize="0"/>
          <p:nvPr/>
        </p:nvPicPr>
        <p:blipFill>
          <a:blip r:embed="rId3">
            <a:alphaModFix/>
          </a:blip>
          <a:stretch>
            <a:fillRect/>
          </a:stretch>
        </p:blipFill>
        <p:spPr>
          <a:xfrm>
            <a:off x="311700" y="1152425"/>
            <a:ext cx="5003394" cy="3686275"/>
          </a:xfrm>
          <a:prstGeom prst="rect">
            <a:avLst/>
          </a:prstGeom>
          <a:noFill/>
          <a:ln>
            <a:noFill/>
          </a:ln>
        </p:spPr>
      </p:pic>
      <p:sp>
        <p:nvSpPr>
          <p:cNvPr id="88" name="Google Shape;88;p16"/>
          <p:cNvSpPr txBox="1"/>
          <p:nvPr/>
        </p:nvSpPr>
        <p:spPr>
          <a:xfrm>
            <a:off x="7060675" y="4757200"/>
            <a:ext cx="2038800" cy="33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000">
                <a:solidFill>
                  <a:srgbClr val="222222"/>
                </a:solidFill>
                <a:highlight>
                  <a:srgbClr val="FFFFFF"/>
                </a:highlight>
              </a:rPr>
              <a:t>Aguilera-Hermida, A. P. (2020)</a:t>
            </a:r>
            <a:endParaRPr>
              <a:latin typeface="Open Sans"/>
              <a:ea typeface="Open Sans"/>
              <a:cs typeface="Open Sans"/>
              <a:sym typeface="Open Sans"/>
            </a:endParaRPr>
          </a:p>
        </p:txBody>
      </p:sp>
      <p:sp>
        <p:nvSpPr>
          <p:cNvPr id="89" name="Google Shape;89;p16"/>
          <p:cNvSpPr txBox="1"/>
          <p:nvPr/>
        </p:nvSpPr>
        <p:spPr>
          <a:xfrm>
            <a:off x="5820600" y="1689120"/>
            <a:ext cx="301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Cambria"/>
                <a:ea typeface="Cambria"/>
                <a:cs typeface="Cambria"/>
                <a:sym typeface="Cambria"/>
              </a:rPr>
              <a:t>Motivation Scale</a:t>
            </a:r>
            <a:endParaRPr u="sng">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1=not motivating</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2=slightly motivating</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3=motivating</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4=very motivating</a:t>
            </a:r>
            <a:endParaRPr>
              <a:latin typeface="Cambria"/>
              <a:ea typeface="Cambria"/>
              <a:cs typeface="Cambria"/>
              <a:sym typeface="Cambria"/>
            </a:endParaRPr>
          </a:p>
        </p:txBody>
      </p:sp>
      <p:sp>
        <p:nvSpPr>
          <p:cNvPr id="90" name="Google Shape;90;p16"/>
          <p:cNvSpPr/>
          <p:nvPr/>
        </p:nvSpPr>
        <p:spPr>
          <a:xfrm>
            <a:off x="3913075" y="2231950"/>
            <a:ext cx="479400" cy="21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3913100" y="2489475"/>
            <a:ext cx="479400" cy="17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913100" y="3076400"/>
            <a:ext cx="450600" cy="2145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927500" y="3328950"/>
            <a:ext cx="450600" cy="2145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66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Literature Review -Academic Success (Students’ Environment)</a:t>
            </a:r>
            <a:endParaRPr sz="2940"/>
          </a:p>
        </p:txBody>
      </p:sp>
      <p:pic>
        <p:nvPicPr>
          <p:cNvPr id="99" name="Google Shape;99;p17"/>
          <p:cNvPicPr preferRelativeResize="0"/>
          <p:nvPr/>
        </p:nvPicPr>
        <p:blipFill>
          <a:blip r:embed="rId3">
            <a:alphaModFix/>
          </a:blip>
          <a:stretch>
            <a:fillRect/>
          </a:stretch>
        </p:blipFill>
        <p:spPr>
          <a:xfrm>
            <a:off x="496812" y="1204250"/>
            <a:ext cx="5789682" cy="3686275"/>
          </a:xfrm>
          <a:prstGeom prst="rect">
            <a:avLst/>
          </a:prstGeom>
          <a:noFill/>
          <a:ln>
            <a:noFill/>
          </a:ln>
        </p:spPr>
      </p:pic>
      <p:sp>
        <p:nvSpPr>
          <p:cNvPr id="100" name="Google Shape;100;p17"/>
          <p:cNvSpPr txBox="1"/>
          <p:nvPr/>
        </p:nvSpPr>
        <p:spPr>
          <a:xfrm>
            <a:off x="7060675" y="4757200"/>
            <a:ext cx="2038800" cy="33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000">
                <a:solidFill>
                  <a:srgbClr val="222222"/>
                </a:solidFill>
                <a:highlight>
                  <a:srgbClr val="FFFFFF"/>
                </a:highlight>
              </a:rPr>
              <a:t>Aguilera-Hermida, A. P. (2020)</a:t>
            </a:r>
            <a:endParaRPr>
              <a:latin typeface="Open Sans"/>
              <a:ea typeface="Open Sans"/>
              <a:cs typeface="Open Sans"/>
              <a:sym typeface="Open Sans"/>
            </a:endParaRPr>
          </a:p>
        </p:txBody>
      </p:sp>
      <p:sp>
        <p:nvSpPr>
          <p:cNvPr id="101" name="Google Shape;101;p17"/>
          <p:cNvSpPr/>
          <p:nvPr/>
        </p:nvSpPr>
        <p:spPr>
          <a:xfrm>
            <a:off x="3393925" y="1832650"/>
            <a:ext cx="2330400" cy="15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3386275" y="2511375"/>
            <a:ext cx="2330400" cy="15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356100" y="3190100"/>
            <a:ext cx="2360700" cy="15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 Mental Health and Well-Being</a:t>
            </a:r>
            <a:endParaRPr/>
          </a:p>
          <a:p>
            <a:pPr indent="0" lvl="0" marL="0" rtl="0" algn="l">
              <a:spcBef>
                <a:spcPts val="0"/>
              </a:spcBef>
              <a:spcAft>
                <a:spcPts val="0"/>
              </a:spcAft>
              <a:buNone/>
            </a:pPr>
            <a:r>
              <a:t/>
            </a:r>
            <a:endParaRPr/>
          </a:p>
        </p:txBody>
      </p:sp>
      <p:sp>
        <p:nvSpPr>
          <p:cNvPr id="109" name="Google Shape;10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a:t>
            </a:r>
            <a:r>
              <a:rPr lang="en"/>
              <a:t>brupt shift to online learning forced students to distance themselves from their peers (Lederer et al., 2020)</a:t>
            </a:r>
            <a:endParaRPr/>
          </a:p>
          <a:p>
            <a:pPr indent="-342900" lvl="0" marL="457200" rtl="0" algn="l">
              <a:lnSpc>
                <a:spcPct val="150000"/>
              </a:lnSpc>
              <a:spcBef>
                <a:spcPts val="0"/>
              </a:spcBef>
              <a:spcAft>
                <a:spcPts val="0"/>
              </a:spcAft>
              <a:buSzPts val="1800"/>
              <a:buChar char="●"/>
            </a:pPr>
            <a:r>
              <a:rPr lang="en"/>
              <a:t>Negatively impacted their sense of social connectedness and belonging </a:t>
            </a:r>
            <a:endParaRPr/>
          </a:p>
          <a:p>
            <a:pPr indent="-317500" lvl="1" marL="914400" rtl="0" algn="l">
              <a:lnSpc>
                <a:spcPct val="150000"/>
              </a:lnSpc>
              <a:spcBef>
                <a:spcPts val="0"/>
              </a:spcBef>
              <a:spcAft>
                <a:spcPts val="0"/>
              </a:spcAft>
              <a:buSzPts val="1400"/>
              <a:buChar char="○"/>
            </a:pPr>
            <a:r>
              <a:rPr lang="en"/>
              <a:t>Led to increased feelings of isolation and depression</a:t>
            </a:r>
            <a:endParaRPr/>
          </a:p>
          <a:p>
            <a:pPr indent="-342900" lvl="0" marL="457200" rtl="0" algn="l">
              <a:lnSpc>
                <a:spcPct val="150000"/>
              </a:lnSpc>
              <a:spcBef>
                <a:spcPts val="0"/>
              </a:spcBef>
              <a:spcAft>
                <a:spcPts val="0"/>
              </a:spcAft>
              <a:buSzPts val="1800"/>
              <a:buChar char="●"/>
            </a:pPr>
            <a:r>
              <a:rPr lang="en"/>
              <a:t>The pandemic has increased mental health issues among students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286600"/>
            <a:ext cx="8520600" cy="6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 Mental Health and Well-Being</a:t>
            </a:r>
            <a:endParaRPr/>
          </a:p>
          <a:p>
            <a:pPr indent="0" lvl="0" marL="0" rtl="0" algn="l">
              <a:spcBef>
                <a:spcPts val="0"/>
              </a:spcBef>
              <a:spcAft>
                <a:spcPts val="0"/>
              </a:spcAft>
              <a:buNone/>
            </a:pPr>
            <a:r>
              <a:t/>
            </a:r>
            <a:endParaRPr/>
          </a:p>
        </p:txBody>
      </p:sp>
      <p:sp>
        <p:nvSpPr>
          <p:cNvPr id="115" name="Google Shape;115;p19"/>
          <p:cNvSpPr txBox="1"/>
          <p:nvPr/>
        </p:nvSpPr>
        <p:spPr>
          <a:xfrm>
            <a:off x="7504225" y="4654575"/>
            <a:ext cx="1383300" cy="338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000">
                <a:solidFill>
                  <a:srgbClr val="222222"/>
                </a:solidFill>
                <a:highlight>
                  <a:schemeClr val="lt1"/>
                </a:highlight>
              </a:rPr>
              <a:t>Meo et al. (2020)</a:t>
            </a:r>
            <a:endParaRPr/>
          </a:p>
        </p:txBody>
      </p:sp>
      <p:pic>
        <p:nvPicPr>
          <p:cNvPr id="116" name="Google Shape;116;p19"/>
          <p:cNvPicPr preferRelativeResize="0"/>
          <p:nvPr/>
        </p:nvPicPr>
        <p:blipFill>
          <a:blip r:embed="rId3">
            <a:alphaModFix/>
          </a:blip>
          <a:stretch>
            <a:fillRect/>
          </a:stretch>
        </p:blipFill>
        <p:spPr>
          <a:xfrm>
            <a:off x="442025" y="889900"/>
            <a:ext cx="6292800" cy="3941125"/>
          </a:xfrm>
          <a:prstGeom prst="rect">
            <a:avLst/>
          </a:prstGeom>
          <a:noFill/>
          <a:ln>
            <a:noFill/>
          </a:ln>
        </p:spPr>
      </p:pic>
      <p:sp>
        <p:nvSpPr>
          <p:cNvPr id="117" name="Google Shape;117;p19"/>
          <p:cNvSpPr/>
          <p:nvPr/>
        </p:nvSpPr>
        <p:spPr>
          <a:xfrm>
            <a:off x="1644100" y="2707500"/>
            <a:ext cx="1282200" cy="1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683575" y="2147800"/>
            <a:ext cx="1282200" cy="1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1644100" y="1865350"/>
            <a:ext cx="1282200" cy="1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25" name="Google Shape;12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U</a:t>
            </a:r>
            <a:r>
              <a:rPr lang="en"/>
              <a:t>ndergraduate college students (18-22)</a:t>
            </a:r>
            <a:endParaRPr/>
          </a:p>
          <a:p>
            <a:pPr indent="-342900" lvl="0" marL="457200" rtl="0" algn="l">
              <a:lnSpc>
                <a:spcPct val="150000"/>
              </a:lnSpc>
              <a:spcBef>
                <a:spcPts val="0"/>
              </a:spcBef>
              <a:spcAft>
                <a:spcPts val="0"/>
              </a:spcAft>
              <a:buSzPts val="1800"/>
              <a:buChar char="●"/>
            </a:pPr>
            <a:r>
              <a:rPr lang="en"/>
              <a:t>Self-reported questionnaires</a:t>
            </a:r>
            <a:endParaRPr/>
          </a:p>
          <a:p>
            <a:pPr indent="-317500" lvl="1" marL="914400" rtl="0" algn="l">
              <a:lnSpc>
                <a:spcPct val="150000"/>
              </a:lnSpc>
              <a:spcBef>
                <a:spcPts val="0"/>
              </a:spcBef>
              <a:spcAft>
                <a:spcPts val="0"/>
              </a:spcAft>
              <a:buSzPts val="1400"/>
              <a:buChar char="○"/>
            </a:pPr>
            <a:r>
              <a:rPr lang="en"/>
              <a:t>Qualifying questions (undergrad and online)</a:t>
            </a:r>
            <a:endParaRPr/>
          </a:p>
          <a:p>
            <a:pPr indent="-317500" lvl="1" marL="914400" rtl="0" algn="l">
              <a:lnSpc>
                <a:spcPct val="150000"/>
              </a:lnSpc>
              <a:spcBef>
                <a:spcPts val="0"/>
              </a:spcBef>
              <a:spcAft>
                <a:spcPts val="0"/>
              </a:spcAft>
              <a:buSzPts val="1400"/>
              <a:buChar char="○"/>
            </a:pPr>
            <a:r>
              <a:rPr lang="en"/>
              <a:t>Well-being</a:t>
            </a:r>
            <a:endParaRPr/>
          </a:p>
          <a:p>
            <a:pPr indent="-317500" lvl="2" marL="1371600" rtl="0" algn="l">
              <a:lnSpc>
                <a:spcPct val="150000"/>
              </a:lnSpc>
              <a:spcBef>
                <a:spcPts val="0"/>
              </a:spcBef>
              <a:spcAft>
                <a:spcPts val="0"/>
              </a:spcAft>
              <a:buSzPts val="1400"/>
              <a:buChar char="■"/>
            </a:pPr>
            <a:r>
              <a:rPr lang="en"/>
              <a:t>Perceived stress scale </a:t>
            </a:r>
            <a:endParaRPr/>
          </a:p>
          <a:p>
            <a:pPr indent="-317500" lvl="2" marL="1371600" rtl="0" algn="l">
              <a:lnSpc>
                <a:spcPct val="150000"/>
              </a:lnSpc>
              <a:spcBef>
                <a:spcPts val="0"/>
              </a:spcBef>
              <a:spcAft>
                <a:spcPts val="0"/>
              </a:spcAft>
              <a:buSzPts val="1400"/>
              <a:buChar char="■"/>
            </a:pPr>
            <a:r>
              <a:rPr lang="en"/>
              <a:t>Pandemic specific stressor questions</a:t>
            </a:r>
            <a:endParaRPr/>
          </a:p>
          <a:p>
            <a:pPr indent="-317500" lvl="1" marL="914400" rtl="0" algn="l">
              <a:lnSpc>
                <a:spcPct val="150000"/>
              </a:lnSpc>
              <a:spcBef>
                <a:spcPts val="0"/>
              </a:spcBef>
              <a:spcAft>
                <a:spcPts val="0"/>
              </a:spcAft>
              <a:buSzPts val="1400"/>
              <a:buChar char="○"/>
            </a:pPr>
            <a:r>
              <a:rPr lang="en"/>
              <a:t>Academic Performance</a:t>
            </a:r>
            <a:endParaRPr/>
          </a:p>
          <a:p>
            <a:pPr indent="-317500" lvl="2" marL="1371600" rtl="0" algn="l">
              <a:lnSpc>
                <a:spcPct val="150000"/>
              </a:lnSpc>
              <a:spcBef>
                <a:spcPts val="0"/>
              </a:spcBef>
              <a:spcAft>
                <a:spcPts val="0"/>
              </a:spcAft>
              <a:buSzPts val="1400"/>
              <a:buChar char="■"/>
            </a:pPr>
            <a:r>
              <a:rPr lang="en"/>
              <a:t>Fall 2019 and Fall 2020 GPA</a:t>
            </a:r>
            <a:endParaRPr/>
          </a:p>
          <a:p>
            <a:pPr indent="-317500" lvl="1" marL="914400" rtl="0" algn="l">
              <a:lnSpc>
                <a:spcPct val="150000"/>
              </a:lnSpc>
              <a:spcBef>
                <a:spcPts val="0"/>
              </a:spcBef>
              <a:spcAft>
                <a:spcPts val="0"/>
              </a:spcAft>
              <a:buSzPts val="1400"/>
              <a:buChar char="○"/>
            </a:pPr>
            <a:r>
              <a:rPr lang="en"/>
              <a:t>Demographic questions</a:t>
            </a:r>
            <a:endParaRPr/>
          </a:p>
          <a:p>
            <a:pPr indent="-342900" lvl="0" marL="457200" rtl="0" algn="l">
              <a:lnSpc>
                <a:spcPct val="150000"/>
              </a:lnSpc>
              <a:spcBef>
                <a:spcPts val="0"/>
              </a:spcBef>
              <a:spcAft>
                <a:spcPts val="0"/>
              </a:spcAft>
              <a:buSzPts val="1800"/>
              <a:buChar char="●"/>
            </a:pPr>
            <a:r>
              <a:rPr lang="en"/>
              <a:t>Snowball sampling method </a:t>
            </a:r>
            <a:endParaRPr/>
          </a:p>
        </p:txBody>
      </p:sp>
      <p:pic>
        <p:nvPicPr>
          <p:cNvPr id="126" name="Google Shape;126;p20"/>
          <p:cNvPicPr preferRelativeResize="0"/>
          <p:nvPr/>
        </p:nvPicPr>
        <p:blipFill>
          <a:blip r:embed="rId3">
            <a:alphaModFix/>
          </a:blip>
          <a:stretch>
            <a:fillRect/>
          </a:stretch>
        </p:blipFill>
        <p:spPr>
          <a:xfrm>
            <a:off x="5134549" y="1332925"/>
            <a:ext cx="3773950" cy="3090525"/>
          </a:xfrm>
          <a:prstGeom prst="rect">
            <a:avLst/>
          </a:prstGeom>
          <a:noFill/>
          <a:ln>
            <a:noFill/>
          </a:ln>
        </p:spPr>
      </p:pic>
      <p:sp>
        <p:nvSpPr>
          <p:cNvPr id="127" name="Google Shape;127;p20"/>
          <p:cNvSpPr txBox="1"/>
          <p:nvPr/>
        </p:nvSpPr>
        <p:spPr>
          <a:xfrm>
            <a:off x="7601700" y="4569025"/>
            <a:ext cx="1230600" cy="338700"/>
          </a:xfrm>
          <a:prstGeom prst="rect">
            <a:avLst/>
          </a:prstGeom>
          <a:noFill/>
          <a:ln>
            <a:noFill/>
          </a:ln>
        </p:spPr>
        <p:txBody>
          <a:bodyPr anchorCtr="0" anchor="t" bIns="91425" lIns="91425" spcFirstLastPara="1" rIns="91425" wrap="square" tIns="91425">
            <a:spAutoFit/>
          </a:bodyPr>
          <a:lstStyle/>
          <a:p>
            <a:pPr indent="0" lvl="0" marL="0" rtl="0" algn="r">
              <a:lnSpc>
                <a:spcPct val="200000"/>
              </a:lnSpc>
              <a:spcBef>
                <a:spcPts val="0"/>
              </a:spcBef>
              <a:spcAft>
                <a:spcPts val="0"/>
              </a:spcAft>
              <a:buNone/>
            </a:pPr>
            <a:r>
              <a:rPr lang="en" sz="1000">
                <a:solidFill>
                  <a:srgbClr val="222222"/>
                </a:solidFill>
                <a:highlight>
                  <a:schemeClr val="lt1"/>
                </a:highlight>
              </a:rPr>
              <a:t>Cohen (1983)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endParaRPr/>
          </a:p>
        </p:txBody>
      </p:sp>
      <p:sp>
        <p:nvSpPr>
          <p:cNvPr id="133" name="Google Shape;133;p21"/>
          <p:cNvSpPr txBox="1"/>
          <p:nvPr>
            <p:ph idx="1" type="body"/>
          </p:nvPr>
        </p:nvSpPr>
        <p:spPr>
          <a:xfrm>
            <a:off x="311700" y="1266325"/>
            <a:ext cx="51312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Perceived Stress Scale Score</a:t>
            </a:r>
            <a:endParaRPr/>
          </a:p>
          <a:p>
            <a:pPr indent="-317500" lvl="1" marL="914400" rtl="0" algn="l">
              <a:lnSpc>
                <a:spcPct val="150000"/>
              </a:lnSpc>
              <a:spcBef>
                <a:spcPts val="0"/>
              </a:spcBef>
              <a:spcAft>
                <a:spcPts val="0"/>
              </a:spcAft>
              <a:buSzPts val="1400"/>
              <a:buChar char="○"/>
            </a:pPr>
            <a:r>
              <a:rPr lang="en"/>
              <a:t>Scores of questions 4, 5, 7, and 8 will be reversed</a:t>
            </a:r>
            <a:endParaRPr/>
          </a:p>
          <a:p>
            <a:pPr indent="-317500" lvl="1" marL="914400" rtl="0" algn="l">
              <a:lnSpc>
                <a:spcPct val="150000"/>
              </a:lnSpc>
              <a:spcBef>
                <a:spcPts val="0"/>
              </a:spcBef>
              <a:spcAft>
                <a:spcPts val="0"/>
              </a:spcAft>
              <a:buSzPts val="1400"/>
              <a:buChar char="○"/>
            </a:pPr>
            <a:r>
              <a:rPr lang="en"/>
              <a:t>0 = 4, 1 = 3, 2 = 2, 3 = 1, 4 = 0</a:t>
            </a:r>
            <a:endParaRPr/>
          </a:p>
          <a:p>
            <a:pPr indent="-317500" lvl="1" marL="914400" rtl="0" algn="l">
              <a:lnSpc>
                <a:spcPct val="150000"/>
              </a:lnSpc>
              <a:spcBef>
                <a:spcPts val="0"/>
              </a:spcBef>
              <a:spcAft>
                <a:spcPts val="0"/>
              </a:spcAft>
              <a:buSzPts val="1400"/>
              <a:buChar char="○"/>
            </a:pPr>
            <a:r>
              <a:rPr lang="en"/>
              <a:t>All 10 scores will be added up to get the total</a:t>
            </a:r>
            <a:endParaRPr/>
          </a:p>
          <a:p>
            <a:pPr indent="-342900" lvl="0" marL="457200" rtl="0" algn="l">
              <a:lnSpc>
                <a:spcPct val="150000"/>
              </a:lnSpc>
              <a:spcBef>
                <a:spcPts val="0"/>
              </a:spcBef>
              <a:spcAft>
                <a:spcPts val="0"/>
              </a:spcAft>
              <a:buSzPts val="1800"/>
              <a:buChar char="●"/>
            </a:pPr>
            <a:r>
              <a:rPr lang="en"/>
              <a:t>Pandemic Specific Stressors</a:t>
            </a:r>
            <a:endParaRPr/>
          </a:p>
          <a:p>
            <a:pPr indent="-317500" lvl="1" marL="914400" rtl="0" algn="l">
              <a:lnSpc>
                <a:spcPct val="150000"/>
              </a:lnSpc>
              <a:spcBef>
                <a:spcPts val="0"/>
              </a:spcBef>
              <a:spcAft>
                <a:spcPts val="0"/>
              </a:spcAft>
              <a:buSzPts val="1400"/>
              <a:buChar char="○"/>
            </a:pPr>
            <a:r>
              <a:rPr lang="en"/>
              <a:t>Adding the total score across 10 items</a:t>
            </a:r>
            <a:endParaRPr/>
          </a:p>
          <a:p>
            <a:pPr indent="-342900" lvl="0" marL="457200" rtl="0" algn="l">
              <a:lnSpc>
                <a:spcPct val="150000"/>
              </a:lnSpc>
              <a:spcBef>
                <a:spcPts val="0"/>
              </a:spcBef>
              <a:spcAft>
                <a:spcPts val="0"/>
              </a:spcAft>
              <a:buSzPts val="1800"/>
              <a:buChar char="●"/>
            </a:pPr>
            <a:r>
              <a:rPr lang="en"/>
              <a:t>Student Performance (GPA)</a:t>
            </a:r>
            <a:endParaRPr/>
          </a:p>
          <a:p>
            <a:pPr indent="-317500" lvl="1" marL="914400" rtl="0" algn="l">
              <a:lnSpc>
                <a:spcPct val="150000"/>
              </a:lnSpc>
              <a:spcBef>
                <a:spcPts val="0"/>
              </a:spcBef>
              <a:spcAft>
                <a:spcPts val="0"/>
              </a:spcAft>
              <a:buSzPts val="1400"/>
              <a:buChar char="○"/>
            </a:pPr>
            <a:r>
              <a:rPr lang="en"/>
              <a:t>Difference between Fall 2019 and Fall 2020 GPA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