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E9F2F3"/>
    <a:srgbClr val="E3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7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2765425"/>
          </a:xfrm>
        </p:spPr>
        <p:txBody>
          <a:bodyPr>
            <a:noAutofit/>
          </a:bodyPr>
          <a:lstStyle/>
          <a:p>
            <a:r>
              <a:rPr lang="en-US" sz="4800" dirty="0"/>
              <a:t>Quantum Key Distribution</a:t>
            </a:r>
            <a:br>
              <a:rPr lang="en-US" sz="4800" dirty="0"/>
            </a:br>
            <a:r>
              <a:rPr lang="en-US" sz="4800" dirty="0"/>
              <a:t> and BB84 </a:t>
            </a:r>
            <a:r>
              <a:rPr lang="en-US" sz="4800" dirty="0" smtClean="0"/>
              <a:t>Simulation</a:t>
            </a:r>
            <a:endParaRPr lang="en-US" sz="4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solidFill>
                  <a:schemeClr val="tx1"/>
                </a:solidFill>
              </a:rPr>
              <a:t>MA456 Final Project</a:t>
            </a:r>
          </a:p>
          <a:p>
            <a:r>
              <a:rPr lang="it-IT" sz="2000" dirty="0" smtClean="0">
                <a:solidFill>
                  <a:schemeClr val="tx1"/>
                </a:solidFill>
              </a:rPr>
              <a:t>by</a:t>
            </a:r>
          </a:p>
          <a:p>
            <a:r>
              <a:rPr lang="it-IT" sz="2800" dirty="0" smtClean="0">
                <a:solidFill>
                  <a:schemeClr val="tx1"/>
                </a:solidFill>
              </a:rPr>
              <a:t>Guthrie Cordone and Cameron Fabbri</a:t>
            </a:r>
          </a:p>
        </p:txBody>
      </p:sp>
    </p:spTree>
    <p:extLst>
      <p:ext uri="{BB962C8B-B14F-4D97-AF65-F5344CB8AC3E}">
        <p14:creationId xmlns:p14="http://schemas.microsoft.com/office/powerpoint/2010/main" val="139394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6"/>
    </mc:Choice>
    <mc:Fallback>
      <p:transition spd="slow" advTm="200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Trojan-Horse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 Method</a:t>
            </a:r>
          </a:p>
          <a:p>
            <a:pPr lvl="1"/>
            <a:r>
              <a:rPr lang="en-US" dirty="0" smtClean="0"/>
              <a:t>Eve sends bright pulse at Alice</a:t>
            </a:r>
          </a:p>
          <a:p>
            <a:pPr lvl="1"/>
            <a:r>
              <a:rPr lang="en-US" dirty="0" smtClean="0"/>
              <a:t>Reflection gives away basis and polarization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0"/>
            <a:r>
              <a:rPr lang="en-US" dirty="0">
                <a:solidFill>
                  <a:prstClr val="black"/>
                </a:solidFill>
              </a:rPr>
              <a:t>How to </a:t>
            </a:r>
            <a:r>
              <a:rPr lang="en-US" dirty="0" smtClean="0">
                <a:solidFill>
                  <a:prstClr val="black"/>
                </a:solidFill>
              </a:rPr>
              <a:t>Stop</a:t>
            </a:r>
          </a:p>
          <a:p>
            <a:pPr lvl="1"/>
            <a:r>
              <a:rPr lang="en-US" dirty="0" smtClean="0"/>
              <a:t>Attenuator at output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429000"/>
            <a:ext cx="4045285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9380" y="6550223"/>
            <a:ext cx="233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Figure source:  Jain et al 2014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343400"/>
            <a:ext cx="4971143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Photon-Number Splitting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 Method</a:t>
            </a:r>
          </a:p>
          <a:p>
            <a:pPr lvl="1"/>
            <a:r>
              <a:rPr lang="en-US" dirty="0" smtClean="0"/>
              <a:t>Detect number of photons per pulse sent by Alice</a:t>
            </a:r>
          </a:p>
          <a:p>
            <a:pPr lvl="1"/>
            <a:r>
              <a:rPr lang="en-US" dirty="0" smtClean="0"/>
              <a:t>Capture stray photons and measure using Alice’s revealed basis</a:t>
            </a:r>
          </a:p>
          <a:p>
            <a:r>
              <a:rPr lang="en-US" dirty="0" smtClean="0"/>
              <a:t>How to Stop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ecoy </a:t>
            </a:r>
            <a:r>
              <a:rPr lang="en-US" dirty="0"/>
              <a:t>S</a:t>
            </a:r>
            <a:r>
              <a:rPr lang="en-US" dirty="0" smtClean="0"/>
              <a:t>tates protocol</a:t>
            </a:r>
          </a:p>
          <a:p>
            <a:pPr lvl="1"/>
            <a:r>
              <a:rPr lang="en-US" dirty="0" smtClean="0"/>
              <a:t>SARG04 protocol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7021" y="6533658"/>
            <a:ext cx="5586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Diagram source: http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://www.cse.wustl.edu/~jain/cse571-07/ftp/quantum/</a:t>
            </a:r>
          </a:p>
        </p:txBody>
      </p:sp>
    </p:spTree>
    <p:extLst>
      <p:ext uri="{BB962C8B-B14F-4D97-AF65-F5344CB8AC3E}">
        <p14:creationId xmlns:p14="http://schemas.microsoft.com/office/powerpoint/2010/main" val="17110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Quantum Overview</a:t>
            </a:r>
          </a:p>
          <a:p>
            <a:r>
              <a:rPr lang="en-US" dirty="0" smtClean="0"/>
              <a:t>Quantum Key Distributions</a:t>
            </a:r>
          </a:p>
          <a:p>
            <a:pPr lvl="1"/>
            <a:r>
              <a:rPr lang="en-US" dirty="0" smtClean="0"/>
              <a:t> BB84</a:t>
            </a:r>
          </a:p>
          <a:p>
            <a:pPr lvl="1"/>
            <a:r>
              <a:rPr lang="en-US" dirty="0" smtClean="0"/>
              <a:t> B92</a:t>
            </a:r>
          </a:p>
          <a:p>
            <a:r>
              <a:rPr lang="en-US" dirty="0" smtClean="0"/>
              <a:t>Quantum Attack Methods</a:t>
            </a:r>
          </a:p>
          <a:p>
            <a:pPr lvl="1"/>
            <a:r>
              <a:rPr lang="en-US" dirty="0" smtClean="0"/>
              <a:t>Trojan-Horse</a:t>
            </a:r>
          </a:p>
          <a:p>
            <a:pPr lvl="1"/>
            <a:r>
              <a:rPr lang="en-US" dirty="0" smtClean="0"/>
              <a:t>Photon-Number Splitting</a:t>
            </a:r>
          </a:p>
          <a:p>
            <a:r>
              <a:rPr lang="en-US" dirty="0" smtClean="0"/>
              <a:t>BB84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Quantum?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cryptography will become obsolete when a true quantum computer is built</a:t>
            </a:r>
          </a:p>
          <a:p>
            <a:pPr lvl="1"/>
            <a:r>
              <a:rPr lang="en-US" dirty="0" smtClean="0"/>
              <a:t>Shor (1994</a:t>
            </a:r>
            <a:r>
              <a:rPr lang="en-US" dirty="0"/>
              <a:t>):  factoring, </a:t>
            </a:r>
            <a:r>
              <a:rPr lang="en-US" dirty="0" smtClean="0"/>
              <a:t>discrete log   </a:t>
            </a:r>
          </a:p>
          <a:p>
            <a:endParaRPr lang="en-US" dirty="0" smtClean="0"/>
          </a:p>
          <a:p>
            <a:r>
              <a:rPr lang="en-US" dirty="0" smtClean="0"/>
              <a:t>Quantum </a:t>
            </a:r>
            <a:r>
              <a:rPr lang="en-US" dirty="0"/>
              <a:t>key distributions proven to be “unconditionally secure” in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/>
              <a:t>Shor (2000</a:t>
            </a:r>
            <a:r>
              <a:rPr lang="en-US" dirty="0" smtClean="0"/>
              <a:t>)</a:t>
            </a:r>
            <a:endParaRPr lang="en-US" dirty="0"/>
          </a:p>
          <a:p>
            <a:pPr marL="400050" lvl="2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93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Overview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Photons used for quantum key exchange</a:t>
            </a:r>
          </a:p>
          <a:p>
            <a:r>
              <a:rPr lang="en-US" dirty="0" smtClean="0"/>
              <a:t>Useful properties due to Heisenberg uncertainty principle </a:t>
            </a:r>
            <a:r>
              <a:rPr lang="en-US" sz="2800" dirty="0" smtClean="0"/>
              <a:t>(</a:t>
            </a:r>
            <a:r>
              <a:rPr lang="en-US" sz="2800" dirty="0" err="1" smtClean="0"/>
              <a:t>Gisin</a:t>
            </a:r>
            <a:r>
              <a:rPr lang="en-US" sz="2800" dirty="0" smtClean="0"/>
              <a:t>, 2007):</a:t>
            </a:r>
            <a:endParaRPr lang="en-US" dirty="0" smtClean="0"/>
          </a:p>
          <a:p>
            <a:pPr lvl="1"/>
            <a:r>
              <a:rPr lang="en-US" sz="2400" dirty="0" smtClean="0"/>
              <a:t>“</a:t>
            </a:r>
            <a:r>
              <a:rPr lang="en-US" sz="2400" dirty="0"/>
              <a:t>One cannot take a measurement without perturbing the system</a:t>
            </a:r>
            <a:r>
              <a:rPr lang="en-US" sz="2400" dirty="0" smtClean="0"/>
              <a:t>.”</a:t>
            </a:r>
          </a:p>
          <a:p>
            <a:pPr lvl="1"/>
            <a:r>
              <a:rPr lang="en-US" sz="2400" dirty="0"/>
              <a:t>“One cannot duplicate an unknown quantum state.”</a:t>
            </a:r>
            <a:endParaRPr lang="en-US" sz="2400" dirty="0" smtClean="0"/>
          </a:p>
          <a:p>
            <a:pPr lvl="1"/>
            <a:r>
              <a:rPr lang="en-US" sz="2400" dirty="0"/>
              <a:t>“One cannot simultaneously measure the polarization of a photon in the vertical-horizontal basis and simultaneously in the diagonal basis.”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BB84: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quantum key distribution protocol</a:t>
            </a:r>
          </a:p>
          <a:p>
            <a:pPr lvl="1"/>
            <a:r>
              <a:rPr lang="en-US" dirty="0" smtClean="0"/>
              <a:t>Bennett and Brassard, 1984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>
                <a:solidFill>
                  <a:prstClr val="black"/>
                </a:solidFill>
              </a:rPr>
              <a:t>Uses polarities of photons for key </a:t>
            </a:r>
            <a:r>
              <a:rPr lang="en-US" dirty="0" smtClean="0">
                <a:solidFill>
                  <a:prstClr val="black"/>
                </a:solidFill>
              </a:rPr>
              <a:t>generation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244577"/>
              </p:ext>
            </p:extLst>
          </p:nvPr>
        </p:nvGraphicFramePr>
        <p:xfrm>
          <a:off x="1447800" y="3962401"/>
          <a:ext cx="6324600" cy="2209800"/>
        </p:xfrm>
        <a:graphic>
          <a:graphicData uri="http://schemas.openxmlformats.org/drawingml/2006/table">
            <a:tbl>
              <a:tblPr firstRow="1" firstCol="1" bandRow="1"/>
              <a:tblGrid>
                <a:gridCol w="2108200"/>
                <a:gridCol w="2108200"/>
                <a:gridCol w="2108200"/>
              </a:tblGrid>
              <a:tr h="443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Polarization Angle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Bit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41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Rectilinear (“+”)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41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Diagonal (“X”)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7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BB84: The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Alice </a:t>
            </a:r>
            <a:r>
              <a:rPr lang="en-US" sz="2400" dirty="0"/>
              <a:t>chooses a random bit string and a </a:t>
            </a:r>
            <a:r>
              <a:rPr lang="en-US" sz="2400" dirty="0" smtClean="0"/>
              <a:t>random </a:t>
            </a:r>
            <a:r>
              <a:rPr lang="en-US" sz="2400" dirty="0"/>
              <a:t>string of </a:t>
            </a:r>
            <a:r>
              <a:rPr lang="en-US" sz="2400" dirty="0" smtClean="0"/>
              <a:t>polarization bases</a:t>
            </a:r>
          </a:p>
          <a:p>
            <a:pPr marL="457200" indent="-457200">
              <a:buAutoNum type="arabicPeriod"/>
            </a:pPr>
            <a:r>
              <a:rPr lang="en-US" sz="2400" dirty="0"/>
              <a:t>Alice sends Bob a string of </a:t>
            </a:r>
            <a:r>
              <a:rPr lang="en-US" sz="2400" dirty="0" smtClean="0"/>
              <a:t>photons with her chosen polarizations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Bob measures </a:t>
            </a:r>
            <a:r>
              <a:rPr lang="en-US" sz="2400" dirty="0"/>
              <a:t>each </a:t>
            </a:r>
            <a:r>
              <a:rPr lang="en-US" sz="2400" dirty="0" smtClean="0"/>
              <a:t>photon </a:t>
            </a:r>
            <a:r>
              <a:rPr lang="en-US" sz="2400" dirty="0"/>
              <a:t>with a random </a:t>
            </a:r>
            <a:r>
              <a:rPr lang="en-US" sz="2400" dirty="0" smtClean="0"/>
              <a:t>basis and generates a corresponding bit string</a:t>
            </a:r>
          </a:p>
          <a:p>
            <a:pPr marL="457200" indent="-457200">
              <a:buAutoNum type="arabicPeriod"/>
            </a:pPr>
            <a:r>
              <a:rPr lang="en-US" sz="2400" dirty="0"/>
              <a:t>Bob announces to Alice that he has completed measuring her </a:t>
            </a:r>
            <a:r>
              <a:rPr lang="en-US" sz="2400" dirty="0" smtClean="0"/>
              <a:t>photons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Bob </a:t>
            </a:r>
            <a:r>
              <a:rPr lang="en-US" sz="2400" dirty="0"/>
              <a:t>and Alice compare basis </a:t>
            </a:r>
            <a:r>
              <a:rPr lang="en-US" sz="2400" dirty="0" smtClean="0"/>
              <a:t>strings and remove bits generated with opposite bases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Bob and Alice give up a portion of the remaining bits to check for tampering by Eve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The remaining bits are used as a secret key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371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BB84: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1219200"/>
            <a:ext cx="8446771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1928" y="6581001"/>
            <a:ext cx="2172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Figure source:  L.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Lydersen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2011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B92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Simplification of BB84</a:t>
            </a:r>
          </a:p>
          <a:p>
            <a:pPr lvl="1"/>
            <a:r>
              <a:rPr lang="en-US" dirty="0" smtClean="0"/>
              <a:t>Bennett, 1992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Uses two polarizations instead of four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40793"/>
              </p:ext>
            </p:extLst>
          </p:nvPr>
        </p:nvGraphicFramePr>
        <p:xfrm>
          <a:off x="1828800" y="3657600"/>
          <a:ext cx="4724400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1589314"/>
                <a:gridCol w="1567543"/>
                <a:gridCol w="1567543"/>
              </a:tblGrid>
              <a:tr h="736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Polarization Angle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Bit Value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Rectilinear (“+”)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Diagonal (“X”)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Imperfect optical circuitry </a:t>
            </a:r>
            <a:endParaRPr lang="en-US" dirty="0"/>
          </a:p>
          <a:p>
            <a:r>
              <a:rPr lang="en-US" dirty="0" smtClean="0"/>
              <a:t>Many Attacks</a:t>
            </a:r>
          </a:p>
          <a:p>
            <a:pPr lvl="1"/>
            <a:r>
              <a:rPr lang="en-US" dirty="0"/>
              <a:t>Trojan-Horse </a:t>
            </a:r>
            <a:r>
              <a:rPr lang="en-US" dirty="0" smtClean="0"/>
              <a:t>Attack</a:t>
            </a:r>
            <a:endParaRPr lang="en-US" dirty="0"/>
          </a:p>
          <a:p>
            <a:pPr lvl="1"/>
            <a:r>
              <a:rPr lang="en-US" dirty="0"/>
              <a:t>Photon-Number Splitting Attack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86200"/>
            <a:ext cx="3696908" cy="266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5200" y="6519446"/>
            <a:ext cx="1801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Clavis2 QKD system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8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392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Quantum Key Distribution  and BB84 Simulation</vt:lpstr>
      <vt:lpstr>Contents</vt:lpstr>
      <vt:lpstr>Why Quantum?</vt:lpstr>
      <vt:lpstr>Quantum Overview</vt:lpstr>
      <vt:lpstr>BB84: Overview</vt:lpstr>
      <vt:lpstr>BB84: The Protocol</vt:lpstr>
      <vt:lpstr>BB84: Diagram</vt:lpstr>
      <vt:lpstr>B92 Protocol</vt:lpstr>
      <vt:lpstr>Quantum Attacks</vt:lpstr>
      <vt:lpstr>Trojan-Horse Attack</vt:lpstr>
      <vt:lpstr>Photon-Number Splitting Attack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Key Distribution  and BB84 Simulation   Guthrie Cordone and Cameron Fabbri  12/9/2014 </dc:title>
  <dc:creator>Guthrie</dc:creator>
  <cp:lastModifiedBy>Guthrie Cordone</cp:lastModifiedBy>
  <cp:revision>103</cp:revision>
  <dcterms:created xsi:type="dcterms:W3CDTF">2006-08-16T00:00:00Z</dcterms:created>
  <dcterms:modified xsi:type="dcterms:W3CDTF">2014-12-12T07:23:57Z</dcterms:modified>
</cp:coreProperties>
</file>