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355" r:id="rId2"/>
    <p:sldId id="395" r:id="rId3"/>
    <p:sldId id="379" r:id="rId4"/>
    <p:sldId id="380" r:id="rId5"/>
    <p:sldId id="381" r:id="rId6"/>
    <p:sldId id="382" r:id="rId7"/>
    <p:sldId id="383" r:id="rId8"/>
    <p:sldId id="385" r:id="rId9"/>
    <p:sldId id="386" r:id="rId10"/>
    <p:sldId id="387" r:id="rId11"/>
    <p:sldId id="389" r:id="rId12"/>
    <p:sldId id="396" r:id="rId13"/>
    <p:sldId id="390" r:id="rId14"/>
    <p:sldId id="391" r:id="rId15"/>
    <p:sldId id="392" r:id="rId16"/>
    <p:sldId id="397" r:id="rId17"/>
    <p:sldId id="393" r:id="rId18"/>
    <p:sldId id="398" r:id="rId19"/>
    <p:sldId id="399" r:id="rId20"/>
    <p:sldId id="400" r:id="rId21"/>
    <p:sldId id="401" r:id="rId22"/>
    <p:sldId id="402" r:id="rId23"/>
    <p:sldId id="403" r:id="rId24"/>
    <p:sldId id="404" r:id="rId25"/>
    <p:sldId id="405" r:id="rId26"/>
    <p:sldId id="406" r:id="rId27"/>
    <p:sldId id="407" r:id="rId28"/>
    <p:sldId id="408" r:id="rId29"/>
    <p:sldId id="409" r:id="rId30"/>
    <p:sldId id="410" r:id="rId31"/>
    <p:sldId id="411" r:id="rId32"/>
    <p:sldId id="412" r:id="rId33"/>
    <p:sldId id="413" r:id="rId34"/>
    <p:sldId id="414" r:id="rId35"/>
    <p:sldId id="415" r:id="rId36"/>
    <p:sldId id="416" r:id="rId37"/>
    <p:sldId id="417" r:id="rId38"/>
    <p:sldId id="418" r:id="rId39"/>
    <p:sldId id="419" r:id="rId40"/>
    <p:sldId id="420" r:id="rId41"/>
    <p:sldId id="421" r:id="rId42"/>
    <p:sldId id="356" r:id="rId43"/>
    <p:sldId id="327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8BA"/>
    <a:srgbClr val="23C7BF"/>
    <a:srgbClr val="24DCA3"/>
    <a:srgbClr val="39DDC2"/>
    <a:srgbClr val="E87474"/>
    <a:srgbClr val="E14847"/>
    <a:srgbClr val="00A0C4"/>
    <a:srgbClr val="FFC420"/>
    <a:srgbClr val="00A7C8"/>
    <a:srgbClr val="72B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95923" autoAdjust="0"/>
  </p:normalViewPr>
  <p:slideViewPr>
    <p:cSldViewPr snapToGrid="0">
      <p:cViewPr>
        <p:scale>
          <a:sx n="75" d="100"/>
          <a:sy n="75" d="100"/>
        </p:scale>
        <p:origin x="1576" y="10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FAF7C-87FD-2747-814C-BB136E65DB12}" type="datetimeFigureOut">
              <a:rPr lang="en-US" smtClean="0"/>
              <a:t>6/25/17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946AE-4CDC-5348-869A-82B42260AE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109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CAF63-DFA6-44C7-A357-977F80E8FA7C}" type="datetimeFigureOut">
              <a:rPr lang="en-US" smtClean="0"/>
              <a:pPr/>
              <a:t>6/25/17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A675C-FF2E-4B31-822E-44995713B6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9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213321"/>
            <a:ext cx="9144000" cy="16446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7" name="Picture 16" descr="TW_CorpTemplates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6" b="14072"/>
          <a:stretch/>
        </p:blipFill>
        <p:spPr>
          <a:xfrm>
            <a:off x="0" y="0"/>
            <a:ext cx="9144000" cy="5507203"/>
          </a:xfrm>
          <a:prstGeom prst="rect">
            <a:avLst/>
          </a:prstGeom>
          <a:effectLst>
            <a:outerShdw blurRad="50800" dist="50800" dir="60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Content Placeholder 17"/>
          <p:cNvSpPr>
            <a:spLocks noGrp="1"/>
          </p:cNvSpPr>
          <p:nvPr>
            <p:ph sz="quarter" idx="10" hasCustomPrompt="1"/>
          </p:nvPr>
        </p:nvSpPr>
        <p:spPr>
          <a:xfrm>
            <a:off x="1120602" y="3313506"/>
            <a:ext cx="7717624" cy="1015663"/>
          </a:xfrm>
          <a:prstGeom prst="rect">
            <a:avLst/>
          </a:prstGeom>
          <a:noFill/>
          <a:ln>
            <a:noFill/>
          </a:ln>
        </p:spPr>
        <p:txBody>
          <a:bodyPr wrap="square" lIns="274320" tIns="91440" bIns="91440" anchor="b" anchorCtr="0">
            <a:spAutoFit/>
          </a:bodyPr>
          <a:lstStyle>
            <a:lvl1pPr marL="0" indent="0" algn="r">
              <a:buNone/>
              <a:defRPr sz="5400" b="0" i="0" cap="all" spc="0" baseline="0">
                <a:ln w="28575">
                  <a:noFill/>
                </a:ln>
                <a:solidFill>
                  <a:srgbClr val="FFFFFF"/>
                </a:solidFill>
                <a:latin typeface="Impact"/>
                <a:cs typeface="Impact"/>
              </a:defRPr>
            </a:lvl1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1" name="Content Placeholder 17"/>
          <p:cNvSpPr>
            <a:spLocks noGrp="1"/>
          </p:cNvSpPr>
          <p:nvPr>
            <p:ph sz="quarter" idx="11" hasCustomPrompt="1"/>
          </p:nvPr>
        </p:nvSpPr>
        <p:spPr>
          <a:xfrm>
            <a:off x="518463" y="5988101"/>
            <a:ext cx="6025084" cy="533842"/>
          </a:xfrm>
          <a:prstGeom prst="rect">
            <a:avLst/>
          </a:prstGeom>
          <a:noFill/>
          <a:ln>
            <a:noFill/>
          </a:ln>
        </p:spPr>
        <p:txBody>
          <a:bodyPr lIns="274320" tIns="45720" bIns="45720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000" b="0" i="0" cap="none" spc="150" baseline="0">
                <a:ln w="28575">
                  <a:noFill/>
                </a:ln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2" name="Picture 1" descr="Trustwave_logo_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852" y="5749134"/>
            <a:ext cx="2610148" cy="10117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199" y="1988891"/>
            <a:ext cx="8195733" cy="3091091"/>
          </a:xfrm>
          <a:prstGeom prst="rect">
            <a:avLst/>
          </a:prstGeom>
        </p:spPr>
        <p:txBody>
          <a:bodyPr/>
          <a:lstStyle>
            <a:lvl1pPr marL="0" indent="-514350">
              <a:spcBef>
                <a:spcPts val="400"/>
              </a:spcBef>
              <a:buFont typeface="Wingdings" charset="2"/>
              <a:buAutoNum type="arabicPlain"/>
              <a:defRPr sz="2600">
                <a:solidFill>
                  <a:schemeClr val="bg1"/>
                </a:solidFill>
              </a:defRPr>
            </a:lvl1pPr>
            <a:lvl2pPr marL="742950" indent="-285750">
              <a:buFont typeface="Arial"/>
              <a:buChar char="•"/>
              <a:defRPr sz="1900">
                <a:solidFill>
                  <a:schemeClr val="bg1"/>
                </a:solidFill>
              </a:defRPr>
            </a:lvl2pPr>
            <a:lvl3pPr marL="1143000" indent="-228600">
              <a:buFont typeface="Arial"/>
              <a:buChar char="•"/>
              <a:defRPr sz="1600">
                <a:solidFill>
                  <a:schemeClr val="bg1"/>
                </a:solidFill>
              </a:defRPr>
            </a:lvl3pPr>
            <a:lvl4pPr marL="1600200" indent="-228600">
              <a:buFont typeface="Arial"/>
              <a:buChar char="•"/>
              <a:defRPr sz="1300">
                <a:solidFill>
                  <a:schemeClr val="bg1"/>
                </a:solidFill>
              </a:defRPr>
            </a:lvl4pPr>
            <a:lvl5pPr marL="2057400" indent="-228600">
              <a:buFont typeface="Arial"/>
              <a:buChar char="•"/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EDIT HEADER COPY HERE</a:t>
            </a:r>
            <a:endParaRPr lang="en-US" dirty="0"/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458856" y="6476152"/>
            <a:ext cx="8229600" cy="0"/>
          </a:xfrm>
          <a:prstGeom prst="line">
            <a:avLst/>
          </a:prstGeom>
          <a:ln w="63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58856" y="381848"/>
            <a:ext cx="8229600" cy="0"/>
          </a:xfrm>
          <a:prstGeom prst="line">
            <a:avLst/>
          </a:prstGeom>
          <a:ln w="63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Trustwave_logo_WithoutTag_WhiteNoBox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349" y="6078764"/>
            <a:ext cx="1827107" cy="259589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470313" y="6543966"/>
            <a:ext cx="2203374" cy="24622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000" dirty="0" smtClean="0">
                <a:solidFill>
                  <a:schemeClr val="bg1"/>
                </a:solidFill>
              </a:rPr>
              <a:t>©2016 Trustwave Holdings, Inc.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rustwave_logo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426" y="5749135"/>
            <a:ext cx="1919440" cy="744036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450628"/>
            <a:ext cx="8229600" cy="858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EDIT HEADER COPY HERE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199" y="1869592"/>
            <a:ext cx="8195733" cy="394123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9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300">
                <a:solidFill>
                  <a:schemeClr val="tx1"/>
                </a:solidFill>
              </a:defRPr>
            </a:lvl4pPr>
            <a:lvl5pPr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130300"/>
            <a:ext cx="824230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subtitle copy here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470313" y="6543966"/>
            <a:ext cx="2203374" cy="24622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000" dirty="0" smtClean="0"/>
              <a:t>©2016 Trustwave Holdings, Inc.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Empty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rustwave_logo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426" y="5749135"/>
            <a:ext cx="1919440" cy="744036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450628"/>
            <a:ext cx="8229600" cy="858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EDIT HEADER COPY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130300"/>
            <a:ext cx="824230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subtitle copy here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470313" y="6543966"/>
            <a:ext cx="2203374" cy="24622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000" dirty="0" smtClean="0"/>
              <a:t>©2016 Trustwave Holdings, Inc.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83665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450628"/>
            <a:ext cx="8229600" cy="858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EDIT HEADER COPY HERE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470313" y="6543966"/>
            <a:ext cx="2203374" cy="24622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000" dirty="0" smtClean="0"/>
              <a:t>©2016 Trustwave Holdings, Inc.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83665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470313" y="6543966"/>
            <a:ext cx="2203374" cy="24622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000" dirty="0" smtClean="0"/>
              <a:t>©2016 Trustwave Holdings, Inc.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09093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9095" y="1885951"/>
            <a:ext cx="4930273" cy="30860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6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458856" y="6476152"/>
            <a:ext cx="8229600" cy="0"/>
          </a:xfrm>
          <a:prstGeom prst="line">
            <a:avLst/>
          </a:prstGeom>
          <a:ln w="63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458856" y="381848"/>
            <a:ext cx="8229600" cy="0"/>
          </a:xfrm>
          <a:prstGeom prst="line">
            <a:avLst/>
          </a:prstGeom>
          <a:ln w="63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27790" y="2098842"/>
            <a:ext cx="2474388" cy="2473158"/>
          </a:xfrm>
          <a:prstGeom prst="rect">
            <a:avLst/>
          </a:prstGeom>
          <a:ln>
            <a:noFill/>
          </a:ln>
        </p:spPr>
        <p:txBody>
          <a:bodyPr tIns="1463040" bIns="228600"/>
          <a:lstStyle>
            <a:lvl1pPr marL="0" indent="0">
              <a:spcBef>
                <a:spcPts val="48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ADD ICON IMAGE HERE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275263" y="1818105"/>
            <a:ext cx="0" cy="3221790"/>
          </a:xfrm>
          <a:prstGeom prst="line">
            <a:avLst/>
          </a:prstGeom>
          <a:ln w="63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Trustwave_logo_WithoutTag_WhiteNoBox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349" y="6078764"/>
            <a:ext cx="1827107" cy="259589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470313" y="6543966"/>
            <a:ext cx="2203374" cy="24622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000" dirty="0" smtClean="0">
                <a:solidFill>
                  <a:schemeClr val="bg1"/>
                </a:solidFill>
              </a:rPr>
              <a:t>©2016 Trustwave Holdings, Inc.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16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9095" y="1885951"/>
            <a:ext cx="4930273" cy="30860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6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458856" y="6476152"/>
            <a:ext cx="8229600" cy="0"/>
          </a:xfrm>
          <a:prstGeom prst="line">
            <a:avLst/>
          </a:prstGeom>
          <a:ln w="63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458856" y="381848"/>
            <a:ext cx="8229600" cy="0"/>
          </a:xfrm>
          <a:prstGeom prst="line">
            <a:avLst/>
          </a:prstGeom>
          <a:ln w="63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14421" y="1858963"/>
            <a:ext cx="3129013" cy="312745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10" name="Picture 9" descr="Trustwave_logo_WithoutTag_WhiteNoBox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349" y="6078764"/>
            <a:ext cx="1827107" cy="259589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3470313" y="6543966"/>
            <a:ext cx="2203374" cy="24622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000" dirty="0" smtClean="0">
                <a:solidFill>
                  <a:schemeClr val="bg1"/>
                </a:solidFill>
              </a:rPr>
              <a:t>©2016 Trustwave Holdings, Inc.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14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3" name="Picture 12" descr="TW_CorpTemplates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6" b="14072"/>
          <a:stretch/>
        </p:blipFill>
        <p:spPr>
          <a:xfrm>
            <a:off x="0" y="0"/>
            <a:ext cx="9144000" cy="5507203"/>
          </a:xfrm>
          <a:prstGeom prst="rect">
            <a:avLst/>
          </a:prstGeom>
          <a:effectLst>
            <a:outerShdw blurRad="50800" dist="50800" dir="60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Content Placeholder 17"/>
          <p:cNvSpPr>
            <a:spLocks noGrp="1"/>
          </p:cNvSpPr>
          <p:nvPr>
            <p:ph sz="quarter" idx="10" hasCustomPrompt="1"/>
          </p:nvPr>
        </p:nvSpPr>
        <p:spPr>
          <a:xfrm>
            <a:off x="1120602" y="3313506"/>
            <a:ext cx="7717624" cy="1015663"/>
          </a:xfrm>
          <a:prstGeom prst="rect">
            <a:avLst/>
          </a:prstGeom>
          <a:noFill/>
          <a:ln>
            <a:noFill/>
          </a:ln>
        </p:spPr>
        <p:txBody>
          <a:bodyPr wrap="square" lIns="274320" tIns="91440" bIns="91440" anchor="b" anchorCtr="0">
            <a:spAutoFit/>
          </a:bodyPr>
          <a:lstStyle>
            <a:lvl1pPr marL="0" indent="0" algn="r">
              <a:buNone/>
              <a:defRPr sz="5400" b="0" i="0" cap="all" spc="0" baseline="0">
                <a:ln w="28575">
                  <a:noFill/>
                </a:ln>
                <a:solidFill>
                  <a:srgbClr val="FFFFFF"/>
                </a:solidFill>
                <a:latin typeface="Impact"/>
                <a:cs typeface="Impact"/>
              </a:defRPr>
            </a:lvl1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14" name="Picture 13" descr="Trustwave_logo_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852" y="5749134"/>
            <a:ext cx="2610148" cy="101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28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8856" y="381848"/>
            <a:ext cx="8229600" cy="0"/>
          </a:xfrm>
          <a:prstGeom prst="line">
            <a:avLst/>
          </a:prstGeom>
          <a:ln w="6350" cmpd="sng">
            <a:solidFill>
              <a:srgbClr val="5859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458856" y="6476152"/>
            <a:ext cx="8229600" cy="0"/>
          </a:xfrm>
          <a:prstGeom prst="line">
            <a:avLst/>
          </a:prstGeom>
          <a:ln w="6350" cmpd="sng">
            <a:solidFill>
              <a:srgbClr val="5859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458856" y="381848"/>
            <a:ext cx="8229600" cy="0"/>
          </a:xfrm>
          <a:prstGeom prst="line">
            <a:avLst/>
          </a:prstGeom>
          <a:ln w="6350" cmpd="sng">
            <a:solidFill>
              <a:srgbClr val="5859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 userDrawn="1"/>
        </p:nvCxnSpPr>
        <p:spPr>
          <a:xfrm>
            <a:off x="458856" y="6476152"/>
            <a:ext cx="8229600" cy="0"/>
          </a:xfrm>
          <a:prstGeom prst="line">
            <a:avLst/>
          </a:prstGeom>
          <a:ln w="6350" cmpd="sng">
            <a:solidFill>
              <a:srgbClr val="5859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73075" y="452436"/>
            <a:ext cx="8229600" cy="674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65250"/>
            <a:ext cx="8229600" cy="367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741" r:id="rId4"/>
    <p:sldLayoutId id="2147483742" r:id="rId5"/>
    <p:sldLayoutId id="2147483740" r:id="rId6"/>
    <p:sldLayoutId id="2147483730" r:id="rId7"/>
    <p:sldLayoutId id="2147483739" r:id="rId8"/>
    <p:sldLayoutId id="2147483735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400" kern="1200" cap="all" spc="0" baseline="0">
          <a:ln w="19050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120602" y="2316310"/>
            <a:ext cx="7717624" cy="2012859"/>
          </a:xfrm>
        </p:spPr>
        <p:txBody>
          <a:bodyPr/>
          <a:lstStyle/>
          <a:p>
            <a:r>
              <a:rPr lang="en-US" b="1" dirty="0"/>
              <a:t>SPRING BATCH </a:t>
            </a:r>
            <a:r>
              <a:rPr lang="en-US" b="1" dirty="0" smtClean="0"/>
              <a:t>APPLIED </a:t>
            </a:r>
          </a:p>
          <a:p>
            <a:r>
              <a:rPr lang="en-US" b="1" dirty="0" smtClean="0"/>
              <a:t>A </a:t>
            </a:r>
            <a:r>
              <a:rPr lang="en-US" b="1" dirty="0"/>
              <a:t>CASE STUDY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43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Restart</a:t>
            </a:r>
            <a:br>
              <a:rPr lang="en-US" dirty="0" smtClean="0"/>
            </a:br>
            <a:r>
              <a:rPr lang="en-US" dirty="0" smtClean="0"/>
              <a:t>ability</a:t>
            </a:r>
            <a:endParaRPr lang="en-US" dirty="0"/>
          </a:p>
        </p:txBody>
      </p:sp>
      <p:pic>
        <p:nvPicPr>
          <p:cNvPr id="4" name="Picture Placeholder 3" descr="Icon_MagnifyingGlass_EPS_White.eps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86" r="8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859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REstartablity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199" y="1556658"/>
            <a:ext cx="8195733" cy="425416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Job can be restarted</a:t>
            </a:r>
          </a:p>
          <a:p>
            <a:r>
              <a:rPr lang="en-US" sz="2400" dirty="0" smtClean="0"/>
              <a:t>Restartability can be turned off</a:t>
            </a:r>
          </a:p>
          <a:p>
            <a:pPr marL="400050" lvl="1" indent="0">
              <a:buNone/>
            </a:pPr>
            <a:r>
              <a:rPr lang="en-US" sz="1700" dirty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 sz="1700" dirty="0">
                <a:solidFill>
                  <a:srgbClr val="3F7F7F"/>
                </a:solidFill>
                <a:latin typeface="Monaco" charset="0"/>
              </a:rPr>
              <a:t>job </a:t>
            </a:r>
            <a:r>
              <a:rPr lang="en-US" sz="1700" dirty="0">
                <a:solidFill>
                  <a:srgbClr val="7F007F"/>
                </a:solidFill>
                <a:latin typeface="Monaco" charset="0"/>
              </a:rPr>
              <a:t>id</a:t>
            </a:r>
            <a:r>
              <a:rPr lang="en-US" sz="1700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sz="1700" i="1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700" i="1" dirty="0" smtClean="0">
                <a:solidFill>
                  <a:srgbClr val="2A00FF"/>
                </a:solidFill>
                <a:latin typeface="Monaco" charset="0"/>
              </a:rPr>
              <a:t>standardJob” </a:t>
            </a:r>
            <a:r>
              <a:rPr lang="en-US" sz="1700" dirty="0" smtClean="0">
                <a:solidFill>
                  <a:srgbClr val="7F007F"/>
                </a:solidFill>
                <a:latin typeface="Monaco" charset="0"/>
              </a:rPr>
              <a:t>restartable</a:t>
            </a:r>
            <a:r>
              <a:rPr lang="en-US" sz="1700" dirty="0" smtClean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sz="1700" i="1" dirty="0" smtClean="0">
                <a:solidFill>
                  <a:srgbClr val="2A00FF"/>
                </a:solidFill>
                <a:latin typeface="Monaco" charset="0"/>
              </a:rPr>
              <a:t>”false” </a:t>
            </a:r>
            <a:r>
              <a:rPr lang="en-US" sz="1700" i="1" dirty="0" smtClean="0">
                <a:solidFill>
                  <a:srgbClr val="008080"/>
                </a:solidFill>
                <a:latin typeface="Monaco" charset="0"/>
              </a:rPr>
              <a:t>/&gt;</a:t>
            </a:r>
            <a:endParaRPr lang="en-US" sz="2400" dirty="0" smtClean="0"/>
          </a:p>
          <a:p>
            <a:r>
              <a:rPr lang="en-US" sz="2400" dirty="0" smtClean="0"/>
              <a:t>A failed job restarts from where it left off</a:t>
            </a:r>
          </a:p>
          <a:p>
            <a:r>
              <a:rPr lang="en-US" sz="2400" dirty="0" smtClean="0"/>
              <a:t>A stopped job resumes where it was stopped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Restart/Resume</a:t>
            </a:r>
          </a:p>
        </p:txBody>
      </p:sp>
    </p:spTree>
    <p:extLst>
      <p:ext uri="{BB962C8B-B14F-4D97-AF65-F5344CB8AC3E}">
        <p14:creationId xmlns:p14="http://schemas.microsoft.com/office/powerpoint/2010/main" val="85387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REstartablity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199" y="1556658"/>
            <a:ext cx="8195733" cy="425416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feature was used to stop the job, execute external </a:t>
            </a:r>
            <a:r>
              <a:rPr lang="en-US" sz="2400" dirty="0" err="1" smtClean="0"/>
              <a:t>async</a:t>
            </a:r>
            <a:r>
              <a:rPr lang="en-US" sz="2400" dirty="0" smtClean="0"/>
              <a:t> </a:t>
            </a:r>
            <a:r>
              <a:rPr lang="en-US" sz="2400" dirty="0" err="1" smtClean="0"/>
              <a:t>processs</a:t>
            </a:r>
            <a:r>
              <a:rPr lang="en-US" sz="2400" dirty="0" smtClean="0"/>
              <a:t> and resume the job</a:t>
            </a:r>
          </a:p>
          <a:p>
            <a:r>
              <a:rPr lang="en-US" sz="2400" dirty="0" smtClean="0"/>
              <a:t>UI can be used to stop and resume the job</a:t>
            </a:r>
          </a:p>
          <a:p>
            <a:r>
              <a:rPr lang="en-US" sz="2400" dirty="0" smtClean="0"/>
              <a:t>All the running jobs can be stopped gracefully during the deployment and resumed after the deployment</a:t>
            </a:r>
          </a:p>
          <a:p>
            <a:r>
              <a:rPr lang="en-US" sz="2400" dirty="0" smtClean="0"/>
              <a:t>Rerun a failed job</a:t>
            </a:r>
          </a:p>
          <a:p>
            <a:r>
              <a:rPr lang="en-US" sz="2400" dirty="0" smtClean="0"/>
              <a:t>Reprocess a file</a:t>
            </a:r>
          </a:p>
          <a:p>
            <a:pPr marL="400050" lvl="1" indent="0">
              <a:buNone/>
            </a:pPr>
            <a:endParaRPr lang="en-US" sz="16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50914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REstartablity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03767" y="1676400"/>
            <a:ext cx="8195733" cy="425416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job can be stopped by flow control</a:t>
            </a:r>
          </a:p>
          <a:p>
            <a:pPr marL="400050" lvl="1" indent="0">
              <a:buNone/>
            </a:pPr>
            <a:r>
              <a:rPr lang="de-DE" sz="1600" dirty="0" smtClean="0">
                <a:solidFill>
                  <a:srgbClr val="008080"/>
                </a:solidFill>
                <a:latin typeface="Monaco" charset="0"/>
                <a:ea typeface="Monaco" charset="0"/>
                <a:cs typeface="Monaco" charset="0"/>
              </a:rPr>
              <a:t>&lt;</a:t>
            </a:r>
            <a:r>
              <a:rPr lang="de-DE" sz="1600" dirty="0" err="1" smtClean="0">
                <a:solidFill>
                  <a:srgbClr val="3F7F7F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r>
              <a:rPr lang="de-DE" sz="1600" dirty="0" smtClean="0">
                <a:solidFill>
                  <a:srgbClr val="3F7F7F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600" dirty="0" err="1" smtClean="0">
                <a:solidFill>
                  <a:srgbClr val="7F007F"/>
                </a:solidFill>
                <a:latin typeface="Monaco" charset="0"/>
                <a:ea typeface="Monaco" charset="0"/>
                <a:cs typeface="Monaco" charset="0"/>
              </a:rPr>
              <a:t>id</a:t>
            </a:r>
            <a:r>
              <a:rPr lang="de-DE" sz="1600" dirty="0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de-DE" sz="1600" dirty="0" smtClean="0">
                <a:solidFill>
                  <a:srgbClr val="2A00FF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sz="1600" dirty="0" smtClean="0">
                <a:solidFill>
                  <a:srgbClr val="2A00FF"/>
                </a:solidFill>
                <a:latin typeface="Monaco" charset="0"/>
                <a:ea typeface="Monaco" charset="0"/>
                <a:cs typeface="Monaco" charset="0"/>
              </a:rPr>
              <a:t>step1</a:t>
            </a:r>
            <a:r>
              <a:rPr lang="de-DE" sz="1600" dirty="0" smtClean="0">
                <a:solidFill>
                  <a:srgbClr val="2A00FF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sz="1600" dirty="0" smtClean="0">
                <a:solidFill>
                  <a:srgbClr val="3F7F7F"/>
                </a:solidFill>
                <a:latin typeface="Monaco" charset="0"/>
                <a:ea typeface="Monaco" charset="0"/>
                <a:cs typeface="Monaco" charset="0"/>
              </a:rPr>
              <a:t>&gt;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3F7F7F"/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de-DE" sz="1600" dirty="0">
                <a:solidFill>
                  <a:srgbClr val="008080"/>
                </a:solidFill>
                <a:latin typeface="Monaco" charset="0"/>
                <a:ea typeface="Monaco" charset="0"/>
                <a:cs typeface="Monaco" charset="0"/>
              </a:rPr>
              <a:t>&lt;</a:t>
            </a:r>
            <a:r>
              <a:rPr lang="de-DE" sz="1600" dirty="0" err="1" smtClean="0">
                <a:solidFill>
                  <a:srgbClr val="3F7F7F"/>
                </a:solidFill>
                <a:latin typeface="Monaco" charset="0"/>
                <a:ea typeface="Monaco" charset="0"/>
                <a:cs typeface="Monaco" charset="0"/>
              </a:rPr>
              <a:t>stop</a:t>
            </a:r>
            <a:r>
              <a:rPr lang="de-DE" sz="1600" dirty="0" smtClean="0">
                <a:solidFill>
                  <a:srgbClr val="3F7F7F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600" dirty="0" smtClean="0">
                <a:solidFill>
                  <a:srgbClr val="7F007F"/>
                </a:solidFill>
                <a:latin typeface="Monaco" charset="0"/>
                <a:ea typeface="Monaco" charset="0"/>
                <a:cs typeface="Monaco" charset="0"/>
              </a:rPr>
              <a:t>on</a:t>
            </a:r>
            <a:r>
              <a:rPr lang="de-DE" sz="1600" dirty="0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de-DE" sz="1600" dirty="0" smtClean="0">
                <a:solidFill>
                  <a:srgbClr val="2A00FF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sz="1600" dirty="0" smtClean="0">
                <a:solidFill>
                  <a:srgbClr val="2A00FF"/>
                </a:solidFill>
                <a:latin typeface="Monaco" charset="0"/>
                <a:ea typeface="Monaco" charset="0"/>
                <a:cs typeface="Monaco" charset="0"/>
              </a:rPr>
              <a:t>completed</a:t>
            </a:r>
            <a:r>
              <a:rPr lang="de-DE" sz="1600" dirty="0" smtClean="0">
                <a:solidFill>
                  <a:srgbClr val="2A00FF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de-DE" sz="1600" dirty="0" smtClean="0">
                <a:solidFill>
                  <a:srgbClr val="7F007F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600" dirty="0" err="1" smtClean="0">
                <a:solidFill>
                  <a:srgbClr val="7F007F"/>
                </a:solidFill>
                <a:latin typeface="Monaco" charset="0"/>
                <a:ea typeface="Monaco" charset="0"/>
                <a:cs typeface="Monaco" charset="0"/>
              </a:rPr>
              <a:t>restart</a:t>
            </a:r>
            <a:r>
              <a:rPr lang="de-DE" sz="1600" dirty="0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de-DE" sz="1600" dirty="0" smtClean="0">
                <a:solidFill>
                  <a:srgbClr val="2A00FF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sz="1600" dirty="0" smtClean="0">
                <a:solidFill>
                  <a:srgbClr val="2A00FF"/>
                </a:solidFill>
                <a:latin typeface="Monaco" charset="0"/>
                <a:ea typeface="Monaco" charset="0"/>
                <a:cs typeface="Monaco" charset="0"/>
              </a:rPr>
              <a:t>step2</a:t>
            </a:r>
            <a:r>
              <a:rPr lang="de-DE" sz="1600" dirty="0" smtClean="0">
                <a:solidFill>
                  <a:srgbClr val="2A00FF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de-DE" sz="1600" dirty="0">
                <a:solidFill>
                  <a:srgbClr val="7F007F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600" dirty="0" smtClean="0">
                <a:solidFill>
                  <a:srgbClr val="7F007F"/>
                </a:solidFill>
                <a:latin typeface="Monaco" charset="0"/>
                <a:ea typeface="Monaco" charset="0"/>
                <a:cs typeface="Monaco" charset="0"/>
              </a:rPr>
              <a:t>on</a:t>
            </a:r>
            <a:r>
              <a:rPr lang="de-DE" sz="1600" dirty="0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de-DE" sz="1600" dirty="0" smtClean="0">
                <a:solidFill>
                  <a:srgbClr val="2A00FF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sz="1600" dirty="0" smtClean="0">
                <a:solidFill>
                  <a:srgbClr val="2A00FF"/>
                </a:solidFill>
                <a:latin typeface="Monaco" charset="0"/>
                <a:ea typeface="Monaco" charset="0"/>
                <a:cs typeface="Monaco" charset="0"/>
              </a:rPr>
              <a:t>completed</a:t>
            </a:r>
            <a:r>
              <a:rPr lang="de-DE" sz="1600" dirty="0" smtClean="0">
                <a:solidFill>
                  <a:srgbClr val="2A00FF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sz="1600" dirty="0" smtClean="0">
                <a:solidFill>
                  <a:srgbClr val="3F7F7F"/>
                </a:solidFill>
                <a:latin typeface="Monaco" charset="0"/>
                <a:ea typeface="Monaco" charset="0"/>
                <a:cs typeface="Monaco" charset="0"/>
              </a:rPr>
              <a:t>&gt;</a:t>
            </a:r>
          </a:p>
          <a:p>
            <a:pPr marL="400050" lvl="1" indent="0">
              <a:buNone/>
            </a:pPr>
            <a:r>
              <a:rPr lang="de-DE" sz="1600" dirty="0" smtClean="0">
                <a:solidFill>
                  <a:srgbClr val="008080"/>
                </a:solidFill>
                <a:latin typeface="Monaco" charset="0"/>
                <a:ea typeface="Monaco" charset="0"/>
                <a:cs typeface="Monaco" charset="0"/>
              </a:rPr>
              <a:t>&lt;/</a:t>
            </a:r>
            <a:r>
              <a:rPr lang="de-DE" sz="1600" dirty="0" err="1" smtClean="0">
                <a:solidFill>
                  <a:srgbClr val="3F7F7F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r>
              <a:rPr lang="de-DE" sz="1600" dirty="0" smtClean="0">
                <a:solidFill>
                  <a:srgbClr val="3F7F7F"/>
                </a:solidFill>
                <a:latin typeface="Monaco" charset="0"/>
                <a:ea typeface="Monaco" charset="0"/>
                <a:cs typeface="Monaco" charset="0"/>
              </a:rPr>
              <a:t>&gt;</a:t>
            </a:r>
            <a:endParaRPr lang="fi-FI" sz="1600" dirty="0">
              <a:solidFill>
                <a:srgbClr val="008080"/>
              </a:solidFill>
              <a:highlight>
                <a:srgbClr val="D4D4D4"/>
              </a:highlight>
              <a:latin typeface="Monaco" charset="0"/>
            </a:endParaRPr>
          </a:p>
          <a:p>
            <a:pPr marL="400050" lvl="1" indent="0">
              <a:buNone/>
            </a:pPr>
            <a:endParaRPr lang="en-US" sz="1600" dirty="0" smtClean="0"/>
          </a:p>
          <a:p>
            <a:r>
              <a:rPr lang="en-US" sz="2400" dirty="0" smtClean="0"/>
              <a:t>A job can be stopped by programmatically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1600" dirty="0" smtClean="0">
                <a:solidFill>
                  <a:srgbClr val="000000"/>
                </a:solidFill>
                <a:latin typeface="Monaco" charset="0"/>
              </a:rPr>
              <a:t>Set&lt;Long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&gt; </a:t>
            </a:r>
            <a:r>
              <a:rPr lang="en-US" sz="1600" dirty="0" smtClean="0">
                <a:solidFill>
                  <a:srgbClr val="6A3E3E"/>
                </a:solidFill>
                <a:latin typeface="Monaco" charset="0"/>
              </a:rPr>
              <a:t>executions = </a:t>
            </a:r>
            <a:r>
              <a:rPr lang="en-US" sz="1600" dirty="0" smtClean="0">
                <a:solidFill>
                  <a:srgbClr val="000000"/>
                </a:solidFill>
                <a:latin typeface="Monaco" charset="0"/>
              </a:rPr>
              <a:t> 	</a:t>
            </a:r>
            <a:r>
              <a:rPr lang="en-US" sz="1600" u="sng" dirty="0" smtClean="0">
                <a:solidFill>
                  <a:srgbClr val="000000"/>
                </a:solidFill>
                <a:latin typeface="Monaco" charset="0"/>
              </a:rPr>
              <a:t>jobOperator.getRunningExecutions</a:t>
            </a:r>
            <a:r>
              <a:rPr lang="en-US" sz="1600" u="sng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600" u="sng" dirty="0">
                <a:solidFill>
                  <a:srgbClr val="2A00FF"/>
                </a:solidFill>
                <a:latin typeface="Monaco" charset="0"/>
              </a:rPr>
              <a:t>"sampleJob"</a:t>
            </a:r>
            <a:r>
              <a:rPr lang="en-US" sz="1600" u="sng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  </a:t>
            </a:r>
            <a:r>
              <a:rPr lang="en-US" sz="1600" u="sng" dirty="0" smtClean="0">
                <a:solidFill>
                  <a:srgbClr val="000000"/>
                </a:solidFill>
                <a:latin typeface="Monaco" charset="0"/>
              </a:rPr>
              <a:t>jobOperator.stop(</a:t>
            </a:r>
            <a:r>
              <a:rPr lang="en-US" sz="1600" u="sng" dirty="0" smtClean="0">
                <a:solidFill>
                  <a:srgbClr val="6A3E3E"/>
                </a:solidFill>
                <a:latin typeface="Monaco" charset="0"/>
              </a:rPr>
              <a:t>executions</a:t>
            </a:r>
            <a:r>
              <a:rPr lang="en-US" sz="1600" u="sng" dirty="0" smtClean="0">
                <a:solidFill>
                  <a:srgbClr val="000000"/>
                </a:solidFill>
                <a:latin typeface="Monaco" charset="0"/>
              </a:rPr>
              <a:t>.iterator</a:t>
            </a:r>
            <a:r>
              <a:rPr lang="en-US" sz="1600" u="sng" dirty="0">
                <a:solidFill>
                  <a:srgbClr val="000000"/>
                </a:solidFill>
                <a:latin typeface="Monaco" charset="0"/>
              </a:rPr>
              <a:t>().next());</a:t>
            </a:r>
            <a:endParaRPr lang="en-US" sz="16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Stopping a job</a:t>
            </a:r>
          </a:p>
        </p:txBody>
      </p:sp>
    </p:spTree>
    <p:extLst>
      <p:ext uri="{BB962C8B-B14F-4D97-AF65-F5344CB8AC3E}">
        <p14:creationId xmlns:p14="http://schemas.microsoft.com/office/powerpoint/2010/main" val="8528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Listeners</a:t>
            </a:r>
            <a:endParaRPr lang="en-US" dirty="0"/>
          </a:p>
        </p:txBody>
      </p:sp>
      <p:pic>
        <p:nvPicPr>
          <p:cNvPr id="4" name="Picture Placeholder 3" descr="Icon_MagnifyingGlass_EPS_White.eps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86" r="8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2519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listeners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199" y="1556658"/>
            <a:ext cx="8195733" cy="425416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Intercepting Job Execution</a:t>
            </a:r>
          </a:p>
          <a:p>
            <a:pPr lvl="1">
              <a:buFont typeface="Wingdings" charset="2"/>
              <a:buChar char="§"/>
            </a:pPr>
            <a:r>
              <a:rPr lang="en-US" sz="2300" dirty="0" smtClean="0"/>
              <a:t>JobExecutionListener</a:t>
            </a:r>
          </a:p>
          <a:p>
            <a:r>
              <a:rPr lang="en-US" sz="2400" dirty="0"/>
              <a:t>Intercepting </a:t>
            </a:r>
            <a:r>
              <a:rPr lang="en-US" sz="2400" dirty="0" smtClean="0"/>
              <a:t>Step </a:t>
            </a:r>
            <a:r>
              <a:rPr lang="en-US" sz="2400" dirty="0"/>
              <a:t>Execution</a:t>
            </a:r>
          </a:p>
          <a:p>
            <a:pPr lvl="1">
              <a:buFont typeface="Wingdings" charset="2"/>
              <a:buChar char="§"/>
            </a:pPr>
            <a:r>
              <a:rPr lang="en-US" sz="2300" dirty="0" smtClean="0"/>
              <a:t>StepExecutionListener</a:t>
            </a:r>
          </a:p>
          <a:p>
            <a:pPr lvl="1">
              <a:buFont typeface="Wingdings" charset="2"/>
              <a:buChar char="§"/>
            </a:pPr>
            <a:r>
              <a:rPr lang="en-US" sz="2300" dirty="0" smtClean="0"/>
              <a:t>ChunkListener</a:t>
            </a:r>
          </a:p>
          <a:p>
            <a:pPr lvl="1">
              <a:buFont typeface="Wingdings" charset="2"/>
              <a:buChar char="§"/>
            </a:pPr>
            <a:r>
              <a:rPr lang="en-US" sz="2300" dirty="0" smtClean="0"/>
              <a:t>ItemReadListener</a:t>
            </a:r>
          </a:p>
          <a:p>
            <a:pPr lvl="1">
              <a:buFont typeface="Wingdings" charset="2"/>
              <a:buChar char="§"/>
            </a:pPr>
            <a:r>
              <a:rPr lang="en-US" sz="2300" dirty="0" smtClean="0"/>
              <a:t>ItemProcessListener</a:t>
            </a:r>
            <a:endParaRPr lang="en-US" sz="2300" dirty="0"/>
          </a:p>
          <a:p>
            <a:pPr lvl="1">
              <a:buFont typeface="Wingdings" charset="2"/>
              <a:buChar char="§"/>
            </a:pPr>
            <a:r>
              <a:rPr lang="en-US" sz="2300" dirty="0" smtClean="0"/>
              <a:t>ItemWriteListener</a:t>
            </a:r>
          </a:p>
          <a:p>
            <a:pPr lvl="1">
              <a:buFont typeface="Wingdings" charset="2"/>
              <a:buChar char="§"/>
            </a:pPr>
            <a:r>
              <a:rPr lang="en-US" sz="2300" dirty="0" smtClean="0"/>
              <a:t>SkipListener</a:t>
            </a: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Listener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6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Listeners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199" y="1556658"/>
            <a:ext cx="8195733" cy="4254168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JobExecutionListener</a:t>
            </a:r>
            <a:r>
              <a:rPr lang="en-US" sz="2400" dirty="0" smtClean="0"/>
              <a:t> is used to validate and setup required resources before running the job</a:t>
            </a:r>
          </a:p>
          <a:p>
            <a:r>
              <a:rPr lang="en-US" sz="2400" dirty="0" err="1" smtClean="0"/>
              <a:t>StepExcutionListener</a:t>
            </a:r>
            <a:r>
              <a:rPr lang="en-US" sz="2400" dirty="0" smtClean="0"/>
              <a:t> adds information to a bag available in the execution context</a:t>
            </a:r>
          </a:p>
          <a:p>
            <a:r>
              <a:rPr lang="en-US" sz="2400" dirty="0" smtClean="0"/>
              <a:t>Listeners provided mechanism for updating various counts on the request and response files</a:t>
            </a:r>
          </a:p>
          <a:p>
            <a:r>
              <a:rPr lang="en-US" sz="2400" dirty="0" err="1" smtClean="0"/>
              <a:t>ItemListeners</a:t>
            </a:r>
            <a:r>
              <a:rPr lang="en-US" sz="2400" dirty="0" smtClean="0"/>
              <a:t> helped to log better when there was error on reading or writing an item</a:t>
            </a:r>
          </a:p>
          <a:p>
            <a:r>
              <a:rPr lang="en-US" sz="2400" dirty="0" err="1" smtClean="0"/>
              <a:t>SkipListener</a:t>
            </a:r>
            <a:r>
              <a:rPr lang="en-US" sz="2400" dirty="0" smtClean="0"/>
              <a:t> logged the details of the error when the step skipped items during reading or writing</a:t>
            </a:r>
          </a:p>
          <a:p>
            <a:endParaRPr lang="en-US" sz="2400" dirty="0" smtClean="0"/>
          </a:p>
          <a:p>
            <a:pPr marL="400050" lvl="1" indent="0">
              <a:buNone/>
            </a:pPr>
            <a:endParaRPr lang="en-US" sz="16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377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listeners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199" y="1556658"/>
            <a:ext cx="8195733" cy="4254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326D6C"/>
                </a:solidFill>
                <a:latin typeface="Monaco" charset="0"/>
                <a:ea typeface="Monaco" charset="0"/>
                <a:cs typeface="Monaco" charset="0"/>
              </a:rPr>
              <a:t>&lt;job</a:t>
            </a:r>
            <a:r>
              <a:rPr lang="en-US" sz="160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smtClean="0">
                <a:solidFill>
                  <a:srgbClr val="6A006C"/>
                </a:solidFill>
                <a:latin typeface="Monaco" charset="0"/>
                <a:ea typeface="Monaco" charset="0"/>
                <a:cs typeface="Monaco" charset="0"/>
              </a:rPr>
              <a:t>id</a:t>
            </a:r>
            <a:r>
              <a:rPr lang="en-US" sz="1600" dirty="0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sz="1600" dirty="0">
                <a:solidFill>
                  <a:srgbClr val="1D00FF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sz="1600" dirty="0" smtClean="0">
                <a:solidFill>
                  <a:srgbClr val="1D00FF"/>
                </a:solidFill>
                <a:latin typeface="Monaco" charset="0"/>
                <a:ea typeface="Monaco" charset="0"/>
                <a:cs typeface="Monaco" charset="0"/>
              </a:rPr>
              <a:t>sampleJob1"</a:t>
            </a:r>
            <a:r>
              <a:rPr lang="en-US" sz="1600" dirty="0" smtClean="0">
                <a:solidFill>
                  <a:srgbClr val="326D6C"/>
                </a:solidFill>
                <a:latin typeface="Monaco" charset="0"/>
                <a:ea typeface="Monaco" charset="0"/>
                <a:cs typeface="Monaco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1600" dirty="0">
                <a:solidFill>
                  <a:srgbClr val="326D6C"/>
                </a:solidFill>
                <a:latin typeface="Monaco" charset="0"/>
                <a:ea typeface="Monaco" charset="0"/>
                <a:cs typeface="Monaco" charset="0"/>
              </a:rPr>
              <a:t>&lt;step</a:t>
            </a:r>
            <a:r>
              <a:rPr lang="en-US" sz="160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>
                <a:solidFill>
                  <a:srgbClr val="6A006C"/>
                </a:solidFill>
                <a:latin typeface="Monaco" charset="0"/>
                <a:ea typeface="Monaco" charset="0"/>
                <a:cs typeface="Monaco" charset="0"/>
              </a:rPr>
              <a:t>id</a:t>
            </a:r>
            <a:r>
              <a:rPr lang="en-US" sz="1600" dirty="0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sz="1600" dirty="0" smtClean="0">
                <a:solidFill>
                  <a:srgbClr val="1D00FF"/>
                </a:solidFill>
                <a:latin typeface="Monaco" charset="0"/>
                <a:ea typeface="Monaco" charset="0"/>
                <a:cs typeface="Monaco" charset="0"/>
              </a:rPr>
              <a:t>"loadData</a:t>
            </a:r>
            <a:r>
              <a:rPr lang="en-US" sz="1600" dirty="0">
                <a:solidFill>
                  <a:srgbClr val="1D00FF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smtClean="0">
                <a:solidFill>
                  <a:srgbClr val="6A006C"/>
                </a:solidFill>
                <a:latin typeface="Monaco" charset="0"/>
                <a:ea typeface="Monaco" charset="0"/>
                <a:cs typeface="Monaco" charset="0"/>
              </a:rPr>
              <a:t>parent</a:t>
            </a:r>
            <a:r>
              <a:rPr lang="en-US" sz="160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sz="1600" dirty="0">
                <a:solidFill>
                  <a:srgbClr val="1D00FF"/>
                </a:solidFill>
                <a:latin typeface="Monaco" charset="0"/>
                <a:ea typeface="Monaco" charset="0"/>
                <a:cs typeface="Monaco" charset="0"/>
              </a:rPr>
              <a:t>"s1"</a:t>
            </a:r>
            <a:r>
              <a:rPr lang="en-US" sz="160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smtClean="0">
                <a:solidFill>
                  <a:srgbClr val="6A006C"/>
                </a:solidFill>
                <a:latin typeface="Monaco" charset="0"/>
                <a:ea typeface="Monaco" charset="0"/>
                <a:cs typeface="Monaco" charset="0"/>
              </a:rPr>
              <a:t>next</a:t>
            </a:r>
            <a:r>
              <a:rPr lang="en-US" sz="1600" dirty="0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sz="1600" dirty="0">
                <a:solidFill>
                  <a:srgbClr val="1D00FF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sz="1600" dirty="0" smtClean="0">
                <a:solidFill>
                  <a:srgbClr val="1D00FF"/>
                </a:solidFill>
                <a:latin typeface="Monaco" charset="0"/>
                <a:ea typeface="Monaco" charset="0"/>
                <a:cs typeface="Monaco" charset="0"/>
              </a:rPr>
              <a:t>processData"</a:t>
            </a:r>
            <a:r>
              <a:rPr lang="en-US" sz="1600" dirty="0" smtClean="0">
                <a:solidFill>
                  <a:srgbClr val="326D6C"/>
                </a:solidFill>
                <a:latin typeface="Monaco" charset="0"/>
                <a:ea typeface="Monaco" charset="0"/>
                <a:cs typeface="Monaco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1600" dirty="0">
                <a:solidFill>
                  <a:srgbClr val="326D6C"/>
                </a:solidFill>
                <a:latin typeface="Monaco" charset="0"/>
                <a:ea typeface="Monaco" charset="0"/>
                <a:cs typeface="Monaco" charset="0"/>
              </a:rPr>
              <a:t>&lt;step</a:t>
            </a:r>
            <a:r>
              <a:rPr lang="en-US" sz="160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smtClean="0">
                <a:solidFill>
                  <a:srgbClr val="6A006C"/>
                </a:solidFill>
                <a:latin typeface="Monaco" charset="0"/>
                <a:ea typeface="Monaco" charset="0"/>
                <a:cs typeface="Monaco" charset="0"/>
              </a:rPr>
              <a:t>id</a:t>
            </a:r>
            <a:r>
              <a:rPr lang="en-US" sz="1600" dirty="0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sz="1600" dirty="0">
                <a:solidFill>
                  <a:srgbClr val="1D00FF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sz="1600" dirty="0" smtClean="0">
                <a:solidFill>
                  <a:srgbClr val="1D00FF"/>
                </a:solidFill>
                <a:latin typeface="Monaco" charset="0"/>
                <a:ea typeface="Monaco" charset="0"/>
                <a:cs typeface="Monaco" charset="0"/>
              </a:rPr>
              <a:t>processData</a:t>
            </a:r>
            <a:r>
              <a:rPr lang="en-US" sz="1600" dirty="0">
                <a:solidFill>
                  <a:srgbClr val="1D00FF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smtClean="0">
                <a:solidFill>
                  <a:srgbClr val="6A006C"/>
                </a:solidFill>
                <a:latin typeface="Monaco" charset="0"/>
                <a:ea typeface="Monaco" charset="0"/>
                <a:cs typeface="Monaco" charset="0"/>
              </a:rPr>
              <a:t>parent</a:t>
            </a:r>
            <a:r>
              <a:rPr lang="en-US" sz="1600" dirty="0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sz="1600" dirty="0" smtClean="0">
                <a:solidFill>
                  <a:srgbClr val="1D00FF"/>
                </a:solidFill>
                <a:latin typeface="Monaco" charset="0"/>
                <a:ea typeface="Monaco" charset="0"/>
                <a:cs typeface="Monaco" charset="0"/>
              </a:rPr>
              <a:t>”s2"</a:t>
            </a:r>
            <a:r>
              <a:rPr lang="en-US" sz="1600" dirty="0" smtClean="0">
                <a:solidFill>
                  <a:srgbClr val="326D6C"/>
                </a:solidFill>
                <a:latin typeface="Monaco" charset="0"/>
                <a:ea typeface="Monaco" charset="0"/>
                <a:cs typeface="Monaco" charset="0"/>
              </a:rPr>
              <a:t>/&gt;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26D6C"/>
                </a:solidFill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600" dirty="0" smtClean="0">
                <a:solidFill>
                  <a:srgbClr val="326D6C"/>
                </a:solidFill>
                <a:latin typeface="Monaco" charset="0"/>
                <a:ea typeface="Monaco" charset="0"/>
                <a:cs typeface="Monaco" charset="0"/>
              </a:rPr>
              <a:t>  &lt;listeners&gt;</a:t>
            </a:r>
            <a:endParaRPr lang="en-US" sz="1600" dirty="0">
              <a:solidFill>
                <a:srgbClr val="000000"/>
              </a:solidFill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26D6C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smtClean="0">
                <a:solidFill>
                  <a:srgbClr val="326D6C"/>
                </a:solidFill>
                <a:latin typeface="Monaco" charset="0"/>
                <a:ea typeface="Monaco" charset="0"/>
                <a:cs typeface="Monaco" charset="0"/>
              </a:rPr>
              <a:t>        &lt;listener ref=</a:t>
            </a:r>
            <a:r>
              <a:rPr lang="en-US" sz="1600" dirty="0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smtClean="0">
                <a:solidFill>
                  <a:srgbClr val="6A006C"/>
                </a:solidFill>
                <a:latin typeface="Monaco" charset="0"/>
                <a:ea typeface="Monaco" charset="0"/>
                <a:cs typeface="Monaco" charset="0"/>
              </a:rPr>
              <a:t>id</a:t>
            </a:r>
            <a:r>
              <a:rPr lang="en-US" sz="1600" dirty="0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sz="1600" dirty="0">
                <a:solidFill>
                  <a:srgbClr val="1D00FF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sz="1600" dirty="0" smtClean="0">
                <a:solidFill>
                  <a:srgbClr val="1D00FF"/>
                </a:solidFill>
                <a:latin typeface="Monaco" charset="0"/>
                <a:ea typeface="Monaco" charset="0"/>
                <a:cs typeface="Monaco" charset="0"/>
              </a:rPr>
              <a:t>sampleListener"</a:t>
            </a:r>
            <a:r>
              <a:rPr lang="en-US" sz="1600" dirty="0" smtClean="0">
                <a:solidFill>
                  <a:srgbClr val="326D6C"/>
                </a:solidFill>
                <a:latin typeface="Monaco" charset="0"/>
                <a:ea typeface="Monaco" charset="0"/>
                <a:cs typeface="Monaco" charset="0"/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326D6C"/>
                </a:solidFill>
                <a:latin typeface="Monaco" charset="0"/>
                <a:ea typeface="Monaco" charset="0"/>
                <a:cs typeface="Monaco" charset="0"/>
              </a:rPr>
              <a:t>    &lt;/listeners</a:t>
            </a:r>
            <a:r>
              <a:rPr lang="en-US" sz="1600" dirty="0">
                <a:solidFill>
                  <a:srgbClr val="326D6C"/>
                </a:solidFill>
                <a:latin typeface="Monaco" charset="0"/>
                <a:ea typeface="Monaco" charset="0"/>
                <a:cs typeface="Monaco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326D6C"/>
                </a:solidFill>
                <a:latin typeface="Monaco" charset="0"/>
                <a:ea typeface="Monaco" charset="0"/>
                <a:cs typeface="Monaco" charset="0"/>
              </a:rPr>
              <a:t>&lt;/</a:t>
            </a:r>
            <a:r>
              <a:rPr lang="en-US" sz="1600" dirty="0">
                <a:solidFill>
                  <a:srgbClr val="326D6C"/>
                </a:solidFill>
                <a:latin typeface="Monaco" charset="0"/>
                <a:ea typeface="Monaco" charset="0"/>
                <a:cs typeface="Monaco" charset="0"/>
              </a:rPr>
              <a:t>job</a:t>
            </a:r>
            <a:r>
              <a:rPr lang="en-US" sz="1600" dirty="0" smtClean="0">
                <a:solidFill>
                  <a:srgbClr val="326D6C"/>
                </a:solidFill>
                <a:latin typeface="Monaco" charset="0"/>
                <a:ea typeface="Monaco" charset="0"/>
                <a:cs typeface="Monaco" charset="0"/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7F0055"/>
                </a:solidFill>
                <a:latin typeface="Monaco" charset="0"/>
                <a:ea typeface="Monaco" charset="0"/>
                <a:cs typeface="Monaco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 SampleListener implements </a:t>
            </a:r>
            <a:r>
              <a:rPr lang="en-US" sz="1600" dirty="0" smtClean="0">
                <a:solidFill>
                  <a:srgbClr val="7F0055"/>
                </a:solidFill>
                <a:latin typeface="Monaco" charset="0"/>
                <a:ea typeface="Monaco" charset="0"/>
                <a:cs typeface="Monaco" charset="0"/>
              </a:rPr>
              <a:t>interface</a:t>
            </a:r>
            <a:r>
              <a:rPr lang="en-US" sz="1600" dirty="0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 JobExecutionListener {</a:t>
            </a:r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1600" dirty="0" smtClean="0">
                <a:solidFill>
                  <a:srgbClr val="7F0055"/>
                </a:solidFill>
                <a:latin typeface="Monaco" charset="0"/>
                <a:ea typeface="Monaco" charset="0"/>
                <a:cs typeface="Monaco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beforeJob</a:t>
            </a:r>
            <a:r>
              <a:rPr lang="en-US" sz="1600" dirty="0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JobExecution</a:t>
            </a:r>
            <a:r>
              <a:rPr lang="en-US" sz="1600" dirty="0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err="1" smtClean="0">
                <a:solidFill>
                  <a:srgbClr val="6A3E3E"/>
                </a:solidFill>
                <a:latin typeface="Monaco" charset="0"/>
                <a:ea typeface="Monaco" charset="0"/>
                <a:cs typeface="Monaco" charset="0"/>
              </a:rPr>
              <a:t>jobExecution</a:t>
            </a:r>
            <a:r>
              <a:rPr lang="en-US" sz="1600" dirty="0" smtClean="0">
                <a:solidFill>
                  <a:srgbClr val="6A3E3E"/>
                </a:solidFill>
                <a:latin typeface="Monaco" charset="0"/>
                <a:ea typeface="Monaco" charset="0"/>
                <a:cs typeface="Monaco" charset="0"/>
              </a:rPr>
              <a:t>) </a:t>
            </a:r>
            <a:r>
              <a:rPr lang="en-US" sz="160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{</a:t>
            </a:r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326D6C"/>
                </a:solidFill>
                <a:latin typeface="Monaco" charset="0"/>
                <a:ea typeface="Monaco" charset="0"/>
                <a:cs typeface="Monaco" charset="0"/>
              </a:rPr>
              <a:t>	//Do Something before job</a:t>
            </a:r>
            <a:r>
              <a:rPr lang="en-US" sz="1600" dirty="0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};</a:t>
            </a:r>
            <a:endParaRPr lang="en-US" sz="1600" dirty="0" smtClean="0">
              <a:solidFill>
                <a:srgbClr val="6A3E3E"/>
              </a:solidFill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1600" dirty="0" smtClean="0">
                <a:solidFill>
                  <a:srgbClr val="7F0055"/>
                </a:solidFill>
                <a:latin typeface="Monaco" charset="0"/>
                <a:ea typeface="Monaco" charset="0"/>
                <a:cs typeface="Monaco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afterJob</a:t>
            </a:r>
            <a:r>
              <a:rPr lang="en-US" sz="1600" dirty="0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JobExecution</a:t>
            </a:r>
            <a:r>
              <a:rPr lang="en-US" sz="1600" dirty="0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err="1" smtClean="0">
                <a:solidFill>
                  <a:srgbClr val="6A3E3E"/>
                </a:solidFill>
                <a:latin typeface="Monaco" charset="0"/>
                <a:ea typeface="Monaco" charset="0"/>
                <a:cs typeface="Monaco" charset="0"/>
              </a:rPr>
              <a:t>jobExecution</a:t>
            </a:r>
            <a:r>
              <a:rPr lang="en-US" sz="1600" dirty="0" smtClean="0">
                <a:solidFill>
                  <a:srgbClr val="6A3E3E"/>
                </a:solidFill>
                <a:latin typeface="Monaco" charset="0"/>
                <a:ea typeface="Monaco" charset="0"/>
                <a:cs typeface="Monaco" charset="0"/>
              </a:rPr>
              <a:t>) </a:t>
            </a:r>
            <a:r>
              <a:rPr lang="en-US" sz="1600" dirty="0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{</a:t>
            </a:r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26D6C"/>
                </a:solidFill>
                <a:latin typeface="Monaco" charset="0"/>
                <a:ea typeface="Monaco" charset="0"/>
                <a:cs typeface="Monaco" charset="0"/>
              </a:rPr>
              <a:t>	//Do Something </a:t>
            </a:r>
            <a:r>
              <a:rPr lang="en-US" sz="1600" dirty="0" smtClean="0">
                <a:solidFill>
                  <a:srgbClr val="326D6C"/>
                </a:solidFill>
                <a:latin typeface="Monaco" charset="0"/>
                <a:ea typeface="Monaco" charset="0"/>
                <a:cs typeface="Monaco" charset="0"/>
              </a:rPr>
              <a:t>after </a:t>
            </a:r>
            <a:r>
              <a:rPr lang="en-US" sz="1600" dirty="0">
                <a:solidFill>
                  <a:srgbClr val="326D6C"/>
                </a:solidFill>
                <a:latin typeface="Monaco" charset="0"/>
                <a:ea typeface="Monaco" charset="0"/>
                <a:cs typeface="Monaco" charset="0"/>
              </a:rPr>
              <a:t>job</a:t>
            </a:r>
            <a:r>
              <a:rPr lang="en-US" sz="1600" dirty="0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};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81586" y="945397"/>
            <a:ext cx="184731" cy="40011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>
              <a:spcBef>
                <a:spcPct val="0"/>
              </a:spcBef>
            </a:pPr>
            <a:endParaRPr lang="en-US" sz="20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Sample Listener </a:t>
            </a:r>
            <a:r>
              <a:rPr lang="en-US" err="1" smtClean="0"/>
              <a:t>Config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Flow</a:t>
            </a:r>
            <a:endParaRPr lang="en-US" dirty="0"/>
          </a:p>
        </p:txBody>
      </p:sp>
      <p:pic>
        <p:nvPicPr>
          <p:cNvPr id="4" name="Picture Placeholder 3" descr="Icon_MagnifyingGlass_EPS_White.eps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86" r="8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0355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FLOW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199" y="1556658"/>
            <a:ext cx="8195733" cy="425416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Our Use Cases</a:t>
            </a:r>
          </a:p>
          <a:p>
            <a:pPr lvl="1"/>
            <a:r>
              <a:rPr lang="en-US" sz="2300" dirty="0" smtClean="0"/>
              <a:t>Skip steps based on injected property value</a:t>
            </a:r>
          </a:p>
          <a:p>
            <a:pPr lvl="1"/>
            <a:r>
              <a:rPr lang="en-US" sz="2300" dirty="0" smtClean="0"/>
              <a:t>Alternate flow to handle re-processing requests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Decider</a:t>
            </a:r>
          </a:p>
        </p:txBody>
      </p:sp>
    </p:spTree>
    <p:extLst>
      <p:ext uri="{BB962C8B-B14F-4D97-AF65-F5344CB8AC3E}">
        <p14:creationId xmlns:p14="http://schemas.microsoft.com/office/powerpoint/2010/main" val="140613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199" y="1556658"/>
            <a:ext cx="8195733" cy="4254168"/>
          </a:xfrm>
        </p:spPr>
        <p:txBody>
          <a:bodyPr>
            <a:normAutofit/>
          </a:bodyPr>
          <a:lstStyle/>
          <a:p>
            <a:r>
              <a:rPr lang="en-US" dirty="0"/>
              <a:t>Why Spring Batch</a:t>
            </a:r>
          </a:p>
          <a:p>
            <a:r>
              <a:rPr lang="en-US" dirty="0"/>
              <a:t>Sample Spring Batch Job</a:t>
            </a:r>
          </a:p>
          <a:p>
            <a:r>
              <a:rPr lang="en-US" dirty="0"/>
              <a:t>Restartability</a:t>
            </a:r>
          </a:p>
          <a:p>
            <a:r>
              <a:rPr lang="en-US" dirty="0"/>
              <a:t>Listeners</a:t>
            </a:r>
          </a:p>
          <a:p>
            <a:r>
              <a:rPr lang="en-US" dirty="0"/>
              <a:t>Conditional Flow</a:t>
            </a:r>
          </a:p>
          <a:p>
            <a:r>
              <a:rPr lang="en-US" dirty="0"/>
              <a:t>Flow and Step Reuse</a:t>
            </a:r>
          </a:p>
          <a:p>
            <a:r>
              <a:rPr lang="en-US" dirty="0"/>
              <a:t>Partitioning</a:t>
            </a:r>
          </a:p>
          <a:p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60586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FLOW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199" y="1556658"/>
            <a:ext cx="8195733" cy="4254168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Monaco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org.springframework.batch.core.job.flow.JobExecutionDecider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pPr marL="0" indent="0">
              <a:buNone/>
            </a:pPr>
            <a:endParaRPr lang="en-US" sz="2300" b="1" dirty="0" smtClean="0">
              <a:solidFill>
                <a:srgbClr val="7F0055"/>
              </a:solidFill>
              <a:latin typeface="Monaco" charset="0"/>
            </a:endParaRPr>
          </a:p>
          <a:p>
            <a:pPr marL="0" indent="0">
              <a:buNone/>
            </a:pPr>
            <a:r>
              <a:rPr lang="en-US" sz="230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23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3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2300" b="1" dirty="0">
                <a:solidFill>
                  <a:srgbClr val="000000"/>
                </a:solidFill>
                <a:latin typeface="Monaco" charset="0"/>
              </a:rPr>
              <a:t> PropertyBasedJobDecider </a:t>
            </a:r>
            <a:endParaRPr lang="en-US" sz="2300" b="1" dirty="0" smtClean="0">
              <a:solidFill>
                <a:srgbClr val="000000"/>
              </a:solidFill>
              <a:latin typeface="Monaco" charset="0"/>
            </a:endParaRPr>
          </a:p>
          <a:p>
            <a:pPr marL="0" indent="0">
              <a:buNone/>
            </a:pPr>
            <a:r>
              <a:rPr lang="en-US" sz="23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300" b="1" dirty="0" smtClean="0">
                <a:solidFill>
                  <a:srgbClr val="000000"/>
                </a:solidFill>
                <a:latin typeface="Monaco" charset="0"/>
              </a:rPr>
              <a:t>         </a:t>
            </a:r>
            <a:r>
              <a:rPr lang="en-US" sz="2300" b="1" dirty="0" smtClean="0">
                <a:solidFill>
                  <a:srgbClr val="7F0055"/>
                </a:solidFill>
                <a:latin typeface="Monaco" charset="0"/>
              </a:rPr>
              <a:t>implements</a:t>
            </a:r>
            <a:r>
              <a:rPr lang="en-US" sz="23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300" b="1" dirty="0">
                <a:solidFill>
                  <a:srgbClr val="000000"/>
                </a:solidFill>
                <a:latin typeface="Monaco" charset="0"/>
              </a:rPr>
              <a:t>JobExecutionDecider {</a:t>
            </a:r>
          </a:p>
          <a:p>
            <a:pPr marL="0" indent="0">
              <a:buNone/>
            </a:pPr>
            <a:r>
              <a:rPr lang="de-DE" sz="2300" dirty="0">
                <a:solidFill>
                  <a:srgbClr val="000000"/>
                </a:solidFill>
                <a:latin typeface="Monaco" charset="0"/>
              </a:rPr>
              <a:t>    </a:t>
            </a:r>
            <a:endParaRPr lang="de-DE" sz="2300" dirty="0" smtClean="0">
              <a:solidFill>
                <a:srgbClr val="000000"/>
              </a:solidFill>
              <a:latin typeface="Monaco" charset="0"/>
            </a:endParaRPr>
          </a:p>
          <a:p>
            <a:pPr marL="0" indent="0">
              <a:buNone/>
            </a:pPr>
            <a:r>
              <a:rPr lang="de-DE" sz="23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de-DE" sz="2300" b="1" dirty="0" smtClean="0">
                <a:solidFill>
                  <a:srgbClr val="7F0055"/>
                </a:solidFill>
                <a:latin typeface="Monaco" charset="0"/>
              </a:rPr>
              <a:t>private </a:t>
            </a:r>
            <a:r>
              <a:rPr lang="de-DE" sz="2300" b="1" dirty="0" smtClean="0">
                <a:solidFill>
                  <a:srgbClr val="000000"/>
                </a:solidFill>
                <a:latin typeface="Monaco" charset="0"/>
              </a:rPr>
              <a:t>Boolean </a:t>
            </a:r>
            <a:r>
              <a:rPr lang="de-DE" sz="2300" b="1" dirty="0" err="1" smtClean="0">
                <a:solidFill>
                  <a:srgbClr val="000000"/>
                </a:solidFill>
                <a:latin typeface="Monaco" charset="0"/>
              </a:rPr>
              <a:t>stepEnabledProperty</a:t>
            </a:r>
            <a:r>
              <a:rPr lang="de-DE" sz="2300" b="1" dirty="0" smtClean="0">
                <a:solidFill>
                  <a:srgbClr val="7F0055"/>
                </a:solidFill>
                <a:latin typeface="Monaco" charset="0"/>
              </a:rPr>
              <a:t>;</a:t>
            </a:r>
            <a:endParaRPr lang="de-DE" sz="2300" dirty="0">
              <a:solidFill>
                <a:srgbClr val="000000"/>
              </a:solidFill>
              <a:latin typeface="Monaco" charset="0"/>
            </a:endParaRPr>
          </a:p>
          <a:p>
            <a:pPr marL="0" indent="0">
              <a:buNone/>
            </a:pPr>
            <a:endParaRPr lang="de-DE" sz="2300" dirty="0" smtClean="0">
              <a:solidFill>
                <a:srgbClr val="000000"/>
              </a:solidFill>
              <a:latin typeface="Monaco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2400" dirty="0" smtClean="0">
                <a:solidFill>
                  <a:srgbClr val="646464"/>
                </a:solidFill>
                <a:latin typeface="Monaco" charset="0"/>
              </a:rPr>
              <a:t>@</a:t>
            </a:r>
            <a:r>
              <a:rPr lang="en-US" sz="2400" dirty="0">
                <a:solidFill>
                  <a:srgbClr val="646464"/>
                </a:solidFill>
                <a:latin typeface="Monaco" charset="0"/>
              </a:rPr>
              <a:t>Override</a:t>
            </a:r>
          </a:p>
          <a:p>
            <a:pPr marL="0" indent="0">
              <a:buNone/>
            </a:pPr>
            <a:r>
              <a:rPr lang="de-DE" sz="2300" b="1" dirty="0" smtClean="0">
                <a:solidFill>
                  <a:srgbClr val="7F0055"/>
                </a:solidFill>
                <a:latin typeface="Monaco" charset="0"/>
              </a:rPr>
              <a:t>  </a:t>
            </a:r>
            <a:r>
              <a:rPr lang="de-DE" sz="2300" b="1" dirty="0" err="1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de-DE" sz="23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de-DE" sz="2300" b="1" dirty="0" err="1">
                <a:solidFill>
                  <a:srgbClr val="000000"/>
                </a:solidFill>
                <a:latin typeface="Monaco" charset="0"/>
              </a:rPr>
              <a:t>FlowExecutionStatus</a:t>
            </a:r>
            <a:r>
              <a:rPr lang="de-DE" sz="23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de-DE" sz="2300" b="1" dirty="0" err="1">
                <a:solidFill>
                  <a:srgbClr val="000000"/>
                </a:solidFill>
                <a:latin typeface="Monaco" charset="0"/>
              </a:rPr>
              <a:t>decide</a:t>
            </a:r>
            <a:r>
              <a:rPr lang="de-DE" sz="23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de-DE" sz="2300" b="1" dirty="0" err="1">
                <a:solidFill>
                  <a:srgbClr val="000000"/>
                </a:solidFill>
                <a:latin typeface="Monaco" charset="0"/>
              </a:rPr>
              <a:t>JobExecution</a:t>
            </a:r>
            <a:r>
              <a:rPr lang="de-DE" sz="23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de-DE" sz="2300" b="1" dirty="0" err="1">
                <a:solidFill>
                  <a:srgbClr val="6A3E3E"/>
                </a:solidFill>
                <a:latin typeface="Monaco" charset="0"/>
              </a:rPr>
              <a:t>jobExecution</a:t>
            </a:r>
            <a:r>
              <a:rPr lang="de-DE" sz="2300" b="1" dirty="0">
                <a:solidFill>
                  <a:srgbClr val="000000"/>
                </a:solidFill>
                <a:latin typeface="Monaco" charset="0"/>
              </a:rPr>
              <a:t>,     </a:t>
            </a:r>
          </a:p>
          <a:p>
            <a:pPr marL="0" indent="0">
              <a:buNone/>
            </a:pPr>
            <a:r>
              <a:rPr lang="de-DE" sz="2300" dirty="0">
                <a:solidFill>
                  <a:srgbClr val="000000"/>
                </a:solidFill>
                <a:latin typeface="Monaco" charset="0"/>
              </a:rPr>
              <a:t>                                 </a:t>
            </a:r>
            <a:r>
              <a:rPr lang="de-DE" sz="2300" dirty="0" err="1" smtClean="0">
                <a:solidFill>
                  <a:srgbClr val="000000"/>
                </a:solidFill>
                <a:latin typeface="Monaco" charset="0"/>
              </a:rPr>
              <a:t>StepExecution</a:t>
            </a:r>
            <a:r>
              <a:rPr lang="de-DE" sz="23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de-DE" sz="2300" dirty="0" err="1">
                <a:solidFill>
                  <a:srgbClr val="6A3E3E"/>
                </a:solidFill>
                <a:latin typeface="Monaco" charset="0"/>
              </a:rPr>
              <a:t>stepExecution</a:t>
            </a:r>
            <a:r>
              <a:rPr lang="de-DE" sz="2300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pPr marL="0" indent="0">
              <a:buNone/>
            </a:pPr>
            <a:endParaRPr lang="de-DE" sz="2300" dirty="0">
              <a:latin typeface="Monaco" charset="0"/>
            </a:endParaRPr>
          </a:p>
          <a:p>
            <a:pPr marL="0" indent="0">
              <a:buNone/>
            </a:pPr>
            <a:r>
              <a:rPr lang="de-DE" sz="23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de-DE" sz="2300" b="1" dirty="0" err="1" smtClean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de-DE" sz="2300" b="1" dirty="0" smtClean="0">
                <a:solidFill>
                  <a:srgbClr val="7F0055"/>
                </a:solidFill>
                <a:latin typeface="Monaco" charset="0"/>
              </a:rPr>
              <a:t> </a:t>
            </a:r>
            <a:r>
              <a:rPr lang="de-DE" sz="2300" b="1" i="1" dirty="0" err="1" smtClean="0">
                <a:solidFill>
                  <a:srgbClr val="0000C0"/>
                </a:solidFill>
                <a:latin typeface="Monaco" charset="0"/>
              </a:rPr>
              <a:t>TRUE</a:t>
            </a:r>
            <a:r>
              <a:rPr lang="de-DE" sz="2300" b="1" i="1" dirty="0" err="1" smtClean="0">
                <a:solidFill>
                  <a:srgbClr val="000000"/>
                </a:solidFill>
                <a:latin typeface="Monaco" charset="0"/>
              </a:rPr>
              <a:t>.equals</a:t>
            </a:r>
            <a:r>
              <a:rPr lang="de-DE" sz="2300" b="1" i="1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de-DE" sz="2300" b="1" i="1" dirty="0" err="1" smtClean="0">
                <a:solidFill>
                  <a:srgbClr val="000000"/>
                </a:solidFill>
                <a:latin typeface="Monaco" charset="0"/>
              </a:rPr>
              <a:t>stepEnabledProperty</a:t>
            </a:r>
            <a:r>
              <a:rPr lang="de-DE" sz="2300" b="1" i="1" dirty="0" smtClean="0">
                <a:solidFill>
                  <a:srgbClr val="000000"/>
                </a:solidFill>
                <a:latin typeface="Monaco" charset="0"/>
              </a:rPr>
              <a:t>) ? COMPLETED : FAILED;</a:t>
            </a:r>
            <a:endParaRPr lang="de-DE" sz="2300" b="1" i="1" dirty="0">
              <a:solidFill>
                <a:srgbClr val="000000"/>
              </a:solidFill>
              <a:latin typeface="Monaco" charset="0"/>
            </a:endParaRPr>
          </a:p>
          <a:p>
            <a:pPr marL="0" indent="0">
              <a:buNone/>
            </a:pPr>
            <a:r>
              <a:rPr lang="de-DE" sz="2300" dirty="0" smtClean="0">
                <a:solidFill>
                  <a:srgbClr val="000000"/>
                </a:solidFill>
                <a:latin typeface="Monaco" charset="0"/>
              </a:rPr>
              <a:t>  }</a:t>
            </a:r>
            <a:endParaRPr lang="de-DE" sz="2300" dirty="0">
              <a:solidFill>
                <a:srgbClr val="000000"/>
              </a:solidFill>
              <a:latin typeface="Monaco" charset="0"/>
            </a:endParaRPr>
          </a:p>
          <a:p>
            <a:pPr marL="0" indent="0">
              <a:buNone/>
            </a:pPr>
            <a:r>
              <a:rPr lang="de-DE" sz="23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23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Decider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92087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FLOW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199" y="1869592"/>
            <a:ext cx="8447315" cy="3941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s-IS" sz="1800" dirty="0" smtClean="0">
                <a:solidFill>
                  <a:srgbClr val="008080"/>
                </a:solidFill>
                <a:latin typeface="Monaco" charset="0"/>
              </a:rPr>
              <a:t>…</a:t>
            </a:r>
            <a:endParaRPr lang="en-US" sz="1800" dirty="0" smtClean="0">
              <a:solidFill>
                <a:srgbClr val="008080"/>
              </a:solidFill>
              <a:latin typeface="Monaco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latin typeface="Monaco" charset="0"/>
              </a:rPr>
              <a:t>decision </a:t>
            </a:r>
            <a:r>
              <a:rPr lang="en-US" sz="1800" dirty="0">
                <a:solidFill>
                  <a:srgbClr val="7F007F"/>
                </a:solidFill>
                <a:latin typeface="Monaco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800" i="1" dirty="0" err="1" smtClean="0">
                <a:solidFill>
                  <a:srgbClr val="2A00FF"/>
                </a:solidFill>
                <a:latin typeface="Monaco" charset="0"/>
              </a:rPr>
              <a:t>processDecision</a:t>
            </a:r>
            <a:r>
              <a:rPr lang="en-US" sz="1800" i="1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800" i="1" dirty="0" smtClean="0">
                <a:solidFill>
                  <a:srgbClr val="2A00FF"/>
                </a:solidFill>
                <a:latin typeface="Monaco" charset="0"/>
              </a:rPr>
              <a:t> </a:t>
            </a:r>
            <a:r>
              <a:rPr lang="en-US" sz="1800" i="1" dirty="0" smtClean="0">
                <a:solidFill>
                  <a:srgbClr val="7F007F"/>
                </a:solidFill>
                <a:latin typeface="Monaco" charset="0"/>
              </a:rPr>
              <a:t>decider</a:t>
            </a:r>
            <a:r>
              <a:rPr lang="en-US" sz="1800" i="1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Monaco" charset="0"/>
              </a:rPr>
              <a:t>processStepDecider</a:t>
            </a:r>
            <a:r>
              <a:rPr lang="en-US" sz="1800" i="1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800" i="1" dirty="0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8080"/>
                </a:solidFill>
                <a:latin typeface="Monaco" charset="0"/>
              </a:rPr>
              <a:t>  &lt;</a:t>
            </a:r>
            <a:r>
              <a:rPr lang="en-US" sz="1800" dirty="0" smtClean="0">
                <a:solidFill>
                  <a:srgbClr val="3F7F7F"/>
                </a:solidFill>
                <a:latin typeface="Monaco" charset="0"/>
              </a:rPr>
              <a:t>end </a:t>
            </a:r>
            <a:r>
              <a:rPr lang="en-US" sz="1800" dirty="0">
                <a:solidFill>
                  <a:srgbClr val="7F007F"/>
                </a:solidFill>
                <a:latin typeface="Monaco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Monaco" charset="0"/>
              </a:rPr>
              <a:t>"FAILED" </a:t>
            </a:r>
            <a:r>
              <a:rPr lang="en-US" sz="1800" i="1" dirty="0">
                <a:solidFill>
                  <a:srgbClr val="008080"/>
                </a:solidFill>
                <a:latin typeface="Monaco" charset="0"/>
              </a:rPr>
              <a:t>/&gt;</a:t>
            </a:r>
            <a:r>
              <a:rPr lang="en-US" sz="1800" i="1" dirty="0">
                <a:solidFill>
                  <a:srgbClr val="000000"/>
                </a:solidFill>
                <a:latin typeface="Monaco" charset="0"/>
              </a:rPr>
              <a:t>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8080"/>
                </a:solidFill>
                <a:latin typeface="Monaco" charset="0"/>
              </a:rPr>
              <a:t>  &lt;</a:t>
            </a:r>
            <a:r>
              <a:rPr lang="en-US" sz="1800" dirty="0" smtClean="0">
                <a:solidFill>
                  <a:srgbClr val="3F7F7F"/>
                </a:solidFill>
                <a:latin typeface="Monaco" charset="0"/>
              </a:rPr>
              <a:t>next </a:t>
            </a:r>
            <a:r>
              <a:rPr lang="en-US" sz="1800" dirty="0">
                <a:solidFill>
                  <a:srgbClr val="7F007F"/>
                </a:solidFill>
                <a:latin typeface="Monaco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Monaco" charset="0"/>
              </a:rPr>
              <a:t>"COMPLETED" </a:t>
            </a:r>
            <a:r>
              <a:rPr lang="en-US" sz="1800" i="1" dirty="0" smtClean="0">
                <a:solidFill>
                  <a:srgbClr val="7F007F"/>
                </a:solidFill>
                <a:latin typeface="Monaco" charset="0"/>
              </a:rPr>
              <a:t>to</a:t>
            </a:r>
            <a:r>
              <a:rPr lang="en-US" sz="1800" i="1" dirty="0" smtClean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800" i="1" dirty="0" err="1" smtClean="0">
                <a:solidFill>
                  <a:srgbClr val="2A00FF"/>
                </a:solidFill>
                <a:latin typeface="Monaco" charset="0"/>
              </a:rPr>
              <a:t>processStep</a:t>
            </a:r>
            <a:r>
              <a:rPr lang="en-US" sz="1800" i="1" dirty="0" smtClean="0">
                <a:solidFill>
                  <a:srgbClr val="2A00FF"/>
                </a:solidFill>
                <a:latin typeface="Monaco" charset="0"/>
              </a:rPr>
              <a:t>" </a:t>
            </a:r>
            <a:r>
              <a:rPr lang="en-US" sz="1800" i="1" dirty="0">
                <a:solidFill>
                  <a:srgbClr val="008080"/>
                </a:solidFill>
                <a:latin typeface="Monaco" charset="0"/>
              </a:rPr>
              <a:t>/&gt;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8080"/>
                </a:solidFill>
                <a:latin typeface="Monaco" charset="0"/>
              </a:rPr>
              <a:t>&lt;/</a:t>
            </a:r>
            <a:r>
              <a:rPr lang="en-US" sz="1800" dirty="0" smtClean="0">
                <a:solidFill>
                  <a:srgbClr val="3F7F7F"/>
                </a:solidFill>
                <a:latin typeface="Monaco" charset="0"/>
              </a:rPr>
              <a:t>decision</a:t>
            </a:r>
            <a:r>
              <a:rPr lang="en-US" sz="1800" dirty="0" smtClean="0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None/>
            </a:pPr>
            <a:endParaRPr lang="en-US" sz="1800" dirty="0">
              <a:solidFill>
                <a:srgbClr val="008080"/>
              </a:solidFill>
              <a:latin typeface="Monaco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Monaco" charset="0"/>
              </a:rPr>
              <a:t>step </a:t>
            </a:r>
            <a:r>
              <a:rPr lang="en-US" sz="1800" dirty="0" smtClean="0">
                <a:solidFill>
                  <a:srgbClr val="7F007F"/>
                </a:solidFill>
                <a:latin typeface="Monaco" charset="0"/>
              </a:rPr>
              <a:t>id</a:t>
            </a:r>
            <a:r>
              <a:rPr lang="en-US" sz="1800" dirty="0" smtClean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800" i="1" dirty="0" err="1" smtClean="0">
                <a:solidFill>
                  <a:srgbClr val="2A00FF"/>
                </a:solidFill>
                <a:latin typeface="Monaco" charset="0"/>
              </a:rPr>
              <a:t>processStep</a:t>
            </a:r>
            <a:r>
              <a:rPr lang="en-US" sz="1800" i="1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is-IS" sz="1800" dirty="0" smtClean="0">
                <a:solidFill>
                  <a:srgbClr val="008080"/>
                </a:solidFill>
                <a:latin typeface="Monaco" charset="0"/>
              </a:rPr>
              <a:t>…</a:t>
            </a:r>
            <a:endParaRPr lang="en-US" sz="1800" dirty="0">
              <a:solidFill>
                <a:srgbClr val="008080"/>
              </a:solidFill>
              <a:latin typeface="Monaco" charset="0"/>
            </a:endParaRPr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Use a decider in the job flow</a:t>
            </a:r>
          </a:p>
        </p:txBody>
      </p:sp>
    </p:spTree>
    <p:extLst>
      <p:ext uri="{BB962C8B-B14F-4D97-AF65-F5344CB8AC3E}">
        <p14:creationId xmlns:p14="http://schemas.microsoft.com/office/powerpoint/2010/main" val="102924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FLOW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Our use cases</a:t>
            </a:r>
          </a:p>
          <a:p>
            <a:pPr lvl="1"/>
            <a:r>
              <a:rPr lang="en-US" sz="2300" dirty="0" smtClean="0"/>
              <a:t>Repeat steps for multiple request files</a:t>
            </a:r>
          </a:p>
          <a:p>
            <a:pPr lvl="1"/>
            <a:r>
              <a:rPr lang="en-US" sz="2300" dirty="0" smtClean="0"/>
              <a:t>Abort job for fatal errors</a:t>
            </a:r>
          </a:p>
          <a:p>
            <a:pPr marL="0" indent="0">
              <a:buNone/>
            </a:pPr>
            <a:endParaRPr lang="en-US" sz="1200" b="1" dirty="0" smtClean="0">
              <a:solidFill>
                <a:srgbClr val="7F0055"/>
              </a:solidFill>
              <a:latin typeface="Monaco" charset="0"/>
            </a:endParaRPr>
          </a:p>
          <a:p>
            <a:pPr marL="0" indent="0">
              <a:buNone/>
            </a:pPr>
            <a:endParaRPr lang="fi-FI" sz="1800" dirty="0">
              <a:solidFill>
                <a:srgbClr val="008080"/>
              </a:solidFill>
              <a:latin typeface="Monaco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Step Listener </a:t>
            </a:r>
            <a:r>
              <a:rPr lang="en-US" dirty="0" err="1" smtClean="0"/>
              <a:t>ExitStatus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799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FLOW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199" y="1676400"/>
            <a:ext cx="8195733" cy="4134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org.springframework.batch.core.StepExecutionListener</a:t>
            </a:r>
            <a:r>
              <a:rPr lang="en-US" sz="1600" b="1" dirty="0" smtClean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pPr marL="0" indent="0">
              <a:buNone/>
            </a:pPr>
            <a:endParaRPr lang="en-US" sz="1600" b="1" dirty="0">
              <a:solidFill>
                <a:srgbClr val="7F0055"/>
              </a:solidFill>
              <a:latin typeface="Monaco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Monaco" charset="0"/>
              </a:rPr>
              <a:t>StagingListener</a:t>
            </a:r>
            <a:r>
              <a:rPr lang="en-US" sz="16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Monaco" charset="0"/>
              </a:rPr>
              <a:t>implements</a:t>
            </a:r>
            <a:r>
              <a:rPr lang="en-US" sz="16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Monaco" charset="0"/>
              </a:rPr>
              <a:t>StepExecutionListener</a:t>
            </a:r>
            <a:r>
              <a:rPr lang="en-US" sz="1600" b="1" dirty="0" smtClean="0">
                <a:solidFill>
                  <a:srgbClr val="000000"/>
                </a:solidFill>
                <a:latin typeface="Monaco" charset="0"/>
              </a:rPr>
              <a:t> {</a:t>
            </a:r>
            <a:endParaRPr lang="en-US" sz="1600" b="1" dirty="0">
              <a:solidFill>
                <a:srgbClr val="000000"/>
              </a:solidFill>
              <a:latin typeface="Monaco" charset="0"/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000000"/>
              </a:solidFill>
              <a:latin typeface="Monaco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dirty="0" smtClean="0">
                <a:solidFill>
                  <a:srgbClr val="646464"/>
                </a:solidFill>
                <a:latin typeface="Monaco" charset="0"/>
              </a:rPr>
              <a:t>@</a:t>
            </a:r>
            <a:r>
              <a:rPr lang="en-US" sz="1600" dirty="0">
                <a:solidFill>
                  <a:srgbClr val="646464"/>
                </a:solidFill>
                <a:latin typeface="Monaco" charset="0"/>
              </a:rPr>
              <a:t>Override</a:t>
            </a:r>
            <a:endParaRPr lang="en-US" sz="1600" b="1" dirty="0">
              <a:solidFill>
                <a:srgbClr val="000000"/>
              </a:solidFill>
              <a:latin typeface="Monaco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Monaco" charset="0"/>
              </a:rPr>
              <a:t>  public</a:t>
            </a:r>
            <a:r>
              <a:rPr lang="en-US" sz="16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Monaco" charset="0"/>
              </a:rPr>
              <a:t>ExitStatus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afterStep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StepExecution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6A3E3E"/>
                </a:solidFill>
                <a:latin typeface="Monaco" charset="0"/>
              </a:rPr>
              <a:t>stepExecution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sz="1600" b="1" dirty="0" smtClean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pPr marL="0" indent="0">
              <a:buNone/>
            </a:pPr>
            <a:endParaRPr lang="en-US" sz="1600" b="1" dirty="0" smtClean="0">
              <a:solidFill>
                <a:srgbClr val="000000"/>
              </a:solidFill>
              <a:latin typeface="Monaco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 charset="0"/>
              </a:rPr>
              <a:t>    Boolean </a:t>
            </a:r>
            <a:r>
              <a:rPr lang="en-US" sz="1600" dirty="0" err="1" smtClean="0">
                <a:solidFill>
                  <a:srgbClr val="6A3E3E"/>
                </a:solidFill>
                <a:latin typeface="Monaco" charset="0"/>
              </a:rPr>
              <a:t>filesLeft</a:t>
            </a:r>
            <a:r>
              <a:rPr lang="en-US" sz="1600" dirty="0" smtClean="0">
                <a:solidFill>
                  <a:srgbClr val="6A3E3E"/>
                </a:solidFill>
                <a:latin typeface="Monaco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onaco" charset="0"/>
              </a:rPr>
              <a:t>= (Boolean)</a:t>
            </a:r>
            <a:r>
              <a:rPr lang="en-US" sz="1600" dirty="0" err="1" smtClean="0">
                <a:solidFill>
                  <a:srgbClr val="6A3E3E"/>
                </a:solidFill>
                <a:latin typeface="Monaco" charset="0"/>
              </a:rPr>
              <a:t>stepExecution</a:t>
            </a:r>
            <a:endParaRPr lang="en-US" sz="1600" dirty="0" smtClean="0">
              <a:solidFill>
                <a:srgbClr val="6A3E3E"/>
              </a:solidFill>
              <a:latin typeface="Monaco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6A3E3E"/>
                </a:solidFill>
                <a:latin typeface="Monaco" charset="0"/>
              </a:rPr>
              <a:t> </a:t>
            </a:r>
            <a:r>
              <a:rPr lang="en-US" sz="1600" dirty="0" smtClean="0">
                <a:solidFill>
                  <a:srgbClr val="6A3E3E"/>
                </a:solidFill>
                <a:latin typeface="Monaco" charset="0"/>
              </a:rPr>
              <a:t>            </a:t>
            </a:r>
            <a:r>
              <a:rPr lang="en-US" sz="1600" dirty="0" smtClean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Monaco" charset="0"/>
              </a:rPr>
              <a:t>getExecutionContext</a:t>
            </a:r>
            <a:r>
              <a:rPr lang="en-US" sz="1600" dirty="0" smtClean="0">
                <a:solidFill>
                  <a:srgbClr val="000000"/>
                </a:solidFill>
                <a:latin typeface="Monaco" charset="0"/>
              </a:rPr>
              <a:t>().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get(</a:t>
            </a:r>
            <a:r>
              <a:rPr lang="en-US" sz="16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Monaco" charset="0"/>
              </a:rPr>
              <a:t>filesLeft</a:t>
            </a:r>
            <a:r>
              <a:rPr lang="en-US" sz="16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Monaco" charset="0"/>
              </a:rPr>
              <a:t>    return</a:t>
            </a:r>
            <a:r>
              <a:rPr lang="en-US" sz="16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Monaco" charset="0"/>
              </a:rPr>
              <a:t>ExitStatus</a:t>
            </a:r>
            <a:r>
              <a:rPr lang="en-US" sz="1600" b="1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Monaco" charset="0"/>
              </a:rPr>
              <a:t>filesLeft</a:t>
            </a:r>
            <a:r>
              <a:rPr lang="en-US" sz="1600" b="1" dirty="0" smtClean="0">
                <a:solidFill>
                  <a:srgbClr val="000000"/>
                </a:solidFill>
                <a:latin typeface="Monaco" charset="0"/>
              </a:rPr>
              <a:t> ? </a:t>
            </a:r>
            <a:r>
              <a:rPr lang="en-US" sz="1600" b="1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600" b="1" dirty="0">
                <a:solidFill>
                  <a:srgbClr val="2A00FF"/>
                </a:solidFill>
                <a:latin typeface="Monaco" charset="0"/>
              </a:rPr>
              <a:t>CONTINUE"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: </a:t>
            </a:r>
            <a:r>
              <a:rPr lang="en-US" sz="1600" b="1" dirty="0">
                <a:solidFill>
                  <a:srgbClr val="2A00FF"/>
                </a:solidFill>
                <a:latin typeface="Monaco" charset="0"/>
              </a:rPr>
              <a:t>"COMPLETE"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pPr marL="0" indent="0">
              <a:buNone/>
            </a:pPr>
            <a:r>
              <a:rPr lang="de-DE" sz="1600" dirty="0" smtClean="0">
                <a:solidFill>
                  <a:srgbClr val="000000"/>
                </a:solidFill>
                <a:latin typeface="Monaco" charset="0"/>
              </a:rPr>
              <a:t>  }</a:t>
            </a:r>
          </a:p>
          <a:p>
            <a:pPr marL="0" indent="0">
              <a:buNone/>
            </a:pPr>
            <a:r>
              <a:rPr lang="de-DE" sz="16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fi-FI" sz="1600" dirty="0">
              <a:solidFill>
                <a:srgbClr val="008080"/>
              </a:solidFill>
              <a:latin typeface="Monaco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Step Listener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32908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FLOW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s-IS" sz="1600" dirty="0" smtClean="0">
                <a:solidFill>
                  <a:srgbClr val="008080"/>
                </a:solidFill>
                <a:latin typeface="Monaco" charset="0"/>
              </a:rPr>
              <a:t>…</a:t>
            </a:r>
            <a:endParaRPr lang="en-US" sz="1600" dirty="0" smtClean="0"/>
          </a:p>
          <a:p>
            <a:pPr marL="0" indent="0">
              <a:buNone/>
            </a:pPr>
            <a:r>
              <a:rPr lang="en-US" sz="1800" dirty="0" smtClean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latin typeface="Monaco" charset="0"/>
              </a:rPr>
              <a:t>step </a:t>
            </a:r>
            <a:r>
              <a:rPr lang="en-US" sz="1800" dirty="0">
                <a:solidFill>
                  <a:srgbClr val="7F007F"/>
                </a:solidFill>
                <a:latin typeface="Monaco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Monaco" charset="0"/>
              </a:rPr>
              <a:t>stageRequestsStep</a:t>
            </a:r>
            <a:r>
              <a:rPr lang="en-US" sz="1800" i="1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800" i="1" dirty="0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8080"/>
                </a:solidFill>
                <a:latin typeface="Monaco" charset="0"/>
              </a:rPr>
              <a:t>  &lt;</a:t>
            </a:r>
            <a:r>
              <a:rPr lang="en-US" sz="1800" dirty="0" err="1" smtClean="0">
                <a:solidFill>
                  <a:srgbClr val="3F7F7F"/>
                </a:solidFill>
                <a:latin typeface="Monaco" charset="0"/>
              </a:rPr>
              <a:t>tasklet</a:t>
            </a:r>
            <a:r>
              <a:rPr lang="is-IS" sz="1800" dirty="0" smtClean="0">
                <a:solidFill>
                  <a:srgbClr val="3F7F7F"/>
                </a:solidFill>
                <a:latin typeface="Monaco" charset="0"/>
              </a:rPr>
              <a:t>…</a:t>
            </a:r>
          </a:p>
          <a:p>
            <a:pPr marL="0" indent="0">
              <a:buNone/>
            </a:pPr>
            <a:r>
              <a:rPr lang="en-US" sz="1900" b="1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1900" b="1" dirty="0" smtClean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 sz="1900" b="1" dirty="0" smtClean="0">
                <a:solidFill>
                  <a:srgbClr val="3F7F7F"/>
                </a:solidFill>
                <a:latin typeface="Monaco" charset="0"/>
              </a:rPr>
              <a:t>listeners</a:t>
            </a:r>
            <a:r>
              <a:rPr lang="en-US" sz="1900" b="1" dirty="0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8080"/>
                </a:solidFill>
                <a:latin typeface="Monaco" charset="0"/>
              </a:rPr>
              <a:t>    &lt;</a:t>
            </a:r>
            <a:r>
              <a:rPr lang="en-US" sz="1800" b="1" dirty="0" smtClean="0">
                <a:solidFill>
                  <a:srgbClr val="3F7F7F"/>
                </a:solidFill>
                <a:latin typeface="Monaco" charset="0"/>
              </a:rPr>
              <a:t>listener </a:t>
            </a:r>
            <a:r>
              <a:rPr lang="en-US" sz="1800" b="1" dirty="0" smtClean="0">
                <a:solidFill>
                  <a:srgbClr val="7F007F"/>
                </a:solidFill>
                <a:latin typeface="Monaco" charset="0"/>
              </a:rPr>
              <a:t>ref</a:t>
            </a:r>
            <a:r>
              <a:rPr lang="en-US" sz="1800" b="1" dirty="0" smtClean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sz="1800" b="1" i="1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800" b="1" i="1" dirty="0" err="1" smtClean="0">
                <a:solidFill>
                  <a:srgbClr val="2A00FF"/>
                </a:solidFill>
                <a:latin typeface="Monaco" charset="0"/>
              </a:rPr>
              <a:t>stagingListener</a:t>
            </a:r>
            <a:r>
              <a:rPr lang="en-US" sz="1800" b="1" i="1" dirty="0" smtClean="0">
                <a:solidFill>
                  <a:srgbClr val="2A00FF"/>
                </a:solidFill>
                <a:latin typeface="Monaco" charset="0"/>
              </a:rPr>
              <a:t>" </a:t>
            </a:r>
            <a:r>
              <a:rPr lang="en-US" sz="1800" b="1" i="1" dirty="0">
                <a:solidFill>
                  <a:srgbClr val="008080"/>
                </a:solidFill>
                <a:latin typeface="Monaco" charset="0"/>
              </a:rPr>
              <a:t>/&gt;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8080"/>
                </a:solidFill>
                <a:latin typeface="Monaco" charset="0"/>
              </a:rPr>
              <a:t>  &lt;/</a:t>
            </a:r>
            <a:r>
              <a:rPr lang="en-US" sz="1800" b="1" dirty="0" smtClean="0">
                <a:solidFill>
                  <a:srgbClr val="3F7F7F"/>
                </a:solidFill>
                <a:latin typeface="Monaco" charset="0"/>
              </a:rPr>
              <a:t>listeners</a:t>
            </a:r>
            <a:r>
              <a:rPr lang="en-US" sz="1800" b="1" dirty="0">
                <a:solidFill>
                  <a:srgbClr val="008080"/>
                </a:solidFill>
                <a:latin typeface="Monaco" charset="0"/>
              </a:rPr>
              <a:t>&gt;</a:t>
            </a:r>
            <a:endParaRPr lang="de-DE" sz="1800" b="1" dirty="0" smtClean="0">
              <a:solidFill>
                <a:srgbClr val="008080"/>
              </a:solidFill>
              <a:latin typeface="Monaco" charset="0"/>
            </a:endParaRPr>
          </a:p>
          <a:p>
            <a:pPr marL="0" indent="0">
              <a:buNone/>
            </a:pPr>
            <a:r>
              <a:rPr lang="de-DE" sz="1800" dirty="0" smtClean="0">
                <a:solidFill>
                  <a:srgbClr val="008080"/>
                </a:solidFill>
                <a:latin typeface="Monaco" charset="0"/>
              </a:rPr>
              <a:t>  &lt;</a:t>
            </a:r>
            <a:r>
              <a:rPr lang="de-DE" sz="1800" dirty="0" err="1" smtClean="0">
                <a:solidFill>
                  <a:srgbClr val="3F7F7F"/>
                </a:solidFill>
                <a:latin typeface="Monaco" charset="0"/>
              </a:rPr>
              <a:t>next</a:t>
            </a:r>
            <a:r>
              <a:rPr lang="de-DE" sz="1800" dirty="0" smtClean="0">
                <a:solidFill>
                  <a:srgbClr val="3F7F7F"/>
                </a:solidFill>
                <a:latin typeface="Monaco" charset="0"/>
              </a:rPr>
              <a:t> </a:t>
            </a:r>
            <a:r>
              <a:rPr lang="de-DE" sz="1800" dirty="0">
                <a:solidFill>
                  <a:srgbClr val="7F007F"/>
                </a:solidFill>
                <a:latin typeface="Monaco" charset="0"/>
              </a:rPr>
              <a:t>on</a:t>
            </a:r>
            <a:r>
              <a:rPr lang="de-DE" sz="1800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de-DE" sz="1800" i="1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de-DE" sz="1800" b="1" i="1" dirty="0">
                <a:solidFill>
                  <a:srgbClr val="2A00FF"/>
                </a:solidFill>
                <a:latin typeface="Monaco" charset="0"/>
              </a:rPr>
              <a:t>CONTINUE</a:t>
            </a:r>
            <a:r>
              <a:rPr lang="de-DE" sz="1800" i="1" dirty="0">
                <a:solidFill>
                  <a:srgbClr val="2A00FF"/>
                </a:solidFill>
                <a:latin typeface="Monaco" charset="0"/>
              </a:rPr>
              <a:t>" </a:t>
            </a:r>
            <a:r>
              <a:rPr lang="de-DE" sz="1800" i="1" dirty="0" err="1">
                <a:solidFill>
                  <a:srgbClr val="7F007F"/>
                </a:solidFill>
                <a:latin typeface="Monaco" charset="0"/>
              </a:rPr>
              <a:t>to</a:t>
            </a:r>
            <a:r>
              <a:rPr lang="de-DE" sz="1800" i="1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de-DE" sz="1800" i="1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de-DE" sz="1800" i="1" dirty="0" err="1">
                <a:solidFill>
                  <a:srgbClr val="2A00FF"/>
                </a:solidFill>
                <a:latin typeface="Monaco" charset="0"/>
              </a:rPr>
              <a:t>stageRequestsStep</a:t>
            </a:r>
            <a:r>
              <a:rPr lang="de-DE" sz="1800" i="1" dirty="0">
                <a:solidFill>
                  <a:srgbClr val="2A00FF"/>
                </a:solidFill>
                <a:latin typeface="Monaco" charset="0"/>
              </a:rPr>
              <a:t>" </a:t>
            </a:r>
            <a:r>
              <a:rPr lang="de-DE" sz="1800" i="1" dirty="0">
                <a:solidFill>
                  <a:srgbClr val="008080"/>
                </a:solidFill>
                <a:latin typeface="Monaco" charset="0"/>
              </a:rPr>
              <a:t>/&gt;</a:t>
            </a:r>
          </a:p>
          <a:p>
            <a:pPr marL="0" indent="0">
              <a:buNone/>
            </a:pPr>
            <a:r>
              <a:rPr lang="de-DE" sz="1800" dirty="0" smtClean="0">
                <a:solidFill>
                  <a:srgbClr val="008080"/>
                </a:solidFill>
                <a:latin typeface="Monaco" charset="0"/>
              </a:rPr>
              <a:t>  &lt;</a:t>
            </a:r>
            <a:r>
              <a:rPr lang="de-DE" sz="1800" dirty="0" err="1" smtClean="0">
                <a:solidFill>
                  <a:srgbClr val="3F7F7F"/>
                </a:solidFill>
                <a:latin typeface="Monaco" charset="0"/>
              </a:rPr>
              <a:t>next</a:t>
            </a:r>
            <a:r>
              <a:rPr lang="de-DE" sz="1800" dirty="0" smtClean="0">
                <a:solidFill>
                  <a:srgbClr val="3F7F7F"/>
                </a:solidFill>
                <a:latin typeface="Monaco" charset="0"/>
              </a:rPr>
              <a:t> </a:t>
            </a:r>
            <a:r>
              <a:rPr lang="de-DE" sz="1800" dirty="0">
                <a:solidFill>
                  <a:srgbClr val="7F007F"/>
                </a:solidFill>
                <a:latin typeface="Monaco" charset="0"/>
              </a:rPr>
              <a:t>on</a:t>
            </a:r>
            <a:r>
              <a:rPr lang="de-DE" sz="1800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de-DE" sz="1800" i="1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de-DE" sz="1800" b="1" i="1" dirty="0" smtClean="0">
                <a:solidFill>
                  <a:srgbClr val="2A00FF"/>
                </a:solidFill>
                <a:latin typeface="Monaco" charset="0"/>
              </a:rPr>
              <a:t>COMPLETED</a:t>
            </a:r>
            <a:r>
              <a:rPr lang="de-DE" sz="1800" i="1" dirty="0" smtClean="0">
                <a:solidFill>
                  <a:srgbClr val="2A00FF"/>
                </a:solidFill>
                <a:latin typeface="Monaco" charset="0"/>
              </a:rPr>
              <a:t>" </a:t>
            </a:r>
            <a:r>
              <a:rPr lang="de-DE" sz="1800" i="1" dirty="0" err="1" smtClean="0">
                <a:solidFill>
                  <a:srgbClr val="7F007F"/>
                </a:solidFill>
                <a:latin typeface="Monaco" charset="0"/>
              </a:rPr>
              <a:t>to</a:t>
            </a:r>
            <a:r>
              <a:rPr lang="de-DE" sz="1800" i="1" dirty="0" smtClean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de-DE" sz="1800" i="1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de-DE" sz="1800" i="1" dirty="0" err="1" smtClean="0">
                <a:solidFill>
                  <a:srgbClr val="2A00FF"/>
                </a:solidFill>
                <a:latin typeface="Monaco" charset="0"/>
              </a:rPr>
              <a:t>processStep</a:t>
            </a:r>
            <a:r>
              <a:rPr lang="de-DE" sz="1800" i="1" dirty="0" smtClean="0">
                <a:solidFill>
                  <a:srgbClr val="2A00FF"/>
                </a:solidFill>
                <a:latin typeface="Monaco" charset="0"/>
              </a:rPr>
              <a:t>" </a:t>
            </a:r>
            <a:r>
              <a:rPr lang="de-DE" sz="1800" i="1" dirty="0">
                <a:solidFill>
                  <a:srgbClr val="008080"/>
                </a:solidFill>
                <a:latin typeface="Monaco" charset="0"/>
              </a:rPr>
              <a:t>/&gt;</a:t>
            </a:r>
          </a:p>
          <a:p>
            <a:pPr marL="0" indent="0">
              <a:buNone/>
            </a:pPr>
            <a:r>
              <a:rPr lang="fi-FI" sz="1800" dirty="0" smtClean="0">
                <a:solidFill>
                  <a:srgbClr val="008080"/>
                </a:solidFill>
                <a:latin typeface="Monaco" charset="0"/>
              </a:rPr>
              <a:t>&lt;/</a:t>
            </a:r>
            <a:r>
              <a:rPr lang="fi-FI" sz="1800" dirty="0" err="1" smtClean="0">
                <a:solidFill>
                  <a:srgbClr val="3F7F7F"/>
                </a:solidFill>
                <a:latin typeface="Monaco" charset="0"/>
              </a:rPr>
              <a:t>step</a:t>
            </a:r>
            <a:r>
              <a:rPr lang="fi-FI" sz="1800" dirty="0" smtClean="0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None/>
            </a:pPr>
            <a:endParaRPr lang="fi-FI" sz="1800" dirty="0" smtClean="0">
              <a:solidFill>
                <a:srgbClr val="008080"/>
              </a:solidFill>
              <a:latin typeface="Monaco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Monaco" charset="0"/>
              </a:rPr>
              <a:t>step </a:t>
            </a:r>
            <a:r>
              <a:rPr lang="en-US" sz="1800" dirty="0" smtClean="0">
                <a:solidFill>
                  <a:srgbClr val="7F007F"/>
                </a:solidFill>
                <a:latin typeface="Monaco" charset="0"/>
              </a:rPr>
              <a:t>id</a:t>
            </a:r>
            <a:r>
              <a:rPr lang="en-US" sz="1800" dirty="0" smtClean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de-DE" sz="1800" i="1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800" i="1" dirty="0" err="1" smtClean="0">
                <a:solidFill>
                  <a:srgbClr val="2A00FF"/>
                </a:solidFill>
                <a:latin typeface="Monaco" charset="0"/>
              </a:rPr>
              <a:t>processStep</a:t>
            </a:r>
            <a:r>
              <a:rPr lang="en-US" sz="1800" i="1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is-IS" sz="1800" dirty="0">
                <a:solidFill>
                  <a:srgbClr val="008080"/>
                </a:solidFill>
                <a:latin typeface="Monaco" charset="0"/>
              </a:rPr>
              <a:t>…</a:t>
            </a:r>
            <a:endParaRPr lang="en-US" sz="1800" dirty="0">
              <a:solidFill>
                <a:srgbClr val="008080"/>
              </a:solidFill>
              <a:latin typeface="Monaco" charset="0"/>
            </a:endParaRPr>
          </a:p>
          <a:p>
            <a:pPr marL="0" indent="0">
              <a:buNone/>
            </a:pPr>
            <a:endParaRPr lang="fi-FI" sz="1800" dirty="0">
              <a:solidFill>
                <a:srgbClr val="008080"/>
              </a:solidFill>
              <a:latin typeface="Monaco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Step listener in the flow</a:t>
            </a:r>
          </a:p>
        </p:txBody>
      </p:sp>
    </p:spTree>
    <p:extLst>
      <p:ext uri="{BB962C8B-B14F-4D97-AF65-F5344CB8AC3E}">
        <p14:creationId xmlns:p14="http://schemas.microsoft.com/office/powerpoint/2010/main" val="187634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and step re-use</a:t>
            </a:r>
            <a:endParaRPr lang="en-US" dirty="0"/>
          </a:p>
        </p:txBody>
      </p:sp>
      <p:pic>
        <p:nvPicPr>
          <p:cNvPr id="4" name="Picture Placeholder 3" descr="Icon_MagnifyingGlass_EPS_White.eps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86" r="8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93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and Step Re-use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Re-use common sections of job flow</a:t>
            </a:r>
            <a:endParaRPr lang="en-US" sz="1600" dirty="0" smtClean="0">
              <a:solidFill>
                <a:srgbClr val="008080"/>
              </a:solidFill>
              <a:latin typeface="Monaco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8080"/>
              </a:solidFill>
              <a:latin typeface="Monaco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 sz="1800" b="1" dirty="0" smtClean="0">
                <a:solidFill>
                  <a:srgbClr val="3F7F7F"/>
                </a:solidFill>
                <a:latin typeface="Monaco" charset="0"/>
              </a:rPr>
              <a:t>flow</a:t>
            </a:r>
            <a:r>
              <a:rPr lang="en-US" sz="1600" dirty="0" smtClean="0">
                <a:solidFill>
                  <a:srgbClr val="3F7F7F"/>
                </a:solidFill>
                <a:latin typeface="Monaco" charset="0"/>
              </a:rPr>
              <a:t> </a:t>
            </a:r>
            <a:r>
              <a:rPr lang="en-US" sz="1600" dirty="0" smtClean="0">
                <a:solidFill>
                  <a:srgbClr val="7F007F"/>
                </a:solidFill>
                <a:latin typeface="Monaco" charset="0"/>
              </a:rPr>
              <a:t>id</a:t>
            </a:r>
            <a:r>
              <a:rPr lang="en-US" sz="1600" dirty="0" smtClean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sz="1600" i="1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700" b="1" i="1" dirty="0" err="1" smtClean="0">
                <a:solidFill>
                  <a:srgbClr val="2A00FF"/>
                </a:solidFill>
                <a:latin typeface="Monaco" charset="0"/>
              </a:rPr>
              <a:t>processRequestsFlow</a:t>
            </a:r>
            <a:r>
              <a:rPr lang="en-US" sz="1600" i="1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600" i="1" dirty="0" smtClean="0">
                <a:solidFill>
                  <a:srgbClr val="008080"/>
                </a:solidFill>
                <a:latin typeface="Monaco" charset="0"/>
              </a:rPr>
              <a:t>&gt;</a:t>
            </a:r>
            <a:endParaRPr lang="en-US" sz="1600" i="1" dirty="0">
              <a:solidFill>
                <a:srgbClr val="008080"/>
              </a:solidFill>
              <a:latin typeface="Monaco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80"/>
                </a:solidFill>
                <a:latin typeface="Monaco" charset="0"/>
              </a:rPr>
              <a:t>  &lt;</a:t>
            </a:r>
            <a:r>
              <a:rPr lang="en-US" sz="1600" dirty="0" smtClean="0">
                <a:solidFill>
                  <a:srgbClr val="3F7F7F"/>
                </a:solidFill>
                <a:latin typeface="Monaco" charset="0"/>
              </a:rPr>
              <a:t>decision</a:t>
            </a:r>
            <a:r>
              <a:rPr lang="is-IS" sz="1600" i="1" dirty="0" smtClean="0">
                <a:solidFill>
                  <a:srgbClr val="2A00FF"/>
                </a:solidFill>
                <a:latin typeface="Monaco" charset="0"/>
              </a:rPr>
              <a:t>…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8080"/>
                </a:solidFill>
                <a:latin typeface="Monaco" charset="0"/>
              </a:rPr>
              <a:t>  </a:t>
            </a:r>
            <a:r>
              <a:rPr lang="en-US" sz="1600" dirty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Monaco" charset="0"/>
              </a:rPr>
              <a:t>step </a:t>
            </a:r>
            <a:r>
              <a:rPr lang="en-US" sz="1600" dirty="0" smtClean="0">
                <a:solidFill>
                  <a:srgbClr val="7F007F"/>
                </a:solidFill>
                <a:latin typeface="Monaco" charset="0"/>
              </a:rPr>
              <a:t>id</a:t>
            </a:r>
            <a:r>
              <a:rPr lang="en-US" sz="1600" dirty="0" smtClean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sz="1600" i="1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600" i="1" dirty="0" err="1" smtClean="0">
                <a:solidFill>
                  <a:srgbClr val="2A00FF"/>
                </a:solidFill>
                <a:latin typeface="Monaco" charset="0"/>
              </a:rPr>
              <a:t>groupRequests</a:t>
            </a:r>
            <a:r>
              <a:rPr lang="en-US" sz="1600" i="1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is-IS" sz="1600" i="1" dirty="0" smtClean="0">
                <a:solidFill>
                  <a:srgbClr val="2A00FF"/>
                </a:solidFill>
                <a:latin typeface="Monaco" charset="0"/>
              </a:rPr>
              <a:t>…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8080"/>
                </a:solidFill>
                <a:latin typeface="Monaco" charset="0"/>
              </a:rPr>
              <a:t>  &lt;</a:t>
            </a:r>
            <a:r>
              <a:rPr lang="en-US" sz="1600" dirty="0" smtClean="0">
                <a:solidFill>
                  <a:srgbClr val="3F7F7F"/>
                </a:solidFill>
                <a:latin typeface="Monaco" charset="0"/>
              </a:rPr>
              <a:t>step </a:t>
            </a:r>
            <a:r>
              <a:rPr lang="en-US" sz="1600" dirty="0" smtClean="0">
                <a:solidFill>
                  <a:srgbClr val="7F007F"/>
                </a:solidFill>
                <a:latin typeface="Monaco" charset="0"/>
              </a:rPr>
              <a:t>id</a:t>
            </a:r>
            <a:r>
              <a:rPr lang="en-US" sz="1600" dirty="0" smtClean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sz="1600" i="1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600" i="1" dirty="0" err="1" smtClean="0">
                <a:solidFill>
                  <a:srgbClr val="2A00FF"/>
                </a:solidFill>
                <a:latin typeface="Monaco" charset="0"/>
              </a:rPr>
              <a:t>masterProcessRequestsStep</a:t>
            </a:r>
            <a:r>
              <a:rPr lang="en-US" sz="1600" i="1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is-IS" sz="1600" i="1" dirty="0" smtClean="0">
                <a:solidFill>
                  <a:srgbClr val="2A00FF"/>
                </a:solidFill>
                <a:latin typeface="Monaco" charset="0"/>
              </a:rPr>
              <a:t>…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8080"/>
                </a:solidFill>
                <a:latin typeface="Monaco" charset="0"/>
              </a:rPr>
              <a:t>&lt;/</a:t>
            </a:r>
            <a:r>
              <a:rPr lang="en-US" sz="1600" dirty="0" smtClean="0">
                <a:solidFill>
                  <a:srgbClr val="3F7F7F"/>
                </a:solidFill>
                <a:latin typeface="Monaco" charset="0"/>
              </a:rPr>
              <a:t>flow&gt;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 sz="1600" dirty="0" smtClean="0">
                <a:solidFill>
                  <a:srgbClr val="3F7F7F"/>
                </a:solidFill>
                <a:latin typeface="Monaco" charset="0"/>
              </a:rPr>
              <a:t>job </a:t>
            </a:r>
            <a:r>
              <a:rPr lang="en-US" sz="1600" dirty="0" smtClean="0">
                <a:solidFill>
                  <a:srgbClr val="7F007F"/>
                </a:solidFill>
                <a:latin typeface="Monaco" charset="0"/>
              </a:rPr>
              <a:t>id</a:t>
            </a:r>
            <a:r>
              <a:rPr lang="en-US" sz="1600" dirty="0" smtClean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600" i="1" dirty="0" err="1" smtClean="0">
                <a:solidFill>
                  <a:srgbClr val="2A00FF"/>
                </a:solidFill>
                <a:latin typeface="Monaco" charset="0"/>
              </a:rPr>
              <a:t>standardJob</a:t>
            </a:r>
            <a:r>
              <a:rPr lang="en-US" sz="1600" i="1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600" i="1" dirty="0" smtClean="0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008080"/>
                </a:solidFill>
                <a:latin typeface="Monaco" charset="0"/>
              </a:rPr>
              <a:t> </a:t>
            </a:r>
            <a:r>
              <a:rPr lang="en-US" sz="1600" i="1" dirty="0" smtClean="0">
                <a:solidFill>
                  <a:srgbClr val="008080"/>
                </a:solidFill>
                <a:latin typeface="Monaco" charset="0"/>
              </a:rPr>
              <a:t> </a:t>
            </a:r>
            <a:r>
              <a:rPr lang="de-DE" sz="1600" dirty="0" smtClean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de-DE" sz="1600" dirty="0" err="1" smtClean="0">
                <a:solidFill>
                  <a:srgbClr val="3F7F7F"/>
                </a:solidFill>
                <a:latin typeface="Monaco" charset="0"/>
              </a:rPr>
              <a:t>flow</a:t>
            </a:r>
            <a:r>
              <a:rPr lang="de-DE" sz="1600" dirty="0" smtClean="0">
                <a:solidFill>
                  <a:srgbClr val="3F7F7F"/>
                </a:solidFill>
                <a:latin typeface="Monaco" charset="0"/>
              </a:rPr>
              <a:t> </a:t>
            </a:r>
            <a:r>
              <a:rPr lang="de-DE" sz="1600" dirty="0" err="1" smtClean="0">
                <a:solidFill>
                  <a:srgbClr val="7F007F"/>
                </a:solidFill>
                <a:latin typeface="Monaco" charset="0"/>
              </a:rPr>
              <a:t>id</a:t>
            </a:r>
            <a:r>
              <a:rPr lang="de-DE" sz="1600" dirty="0" smtClean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de-DE" sz="1600" i="1" dirty="0" smtClean="0">
                <a:solidFill>
                  <a:srgbClr val="2A00FF"/>
                </a:solidFill>
                <a:latin typeface="Monaco" charset="0"/>
              </a:rPr>
              <a:t>job1.processFlow" </a:t>
            </a:r>
            <a:r>
              <a:rPr lang="de-DE" sz="1800" b="1" i="1" dirty="0" err="1" smtClean="0">
                <a:solidFill>
                  <a:srgbClr val="7F007F"/>
                </a:solidFill>
                <a:latin typeface="Monaco" charset="0"/>
              </a:rPr>
              <a:t>parent</a:t>
            </a:r>
            <a:r>
              <a:rPr lang="de-DE" sz="1800" b="1" i="1" dirty="0" smtClean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sz="1800" b="1" i="1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800" b="1" i="1" dirty="0" err="1" smtClean="0">
                <a:solidFill>
                  <a:srgbClr val="2A00FF"/>
                </a:solidFill>
                <a:latin typeface="Monaco" charset="0"/>
              </a:rPr>
              <a:t>processRequestsFlow</a:t>
            </a:r>
            <a:r>
              <a:rPr lang="en-US" sz="1800" b="1" i="1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de-DE" sz="1800" b="1" i="1" dirty="0" smtClean="0">
                <a:solidFill>
                  <a:srgbClr val="2A00FF"/>
                </a:solidFill>
                <a:latin typeface="Monaco" charset="0"/>
              </a:rPr>
              <a:t>    </a:t>
            </a:r>
          </a:p>
          <a:p>
            <a:pPr marL="0" indent="0">
              <a:buNone/>
            </a:pPr>
            <a:r>
              <a:rPr lang="de-DE" sz="1600" i="1" dirty="0">
                <a:solidFill>
                  <a:srgbClr val="2A00FF"/>
                </a:solidFill>
                <a:latin typeface="Monaco" charset="0"/>
              </a:rPr>
              <a:t> </a:t>
            </a:r>
            <a:r>
              <a:rPr lang="de-DE" sz="1600" i="1" dirty="0" smtClean="0">
                <a:solidFill>
                  <a:srgbClr val="2A00FF"/>
                </a:solidFill>
                <a:latin typeface="Monaco" charset="0"/>
              </a:rPr>
              <a:t>        </a:t>
            </a:r>
            <a:r>
              <a:rPr lang="en-US" sz="1600" dirty="0" smtClean="0">
                <a:solidFill>
                  <a:srgbClr val="7F007F"/>
                </a:solidFill>
                <a:latin typeface="Monaco" charset="0"/>
              </a:rPr>
              <a:t>next</a:t>
            </a:r>
            <a:r>
              <a:rPr lang="en-US" sz="1600" dirty="0" smtClean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sz="1600" i="1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600" i="1" dirty="0" err="1" smtClean="0">
                <a:solidFill>
                  <a:srgbClr val="2A00FF"/>
                </a:solidFill>
                <a:latin typeface="Monaco" charset="0"/>
              </a:rPr>
              <a:t>createResponseFile</a:t>
            </a:r>
            <a:r>
              <a:rPr lang="en-US" sz="1600" i="1" dirty="0" smtClean="0">
                <a:solidFill>
                  <a:srgbClr val="2A00FF"/>
                </a:solidFill>
                <a:latin typeface="Monaco" charset="0"/>
              </a:rPr>
              <a:t>" </a:t>
            </a:r>
            <a:r>
              <a:rPr lang="en-US" sz="1600" i="1" dirty="0" smtClean="0">
                <a:solidFill>
                  <a:srgbClr val="008080"/>
                </a:solidFill>
                <a:latin typeface="Monaco" charset="0"/>
              </a:rPr>
              <a:t>/&gt;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008080"/>
                </a:solidFill>
                <a:latin typeface="Monaco" charset="0"/>
              </a:rPr>
              <a:t> </a:t>
            </a:r>
            <a:r>
              <a:rPr lang="en-US" sz="1600" i="1" dirty="0" smtClean="0">
                <a:solidFill>
                  <a:srgbClr val="008080"/>
                </a:solidFill>
                <a:latin typeface="Monaco" charset="0"/>
              </a:rPr>
              <a:t> </a:t>
            </a:r>
            <a:r>
              <a:rPr lang="de-DE" sz="1600" dirty="0" smtClean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de-DE" sz="1600" dirty="0" err="1" smtClean="0">
                <a:solidFill>
                  <a:srgbClr val="3F7F7F"/>
                </a:solidFill>
                <a:latin typeface="Monaco" charset="0"/>
              </a:rPr>
              <a:t>step</a:t>
            </a:r>
            <a:r>
              <a:rPr lang="de-DE" sz="1600" dirty="0" smtClean="0">
                <a:solidFill>
                  <a:srgbClr val="3F7F7F"/>
                </a:solidFill>
                <a:latin typeface="Monaco" charset="0"/>
              </a:rPr>
              <a:t> </a:t>
            </a:r>
            <a:r>
              <a:rPr lang="de-DE" sz="1600" dirty="0" err="1" smtClean="0">
                <a:solidFill>
                  <a:srgbClr val="7F007F"/>
                </a:solidFill>
                <a:latin typeface="Monaco" charset="0"/>
              </a:rPr>
              <a:t>id</a:t>
            </a:r>
            <a:r>
              <a:rPr lang="de-DE" sz="1600" dirty="0" smtClean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sz="1600" i="1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600" i="1" dirty="0" err="1" smtClean="0">
                <a:solidFill>
                  <a:srgbClr val="2A00FF"/>
                </a:solidFill>
                <a:latin typeface="Monaco" charset="0"/>
              </a:rPr>
              <a:t>createResponseFile</a:t>
            </a:r>
            <a:r>
              <a:rPr lang="de-DE" sz="1600" i="1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is-IS" sz="1600" i="1" dirty="0" smtClean="0">
                <a:solidFill>
                  <a:srgbClr val="2A00FF"/>
                </a:solidFill>
                <a:latin typeface="Monaco" charset="0"/>
              </a:rPr>
              <a:t>…</a:t>
            </a:r>
            <a:endParaRPr lang="en-US" sz="1600" i="1" dirty="0" smtClean="0">
              <a:solidFill>
                <a:srgbClr val="008080"/>
              </a:solidFill>
              <a:latin typeface="Monaco" charset="0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008080"/>
                </a:solidFill>
                <a:latin typeface="Monaco" charset="0"/>
              </a:rPr>
              <a:t>&lt;/job&gt;</a:t>
            </a:r>
          </a:p>
          <a:p>
            <a:pPr marL="0" indent="0">
              <a:buNone/>
            </a:pPr>
            <a:endParaRPr lang="en-US" sz="1600" i="1" dirty="0">
              <a:solidFill>
                <a:srgbClr val="008080"/>
              </a:solidFill>
              <a:latin typeface="Monaco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External Flows</a:t>
            </a:r>
          </a:p>
        </p:txBody>
      </p:sp>
    </p:spTree>
    <p:extLst>
      <p:ext uri="{BB962C8B-B14F-4D97-AF65-F5344CB8AC3E}">
        <p14:creationId xmlns:p14="http://schemas.microsoft.com/office/powerpoint/2010/main" val="94776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and step re-use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Re-use steps in multiple jobs</a:t>
            </a:r>
          </a:p>
          <a:p>
            <a:r>
              <a:rPr lang="en-US" dirty="0" smtClean="0"/>
              <a:t>Keep job definition short and easy to read</a:t>
            </a:r>
          </a:p>
          <a:p>
            <a:pPr marL="0" indent="0">
              <a:buNone/>
            </a:pPr>
            <a:endParaRPr lang="en-US" sz="1600" dirty="0">
              <a:solidFill>
                <a:srgbClr val="008080"/>
              </a:solidFill>
              <a:latin typeface="Monaco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 sz="1600" dirty="0" smtClean="0">
                <a:solidFill>
                  <a:srgbClr val="3F7F7F"/>
                </a:solidFill>
                <a:latin typeface="Monaco" charset="0"/>
              </a:rPr>
              <a:t>step </a:t>
            </a:r>
            <a:r>
              <a:rPr lang="en-US" sz="1600" dirty="0">
                <a:solidFill>
                  <a:srgbClr val="7F007F"/>
                </a:solidFill>
                <a:latin typeface="Monaco" charset="0"/>
              </a:rPr>
              <a:t>id</a:t>
            </a:r>
            <a:r>
              <a:rPr lang="en-US" sz="1600" dirty="0" smtClean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sz="1600" i="1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600" i="1" dirty="0" err="1" smtClean="0">
                <a:solidFill>
                  <a:srgbClr val="2A00FF"/>
                </a:solidFill>
                <a:latin typeface="Monaco" charset="0"/>
              </a:rPr>
              <a:t>baseStageStep</a:t>
            </a:r>
            <a:r>
              <a:rPr lang="en-US" sz="1600" i="1" dirty="0" smtClean="0">
                <a:solidFill>
                  <a:srgbClr val="2A00FF"/>
                </a:solidFill>
                <a:latin typeface="Monaco" charset="0"/>
              </a:rPr>
              <a:t>" </a:t>
            </a:r>
            <a:r>
              <a:rPr lang="en-US" sz="1800" b="1" i="1" dirty="0">
                <a:solidFill>
                  <a:srgbClr val="7F007F"/>
                </a:solidFill>
                <a:latin typeface="Monaco" charset="0"/>
              </a:rPr>
              <a:t>abstract</a:t>
            </a:r>
            <a:r>
              <a:rPr lang="en-US" sz="1800" b="1" i="1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sz="1800" b="1" i="1" dirty="0">
                <a:solidFill>
                  <a:srgbClr val="2A00FF"/>
                </a:solidFill>
                <a:latin typeface="Monaco" charset="0"/>
              </a:rPr>
              <a:t>"true</a:t>
            </a:r>
            <a:r>
              <a:rPr lang="en-US" sz="1800" b="1" i="1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600" i="1" dirty="0" smtClean="0">
                <a:solidFill>
                  <a:srgbClr val="008080"/>
                </a:solidFill>
                <a:latin typeface="Monaco" charset="0"/>
              </a:rPr>
              <a:t>&gt;</a:t>
            </a:r>
            <a:endParaRPr lang="en-US" sz="1600" i="1" dirty="0">
              <a:solidFill>
                <a:srgbClr val="008080"/>
              </a:solidFill>
              <a:latin typeface="Monaco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80"/>
                </a:solidFill>
                <a:latin typeface="Monaco" charset="0"/>
              </a:rPr>
              <a:t>  &lt;</a:t>
            </a:r>
            <a:r>
              <a:rPr lang="en-US" sz="1600" dirty="0" err="1" smtClean="0">
                <a:solidFill>
                  <a:srgbClr val="3F7F7F"/>
                </a:solidFill>
                <a:latin typeface="Monaco" charset="0"/>
              </a:rPr>
              <a:t>tasklet</a:t>
            </a:r>
            <a:r>
              <a:rPr lang="is-IS" sz="1600" dirty="0" smtClean="0">
                <a:solidFill>
                  <a:srgbClr val="3F7F7F"/>
                </a:solidFill>
                <a:latin typeface="Monaco" charset="0"/>
              </a:rPr>
              <a:t>…</a:t>
            </a:r>
            <a:endParaRPr lang="de-DE" sz="1600" dirty="0" smtClean="0">
              <a:solidFill>
                <a:srgbClr val="008080"/>
              </a:solidFill>
              <a:latin typeface="Monaco" charset="0"/>
            </a:endParaRPr>
          </a:p>
          <a:p>
            <a:pPr marL="0" indent="0">
              <a:buNone/>
            </a:pPr>
            <a:r>
              <a:rPr lang="de-DE" sz="1600" dirty="0" smtClean="0">
                <a:solidFill>
                  <a:srgbClr val="008080"/>
                </a:solidFill>
                <a:latin typeface="Monaco" charset="0"/>
              </a:rPr>
              <a:t>  &lt;</a:t>
            </a:r>
            <a:r>
              <a:rPr lang="de-DE" sz="1600" dirty="0" err="1" smtClean="0">
                <a:solidFill>
                  <a:srgbClr val="3F7F7F"/>
                </a:solidFill>
                <a:latin typeface="Monaco" charset="0"/>
              </a:rPr>
              <a:t>listeners</a:t>
            </a:r>
            <a:r>
              <a:rPr lang="de-DE" sz="1600" dirty="0" smtClean="0">
                <a:solidFill>
                  <a:srgbClr val="3F7F7F"/>
                </a:solidFill>
                <a:latin typeface="Monaco" charset="0"/>
              </a:rPr>
              <a:t>&gt;</a:t>
            </a:r>
            <a:endParaRPr lang="de-DE" sz="1600" i="1" dirty="0" smtClean="0">
              <a:solidFill>
                <a:srgbClr val="008080"/>
              </a:solidFill>
              <a:highlight>
                <a:srgbClr val="CECCF7"/>
              </a:highlight>
              <a:latin typeface="Monaco" charset="0"/>
            </a:endParaRPr>
          </a:p>
          <a:p>
            <a:pPr marL="0" indent="0">
              <a:buNone/>
            </a:pPr>
            <a:r>
              <a:rPr lang="de-DE" sz="1600" dirty="0" smtClean="0">
                <a:solidFill>
                  <a:srgbClr val="008080"/>
                </a:solidFill>
                <a:latin typeface="Monaco" charset="0"/>
              </a:rPr>
              <a:t>    &lt;</a:t>
            </a:r>
            <a:r>
              <a:rPr lang="de-DE" sz="1600" dirty="0" err="1" smtClean="0">
                <a:solidFill>
                  <a:srgbClr val="3F7F7F"/>
                </a:solidFill>
                <a:latin typeface="Monaco" charset="0"/>
              </a:rPr>
              <a:t>listener</a:t>
            </a:r>
            <a:r>
              <a:rPr lang="de-DE" sz="1600" dirty="0" smtClean="0">
                <a:solidFill>
                  <a:srgbClr val="3F7F7F"/>
                </a:solidFill>
                <a:latin typeface="Monaco" charset="0"/>
              </a:rPr>
              <a:t> </a:t>
            </a:r>
            <a:r>
              <a:rPr lang="de-DE" sz="1600" dirty="0" err="1" smtClean="0">
                <a:solidFill>
                  <a:srgbClr val="7F007F"/>
                </a:solidFill>
                <a:latin typeface="Monaco" charset="0"/>
              </a:rPr>
              <a:t>ref</a:t>
            </a:r>
            <a:r>
              <a:rPr lang="de-DE" sz="1600" dirty="0" smtClean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de-DE" sz="1600" i="1" dirty="0" smtClean="0">
                <a:solidFill>
                  <a:srgbClr val="2A00FF"/>
                </a:solidFill>
                <a:latin typeface="Monaco" charset="0"/>
              </a:rPr>
              <a:t>"listener1" </a:t>
            </a:r>
            <a:r>
              <a:rPr lang="de-DE" sz="1600" i="1" dirty="0">
                <a:solidFill>
                  <a:srgbClr val="008080"/>
                </a:solidFill>
                <a:latin typeface="Monaco" charset="0"/>
              </a:rPr>
              <a:t>/&gt;</a:t>
            </a:r>
          </a:p>
          <a:p>
            <a:pPr marL="0" indent="0">
              <a:buNone/>
            </a:pPr>
            <a:r>
              <a:rPr lang="de-DE" sz="1600" dirty="0" smtClean="0">
                <a:solidFill>
                  <a:srgbClr val="008080"/>
                </a:solidFill>
                <a:latin typeface="Monaco" charset="0"/>
              </a:rPr>
              <a:t>  &lt;/</a:t>
            </a:r>
            <a:r>
              <a:rPr lang="de-DE" sz="1600" dirty="0" err="1" smtClean="0">
                <a:solidFill>
                  <a:srgbClr val="3F7F7F"/>
                </a:solidFill>
                <a:latin typeface="Monaco" charset="0"/>
              </a:rPr>
              <a:t>listeners</a:t>
            </a:r>
            <a:r>
              <a:rPr lang="de-DE" sz="1600" dirty="0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None/>
            </a:pPr>
            <a:r>
              <a:rPr lang="fi-FI" sz="1600" dirty="0" smtClean="0">
                <a:solidFill>
                  <a:srgbClr val="008080"/>
                </a:solidFill>
                <a:latin typeface="Monaco" charset="0"/>
              </a:rPr>
              <a:t>&lt;/</a:t>
            </a:r>
            <a:r>
              <a:rPr lang="fi-FI" sz="1600" dirty="0" err="1" smtClean="0">
                <a:solidFill>
                  <a:srgbClr val="3F7F7F"/>
                </a:solidFill>
                <a:latin typeface="Monaco" charset="0"/>
              </a:rPr>
              <a:t>step</a:t>
            </a:r>
            <a:r>
              <a:rPr lang="fi-FI" sz="1600" dirty="0">
                <a:solidFill>
                  <a:srgbClr val="008080"/>
                </a:solidFill>
                <a:latin typeface="Monaco" charset="0"/>
              </a:rPr>
              <a:t>&gt;</a:t>
            </a: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Abstract Step</a:t>
            </a:r>
          </a:p>
        </p:txBody>
      </p:sp>
    </p:spTree>
    <p:extLst>
      <p:ext uri="{BB962C8B-B14F-4D97-AF65-F5344CB8AC3E}">
        <p14:creationId xmlns:p14="http://schemas.microsoft.com/office/powerpoint/2010/main" val="124278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and step re-use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Monaco" charset="0"/>
              </a:rPr>
              <a:t>job </a:t>
            </a:r>
            <a:r>
              <a:rPr lang="en-US" sz="1600" dirty="0" smtClean="0">
                <a:solidFill>
                  <a:srgbClr val="7F007F"/>
                </a:solidFill>
                <a:latin typeface="Monaco" charset="0"/>
              </a:rPr>
              <a:t>id</a:t>
            </a:r>
            <a:r>
              <a:rPr lang="en-US" sz="1600" dirty="0" smtClean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Monaco" charset="0"/>
              </a:rPr>
              <a:t>standardJob</a:t>
            </a:r>
            <a:r>
              <a:rPr lang="en-US" sz="1600" i="1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600" i="1" dirty="0" smtClean="0">
                <a:solidFill>
                  <a:srgbClr val="008080"/>
                </a:solidFill>
                <a:latin typeface="Monaco" charset="0"/>
              </a:rPr>
              <a:t>&gt;</a:t>
            </a:r>
            <a:endParaRPr lang="en-US" sz="1600" i="1" dirty="0">
              <a:solidFill>
                <a:srgbClr val="008080"/>
              </a:solidFill>
              <a:latin typeface="Monaco" charset="0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008080"/>
                </a:solidFill>
                <a:latin typeface="Monaco" charset="0"/>
              </a:rPr>
              <a:t> </a:t>
            </a:r>
            <a:r>
              <a:rPr lang="en-US" sz="1600" i="1" dirty="0" smtClean="0">
                <a:solidFill>
                  <a:srgbClr val="008080"/>
                </a:solidFill>
                <a:latin typeface="Monaco" charset="0"/>
              </a:rPr>
              <a:t> </a:t>
            </a:r>
            <a:r>
              <a:rPr lang="de-DE" sz="1600" dirty="0" smtClean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de-DE" sz="1600" dirty="0" err="1">
                <a:solidFill>
                  <a:srgbClr val="3F7F7F"/>
                </a:solidFill>
                <a:latin typeface="Monaco" charset="0"/>
              </a:rPr>
              <a:t>step</a:t>
            </a:r>
            <a:r>
              <a:rPr lang="de-DE" sz="1600" dirty="0">
                <a:solidFill>
                  <a:srgbClr val="3F7F7F"/>
                </a:solidFill>
                <a:latin typeface="Monaco" charset="0"/>
              </a:rPr>
              <a:t> </a:t>
            </a:r>
            <a:r>
              <a:rPr lang="de-DE" sz="1600" dirty="0" err="1" smtClean="0">
                <a:solidFill>
                  <a:srgbClr val="7F007F"/>
                </a:solidFill>
                <a:latin typeface="Monaco" charset="0"/>
              </a:rPr>
              <a:t>id</a:t>
            </a:r>
            <a:r>
              <a:rPr lang="de-DE" sz="1600" dirty="0" smtClean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de-DE" sz="1600" i="1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600" i="1" dirty="0" err="1" smtClean="0">
                <a:solidFill>
                  <a:srgbClr val="2A00FF"/>
                </a:solidFill>
                <a:latin typeface="Monaco" charset="0"/>
              </a:rPr>
              <a:t>stageStep</a:t>
            </a:r>
            <a:r>
              <a:rPr lang="de-DE" sz="1600" i="1" dirty="0" smtClean="0">
                <a:solidFill>
                  <a:srgbClr val="2A00FF"/>
                </a:solidFill>
                <a:latin typeface="Monaco" charset="0"/>
              </a:rPr>
              <a:t>" </a:t>
            </a:r>
            <a:r>
              <a:rPr lang="de-DE" sz="1800" b="1" i="1" dirty="0" err="1" smtClean="0">
                <a:solidFill>
                  <a:srgbClr val="7F007F"/>
                </a:solidFill>
                <a:latin typeface="Monaco" charset="0"/>
              </a:rPr>
              <a:t>parent</a:t>
            </a:r>
            <a:r>
              <a:rPr lang="de-DE" sz="1800" b="1" i="1" dirty="0" smtClean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de-DE" sz="1800" b="1" i="1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de-DE" sz="1800" b="1" i="1" dirty="0" err="1" smtClean="0">
                <a:solidFill>
                  <a:srgbClr val="2A00FF"/>
                </a:solidFill>
                <a:latin typeface="Monaco" charset="0"/>
              </a:rPr>
              <a:t>baseStageStep</a:t>
            </a:r>
            <a:r>
              <a:rPr lang="de-DE" sz="1800" b="1" i="1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800" b="1" i="1" dirty="0" smtClean="0">
                <a:solidFill>
                  <a:srgbClr val="2A00FF"/>
                </a:solidFill>
                <a:latin typeface="Monaco" charset="0"/>
              </a:rPr>
              <a:t> 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2A00FF"/>
                </a:solidFill>
                <a:latin typeface="Monaco" charset="0"/>
              </a:rPr>
              <a:t> </a:t>
            </a:r>
            <a:r>
              <a:rPr lang="en-US" sz="1600" i="1" dirty="0" smtClean="0">
                <a:solidFill>
                  <a:srgbClr val="2A00FF"/>
                </a:solidFill>
                <a:latin typeface="Monaco" charset="0"/>
              </a:rPr>
              <a:t>        </a:t>
            </a:r>
            <a:r>
              <a:rPr lang="en-US" sz="1600" dirty="0" smtClean="0">
                <a:solidFill>
                  <a:srgbClr val="7F007F"/>
                </a:solidFill>
                <a:latin typeface="Monaco" charset="0"/>
              </a:rPr>
              <a:t>next</a:t>
            </a:r>
            <a:r>
              <a:rPr lang="en-US" sz="1600" dirty="0" smtClean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sz="1600" i="1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de-DE" sz="1600" i="1" dirty="0" smtClean="0">
                <a:solidFill>
                  <a:srgbClr val="2A00FF"/>
                </a:solidFill>
                <a:latin typeface="Monaco" charset="0"/>
              </a:rPr>
              <a:t>job1.processFlow</a:t>
            </a:r>
            <a:r>
              <a:rPr lang="en-US" sz="1600" i="1" dirty="0" smtClean="0">
                <a:solidFill>
                  <a:srgbClr val="2A00FF"/>
                </a:solidFill>
                <a:latin typeface="Monaco" charset="0"/>
              </a:rPr>
              <a:t>" </a:t>
            </a:r>
            <a:r>
              <a:rPr lang="en-US" sz="1600" i="1" dirty="0" smtClean="0">
                <a:solidFill>
                  <a:srgbClr val="008080"/>
                </a:solidFill>
                <a:latin typeface="Monaco" charset="0"/>
              </a:rPr>
              <a:t>/&gt;</a:t>
            </a:r>
          </a:p>
          <a:p>
            <a:pPr marL="0" indent="0">
              <a:buNone/>
            </a:pPr>
            <a:endParaRPr lang="en-US" sz="1600" i="1" dirty="0">
              <a:solidFill>
                <a:srgbClr val="008080"/>
              </a:solidFill>
              <a:latin typeface="Monaco" charset="0"/>
            </a:endParaRPr>
          </a:p>
          <a:p>
            <a:pPr marL="0" indent="0">
              <a:buNone/>
            </a:pPr>
            <a:r>
              <a:rPr lang="en-US" sz="1800" b="1" i="1" dirty="0" smtClean="0">
                <a:solidFill>
                  <a:srgbClr val="008080"/>
                </a:solidFill>
                <a:latin typeface="Monaco" charset="0"/>
              </a:rPr>
              <a:t>  </a:t>
            </a:r>
            <a:r>
              <a:rPr lang="de-DE" sz="1800" b="1" dirty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de-DE" sz="1800" b="1" dirty="0" err="1">
                <a:solidFill>
                  <a:srgbClr val="3F7F7F"/>
                </a:solidFill>
                <a:latin typeface="Monaco" charset="0"/>
              </a:rPr>
              <a:t>flow</a:t>
            </a:r>
            <a:r>
              <a:rPr lang="de-DE" sz="1600" dirty="0">
                <a:solidFill>
                  <a:srgbClr val="3F7F7F"/>
                </a:solidFill>
                <a:latin typeface="Monaco" charset="0"/>
              </a:rPr>
              <a:t> </a:t>
            </a:r>
            <a:r>
              <a:rPr lang="de-DE" sz="1600" dirty="0" err="1">
                <a:solidFill>
                  <a:srgbClr val="7F007F"/>
                </a:solidFill>
                <a:latin typeface="Monaco" charset="0"/>
              </a:rPr>
              <a:t>id</a:t>
            </a:r>
            <a:r>
              <a:rPr lang="de-DE" sz="1600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de-DE" sz="1600" i="1" dirty="0" smtClean="0">
                <a:solidFill>
                  <a:srgbClr val="2A00FF"/>
                </a:solidFill>
                <a:latin typeface="Monaco" charset="0"/>
              </a:rPr>
              <a:t>job1.processFlow" </a:t>
            </a:r>
            <a:r>
              <a:rPr lang="de-DE" sz="1800" b="1" i="1" dirty="0" err="1" smtClean="0">
                <a:solidFill>
                  <a:srgbClr val="7F007F"/>
                </a:solidFill>
                <a:latin typeface="Monaco" charset="0"/>
              </a:rPr>
              <a:t>parent</a:t>
            </a:r>
            <a:r>
              <a:rPr lang="de-DE" sz="1800" b="1" i="1" dirty="0" smtClean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sz="1800" b="1" i="1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de-DE" sz="1800" b="1" i="1" dirty="0" err="1" smtClean="0">
                <a:solidFill>
                  <a:srgbClr val="2A00FF"/>
                </a:solidFill>
                <a:latin typeface="Monaco" charset="0"/>
              </a:rPr>
              <a:t>processRequestsFlow</a:t>
            </a:r>
            <a:r>
              <a:rPr lang="en-US" sz="1800" b="1" i="1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de-DE" sz="1800" b="1" i="1" dirty="0" smtClean="0">
                <a:solidFill>
                  <a:srgbClr val="2A00FF"/>
                </a:solidFill>
                <a:latin typeface="Monaco" charset="0"/>
              </a:rPr>
              <a:t> </a:t>
            </a:r>
          </a:p>
          <a:p>
            <a:pPr marL="0" indent="0">
              <a:buNone/>
            </a:pPr>
            <a:r>
              <a:rPr lang="de-DE" sz="1600" i="1" dirty="0">
                <a:solidFill>
                  <a:srgbClr val="2A00FF"/>
                </a:solidFill>
                <a:latin typeface="Monaco" charset="0"/>
              </a:rPr>
              <a:t> </a:t>
            </a:r>
            <a:r>
              <a:rPr lang="de-DE" sz="1600" i="1" dirty="0" smtClean="0">
                <a:solidFill>
                  <a:srgbClr val="2A00FF"/>
                </a:solidFill>
                <a:latin typeface="Monaco" charset="0"/>
              </a:rPr>
              <a:t>        </a:t>
            </a:r>
            <a:r>
              <a:rPr lang="en-US" sz="1600" dirty="0" smtClean="0">
                <a:solidFill>
                  <a:srgbClr val="7F007F"/>
                </a:solidFill>
                <a:latin typeface="Monaco" charset="0"/>
              </a:rPr>
              <a:t>next</a:t>
            </a:r>
            <a:r>
              <a:rPr lang="en-US" sz="1600" dirty="0" smtClean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sz="1600" i="1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600" i="1" dirty="0" err="1" smtClean="0">
                <a:solidFill>
                  <a:srgbClr val="2A00FF"/>
                </a:solidFill>
                <a:latin typeface="Monaco" charset="0"/>
              </a:rPr>
              <a:t>createResponseStep</a:t>
            </a:r>
            <a:r>
              <a:rPr lang="en-US" sz="1600" i="1" dirty="0" smtClean="0">
                <a:solidFill>
                  <a:srgbClr val="2A00FF"/>
                </a:solidFill>
                <a:latin typeface="Monaco" charset="0"/>
              </a:rPr>
              <a:t>" </a:t>
            </a:r>
            <a:r>
              <a:rPr lang="en-US" sz="1600" i="1" dirty="0" smtClean="0">
                <a:solidFill>
                  <a:srgbClr val="008080"/>
                </a:solidFill>
                <a:latin typeface="Monaco" charset="0"/>
              </a:rPr>
              <a:t>/&gt;</a:t>
            </a:r>
          </a:p>
          <a:p>
            <a:pPr marL="0" indent="0">
              <a:buNone/>
            </a:pPr>
            <a:endParaRPr lang="en-US" sz="1600" i="1" dirty="0">
              <a:solidFill>
                <a:srgbClr val="008080"/>
              </a:solidFill>
              <a:latin typeface="Monaco" charset="0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008080"/>
                </a:solidFill>
                <a:latin typeface="Monaco" charset="0"/>
              </a:rPr>
              <a:t>  </a:t>
            </a:r>
            <a:r>
              <a:rPr lang="de-DE" sz="1600" dirty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de-DE" sz="1600" dirty="0" err="1">
                <a:solidFill>
                  <a:srgbClr val="3F7F7F"/>
                </a:solidFill>
                <a:latin typeface="Monaco" charset="0"/>
              </a:rPr>
              <a:t>step</a:t>
            </a:r>
            <a:r>
              <a:rPr lang="de-DE" sz="1600" dirty="0">
                <a:solidFill>
                  <a:srgbClr val="3F7F7F"/>
                </a:solidFill>
                <a:latin typeface="Monaco" charset="0"/>
              </a:rPr>
              <a:t> </a:t>
            </a:r>
            <a:r>
              <a:rPr lang="de-DE" sz="1600" dirty="0" err="1" smtClean="0">
                <a:solidFill>
                  <a:srgbClr val="7F007F"/>
                </a:solidFill>
                <a:latin typeface="Monaco" charset="0"/>
              </a:rPr>
              <a:t>id</a:t>
            </a:r>
            <a:r>
              <a:rPr lang="de-DE" sz="1600" dirty="0" smtClean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de-DE" sz="1600" i="1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600" i="1" dirty="0" err="1" smtClean="0">
                <a:solidFill>
                  <a:srgbClr val="2A00FF"/>
                </a:solidFill>
                <a:latin typeface="Monaco" charset="0"/>
              </a:rPr>
              <a:t>createResponseStep</a:t>
            </a:r>
            <a:r>
              <a:rPr lang="de-DE" sz="1600" i="1" dirty="0" smtClean="0">
                <a:solidFill>
                  <a:srgbClr val="2A00FF"/>
                </a:solidFill>
                <a:latin typeface="Monaco" charset="0"/>
              </a:rPr>
              <a:t>" </a:t>
            </a:r>
            <a:r>
              <a:rPr lang="de-DE" sz="1800" b="1" i="1" dirty="0" err="1" smtClean="0">
                <a:solidFill>
                  <a:srgbClr val="7F007F"/>
                </a:solidFill>
                <a:latin typeface="Monaco" charset="0"/>
              </a:rPr>
              <a:t>parent</a:t>
            </a:r>
            <a:r>
              <a:rPr lang="de-DE" sz="1800" b="1" i="1" dirty="0" smtClean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sz="1800" b="1" i="1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de-DE" sz="1800" b="1" i="1" dirty="0" err="1" smtClean="0">
                <a:solidFill>
                  <a:srgbClr val="2A00FF"/>
                </a:solidFill>
                <a:latin typeface="Monaco" charset="0"/>
              </a:rPr>
              <a:t>baseResponseStep</a:t>
            </a:r>
            <a:r>
              <a:rPr lang="en-US" sz="1800" b="1" i="1" dirty="0" smtClean="0">
                <a:solidFill>
                  <a:srgbClr val="2A00FF"/>
                </a:solidFill>
                <a:latin typeface="Monaco" charset="0"/>
              </a:rPr>
              <a:t>" </a:t>
            </a:r>
            <a:r>
              <a:rPr lang="en-US" sz="1600" i="1" dirty="0">
                <a:solidFill>
                  <a:srgbClr val="008080"/>
                </a:solidFill>
                <a:latin typeface="Monaco" charset="0"/>
              </a:rPr>
              <a:t>/&gt;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008080"/>
                </a:solidFill>
                <a:latin typeface="Monaco" charset="0"/>
              </a:rPr>
              <a:t>&lt;/job</a:t>
            </a:r>
            <a:r>
              <a:rPr lang="en-US" sz="1600" i="1" dirty="0" smtClean="0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None/>
            </a:pPr>
            <a:endParaRPr lang="en-US" sz="1600" i="1" dirty="0">
              <a:solidFill>
                <a:srgbClr val="008080"/>
              </a:solidFill>
              <a:latin typeface="Monaco" charset="0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008080"/>
                </a:solidFill>
                <a:latin typeface="Monaco" charset="0"/>
              </a:rPr>
              <a:t>&lt;job </a:t>
            </a:r>
            <a:r>
              <a:rPr lang="en-US" sz="1600" dirty="0" smtClean="0">
                <a:solidFill>
                  <a:srgbClr val="7F007F"/>
                </a:solidFill>
                <a:latin typeface="Monaco" charset="0"/>
              </a:rPr>
              <a:t>id</a:t>
            </a:r>
            <a:r>
              <a:rPr lang="en-US" sz="1600" dirty="0" smtClean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600" i="1" dirty="0" err="1" smtClean="0">
                <a:solidFill>
                  <a:srgbClr val="2A00FF"/>
                </a:solidFill>
                <a:latin typeface="Monaco" charset="0"/>
              </a:rPr>
              <a:t>customJob</a:t>
            </a:r>
            <a:r>
              <a:rPr lang="en-US" sz="1600" i="1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600" i="1" dirty="0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None/>
            </a:pPr>
            <a:r>
              <a:rPr lang="is-IS" sz="1600" i="1" dirty="0" smtClean="0">
                <a:solidFill>
                  <a:srgbClr val="008080"/>
                </a:solidFill>
                <a:latin typeface="Monaco" charset="0"/>
              </a:rPr>
              <a:t>…</a:t>
            </a:r>
            <a:endParaRPr lang="en-US" sz="1600" i="1" dirty="0">
              <a:solidFill>
                <a:srgbClr val="008080"/>
              </a:solidFill>
              <a:latin typeface="Monaco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Both</a:t>
            </a:r>
          </a:p>
        </p:txBody>
      </p:sp>
    </p:spTree>
    <p:extLst>
      <p:ext uri="{BB962C8B-B14F-4D97-AF65-F5344CB8AC3E}">
        <p14:creationId xmlns:p14="http://schemas.microsoft.com/office/powerpoint/2010/main" val="105414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</a:t>
            </a:r>
            <a:endParaRPr lang="en-US" dirty="0"/>
          </a:p>
        </p:txBody>
      </p:sp>
      <p:pic>
        <p:nvPicPr>
          <p:cNvPr id="4" name="Picture Placeholder 3" descr="Icon_MagnifyingGlass_EPS_White.eps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86" r="8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548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Spring Batch?</a:t>
            </a:r>
            <a:endParaRPr lang="en-US" dirty="0"/>
          </a:p>
        </p:txBody>
      </p:sp>
      <p:pic>
        <p:nvPicPr>
          <p:cNvPr id="4" name="Picture Placeholder 3" descr="Icon_MagnifyingGlass_EPS_White.eps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86" r="8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746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199" y="1676400"/>
            <a:ext cx="8195733" cy="4134425"/>
          </a:xfrm>
        </p:spPr>
        <p:txBody>
          <a:bodyPr/>
          <a:lstStyle/>
          <a:p>
            <a:r>
              <a:rPr lang="en-US" dirty="0" smtClean="0"/>
              <a:t>Let spring do the heavy lifting</a:t>
            </a:r>
          </a:p>
          <a:p>
            <a:r>
              <a:rPr lang="en-US" dirty="0" smtClean="0"/>
              <a:t>Just write: </a:t>
            </a:r>
            <a:r>
              <a:rPr lang="en-US" dirty="0" err="1" smtClean="0"/>
              <a:t>partitioner</a:t>
            </a:r>
            <a:r>
              <a:rPr lang="en-US" dirty="0" smtClean="0"/>
              <a:t>, configure: master and slave steps</a:t>
            </a:r>
          </a:p>
          <a:p>
            <a:r>
              <a:rPr lang="en-US" dirty="0" smtClean="0"/>
              <a:t>Configurable grid size, task executor and thread pool size</a:t>
            </a:r>
          </a:p>
          <a:p>
            <a:r>
              <a:rPr lang="en-US" dirty="0" smtClean="0"/>
              <a:t>Master step directs slave execution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Parallel Processing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77961" y="6054733"/>
            <a:ext cx="4063933" cy="24622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/>
              <a:t>http://</a:t>
            </a:r>
            <a:r>
              <a:rPr lang="en-US" sz="1000" dirty="0" err="1"/>
              <a:t>docs.spring.io</a:t>
            </a:r>
            <a:r>
              <a:rPr lang="en-US" sz="1000" dirty="0"/>
              <a:t>/spring-batch/trunk/reference/html/</a:t>
            </a:r>
            <a:r>
              <a:rPr lang="en-US" sz="1000" dirty="0" err="1"/>
              <a:t>scalability.html</a:t>
            </a:r>
            <a:endParaRPr lang="en-US" sz="1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542" y="3159073"/>
            <a:ext cx="4758247" cy="292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8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199" y="1676400"/>
            <a:ext cx="8195733" cy="413442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Partitioner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469898" y="1576100"/>
            <a:ext cx="822960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931A68"/>
                </a:solidFill>
                <a:latin typeface="Monaco" charset="0"/>
              </a:rPr>
              <a:t>import</a:t>
            </a:r>
            <a:r>
              <a:rPr lang="en-US" sz="1200" dirty="0">
                <a:latin typeface="Monaco" charset="0"/>
              </a:rPr>
              <a:t> </a:t>
            </a:r>
            <a:r>
              <a:rPr lang="en-US" sz="1200" dirty="0" err="1">
                <a:latin typeface="Monaco" charset="0"/>
              </a:rPr>
              <a:t>org.springframework.batch.core.partition.support.Partitioner</a:t>
            </a:r>
            <a:r>
              <a:rPr lang="en-US" sz="1200" dirty="0">
                <a:latin typeface="Monaco" charset="0"/>
              </a:rPr>
              <a:t>;</a:t>
            </a:r>
          </a:p>
          <a:p>
            <a:endParaRPr lang="en-US" sz="1200" dirty="0">
              <a:latin typeface="Monaco" charset="0"/>
            </a:endParaRPr>
          </a:p>
          <a:p>
            <a:r>
              <a:rPr lang="en-US" sz="1200" dirty="0">
                <a:solidFill>
                  <a:srgbClr val="931A68"/>
                </a:solidFill>
                <a:latin typeface="Monaco" charset="0"/>
              </a:rPr>
              <a:t>public</a:t>
            </a:r>
            <a:r>
              <a:rPr lang="en-US" sz="1200" dirty="0">
                <a:latin typeface="Monaco" charset="0"/>
              </a:rPr>
              <a:t> </a:t>
            </a:r>
            <a:r>
              <a:rPr lang="en-US" sz="1200" dirty="0">
                <a:solidFill>
                  <a:srgbClr val="931A68"/>
                </a:solidFill>
                <a:latin typeface="Monaco" charset="0"/>
              </a:rPr>
              <a:t>class</a:t>
            </a:r>
            <a:r>
              <a:rPr lang="en-US" sz="1200" dirty="0">
                <a:latin typeface="Monaco" charset="0"/>
              </a:rPr>
              <a:t> </a:t>
            </a:r>
            <a:r>
              <a:rPr lang="en-US" sz="1200" dirty="0" err="1" smtClean="0">
                <a:latin typeface="Monaco" charset="0"/>
              </a:rPr>
              <a:t>RequestPartitioner</a:t>
            </a:r>
            <a:r>
              <a:rPr lang="en-US" sz="1200" dirty="0" smtClean="0">
                <a:latin typeface="Monaco" charset="0"/>
              </a:rPr>
              <a:t> </a:t>
            </a:r>
            <a:r>
              <a:rPr lang="en-US" sz="1200" dirty="0">
                <a:solidFill>
                  <a:srgbClr val="931A68"/>
                </a:solidFill>
                <a:latin typeface="Monaco" charset="0"/>
              </a:rPr>
              <a:t>implements</a:t>
            </a:r>
            <a:r>
              <a:rPr lang="en-US" sz="1200" dirty="0">
                <a:latin typeface="Monaco" charset="0"/>
              </a:rPr>
              <a:t> </a:t>
            </a:r>
            <a:r>
              <a:rPr lang="en-US" sz="1200" dirty="0" err="1">
                <a:latin typeface="Monaco" charset="0"/>
              </a:rPr>
              <a:t>Partitioner</a:t>
            </a:r>
            <a:r>
              <a:rPr lang="en-US" sz="1200" dirty="0">
                <a:latin typeface="Monaco" charset="0"/>
              </a:rPr>
              <a:t> {</a:t>
            </a:r>
          </a:p>
          <a:p>
            <a:r>
              <a:rPr lang="en-US" sz="1200" dirty="0">
                <a:latin typeface="Monaco" charset="0"/>
              </a:rPr>
              <a:t>    </a:t>
            </a:r>
          </a:p>
          <a:p>
            <a:r>
              <a:rPr lang="en-US" sz="1200" dirty="0" smtClean="0">
                <a:solidFill>
                  <a:srgbClr val="777777"/>
                </a:solidFill>
                <a:latin typeface="Monaco" charset="0"/>
              </a:rPr>
              <a:t>  @</a:t>
            </a:r>
            <a:r>
              <a:rPr lang="en-US" sz="1200" dirty="0">
                <a:solidFill>
                  <a:srgbClr val="777777"/>
                </a:solidFill>
                <a:latin typeface="Monaco" charset="0"/>
              </a:rPr>
              <a:t>Override</a:t>
            </a:r>
          </a:p>
          <a:p>
            <a:r>
              <a:rPr lang="en-US" sz="1200" dirty="0" smtClean="0">
                <a:solidFill>
                  <a:srgbClr val="931A68"/>
                </a:solidFill>
                <a:latin typeface="Monaco" charset="0"/>
              </a:rPr>
              <a:t>  public</a:t>
            </a:r>
            <a:r>
              <a:rPr lang="en-US" sz="1200" dirty="0" smtClean="0">
                <a:latin typeface="Monaco" charset="0"/>
              </a:rPr>
              <a:t> </a:t>
            </a:r>
            <a:r>
              <a:rPr lang="en-US" sz="1200" dirty="0">
                <a:latin typeface="Monaco" charset="0"/>
              </a:rPr>
              <a:t>Map&lt;String, </a:t>
            </a:r>
            <a:r>
              <a:rPr lang="en-US" sz="1200" dirty="0" err="1">
                <a:latin typeface="Monaco" charset="0"/>
              </a:rPr>
              <a:t>ExecutionContext</a:t>
            </a:r>
            <a:r>
              <a:rPr lang="en-US" sz="1200" dirty="0">
                <a:latin typeface="Monaco" charset="0"/>
              </a:rPr>
              <a:t>&gt; partition(</a:t>
            </a:r>
            <a:r>
              <a:rPr lang="en-US" sz="1200" dirty="0" err="1">
                <a:solidFill>
                  <a:srgbClr val="931A68"/>
                </a:solidFill>
                <a:latin typeface="Monaco" charset="0"/>
              </a:rPr>
              <a:t>int</a:t>
            </a:r>
            <a:r>
              <a:rPr lang="en-US" sz="1200" dirty="0">
                <a:latin typeface="Monaco" charset="0"/>
              </a:rPr>
              <a:t> </a:t>
            </a:r>
            <a:r>
              <a:rPr lang="en-US" sz="1200" dirty="0" err="1">
                <a:solidFill>
                  <a:srgbClr val="7E504F"/>
                </a:solidFill>
                <a:latin typeface="Monaco" charset="0"/>
              </a:rPr>
              <a:t>gridSize</a:t>
            </a:r>
            <a:r>
              <a:rPr lang="en-US" sz="1200" dirty="0">
                <a:latin typeface="Monaco" charset="0"/>
              </a:rPr>
              <a:t>) {</a:t>
            </a:r>
          </a:p>
          <a:p>
            <a:r>
              <a:rPr lang="en-US" sz="1200" dirty="0">
                <a:latin typeface="Monaco" charset="0"/>
              </a:rPr>
              <a:t/>
            </a:r>
            <a:br>
              <a:rPr lang="en-US" sz="1200" dirty="0">
                <a:latin typeface="Monaco" charset="0"/>
              </a:rPr>
            </a:br>
            <a:endParaRPr lang="en-US" sz="1200" dirty="0">
              <a:latin typeface="Monaco" charset="0"/>
            </a:endParaRPr>
          </a:p>
          <a:p>
            <a:r>
              <a:rPr lang="en-US" sz="1200" dirty="0" smtClean="0">
                <a:latin typeface="Monaco" charset="0"/>
              </a:rPr>
              <a:t>    Map&lt;String</a:t>
            </a:r>
            <a:r>
              <a:rPr lang="en-US" sz="1200" dirty="0">
                <a:latin typeface="Monaco" charset="0"/>
              </a:rPr>
              <a:t>, </a:t>
            </a:r>
            <a:r>
              <a:rPr lang="en-US" sz="1200" dirty="0" err="1">
                <a:latin typeface="Monaco" charset="0"/>
              </a:rPr>
              <a:t>ExecutionContext</a:t>
            </a:r>
            <a:r>
              <a:rPr lang="en-US" sz="1200" dirty="0">
                <a:latin typeface="Monaco" charset="0"/>
              </a:rPr>
              <a:t>&gt; </a:t>
            </a:r>
            <a:r>
              <a:rPr lang="en-US" sz="1200" dirty="0" err="1">
                <a:solidFill>
                  <a:srgbClr val="7E504F"/>
                </a:solidFill>
                <a:latin typeface="Monaco" charset="0"/>
              </a:rPr>
              <a:t>executionContextsByName</a:t>
            </a:r>
            <a:r>
              <a:rPr lang="en-US" sz="1200" dirty="0">
                <a:latin typeface="Monaco" charset="0"/>
              </a:rPr>
              <a:t> = </a:t>
            </a:r>
            <a:r>
              <a:rPr lang="en-US" sz="1200" dirty="0">
                <a:solidFill>
                  <a:srgbClr val="931A68"/>
                </a:solidFill>
                <a:latin typeface="Monaco" charset="0"/>
              </a:rPr>
              <a:t>new</a:t>
            </a:r>
            <a:r>
              <a:rPr lang="en-US" sz="1200" dirty="0">
                <a:latin typeface="Monaco" charset="0"/>
              </a:rPr>
              <a:t> </a:t>
            </a:r>
            <a:r>
              <a:rPr lang="en-US" sz="1200" dirty="0" err="1">
                <a:latin typeface="Monaco" charset="0"/>
              </a:rPr>
              <a:t>HashMap</a:t>
            </a:r>
            <a:r>
              <a:rPr lang="en-US" sz="1200" dirty="0">
                <a:latin typeface="Monaco" charset="0"/>
              </a:rPr>
              <a:t>&lt;&gt;();</a:t>
            </a:r>
          </a:p>
          <a:p>
            <a:r>
              <a:rPr lang="is-IS" sz="1200" dirty="0" smtClean="0">
                <a:latin typeface="Monaco" charset="0"/>
              </a:rPr>
              <a:t>    …</a:t>
            </a:r>
            <a:r>
              <a:rPr lang="en-US" sz="1200" dirty="0">
                <a:latin typeface="Monaco" charset="0"/>
              </a:rPr>
              <a:t/>
            </a:r>
            <a:br>
              <a:rPr lang="en-US" sz="1200" dirty="0">
                <a:latin typeface="Monaco" charset="0"/>
              </a:rPr>
            </a:br>
            <a:endParaRPr lang="en-US" sz="1200" dirty="0">
              <a:latin typeface="Monaco" charset="0"/>
            </a:endParaRPr>
          </a:p>
          <a:p>
            <a:r>
              <a:rPr lang="en-US" sz="1200" dirty="0" smtClean="0">
                <a:solidFill>
                  <a:srgbClr val="7E504F"/>
                </a:solidFill>
                <a:latin typeface="Monaco" charset="0"/>
              </a:rPr>
              <a:t>    </a:t>
            </a:r>
            <a:r>
              <a:rPr lang="en-US" sz="1200" dirty="0" err="1" smtClean="0">
                <a:solidFill>
                  <a:srgbClr val="7E504F"/>
                </a:solidFill>
                <a:latin typeface="Monaco" charset="0"/>
              </a:rPr>
              <a:t>executionContextsByName</a:t>
            </a:r>
            <a:r>
              <a:rPr lang="en-US" sz="1200" dirty="0" err="1" smtClean="0">
                <a:latin typeface="Monaco" charset="0"/>
              </a:rPr>
              <a:t>.put</a:t>
            </a:r>
            <a:r>
              <a:rPr lang="en-US" sz="1200" dirty="0" smtClean="0">
                <a:latin typeface="Monaco" charset="0"/>
              </a:rPr>
              <a:t>(</a:t>
            </a:r>
            <a:r>
              <a:rPr lang="en-US" sz="1200" dirty="0" err="1" smtClean="0">
                <a:latin typeface="Monaco" charset="0"/>
              </a:rPr>
              <a:t>slaveStepNameBase</a:t>
            </a:r>
            <a:r>
              <a:rPr lang="en-US" sz="1200" dirty="0" smtClean="0">
                <a:latin typeface="Monaco" charset="0"/>
              </a:rPr>
              <a:t> </a:t>
            </a:r>
            <a:r>
              <a:rPr lang="en-US" sz="1200" dirty="0">
                <a:latin typeface="Monaco" charset="0"/>
              </a:rPr>
              <a:t>+ </a:t>
            </a:r>
            <a:r>
              <a:rPr lang="en-US" sz="1200" dirty="0" err="1" smtClean="0">
                <a:latin typeface="Monaco" charset="0"/>
              </a:rPr>
              <a:t>stepIndex</a:t>
            </a:r>
            <a:r>
              <a:rPr lang="en-US" sz="1200" dirty="0" smtClean="0">
                <a:latin typeface="Monaco" charset="0"/>
              </a:rPr>
              <a:t>, </a:t>
            </a:r>
            <a:r>
              <a:rPr lang="en-US" sz="1200" dirty="0" err="1" smtClean="0">
                <a:latin typeface="Monaco" charset="0"/>
              </a:rPr>
              <a:t>stepContext</a:t>
            </a:r>
            <a:r>
              <a:rPr lang="en-US" sz="1200" dirty="0">
                <a:latin typeface="Monaco" charset="0"/>
              </a:rPr>
              <a:t>);</a:t>
            </a:r>
          </a:p>
          <a:p>
            <a:r>
              <a:rPr lang="is-IS" sz="1200" dirty="0" smtClean="0">
                <a:latin typeface="Monaco" charset="0"/>
              </a:rPr>
              <a:t>    …</a:t>
            </a:r>
            <a:r>
              <a:rPr lang="en-US" sz="1200" dirty="0">
                <a:latin typeface="Monaco" charset="0"/>
              </a:rPr>
              <a:t/>
            </a:r>
            <a:br>
              <a:rPr lang="en-US" sz="1200" dirty="0">
                <a:latin typeface="Monaco" charset="0"/>
              </a:rPr>
            </a:br>
            <a:endParaRPr lang="en-US" sz="1200" dirty="0" smtClean="0">
              <a:latin typeface="Monaco" charset="0"/>
            </a:endParaRPr>
          </a:p>
          <a:p>
            <a:r>
              <a:rPr lang="en-US" b="1" dirty="0" smtClean="0">
                <a:latin typeface="Monaco" charset="0"/>
              </a:rPr>
              <a:t>Example</a:t>
            </a:r>
            <a:endParaRPr lang="en-US" b="1" dirty="0">
              <a:latin typeface="Monaco" charset="0"/>
            </a:endParaRPr>
          </a:p>
          <a:p>
            <a:r>
              <a:rPr lang="en-US" dirty="0">
                <a:latin typeface="Monaco" charset="0"/>
              </a:rPr>
              <a:t>Slave1 - </a:t>
            </a:r>
            <a:r>
              <a:rPr lang="en-US" dirty="0" smtClean="0">
                <a:latin typeface="Monaco" charset="0"/>
              </a:rPr>
              <a:t>Request </a:t>
            </a:r>
            <a:r>
              <a:rPr lang="en-US" dirty="0">
                <a:latin typeface="Monaco" charset="0"/>
              </a:rPr>
              <a:t>ID’s 1 through </a:t>
            </a:r>
            <a:r>
              <a:rPr lang="en-US" dirty="0" smtClean="0">
                <a:latin typeface="Monaco" charset="0"/>
              </a:rPr>
              <a:t>100</a:t>
            </a:r>
          </a:p>
          <a:p>
            <a:r>
              <a:rPr lang="en-US" dirty="0" smtClean="0">
                <a:latin typeface="Monaco" charset="0"/>
              </a:rPr>
              <a:t>Slave2 – </a:t>
            </a:r>
            <a:r>
              <a:rPr lang="en-US" dirty="0" smtClean="0">
                <a:latin typeface="Monaco" charset="0"/>
              </a:rPr>
              <a:t>Request </a:t>
            </a:r>
            <a:r>
              <a:rPr lang="en-US" dirty="0" smtClean="0">
                <a:latin typeface="Monaco" charset="0"/>
              </a:rPr>
              <a:t>ID’s 101 through 200</a:t>
            </a:r>
          </a:p>
          <a:p>
            <a:r>
              <a:rPr lang="en-US" dirty="0" smtClean="0">
                <a:latin typeface="Monaco" charset="0"/>
              </a:rPr>
              <a:t>Slave3 – </a:t>
            </a:r>
            <a:r>
              <a:rPr lang="en-US" dirty="0" smtClean="0">
                <a:latin typeface="Monaco" charset="0"/>
              </a:rPr>
              <a:t>Request </a:t>
            </a:r>
            <a:r>
              <a:rPr lang="en-US" dirty="0" smtClean="0">
                <a:latin typeface="Monaco" charset="0"/>
              </a:rPr>
              <a:t>ID’s 201 through 300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974613" y="2722650"/>
            <a:ext cx="0" cy="367632"/>
          </a:xfrm>
          <a:prstGeom prst="straightConnector1">
            <a:avLst/>
          </a:prstGeom>
          <a:ln w="76200" cmpd="sng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092214" y="2722650"/>
            <a:ext cx="0" cy="367632"/>
          </a:xfrm>
          <a:prstGeom prst="straightConnector1">
            <a:avLst/>
          </a:prstGeom>
          <a:ln w="76200" cmpd="sng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666079" y="2722650"/>
            <a:ext cx="0" cy="367632"/>
          </a:xfrm>
          <a:prstGeom prst="straightConnector1">
            <a:avLst/>
          </a:prstGeom>
          <a:ln w="76200" cmpd="sng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31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199" y="1676400"/>
            <a:ext cx="8195733" cy="413442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Master Step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77961" y="6054733"/>
            <a:ext cx="4063933" cy="24622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/>
              <a:t>http://</a:t>
            </a:r>
            <a:r>
              <a:rPr lang="en-US" sz="1000" dirty="0" err="1"/>
              <a:t>docs.spring.io</a:t>
            </a:r>
            <a:r>
              <a:rPr lang="en-US" sz="1000" dirty="0"/>
              <a:t>/spring-batch/trunk/reference/html/</a:t>
            </a:r>
            <a:r>
              <a:rPr lang="en-US" sz="1000" dirty="0" err="1"/>
              <a:t>scalability.html</a:t>
            </a:r>
            <a:endParaRPr lang="en-US" sz="1000" dirty="0"/>
          </a:p>
        </p:txBody>
      </p:sp>
      <p:sp>
        <p:nvSpPr>
          <p:cNvPr id="3" name="Rectangle 2"/>
          <p:cNvSpPr/>
          <p:nvPr/>
        </p:nvSpPr>
        <p:spPr>
          <a:xfrm>
            <a:off x="587829" y="1641929"/>
            <a:ext cx="8065103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9193"/>
                </a:solidFill>
                <a:latin typeface="Monaco" charset="0"/>
              </a:rPr>
              <a:t>&lt;</a:t>
            </a:r>
            <a:r>
              <a:rPr lang="en-US" sz="1600" dirty="0" smtClean="0">
                <a:solidFill>
                  <a:srgbClr val="4E9192"/>
                </a:solidFill>
                <a:latin typeface="Monaco" charset="0"/>
              </a:rPr>
              <a:t>step</a:t>
            </a:r>
            <a:r>
              <a:rPr lang="en-US" sz="16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dirty="0">
                <a:solidFill>
                  <a:srgbClr val="932192"/>
                </a:solidFill>
                <a:latin typeface="Monaco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sz="1600" dirty="0">
                <a:solidFill>
                  <a:srgbClr val="3933FF"/>
                </a:solidFill>
                <a:latin typeface="Monaco" charset="0"/>
              </a:rPr>
              <a:t>"</a:t>
            </a:r>
            <a:r>
              <a:rPr lang="en-US" sz="1600" dirty="0" err="1">
                <a:solidFill>
                  <a:srgbClr val="3933FF"/>
                </a:solidFill>
                <a:latin typeface="Monaco" charset="0"/>
              </a:rPr>
              <a:t>baseProcessRequestsStep.master</a:t>
            </a:r>
            <a:r>
              <a:rPr lang="en-US" sz="1600" dirty="0">
                <a:solidFill>
                  <a:srgbClr val="3933FF"/>
                </a:solidFill>
                <a:latin typeface="Monaco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dirty="0">
                <a:solidFill>
                  <a:srgbClr val="932192"/>
                </a:solidFill>
                <a:latin typeface="Monaco" charset="0"/>
              </a:rPr>
              <a:t>abstract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sz="1600" dirty="0">
                <a:solidFill>
                  <a:srgbClr val="3933FF"/>
                </a:solidFill>
                <a:latin typeface="Monaco" charset="0"/>
              </a:rPr>
              <a:t>"true"</a:t>
            </a:r>
            <a:r>
              <a:rPr lang="en-US" sz="1600" dirty="0">
                <a:solidFill>
                  <a:srgbClr val="009193"/>
                </a:solidFill>
                <a:latin typeface="Monaco" charset="0"/>
              </a:rPr>
              <a:t>&gt;</a:t>
            </a:r>
            <a:endParaRPr lang="en-US" sz="1600" dirty="0">
              <a:solidFill>
                <a:srgbClr val="3933FF"/>
              </a:solidFill>
              <a:latin typeface="Monaco" charset="0"/>
            </a:endParaRPr>
          </a:p>
          <a:p>
            <a:r>
              <a:rPr lang="en-US" sz="1600" dirty="0" smtClean="0">
                <a:solidFill>
                  <a:srgbClr val="009193"/>
                </a:solidFill>
                <a:latin typeface="Monaco" charset="0"/>
              </a:rPr>
              <a:t>  &lt;</a:t>
            </a:r>
            <a:r>
              <a:rPr lang="en-US" sz="1600" dirty="0" smtClean="0">
                <a:solidFill>
                  <a:srgbClr val="4E9192"/>
                </a:solidFill>
                <a:latin typeface="Monaco" charset="0"/>
              </a:rPr>
              <a:t>partition</a:t>
            </a:r>
            <a:r>
              <a:rPr lang="en-US" sz="16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dirty="0">
                <a:solidFill>
                  <a:srgbClr val="932192"/>
                </a:solidFill>
                <a:latin typeface="Monaco" charset="0"/>
              </a:rPr>
              <a:t>step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sz="1600" dirty="0">
                <a:solidFill>
                  <a:srgbClr val="3933FF"/>
                </a:solidFill>
                <a:latin typeface="Monaco" charset="0"/>
              </a:rPr>
              <a:t>"</a:t>
            </a:r>
            <a:r>
              <a:rPr lang="en-US" sz="1600" dirty="0" err="1">
                <a:solidFill>
                  <a:srgbClr val="3933FF"/>
                </a:solidFill>
                <a:latin typeface="Monaco" charset="0"/>
              </a:rPr>
              <a:t>baseProcessRequestsStep.slave</a:t>
            </a:r>
            <a:r>
              <a:rPr lang="en-US" sz="1600" dirty="0">
                <a:solidFill>
                  <a:srgbClr val="3933FF"/>
                </a:solidFill>
                <a:latin typeface="Monaco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onaco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Monaco" charset="0"/>
              </a:rPr>
              <a:t>           </a:t>
            </a:r>
            <a:r>
              <a:rPr lang="en-US" b="1" dirty="0" err="1" smtClean="0">
                <a:solidFill>
                  <a:srgbClr val="932192"/>
                </a:solidFill>
                <a:latin typeface="Monaco" charset="0"/>
              </a:rPr>
              <a:t>partitioner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sz="1600" b="1" dirty="0">
                <a:solidFill>
                  <a:srgbClr val="3933FF"/>
                </a:solidFill>
                <a:latin typeface="Monaco" charset="0"/>
              </a:rPr>
              <a:t>"</a:t>
            </a:r>
            <a:r>
              <a:rPr lang="en-US" sz="1600" b="1" dirty="0" err="1">
                <a:solidFill>
                  <a:srgbClr val="3933FF"/>
                </a:solidFill>
                <a:latin typeface="Monaco" charset="0"/>
              </a:rPr>
              <a:t>requestPartitioner</a:t>
            </a:r>
            <a:r>
              <a:rPr lang="en-US" sz="1600" b="1" dirty="0">
                <a:solidFill>
                  <a:srgbClr val="3933FF"/>
                </a:solidFill>
                <a:latin typeface="Monaco" charset="0"/>
              </a:rPr>
              <a:t>"</a:t>
            </a:r>
            <a:r>
              <a:rPr lang="en-US" sz="1600" b="1" dirty="0">
                <a:solidFill>
                  <a:srgbClr val="009193"/>
                </a:solidFill>
                <a:latin typeface="Monaco" charset="0"/>
              </a:rPr>
              <a:t>&gt;</a:t>
            </a:r>
            <a:endParaRPr lang="en-US" sz="1600" b="1" dirty="0">
              <a:solidFill>
                <a:srgbClr val="3933FF"/>
              </a:solidFill>
              <a:latin typeface="Monaco" charset="0"/>
            </a:endParaRPr>
          </a:p>
          <a:p>
            <a:r>
              <a:rPr lang="en-US" sz="1600" dirty="0" smtClean="0">
                <a:solidFill>
                  <a:srgbClr val="009193"/>
                </a:solidFill>
                <a:latin typeface="Monaco" charset="0"/>
              </a:rPr>
              <a:t>    &lt;</a:t>
            </a:r>
            <a:r>
              <a:rPr lang="en-US" sz="1600" dirty="0" smtClean="0">
                <a:solidFill>
                  <a:srgbClr val="4E9192"/>
                </a:solidFill>
                <a:latin typeface="Monaco" charset="0"/>
              </a:rPr>
              <a:t>handler</a:t>
            </a:r>
            <a:r>
              <a:rPr lang="en-US" sz="16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dirty="0">
                <a:solidFill>
                  <a:srgbClr val="932192"/>
                </a:solidFill>
                <a:latin typeface="Monaco" charset="0"/>
              </a:rPr>
              <a:t>grid-size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sz="1600" dirty="0">
                <a:solidFill>
                  <a:srgbClr val="3933FF"/>
                </a:solidFill>
                <a:latin typeface="Monaco" charset="0"/>
              </a:rPr>
              <a:t>"${</a:t>
            </a:r>
            <a:r>
              <a:rPr lang="en-US" sz="1600" dirty="0" err="1">
                <a:solidFill>
                  <a:srgbClr val="3933FF"/>
                </a:solidFill>
                <a:latin typeface="Monaco" charset="0"/>
              </a:rPr>
              <a:t>request.partitioner.grid</a:t>
            </a:r>
            <a:r>
              <a:rPr lang="en-US" sz="1600" dirty="0">
                <a:solidFill>
                  <a:srgbClr val="3933FF"/>
                </a:solidFill>
                <a:latin typeface="Monaco" charset="0"/>
              </a:rPr>
              <a:t>-size}"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             </a:t>
            </a:r>
            <a:r>
              <a:rPr lang="en-US" sz="1600" dirty="0" smtClean="0">
                <a:solidFill>
                  <a:srgbClr val="932192"/>
                </a:solidFill>
                <a:latin typeface="Monaco" charset="0"/>
              </a:rPr>
              <a:t>task-executor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sz="1600" dirty="0">
                <a:solidFill>
                  <a:srgbClr val="3933FF"/>
                </a:solidFill>
                <a:latin typeface="Monaco" charset="0"/>
              </a:rPr>
              <a:t>"</a:t>
            </a:r>
            <a:r>
              <a:rPr lang="en-US" sz="1600" dirty="0" err="1" smtClean="0">
                <a:solidFill>
                  <a:srgbClr val="3933FF"/>
                </a:solidFill>
                <a:latin typeface="Monaco" charset="0"/>
              </a:rPr>
              <a:t>processRequestsTaskExecutor</a:t>
            </a:r>
            <a:r>
              <a:rPr lang="en-US" sz="1600" dirty="0">
                <a:solidFill>
                  <a:srgbClr val="3933FF"/>
                </a:solidFill>
                <a:latin typeface="Monaco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dirty="0">
                <a:solidFill>
                  <a:srgbClr val="009193"/>
                </a:solidFill>
                <a:latin typeface="Monaco" charset="0"/>
              </a:rPr>
              <a:t>/&gt;</a:t>
            </a:r>
            <a:endParaRPr lang="en-US" sz="1600" dirty="0">
              <a:solidFill>
                <a:srgbClr val="3933FF"/>
              </a:solidFill>
              <a:latin typeface="Monaco" charset="0"/>
            </a:endParaRPr>
          </a:p>
          <a:p>
            <a:r>
              <a:rPr lang="en-US" sz="1600" dirty="0" smtClean="0">
                <a:solidFill>
                  <a:srgbClr val="009193"/>
                </a:solidFill>
                <a:latin typeface="Monaco" charset="0"/>
              </a:rPr>
              <a:t>  &lt;/</a:t>
            </a:r>
            <a:r>
              <a:rPr lang="en-US" sz="1600" dirty="0" smtClean="0">
                <a:solidFill>
                  <a:srgbClr val="4E9192"/>
                </a:solidFill>
                <a:latin typeface="Monaco" charset="0"/>
              </a:rPr>
              <a:t>partition</a:t>
            </a:r>
            <a:r>
              <a:rPr lang="en-US" sz="1600" dirty="0">
                <a:solidFill>
                  <a:srgbClr val="009193"/>
                </a:solidFill>
                <a:latin typeface="Monaco" charset="0"/>
              </a:rPr>
              <a:t>&gt;</a:t>
            </a:r>
            <a:endParaRPr lang="en-US" sz="1600" dirty="0">
              <a:solidFill>
                <a:srgbClr val="4E9192"/>
              </a:solidFill>
              <a:latin typeface="Monaco" charset="0"/>
            </a:endParaRPr>
          </a:p>
          <a:p>
            <a:r>
              <a:rPr lang="en-US" sz="1600" dirty="0" smtClean="0">
                <a:solidFill>
                  <a:srgbClr val="009193"/>
                </a:solidFill>
                <a:latin typeface="Monaco" charset="0"/>
              </a:rPr>
              <a:t>&lt;/</a:t>
            </a:r>
            <a:r>
              <a:rPr lang="en-US" sz="1600" dirty="0" smtClean="0">
                <a:solidFill>
                  <a:srgbClr val="4E9192"/>
                </a:solidFill>
                <a:latin typeface="Monaco" charset="0"/>
              </a:rPr>
              <a:t>step</a:t>
            </a:r>
            <a:r>
              <a:rPr lang="en-US" sz="1600" dirty="0" smtClean="0">
                <a:solidFill>
                  <a:srgbClr val="009193"/>
                </a:solidFill>
                <a:latin typeface="Monaco" charset="0"/>
              </a:rPr>
              <a:t>&gt;</a:t>
            </a:r>
          </a:p>
          <a:p>
            <a:endParaRPr lang="en-US" sz="1600" dirty="0">
              <a:solidFill>
                <a:srgbClr val="009193"/>
              </a:solidFill>
              <a:effectLst/>
              <a:latin typeface="Monaco" charset="0"/>
            </a:endParaRPr>
          </a:p>
          <a:p>
            <a:r>
              <a:rPr lang="de-DE" sz="1600" dirty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de-DE" sz="1600" dirty="0" err="1">
                <a:solidFill>
                  <a:srgbClr val="3F7F7F"/>
                </a:solidFill>
                <a:latin typeface="Monaco" charset="0"/>
              </a:rPr>
              <a:t>bean</a:t>
            </a:r>
            <a:r>
              <a:rPr lang="de-DE" sz="1600" dirty="0">
                <a:solidFill>
                  <a:srgbClr val="3F7F7F"/>
                </a:solidFill>
                <a:latin typeface="Monaco" charset="0"/>
              </a:rPr>
              <a:t> </a:t>
            </a:r>
            <a:r>
              <a:rPr lang="de-DE" sz="1600" dirty="0" err="1">
                <a:solidFill>
                  <a:srgbClr val="7F007F"/>
                </a:solidFill>
                <a:latin typeface="Monaco" charset="0"/>
              </a:rPr>
              <a:t>id</a:t>
            </a:r>
            <a:r>
              <a:rPr lang="de-DE" sz="1600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de-DE" sz="1600" i="1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de-DE" sz="1600" i="1" dirty="0" err="1" smtClean="0">
                <a:solidFill>
                  <a:srgbClr val="2A00FF"/>
                </a:solidFill>
                <a:latin typeface="Monaco" charset="0"/>
              </a:rPr>
              <a:t>processRequestsTaskExecutor</a:t>
            </a:r>
            <a:r>
              <a:rPr lang="de-DE" sz="1600" i="1" dirty="0">
                <a:solidFill>
                  <a:srgbClr val="2A00FF"/>
                </a:solidFill>
                <a:latin typeface="Monaco" charset="0"/>
              </a:rPr>
              <a:t>" </a:t>
            </a:r>
            <a:r>
              <a:rPr lang="de-DE" sz="1600" i="1" dirty="0" err="1">
                <a:solidFill>
                  <a:srgbClr val="7F007F"/>
                </a:solidFill>
                <a:latin typeface="Monaco" charset="0"/>
              </a:rPr>
              <a:t>class</a:t>
            </a:r>
            <a:r>
              <a:rPr lang="de-DE" sz="1600" i="1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de-DE" sz="1600" i="1" dirty="0">
                <a:solidFill>
                  <a:srgbClr val="2A00FF"/>
                </a:solidFill>
                <a:latin typeface="Monaco" charset="0"/>
              </a:rPr>
              <a:t>"org.springframework.scheduling.concurrent.ThreadPoolTaskExecutor"...</a:t>
            </a:r>
            <a:endParaRPr lang="en-US" sz="1600" dirty="0">
              <a:solidFill>
                <a:srgbClr val="4E9192"/>
              </a:solidFill>
              <a:latin typeface="Monaco" charset="0"/>
            </a:endParaRPr>
          </a:p>
          <a:p>
            <a:endParaRPr lang="en-US" sz="1600" dirty="0">
              <a:solidFill>
                <a:srgbClr val="4E9192"/>
              </a:solidFill>
              <a:effectLst/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01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199" y="1676400"/>
            <a:ext cx="8195733" cy="413442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Slave Step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77961" y="6054733"/>
            <a:ext cx="4063933" cy="24622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/>
              <a:t>http://</a:t>
            </a:r>
            <a:r>
              <a:rPr lang="en-US" sz="1000" dirty="0" err="1"/>
              <a:t>docs.spring.io</a:t>
            </a:r>
            <a:r>
              <a:rPr lang="en-US" sz="1000" dirty="0"/>
              <a:t>/spring-batch/trunk/reference/html/</a:t>
            </a:r>
            <a:r>
              <a:rPr lang="en-US" sz="1000" dirty="0" err="1"/>
              <a:t>scalability.html</a:t>
            </a:r>
            <a:endParaRPr lang="en-US" sz="1000" dirty="0"/>
          </a:p>
        </p:txBody>
      </p:sp>
      <p:sp>
        <p:nvSpPr>
          <p:cNvPr id="3" name="Rectangle 2"/>
          <p:cNvSpPr/>
          <p:nvPr/>
        </p:nvSpPr>
        <p:spPr>
          <a:xfrm>
            <a:off x="576942" y="1553289"/>
            <a:ext cx="82423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9193"/>
                </a:solidFill>
                <a:latin typeface="Monaco" charset="0"/>
              </a:rPr>
              <a:t>&lt;</a:t>
            </a:r>
            <a:r>
              <a:rPr lang="en-US" dirty="0" smtClean="0">
                <a:solidFill>
                  <a:srgbClr val="4E9192"/>
                </a:solidFill>
                <a:latin typeface="Monaco" charset="0"/>
              </a:rPr>
              <a:t>step</a:t>
            </a:r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932192"/>
                </a:solidFill>
                <a:latin typeface="Monaco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charset="0"/>
              </a:rPr>
              <a:t>"</a:t>
            </a:r>
            <a:r>
              <a:rPr lang="en-US" dirty="0" err="1" smtClean="0">
                <a:solidFill>
                  <a:srgbClr val="3933FF"/>
                </a:solidFill>
                <a:latin typeface="Monaco" charset="0"/>
              </a:rPr>
              <a:t>baseProcessRequestsStep.slave</a:t>
            </a:r>
            <a:r>
              <a:rPr lang="en-US" dirty="0">
                <a:solidFill>
                  <a:srgbClr val="3933FF"/>
                </a:solidFill>
                <a:latin typeface="Monaco" charset="0"/>
              </a:rPr>
              <a:t>"</a:t>
            </a:r>
            <a:r>
              <a:rPr lang="en-US" dirty="0">
                <a:solidFill>
                  <a:srgbClr val="009193"/>
                </a:solidFill>
                <a:latin typeface="Monaco" charset="0"/>
              </a:rPr>
              <a:t>&gt;</a:t>
            </a:r>
            <a:endParaRPr lang="en-US" dirty="0">
              <a:solidFill>
                <a:srgbClr val="3933FF"/>
              </a:solidFill>
              <a:latin typeface="Monaco" charset="0"/>
            </a:endParaRPr>
          </a:p>
          <a:p>
            <a:r>
              <a:rPr lang="en-US" dirty="0" smtClean="0">
                <a:solidFill>
                  <a:srgbClr val="009193"/>
                </a:solidFill>
                <a:latin typeface="Monaco" charset="0"/>
              </a:rPr>
              <a:t>  &lt;</a:t>
            </a:r>
            <a:r>
              <a:rPr lang="en-US" dirty="0" err="1" smtClean="0">
                <a:solidFill>
                  <a:srgbClr val="4E9192"/>
                </a:solidFill>
                <a:latin typeface="Monaco" charset="0"/>
              </a:rPr>
              <a:t>tasklet</a:t>
            </a:r>
            <a:r>
              <a:rPr lang="en-US" dirty="0" smtClean="0">
                <a:solidFill>
                  <a:srgbClr val="009193"/>
                </a:solidFill>
                <a:latin typeface="Monaco" charset="0"/>
              </a:rPr>
              <a:t>&gt;</a:t>
            </a:r>
            <a:endParaRPr lang="en-US" dirty="0">
              <a:solidFill>
                <a:srgbClr val="3933FF"/>
              </a:solidFill>
              <a:latin typeface="Monaco" charset="0"/>
            </a:endParaRPr>
          </a:p>
          <a:p>
            <a:r>
              <a:rPr lang="en-US" dirty="0" smtClean="0">
                <a:solidFill>
                  <a:srgbClr val="009193"/>
                </a:solidFill>
                <a:latin typeface="Monaco" charset="0"/>
              </a:rPr>
              <a:t>    &lt;</a:t>
            </a:r>
            <a:r>
              <a:rPr lang="en-US" b="1" dirty="0" smtClean="0">
                <a:solidFill>
                  <a:srgbClr val="4E9192"/>
                </a:solidFill>
                <a:latin typeface="Monaco" charset="0"/>
              </a:rPr>
              <a:t>chunk</a:t>
            </a:r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>
                <a:solidFill>
                  <a:srgbClr val="932192"/>
                </a:solidFill>
                <a:latin typeface="Monaco" charset="0"/>
              </a:rPr>
              <a:t>reader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charset="0"/>
              </a:rPr>
              <a:t>"</a:t>
            </a:r>
            <a:r>
              <a:rPr lang="en-US" dirty="0" err="1" smtClean="0">
                <a:solidFill>
                  <a:srgbClr val="3933FF"/>
                </a:solidFill>
                <a:latin typeface="Monaco" charset="0"/>
              </a:rPr>
              <a:t>processRequestsReader</a:t>
            </a:r>
            <a:r>
              <a:rPr lang="en-US" dirty="0">
                <a:solidFill>
                  <a:srgbClr val="3933FF"/>
                </a:solidFill>
                <a:latin typeface="Monac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     </a:t>
            </a:r>
            <a:r>
              <a:rPr lang="en-US" dirty="0" smtClean="0">
                <a:solidFill>
                  <a:srgbClr val="932192"/>
                </a:solidFill>
                <a:latin typeface="Monaco" charset="0"/>
              </a:rPr>
              <a:t>writer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dirty="0">
                <a:solidFill>
                  <a:srgbClr val="3933FF"/>
                </a:solidFill>
                <a:latin typeface="Monaco" charset="0"/>
              </a:rPr>
              <a:t>"</a:t>
            </a:r>
            <a:r>
              <a:rPr lang="en-US" dirty="0" err="1" smtClean="0">
                <a:solidFill>
                  <a:srgbClr val="3933FF"/>
                </a:solidFill>
                <a:latin typeface="Monaco" charset="0"/>
              </a:rPr>
              <a:t>processRequestsWriter</a:t>
            </a:r>
            <a:r>
              <a:rPr lang="en-US" dirty="0">
                <a:solidFill>
                  <a:srgbClr val="3933FF"/>
                </a:solidFill>
                <a:latin typeface="Monac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 </a:t>
            </a:r>
            <a:endParaRPr lang="en-US" dirty="0">
              <a:solidFill>
                <a:srgbClr val="3933FF"/>
              </a:solidFill>
              <a:latin typeface="Monaco" charset="0"/>
            </a:endParaRPr>
          </a:p>
          <a:p>
            <a:r>
              <a:rPr lang="en-US" dirty="0" smtClean="0">
                <a:solidFill>
                  <a:srgbClr val="932192"/>
                </a:solidFill>
                <a:latin typeface="Monaco" charset="0"/>
              </a:rPr>
              <a:t>      commit-interval</a:t>
            </a:r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dirty="0" smtClean="0">
                <a:solidFill>
                  <a:srgbClr val="3933FF"/>
                </a:solidFill>
                <a:latin typeface="Monaco" charset="0"/>
              </a:rPr>
              <a:t>"${</a:t>
            </a:r>
            <a:r>
              <a:rPr lang="en-US" dirty="0" err="1" smtClean="0">
                <a:solidFill>
                  <a:srgbClr val="3933FF"/>
                </a:solidFill>
                <a:latin typeface="Monaco" charset="0"/>
              </a:rPr>
              <a:t>process.commit</a:t>
            </a:r>
            <a:r>
              <a:rPr lang="en-US" dirty="0" smtClean="0">
                <a:solidFill>
                  <a:srgbClr val="3933FF"/>
                </a:solidFill>
                <a:latin typeface="Monaco" charset="0"/>
              </a:rPr>
              <a:t>-internal}"</a:t>
            </a:r>
            <a:r>
              <a:rPr lang="en-US" dirty="0" smtClean="0">
                <a:solidFill>
                  <a:srgbClr val="009193"/>
                </a:solidFill>
                <a:latin typeface="Monaco" charset="0"/>
              </a:rPr>
              <a:t>/&gt;</a:t>
            </a:r>
            <a:endParaRPr lang="en-US" dirty="0">
              <a:solidFill>
                <a:srgbClr val="3933FF"/>
              </a:solidFill>
              <a:latin typeface="Monaco" charset="0"/>
            </a:endParaRPr>
          </a:p>
          <a:p>
            <a:r>
              <a:rPr lang="en-US" dirty="0" smtClean="0">
                <a:solidFill>
                  <a:srgbClr val="009193"/>
                </a:solidFill>
                <a:latin typeface="Monaco" charset="0"/>
              </a:rPr>
              <a:t>  &lt;/</a:t>
            </a:r>
            <a:r>
              <a:rPr lang="en-US" dirty="0" err="1" smtClean="0">
                <a:solidFill>
                  <a:srgbClr val="4E9192"/>
                </a:solidFill>
                <a:latin typeface="Monaco" charset="0"/>
              </a:rPr>
              <a:t>tasklet</a:t>
            </a:r>
            <a:r>
              <a:rPr lang="en-US" dirty="0">
                <a:solidFill>
                  <a:srgbClr val="009193"/>
                </a:solidFill>
                <a:latin typeface="Monaco" charset="0"/>
              </a:rPr>
              <a:t>&gt;</a:t>
            </a:r>
            <a:r>
              <a:rPr lang="en-US" dirty="0">
                <a:latin typeface="Monaco" charset="0"/>
              </a:rPr>
              <a:t>        </a:t>
            </a:r>
          </a:p>
          <a:p>
            <a:r>
              <a:rPr lang="en-US" dirty="0" smtClean="0">
                <a:solidFill>
                  <a:srgbClr val="009193"/>
                </a:solidFill>
                <a:latin typeface="Monaco" charset="0"/>
              </a:rPr>
              <a:t>&lt;/</a:t>
            </a:r>
            <a:r>
              <a:rPr lang="en-US" dirty="0" smtClean="0">
                <a:solidFill>
                  <a:srgbClr val="4E9192"/>
                </a:solidFill>
                <a:latin typeface="Monaco" charset="0"/>
              </a:rPr>
              <a:t>step</a:t>
            </a:r>
            <a:r>
              <a:rPr lang="en-US" dirty="0">
                <a:solidFill>
                  <a:srgbClr val="009193"/>
                </a:solidFill>
                <a:latin typeface="Monaco" charset="0"/>
              </a:rPr>
              <a:t>&gt;</a:t>
            </a:r>
            <a:endParaRPr lang="en-US" dirty="0">
              <a:solidFill>
                <a:srgbClr val="4E9192"/>
              </a:solidFill>
              <a:effectLst/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Stats!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77961" y="6054733"/>
            <a:ext cx="4063933" cy="24622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/>
              <a:t>http://</a:t>
            </a:r>
            <a:r>
              <a:rPr lang="en-US" sz="1000" dirty="0" err="1"/>
              <a:t>docs.spring.io</a:t>
            </a:r>
            <a:r>
              <a:rPr lang="en-US" sz="1000" dirty="0"/>
              <a:t>/spring-batch/trunk/reference/html/</a:t>
            </a:r>
            <a:r>
              <a:rPr lang="en-US" sz="1000" dirty="0" err="1"/>
              <a:t>scalability.html</a:t>
            </a:r>
            <a:endParaRPr lang="en-US" sz="1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7" y="1619472"/>
            <a:ext cx="4940675" cy="11890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7" y="3118605"/>
            <a:ext cx="8326009" cy="234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8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199" y="1676400"/>
            <a:ext cx="8195733" cy="4134425"/>
          </a:xfrm>
        </p:spPr>
        <p:txBody>
          <a:bodyPr/>
          <a:lstStyle/>
          <a:p>
            <a:r>
              <a:rPr lang="en-US" dirty="0" smtClean="0"/>
              <a:t>Lessons learned</a:t>
            </a:r>
          </a:p>
          <a:p>
            <a:pPr lvl="1"/>
            <a:r>
              <a:rPr lang="en-US" dirty="0" smtClean="0"/>
              <a:t>DB connection pool size</a:t>
            </a:r>
          </a:p>
          <a:p>
            <a:pPr lvl="1"/>
            <a:r>
              <a:rPr lang="en-US" dirty="0" smtClean="0"/>
              <a:t>DB connection max wait time</a:t>
            </a:r>
          </a:p>
          <a:p>
            <a:r>
              <a:rPr lang="en-US" dirty="0" smtClean="0"/>
              <a:t>Bonus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scope task executor provides thread </a:t>
            </a:r>
            <a:r>
              <a:rPr lang="en-US" dirty="0"/>
              <a:t>pool </a:t>
            </a:r>
            <a:r>
              <a:rPr lang="en-US"/>
              <a:t>per </a:t>
            </a:r>
            <a:r>
              <a:rPr lang="en-US" smtClean="0"/>
              <a:t>master step </a:t>
            </a:r>
            <a:r>
              <a:rPr lang="en-US" dirty="0" smtClean="0"/>
              <a:t>execution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Parallel Processing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77961" y="6054733"/>
            <a:ext cx="4063933" cy="24622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 dirty="0"/>
              <a:t>http://</a:t>
            </a:r>
            <a:r>
              <a:rPr lang="en-US" sz="1000" dirty="0" err="1"/>
              <a:t>docs.spring.io</a:t>
            </a:r>
            <a:r>
              <a:rPr lang="en-US" sz="1000" dirty="0"/>
              <a:t>/spring-batch/trunk/reference/html/</a:t>
            </a:r>
            <a:r>
              <a:rPr lang="en-US" sz="1000" dirty="0" err="1"/>
              <a:t>scalability.html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7220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pic>
        <p:nvPicPr>
          <p:cNvPr id="4" name="Picture Placeholder 3" descr="Icon_MagnifyingGlass_EPS_White.eps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86" r="8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9794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to end – OR – Mock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Complex business logic </a:t>
            </a:r>
          </a:p>
          <a:p>
            <a:pPr lvl="1"/>
            <a:r>
              <a:rPr lang="en-US" dirty="0" smtClean="0"/>
              <a:t>Branch coverage</a:t>
            </a:r>
          </a:p>
          <a:p>
            <a:pPr lvl="1"/>
            <a:r>
              <a:rPr lang="en-US" dirty="0" smtClean="0"/>
              <a:t>Spock</a:t>
            </a:r>
          </a:p>
          <a:p>
            <a:r>
              <a:rPr lang="en-US" dirty="0" smtClean="0"/>
              <a:t>End to End</a:t>
            </a:r>
          </a:p>
          <a:p>
            <a:pPr lvl="1"/>
            <a:r>
              <a:rPr lang="en-US" dirty="0" smtClean="0"/>
              <a:t>spring-batch-test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Monaco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 sz="1600" dirty="0" smtClean="0">
                <a:solidFill>
                  <a:srgbClr val="3F7F7F"/>
                </a:solidFill>
                <a:latin typeface="Monaco" charset="0"/>
              </a:rPr>
              <a:t>dependency</a:t>
            </a:r>
            <a:r>
              <a:rPr lang="en-US" sz="1600" dirty="0" smtClean="0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600" dirty="0" smtClean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 sz="1600" dirty="0" err="1" smtClean="0">
                <a:solidFill>
                  <a:srgbClr val="3F7F7F"/>
                </a:solidFill>
                <a:latin typeface="Monaco" charset="0"/>
              </a:rPr>
              <a:t>groupId</a:t>
            </a:r>
            <a:r>
              <a:rPr lang="en-US" sz="1600" dirty="0" smtClean="0">
                <a:solidFill>
                  <a:srgbClr val="008080"/>
                </a:solidFill>
                <a:latin typeface="Monaco" charset="0"/>
              </a:rPr>
              <a:t>&gt;</a:t>
            </a:r>
            <a:r>
              <a:rPr lang="en-US" sz="1600" dirty="0" err="1" smtClean="0">
                <a:solidFill>
                  <a:srgbClr val="000000"/>
                </a:solidFill>
                <a:latin typeface="Monaco" charset="0"/>
              </a:rPr>
              <a:t>org.springframework.batch</a:t>
            </a:r>
            <a:r>
              <a:rPr lang="en-US" sz="1600" dirty="0" smtClean="0">
                <a:solidFill>
                  <a:srgbClr val="008080"/>
                </a:solidFill>
                <a:latin typeface="Monaco" charset="0"/>
              </a:rPr>
              <a:t>&lt;/</a:t>
            </a:r>
            <a:r>
              <a:rPr lang="en-US" sz="1600" dirty="0" err="1" smtClean="0">
                <a:solidFill>
                  <a:srgbClr val="3F7F7F"/>
                </a:solidFill>
                <a:latin typeface="Monaco" charset="0"/>
              </a:rPr>
              <a:t>groupId</a:t>
            </a:r>
            <a:r>
              <a:rPr lang="en-US" sz="1600" dirty="0" smtClean="0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8080"/>
                </a:solidFill>
                <a:latin typeface="Monaco" charset="0"/>
              </a:rPr>
              <a:t>    &lt;</a:t>
            </a:r>
            <a:r>
              <a:rPr lang="en-US" sz="1600" dirty="0" err="1" smtClean="0">
                <a:solidFill>
                  <a:srgbClr val="3F7F7F"/>
                </a:solidFill>
                <a:latin typeface="Monaco" charset="0"/>
              </a:rPr>
              <a:t>artifactId</a:t>
            </a:r>
            <a:r>
              <a:rPr lang="en-US" sz="1600" dirty="0" smtClean="0">
                <a:solidFill>
                  <a:srgbClr val="008080"/>
                </a:solidFill>
                <a:latin typeface="Monaco" charset="0"/>
              </a:rPr>
              <a:t>&gt;</a:t>
            </a:r>
            <a:r>
              <a:rPr lang="en-US" sz="1800" b="1" dirty="0" smtClean="0">
                <a:solidFill>
                  <a:srgbClr val="000000"/>
                </a:solidFill>
                <a:latin typeface="Monaco" charset="0"/>
              </a:rPr>
              <a:t>spring-batch-test</a:t>
            </a:r>
            <a:r>
              <a:rPr lang="en-US" sz="1600" dirty="0" smtClean="0">
                <a:solidFill>
                  <a:srgbClr val="008080"/>
                </a:solidFill>
                <a:latin typeface="Monaco" charset="0"/>
              </a:rPr>
              <a:t>&lt;/</a:t>
            </a:r>
            <a:r>
              <a:rPr lang="en-US" sz="1600" dirty="0" err="1" smtClean="0">
                <a:solidFill>
                  <a:srgbClr val="3F7F7F"/>
                </a:solidFill>
                <a:latin typeface="Monaco" charset="0"/>
              </a:rPr>
              <a:t>artifactId</a:t>
            </a:r>
            <a:r>
              <a:rPr lang="en-US" sz="1600" dirty="0" smtClean="0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8080"/>
                </a:solidFill>
                <a:latin typeface="Monaco" charset="0"/>
              </a:rPr>
              <a:t>    &lt;</a:t>
            </a:r>
            <a:r>
              <a:rPr lang="en-US" sz="1600" dirty="0" smtClean="0">
                <a:solidFill>
                  <a:srgbClr val="3F7F7F"/>
                </a:solidFill>
                <a:latin typeface="Monaco" charset="0"/>
              </a:rPr>
              <a:t>version</a:t>
            </a:r>
            <a:r>
              <a:rPr lang="en-US" sz="1600" dirty="0" smtClean="0">
                <a:solidFill>
                  <a:srgbClr val="008080"/>
                </a:solidFill>
                <a:latin typeface="Monaco" charset="0"/>
              </a:rPr>
              <a:t>&gt;</a:t>
            </a:r>
            <a:r>
              <a:rPr lang="en-US" sz="1600" dirty="0" smtClean="0">
                <a:solidFill>
                  <a:srgbClr val="000000"/>
                </a:solidFill>
                <a:latin typeface="Monaco" charset="0"/>
              </a:rPr>
              <a:t>${spring-</a:t>
            </a:r>
            <a:r>
              <a:rPr lang="en-US" sz="1600" dirty="0" err="1" smtClean="0">
                <a:solidFill>
                  <a:srgbClr val="000000"/>
                </a:solidFill>
                <a:latin typeface="Monaco" charset="0"/>
              </a:rPr>
              <a:t>batch.version</a:t>
            </a:r>
            <a:r>
              <a:rPr lang="en-US" sz="1600" dirty="0" smtClean="0">
                <a:solidFill>
                  <a:srgbClr val="000000"/>
                </a:solidFill>
                <a:latin typeface="Monaco" charset="0"/>
              </a:rPr>
              <a:t>}</a:t>
            </a:r>
            <a:r>
              <a:rPr lang="en-US" sz="1600" dirty="0" smtClean="0">
                <a:solidFill>
                  <a:srgbClr val="008080"/>
                </a:solidFill>
                <a:latin typeface="Monaco" charset="0"/>
              </a:rPr>
              <a:t>&lt;/</a:t>
            </a:r>
            <a:r>
              <a:rPr lang="en-US" sz="1600" dirty="0" smtClean="0">
                <a:solidFill>
                  <a:srgbClr val="3F7F7F"/>
                </a:solidFill>
                <a:latin typeface="Monaco" charset="0"/>
              </a:rPr>
              <a:t>version</a:t>
            </a:r>
            <a:r>
              <a:rPr lang="en-US" sz="1600" dirty="0" smtClean="0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None/>
            </a:pPr>
            <a:r>
              <a:rPr lang="ro-RO" sz="1600" dirty="0" smtClean="0">
                <a:solidFill>
                  <a:srgbClr val="008080"/>
                </a:solidFill>
                <a:latin typeface="Monaco" charset="0"/>
              </a:rPr>
              <a:t>    &lt;</a:t>
            </a:r>
            <a:r>
              <a:rPr lang="ro-RO" sz="1600" dirty="0" err="1" smtClean="0">
                <a:solidFill>
                  <a:srgbClr val="3F7F7F"/>
                </a:solidFill>
                <a:latin typeface="Monaco" charset="0"/>
              </a:rPr>
              <a:t>scope</a:t>
            </a:r>
            <a:r>
              <a:rPr lang="ro-RO" sz="1600" dirty="0" smtClean="0">
                <a:solidFill>
                  <a:srgbClr val="008080"/>
                </a:solidFill>
                <a:latin typeface="Monaco" charset="0"/>
              </a:rPr>
              <a:t>&gt;</a:t>
            </a:r>
            <a:r>
              <a:rPr lang="ro-RO" sz="1600" dirty="0" smtClean="0">
                <a:solidFill>
                  <a:srgbClr val="000000"/>
                </a:solidFill>
                <a:latin typeface="Monaco" charset="0"/>
              </a:rPr>
              <a:t>test</a:t>
            </a:r>
            <a:r>
              <a:rPr lang="ro-RO" sz="1600" dirty="0" smtClean="0">
                <a:solidFill>
                  <a:srgbClr val="008080"/>
                </a:solidFill>
                <a:latin typeface="Monaco" charset="0"/>
              </a:rPr>
              <a:t>&lt;/</a:t>
            </a:r>
            <a:r>
              <a:rPr lang="ro-RO" sz="1600" dirty="0" err="1" smtClean="0">
                <a:solidFill>
                  <a:srgbClr val="3F7F7F"/>
                </a:solidFill>
                <a:latin typeface="Monaco" charset="0"/>
              </a:rPr>
              <a:t>scope</a:t>
            </a:r>
            <a:r>
              <a:rPr lang="ro-RO" sz="1600" dirty="0" smtClean="0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8080"/>
                </a:solidFill>
                <a:latin typeface="Monaco" charset="0"/>
              </a:rPr>
              <a:t>&lt;/</a:t>
            </a:r>
            <a:r>
              <a:rPr lang="en-US" sz="1600" dirty="0" smtClean="0">
                <a:solidFill>
                  <a:srgbClr val="3F7F7F"/>
                </a:solidFill>
                <a:latin typeface="Monaco" charset="0"/>
              </a:rPr>
              <a:t>dependency</a:t>
            </a:r>
            <a:r>
              <a:rPr lang="en-US" sz="1600" dirty="0" smtClean="0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Both!</a:t>
            </a:r>
          </a:p>
        </p:txBody>
      </p:sp>
    </p:spTree>
    <p:extLst>
      <p:ext uri="{BB962C8B-B14F-4D97-AF65-F5344CB8AC3E}">
        <p14:creationId xmlns:p14="http://schemas.microsoft.com/office/powerpoint/2010/main" val="89538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to End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Did I set all this stuff up right?</a:t>
            </a:r>
          </a:p>
          <a:p>
            <a:r>
              <a:rPr lang="en-US" dirty="0" smtClean="0"/>
              <a:t>Test each batch step independently</a:t>
            </a:r>
          </a:p>
          <a:p>
            <a:pPr lvl="1"/>
            <a:r>
              <a:rPr lang="en-US" dirty="0" smtClean="0"/>
              <a:t>Minimize code under test</a:t>
            </a:r>
          </a:p>
          <a:p>
            <a:pPr lvl="1"/>
            <a:r>
              <a:rPr lang="en-US" dirty="0"/>
              <a:t>Ease of </a:t>
            </a:r>
            <a:r>
              <a:rPr lang="en-US" dirty="0" smtClean="0"/>
              <a:t>extension</a:t>
            </a:r>
          </a:p>
          <a:p>
            <a:pPr lvl="1"/>
            <a:r>
              <a:rPr lang="en-US" dirty="0" smtClean="0"/>
              <a:t>Mock execution context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onaco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Monaco" charset="0"/>
              </a:rPr>
              <a:t>JobExecution</a:t>
            </a:r>
            <a:r>
              <a:rPr lang="en-US" sz="16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execution =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onaco" charset="0"/>
              </a:rPr>
              <a:t>jobTestUtils.launchStep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Monaco" charset="0"/>
              </a:rPr>
              <a:t>"step1"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onaco" charset="0"/>
              </a:rPr>
              <a:t>jobParameters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onaco" charset="0"/>
              </a:rPr>
              <a:t>jobContext</a:t>
            </a:r>
            <a:r>
              <a:rPr lang="en-US" sz="1600" dirty="0" smtClean="0">
                <a:solidFill>
                  <a:srgbClr val="000000"/>
                </a:solidFill>
                <a:latin typeface="Monaco" charset="0"/>
              </a:rPr>
              <a:t>);</a:t>
            </a:r>
            <a:endParaRPr lang="en-US" sz="1600" dirty="0">
              <a:solidFill>
                <a:srgbClr val="000000"/>
              </a:solidFill>
              <a:latin typeface="Monaco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spring-batch-test: </a:t>
            </a:r>
            <a:r>
              <a:rPr lang="en-US" dirty="0" err="1" smtClean="0"/>
              <a:t>JobLauncherTestUtils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789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to End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 err="1" smtClean="0"/>
              <a:t>launchStep</a:t>
            </a:r>
            <a:r>
              <a:rPr lang="en-US" dirty="0" smtClean="0"/>
              <a:t> doesn’t get the job done</a:t>
            </a:r>
          </a:p>
          <a:p>
            <a:pPr lvl="1"/>
            <a:r>
              <a:rPr lang="en-US" dirty="0" smtClean="0"/>
              <a:t>Repeat step executions</a:t>
            </a:r>
          </a:p>
          <a:p>
            <a:pPr lvl="1"/>
            <a:r>
              <a:rPr lang="en-US" dirty="0" smtClean="0"/>
              <a:t>Job flow logic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onaco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Monaco" charset="0"/>
              </a:rPr>
              <a:t>JobExecution</a:t>
            </a:r>
            <a:r>
              <a:rPr lang="en-US" sz="16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execution =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onaco" charset="0"/>
              </a:rPr>
              <a:t>jobTestUtils.launchJob</a:t>
            </a:r>
            <a:r>
              <a:rPr lang="en-US" sz="160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Monaco" charset="0"/>
              </a:rPr>
              <a:t>jobParameters</a:t>
            </a:r>
            <a:r>
              <a:rPr lang="en-US" sz="1600" dirty="0" smtClean="0">
                <a:solidFill>
                  <a:srgbClr val="000000"/>
                </a:solidFill>
                <a:latin typeface="Monaco" charset="0"/>
              </a:rPr>
              <a:t>);</a:t>
            </a:r>
            <a:endParaRPr lang="en-US" sz="1600" dirty="0">
              <a:solidFill>
                <a:srgbClr val="000000"/>
              </a:solidFill>
              <a:latin typeface="Monaco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spring-batch-test: </a:t>
            </a:r>
            <a:r>
              <a:rPr lang="en-US" dirty="0" err="1" smtClean="0"/>
              <a:t>JobLauncherTestUtils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607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spring batch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199" y="1556658"/>
            <a:ext cx="8195733" cy="425416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sz="2400" dirty="0" smtClean="0"/>
              <a:t>Java application that controls the flow programmatically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/>
              <a:t>Download File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/>
              <a:t>Stage File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/>
              <a:t>Process Requests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/>
              <a:t>Response File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/>
              <a:t>Generate Reports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/>
              <a:t>Upload Response and Reports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Existing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98334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to End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199" y="1869592"/>
            <a:ext cx="8393724" cy="3941233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Steps th</a:t>
            </a:r>
            <a:r>
              <a:rPr lang="en-US" dirty="0" smtClean="0">
                <a:solidFill>
                  <a:srgbClr val="000000"/>
                </a:solidFill>
              </a:rPr>
              <a:t>at create files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</a:rPr>
              <a:t>AssertFile</a:t>
            </a:r>
            <a:r>
              <a:rPr lang="en-US" dirty="0" smtClean="0">
                <a:solidFill>
                  <a:srgbClr val="000000"/>
                </a:solidFill>
              </a:rPr>
              <a:t> - line by line file comparison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AssertFile.assertFileEquals(</a:t>
            </a:r>
            <a:r>
              <a:rPr lang="en-US" sz="1600" b="1" dirty="0" smtClean="0">
                <a:solidFill>
                  <a:srgbClr val="6A0043"/>
                </a:solidFill>
                <a:latin typeface="Monaco" charset="0"/>
                <a:ea typeface="Monaco" charset="0"/>
                <a:cs typeface="Monaco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FileSystemResource</a:t>
            </a:r>
            <a:r>
              <a:rPr lang="en-US" sz="1600" dirty="0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dirty="0" smtClean="0">
                <a:solidFill>
                  <a:srgbClr val="1D00FF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sz="1600" dirty="0" err="1" smtClean="0">
                <a:solidFill>
                  <a:srgbClr val="1D00FF"/>
                </a:solidFill>
                <a:latin typeface="Monaco" charset="0"/>
                <a:ea typeface="Monaco" charset="0"/>
                <a:cs typeface="Monaco" charset="0"/>
              </a:rPr>
              <a:t>expected.txt</a:t>
            </a:r>
            <a:r>
              <a:rPr lang="en-US" sz="1600" dirty="0" smtClean="0">
                <a:solidFill>
                  <a:srgbClr val="1D00FF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),</a:t>
            </a:r>
            <a:endParaRPr lang="en-US" sz="1600" dirty="0">
              <a:solidFill>
                <a:srgbClr val="000000"/>
              </a:solidFill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                            </a:t>
            </a:r>
            <a:r>
              <a:rPr lang="en-US" sz="1600" b="1" dirty="0">
                <a:solidFill>
                  <a:srgbClr val="6A0043"/>
                </a:solidFill>
                <a:latin typeface="Monaco" charset="0"/>
                <a:ea typeface="Monaco" charset="0"/>
                <a:cs typeface="Monaco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FileSystemResource</a:t>
            </a:r>
            <a:r>
              <a:rPr lang="en-US" sz="1600" dirty="0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dirty="0">
                <a:solidFill>
                  <a:srgbClr val="1D00FF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sz="1600" dirty="0" err="1" smtClean="0">
                <a:solidFill>
                  <a:srgbClr val="1D00FF"/>
                </a:solidFill>
                <a:latin typeface="Monaco" charset="0"/>
                <a:ea typeface="Monaco" charset="0"/>
                <a:cs typeface="Monaco" charset="0"/>
              </a:rPr>
              <a:t>output.txt</a:t>
            </a:r>
            <a:r>
              <a:rPr lang="en-US" sz="1600" dirty="0">
                <a:solidFill>
                  <a:srgbClr val="1D00FF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));</a:t>
            </a:r>
            <a:endParaRPr lang="en-US" sz="1600" dirty="0">
              <a:solidFill>
                <a:srgbClr val="000000"/>
              </a:solidFill>
              <a:latin typeface="Monaco" charset="0"/>
              <a:ea typeface="Monaco" charset="0"/>
              <a:cs typeface="Monaco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pring-batch-test: </a:t>
            </a:r>
            <a:r>
              <a:rPr lang="en-US" dirty="0" err="1" smtClean="0"/>
              <a:t>AssertFile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42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to End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199" y="1534886"/>
            <a:ext cx="8393724" cy="460465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646464"/>
                </a:solidFill>
                <a:latin typeface="Monaco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Monaco" charset="0"/>
              </a:rPr>
              <a:t>RunWith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(SpringJUnit4ClassRunner.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646464"/>
                </a:solidFill>
                <a:latin typeface="Monaco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Monaco" charset="0"/>
              </a:rPr>
              <a:t>ContextConfiguration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(locations = {</a:t>
            </a:r>
            <a:r>
              <a:rPr lang="en-US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dirty="0" err="1" smtClean="0">
                <a:solidFill>
                  <a:srgbClr val="2A00FF"/>
                </a:solidFill>
                <a:latin typeface="Monaco" charset="0"/>
              </a:rPr>
              <a:t>classpath:beans</a:t>
            </a:r>
            <a:r>
              <a:rPr lang="en-US" dirty="0" smtClean="0">
                <a:solidFill>
                  <a:srgbClr val="2A00FF"/>
                </a:solidFill>
                <a:latin typeface="Monaco" charset="0"/>
              </a:rPr>
              <a:t>/test-</a:t>
            </a:r>
            <a:r>
              <a:rPr lang="en-US" dirty="0" err="1" smtClean="0">
                <a:solidFill>
                  <a:srgbClr val="2A00FF"/>
                </a:solidFill>
                <a:latin typeface="Monaco" charset="0"/>
              </a:rPr>
              <a:t>config.xml</a:t>
            </a:r>
            <a:r>
              <a:rPr lang="en-US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})</a:t>
            </a:r>
          </a:p>
          <a:p>
            <a:pPr marL="0" indent="0">
              <a:buNone/>
            </a:pPr>
            <a:r>
              <a:rPr lang="en-US" dirty="0">
                <a:solidFill>
                  <a:srgbClr val="646464"/>
                </a:solidFill>
                <a:latin typeface="Monaco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Monaco" charset="0"/>
              </a:rPr>
              <a:t>Sql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(scripts=</a:t>
            </a:r>
            <a:r>
              <a:rPr lang="en-US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Monaco" charset="0"/>
              </a:rPr>
              <a:t>classpath:response_data.sql</a:t>
            </a:r>
            <a:r>
              <a:rPr lang="en-US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   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config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dirty="0">
                <a:solidFill>
                  <a:srgbClr val="646464"/>
                </a:solidFill>
                <a:latin typeface="Monaco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Monaco" charset="0"/>
              </a:rPr>
              <a:t>SqlConfig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dataSource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Monaco" charset="0"/>
              </a:rPr>
              <a:t>dataSource</a:t>
            </a:r>
            <a:r>
              <a:rPr lang="en-US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                      </a:t>
            </a:r>
            <a:r>
              <a:rPr lang="en-US" dirty="0" err="1">
                <a:solidFill>
                  <a:srgbClr val="000000"/>
                </a:solidFill>
                <a:latin typeface="Monaco" charset="0"/>
              </a:rPr>
              <a:t>transactionManager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Monaco" charset="0"/>
              </a:rPr>
              <a:t>transactionManager</a:t>
            </a:r>
            <a:r>
              <a:rPr lang="en-US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))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ResponseStepIT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Monaco" charset="0"/>
              </a:rPr>
              <a:t>    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de-DE" b="1" dirty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de-DE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de-DE" b="1" dirty="0" err="1">
                <a:solidFill>
                  <a:srgbClr val="000000"/>
                </a:solidFill>
                <a:latin typeface="Monaco" charset="0"/>
              </a:rPr>
              <a:t>JobLauncherTestUtils</a:t>
            </a:r>
            <a:r>
              <a:rPr lang="de-DE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de-DE" b="1" dirty="0">
                <a:solidFill>
                  <a:srgbClr val="0000C0"/>
                </a:solidFill>
                <a:latin typeface="Monaco" charset="0"/>
              </a:rPr>
              <a:t>_</a:t>
            </a:r>
            <a:r>
              <a:rPr lang="de-DE" b="1" dirty="0" err="1">
                <a:solidFill>
                  <a:srgbClr val="0000C0"/>
                </a:solidFill>
                <a:latin typeface="Monaco" charset="0"/>
              </a:rPr>
              <a:t>jobLauncherTestUtil</a:t>
            </a:r>
            <a:r>
              <a:rPr lang="de-DE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Monaco" charset="0"/>
              </a:rPr>
              <a:t>    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de-DE" dirty="0">
                <a:solidFill>
                  <a:srgbClr val="646464"/>
                </a:solidFill>
                <a:latin typeface="Monaco" charset="0"/>
              </a:rPr>
              <a:t>@Test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de-DE" b="1" dirty="0" err="1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de-DE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de-DE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de-DE" b="1" dirty="0" err="1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testResponseStep</a:t>
            </a:r>
            <a:r>
              <a:rPr lang="de-DE" b="1" dirty="0">
                <a:solidFill>
                  <a:srgbClr val="000000"/>
                </a:solidFill>
                <a:highlight>
                  <a:srgbClr val="D4D4D4"/>
                </a:highlight>
                <a:latin typeface="Monaco" charset="0"/>
              </a:rPr>
              <a:t>() {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de-DE" dirty="0" err="1">
                <a:solidFill>
                  <a:srgbClr val="000000"/>
                </a:solidFill>
                <a:latin typeface="Monaco" charset="0"/>
              </a:rPr>
              <a:t>JobExecution</a:t>
            </a:r>
            <a:r>
              <a:rPr lang="de-DE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de-DE" dirty="0" err="1">
                <a:solidFill>
                  <a:srgbClr val="6A3E3E"/>
                </a:solidFill>
                <a:latin typeface="Monaco" charset="0"/>
              </a:rPr>
              <a:t>execution</a:t>
            </a:r>
            <a:r>
              <a:rPr lang="de-DE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de-DE" dirty="0">
                <a:solidFill>
                  <a:srgbClr val="0000C0"/>
                </a:solidFill>
                <a:latin typeface="Monaco" charset="0"/>
              </a:rPr>
              <a:t>_</a:t>
            </a:r>
            <a:r>
              <a:rPr lang="de-DE" dirty="0" err="1">
                <a:solidFill>
                  <a:srgbClr val="0000C0"/>
                </a:solidFill>
                <a:latin typeface="Monaco" charset="0"/>
              </a:rPr>
              <a:t>jobLauncherTestUtil</a:t>
            </a:r>
            <a:endParaRPr lang="de-DE" dirty="0">
              <a:solidFill>
                <a:srgbClr val="0000C0"/>
              </a:solidFill>
              <a:latin typeface="Monaco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Monaco" charset="0"/>
              </a:rPr>
              <a:t>             .</a:t>
            </a:r>
            <a:r>
              <a:rPr lang="de-DE" dirty="0" err="1">
                <a:solidFill>
                  <a:srgbClr val="000000"/>
                </a:solidFill>
                <a:latin typeface="Monaco" charset="0"/>
              </a:rPr>
              <a:t>launchStep</a:t>
            </a:r>
            <a:r>
              <a:rPr lang="de-DE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de-DE" dirty="0" err="1">
                <a:solidFill>
                  <a:srgbClr val="2A00FF"/>
                </a:solidFill>
                <a:latin typeface="Monaco" charset="0"/>
              </a:rPr>
              <a:t>responseStep</a:t>
            </a:r>
            <a:r>
              <a:rPr lang="de-DE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dirty="0" err="1">
                <a:solidFill>
                  <a:srgbClr val="000000"/>
                </a:solidFill>
                <a:latin typeface="Monaco" charset="0"/>
              </a:rPr>
              <a:t>jobParameters</a:t>
            </a:r>
            <a:r>
              <a:rPr lang="de-DE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dirty="0" err="1">
                <a:solidFill>
                  <a:srgbClr val="000000"/>
                </a:solidFill>
                <a:latin typeface="Monaco" charset="0"/>
              </a:rPr>
              <a:t>executionContext</a:t>
            </a:r>
            <a:r>
              <a:rPr lang="de-DE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Monaco" charset="0"/>
              </a:rPr>
              <a:t>        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de-DE" i="1" dirty="0" err="1">
                <a:solidFill>
                  <a:srgbClr val="000000"/>
                </a:solidFill>
                <a:latin typeface="Monaco" charset="0"/>
              </a:rPr>
              <a:t>assertEquals</a:t>
            </a:r>
            <a:r>
              <a:rPr lang="de-DE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de-DE" i="1" dirty="0" err="1">
                <a:solidFill>
                  <a:srgbClr val="000000"/>
                </a:solidFill>
                <a:latin typeface="Monaco" charset="0"/>
              </a:rPr>
              <a:t>ExitStatus.COMPLETED</a:t>
            </a:r>
            <a:r>
              <a:rPr lang="de-DE" i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i="1" dirty="0" err="1">
                <a:solidFill>
                  <a:srgbClr val="6A3E3E"/>
                </a:solidFill>
                <a:latin typeface="Monaco" charset="0"/>
              </a:rPr>
              <a:t>execution</a:t>
            </a:r>
            <a:r>
              <a:rPr lang="de-DE" i="1" dirty="0" err="1">
                <a:solidFill>
                  <a:srgbClr val="000000"/>
                </a:solidFill>
                <a:latin typeface="Monaco" charset="0"/>
              </a:rPr>
              <a:t>.getExitStatus</a:t>
            </a:r>
            <a:r>
              <a:rPr lang="de-DE" i="1" dirty="0">
                <a:solidFill>
                  <a:srgbClr val="000000"/>
                </a:solidFill>
                <a:latin typeface="Monaco" charset="0"/>
              </a:rPr>
              <a:t>());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Monaco" charset="0"/>
              </a:rPr>
              <a:t>        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de-DE" dirty="0" err="1">
                <a:solidFill>
                  <a:srgbClr val="000000"/>
                </a:solidFill>
                <a:latin typeface="Monaco" charset="0"/>
              </a:rPr>
              <a:t>AssertFile.</a:t>
            </a:r>
            <a:r>
              <a:rPr lang="de-DE" i="1" dirty="0" err="1">
                <a:solidFill>
                  <a:srgbClr val="000000"/>
                </a:solidFill>
                <a:latin typeface="Monaco" charset="0"/>
              </a:rPr>
              <a:t>assertFileEquals</a:t>
            </a:r>
            <a:r>
              <a:rPr lang="de-DE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de-DE" b="1" i="1" dirty="0" err="1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de-DE" b="1" i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de-DE" b="1" i="1" dirty="0" err="1" smtClean="0">
                <a:solidFill>
                  <a:srgbClr val="000000"/>
                </a:solidFill>
                <a:latin typeface="Monaco" charset="0"/>
              </a:rPr>
              <a:t>FileSystemResource</a:t>
            </a:r>
            <a:r>
              <a:rPr lang="de-DE" b="1" i="1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de-DE" b="1" i="1" dirty="0" err="1" smtClean="0">
                <a:solidFill>
                  <a:srgbClr val="000000"/>
                </a:solidFill>
                <a:latin typeface="Monaco" charset="0"/>
              </a:rPr>
              <a:t>expectedFile</a:t>
            </a:r>
            <a:r>
              <a:rPr lang="de-DE" b="1" i="1" dirty="0">
                <a:solidFill>
                  <a:srgbClr val="000000"/>
                </a:solidFill>
                <a:latin typeface="Monaco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 charset="0"/>
              </a:rPr>
              <a:t>                                   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Monaco" charset="0"/>
              </a:rPr>
              <a:t>FileSystemResource</a:t>
            </a:r>
            <a:r>
              <a:rPr lang="en-US" b="1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Monaco" charset="0"/>
              </a:rPr>
              <a:t>outputFile</a:t>
            </a:r>
            <a:r>
              <a:rPr lang="en-US" b="1" dirty="0" smtClean="0">
                <a:solidFill>
                  <a:srgbClr val="000000"/>
                </a:solidFill>
                <a:latin typeface="Monaco" charset="0"/>
              </a:rPr>
              <a:t>));</a:t>
            </a:r>
            <a:endParaRPr lang="en-US" b="1" dirty="0">
              <a:solidFill>
                <a:srgbClr val="000000"/>
              </a:solidFill>
              <a:latin typeface="Monaco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Monaco" charset="0"/>
              </a:rPr>
              <a:t>    }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Integration Test Example</a:t>
            </a:r>
          </a:p>
        </p:txBody>
      </p:sp>
    </p:spTree>
    <p:extLst>
      <p:ext uri="{BB962C8B-B14F-4D97-AF65-F5344CB8AC3E}">
        <p14:creationId xmlns:p14="http://schemas.microsoft.com/office/powerpoint/2010/main" val="36537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0"/>
          </p:nvPr>
        </p:nvSpPr>
        <p:spPr>
          <a:xfrm>
            <a:off x="849668" y="1378706"/>
            <a:ext cx="7717624" cy="1015663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80941" y="4555067"/>
            <a:ext cx="2991126" cy="495300"/>
            <a:chOff x="5107408" y="4377267"/>
            <a:chExt cx="2991126" cy="4953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408" y="4377267"/>
              <a:ext cx="495300" cy="4953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06533" y="4455640"/>
              <a:ext cx="2392001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rtlCol="0" anchor="t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 smtClean="0">
                  <a:solidFill>
                    <a:schemeClr val="bg1"/>
                  </a:solidFill>
                </a:rPr>
                <a:t>churd@trustwave.com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80941" y="3698474"/>
            <a:ext cx="3095321" cy="495300"/>
            <a:chOff x="5107408" y="4377267"/>
            <a:chExt cx="3095321" cy="4953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408" y="4377267"/>
              <a:ext cx="495300" cy="4953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706533" y="4455640"/>
              <a:ext cx="2496196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rtlCol="0" anchor="t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 smtClean="0">
                  <a:solidFill>
                    <a:schemeClr val="bg1"/>
                  </a:solidFill>
                </a:rPr>
                <a:t>mkhair@trustwave.com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107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98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spring batch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199" y="1556658"/>
            <a:ext cx="8195733" cy="425416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sz="2400" dirty="0" smtClean="0"/>
              <a:t>Start, Stop and Resume</a:t>
            </a:r>
          </a:p>
          <a:p>
            <a:pPr>
              <a:buFont typeface="Wingdings" charset="2"/>
              <a:buChar char="§"/>
            </a:pPr>
            <a:r>
              <a:rPr lang="en-US" sz="2400" dirty="0" smtClean="0"/>
              <a:t>Reprocess</a:t>
            </a:r>
          </a:p>
          <a:p>
            <a:pPr>
              <a:buFont typeface="Wingdings" charset="2"/>
              <a:buChar char="§"/>
            </a:pPr>
            <a:r>
              <a:rPr lang="en-US" sz="2400" dirty="0" smtClean="0"/>
              <a:t>Scalability</a:t>
            </a:r>
          </a:p>
          <a:p>
            <a:pPr>
              <a:buFont typeface="Wingdings" charset="2"/>
              <a:buChar char="§"/>
            </a:pPr>
            <a:r>
              <a:rPr lang="en-US" sz="2400" dirty="0" smtClean="0"/>
              <a:t>Readability of The Job Flow</a:t>
            </a:r>
          </a:p>
          <a:p>
            <a:pPr>
              <a:buFont typeface="Wingdings" charset="2"/>
              <a:buChar char="§"/>
            </a:pPr>
            <a:r>
              <a:rPr lang="en-US" sz="2400" dirty="0" smtClean="0"/>
              <a:t>Custom Reader and Writer</a:t>
            </a:r>
          </a:p>
          <a:p>
            <a:pPr>
              <a:buFont typeface="Wingdings" charset="2"/>
              <a:buChar char="§"/>
            </a:pPr>
            <a:r>
              <a:rPr lang="en-US" sz="2400" dirty="0" smtClean="0"/>
              <a:t>History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xisting Implementation and </a:t>
            </a:r>
            <a:r>
              <a:rPr lang="en-US" dirty="0" err="1" smtClean="0"/>
              <a:t>isues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355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spring batch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199" y="1556658"/>
            <a:ext cx="8195733" cy="4254168"/>
          </a:xfrm>
        </p:spPr>
        <p:txBody>
          <a:bodyPr>
            <a:normAutofit fontScale="92500"/>
          </a:bodyPr>
          <a:lstStyle/>
          <a:p>
            <a:pPr>
              <a:buFont typeface="Wingdings" charset="2"/>
              <a:buChar char="§"/>
            </a:pPr>
            <a:r>
              <a:rPr lang="en-US" sz="2400" dirty="0"/>
              <a:t>Lots of ItemReaders and ItemWriters available out of the </a:t>
            </a:r>
            <a:r>
              <a:rPr lang="en-US" sz="2400" dirty="0" smtClean="0"/>
              <a:t>box</a:t>
            </a:r>
          </a:p>
          <a:p>
            <a:pPr>
              <a:buFont typeface="Wingdings" charset="2"/>
              <a:buChar char="§"/>
            </a:pPr>
            <a:r>
              <a:rPr lang="en-US" sz="2400" dirty="0"/>
              <a:t>The ability to stop/start/restart </a:t>
            </a:r>
            <a:r>
              <a:rPr lang="en-US" sz="2400" dirty="0" smtClean="0"/>
              <a:t>jobs</a:t>
            </a:r>
          </a:p>
          <a:p>
            <a:pPr>
              <a:buFont typeface="Wingdings" charset="2"/>
              <a:buChar char="§"/>
            </a:pPr>
            <a:r>
              <a:rPr lang="en-US" sz="2400" dirty="0"/>
              <a:t>All the Spring features like DI, AOP, testability, etc.</a:t>
            </a:r>
          </a:p>
          <a:p>
            <a:pPr>
              <a:buFont typeface="Wingdings" charset="2"/>
              <a:buChar char="§"/>
            </a:pPr>
            <a:r>
              <a:rPr lang="en-US" sz="2400" dirty="0"/>
              <a:t>A collection of </a:t>
            </a:r>
            <a:r>
              <a:rPr lang="en-US" sz="2400" dirty="0" smtClean="0"/>
              <a:t>Tasklet implementations</a:t>
            </a:r>
          </a:p>
          <a:p>
            <a:pPr>
              <a:buFont typeface="Wingdings" charset="2"/>
              <a:buChar char="§"/>
            </a:pPr>
            <a:r>
              <a:rPr lang="en-US" sz="2400" dirty="0"/>
              <a:t>The ability to skip and retry records </a:t>
            </a:r>
            <a:endParaRPr lang="en-US" sz="2400" dirty="0" smtClean="0"/>
          </a:p>
          <a:p>
            <a:pPr>
              <a:buFont typeface="Wingdings" charset="2"/>
              <a:buChar char="§"/>
            </a:pPr>
            <a:r>
              <a:rPr lang="en-US" sz="2400" dirty="0"/>
              <a:t>Java or XML based </a:t>
            </a:r>
            <a:r>
              <a:rPr lang="en-US" sz="2400" dirty="0" smtClean="0"/>
              <a:t>configuration</a:t>
            </a:r>
          </a:p>
          <a:p>
            <a:pPr>
              <a:buFont typeface="Wingdings" charset="2"/>
              <a:buChar char="§"/>
            </a:pPr>
            <a:r>
              <a:rPr lang="en-US" sz="2400" dirty="0"/>
              <a:t>Transaction </a:t>
            </a:r>
            <a:r>
              <a:rPr lang="en-US" sz="2400" dirty="0" smtClean="0"/>
              <a:t>management</a:t>
            </a:r>
          </a:p>
          <a:p>
            <a:pPr>
              <a:buFont typeface="Wingdings" charset="2"/>
              <a:buChar char="§"/>
            </a:pPr>
            <a:r>
              <a:rPr lang="en-US" sz="2400" dirty="0" smtClean="0"/>
              <a:t>Scalability</a:t>
            </a:r>
          </a:p>
          <a:p>
            <a:pPr>
              <a:buFont typeface="Wingdings" charset="2"/>
              <a:buChar char="§"/>
            </a:pPr>
            <a:r>
              <a:rPr lang="en-US" sz="2400" dirty="0"/>
              <a:t>Integration with Spring Integration </a:t>
            </a:r>
            <a:endParaRPr lang="en-US" sz="2400" dirty="0" smtClean="0"/>
          </a:p>
          <a:p>
            <a:pPr>
              <a:buFont typeface="Wingdings" charset="2"/>
              <a:buChar char="§"/>
            </a:pPr>
            <a:r>
              <a:rPr lang="en-US" sz="2400" dirty="0" smtClean="0"/>
              <a:t>Spring Batch Admin</a:t>
            </a:r>
            <a:endParaRPr lang="en-US" sz="2400" dirty="0"/>
          </a:p>
          <a:p>
            <a:pPr>
              <a:buFont typeface="Wingdings" charset="2"/>
              <a:buChar char="§"/>
            </a:pPr>
            <a:endParaRPr lang="en-US" sz="2400" dirty="0" smtClean="0"/>
          </a:p>
          <a:p>
            <a:pPr>
              <a:buFont typeface="Wingdings" charset="2"/>
              <a:buChar char="§"/>
            </a:pPr>
            <a:endParaRPr lang="en-US" sz="2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Advantages of Spring Batch</a:t>
            </a:r>
          </a:p>
        </p:txBody>
      </p:sp>
    </p:spTree>
    <p:extLst>
      <p:ext uri="{BB962C8B-B14F-4D97-AF65-F5344CB8AC3E}">
        <p14:creationId xmlns:p14="http://schemas.microsoft.com/office/powerpoint/2010/main" val="30377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Job</a:t>
            </a:r>
            <a:endParaRPr lang="en-US" dirty="0"/>
          </a:p>
        </p:txBody>
      </p:sp>
      <p:pic>
        <p:nvPicPr>
          <p:cNvPr id="4" name="Picture Placeholder 3" descr="Icon_MagnifyingGlass_EPS_White.eps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86" r="8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9253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JOB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199" y="1177872"/>
            <a:ext cx="8195733" cy="463295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Monaco" charset="0"/>
              </a:rPr>
              <a:t>job </a:t>
            </a:r>
            <a:r>
              <a:rPr lang="en-US" sz="1400" dirty="0" smtClean="0">
                <a:solidFill>
                  <a:srgbClr val="7F007F"/>
                </a:solidFill>
                <a:latin typeface="Monaco" charset="0"/>
              </a:rPr>
              <a:t>id</a:t>
            </a:r>
            <a:r>
              <a:rPr lang="en-US" sz="1400" dirty="0" smtClean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sz="1400" dirty="0">
                <a:solidFill>
                  <a:srgbClr val="2A00FF"/>
                </a:solidFill>
                <a:latin typeface="Monaco" charset="0"/>
              </a:rPr>
              <a:t>"standardJob</a:t>
            </a: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 smtClean="0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8080"/>
                </a:solidFill>
                <a:latin typeface="Monaco" charset="0"/>
              </a:rPr>
              <a:t>   &lt;</a:t>
            </a:r>
            <a:r>
              <a:rPr lang="de-DE" sz="1400" dirty="0">
                <a:solidFill>
                  <a:srgbClr val="3F7F7F"/>
                </a:solidFill>
                <a:latin typeface="Monaco" charset="0"/>
              </a:rPr>
              <a:t>step </a:t>
            </a:r>
            <a:r>
              <a:rPr lang="de-DE" sz="1400" dirty="0" smtClean="0">
                <a:solidFill>
                  <a:srgbClr val="7F007F"/>
                </a:solidFill>
                <a:latin typeface="Monaco" charset="0"/>
              </a:rPr>
              <a:t>id</a:t>
            </a:r>
            <a:r>
              <a:rPr lang="de-DE" sz="1400" dirty="0" smtClean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de-DE" sz="1400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stageStep</a:t>
            </a:r>
            <a:r>
              <a:rPr lang="de-DE" sz="1400" dirty="0" smtClean="0">
                <a:solidFill>
                  <a:srgbClr val="2A00FF"/>
                </a:solidFill>
                <a:latin typeface="Monaco" charset="0"/>
              </a:rPr>
              <a:t>" </a:t>
            </a:r>
            <a:r>
              <a:rPr lang="en-US" sz="1400" dirty="0" smtClean="0">
                <a:solidFill>
                  <a:srgbClr val="7F007F"/>
                </a:solidFill>
                <a:latin typeface="Monaco" charset="0"/>
              </a:rPr>
              <a:t>next</a:t>
            </a:r>
            <a:r>
              <a:rPr lang="en-US" sz="1400" dirty="0" smtClean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de-DE" sz="1400" dirty="0" smtClean="0">
                <a:solidFill>
                  <a:srgbClr val="2A00FF"/>
                </a:solidFill>
                <a:latin typeface="Monaco" charset="0"/>
              </a:rPr>
              <a:t>job1.processFlow</a:t>
            </a:r>
            <a:r>
              <a:rPr lang="en-US" sz="14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 smtClean="0">
                <a:solidFill>
                  <a:srgbClr val="008080"/>
                </a:solidFill>
                <a:latin typeface="Monaco" charset="0"/>
              </a:rPr>
              <a:t>&gt;</a:t>
            </a:r>
            <a:endParaRPr lang="en-US" sz="1400" dirty="0">
              <a:solidFill>
                <a:srgbClr val="008080"/>
              </a:solidFill>
              <a:latin typeface="Monaco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       </a:t>
            </a:r>
            <a:r>
              <a:rPr lang="de-DE" sz="1400" dirty="0" smtClean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de-DE" sz="1400" dirty="0" smtClean="0">
                <a:solidFill>
                  <a:srgbClr val="3F7F7F"/>
                </a:solidFill>
                <a:latin typeface="Monaco" charset="0"/>
              </a:rPr>
              <a:t>tasklet </a:t>
            </a:r>
            <a:r>
              <a:rPr lang="de-DE" sz="1400" dirty="0" smtClean="0">
                <a:solidFill>
                  <a:srgbClr val="7F007F"/>
                </a:solidFill>
                <a:latin typeface="Monaco" charset="0"/>
              </a:rPr>
              <a:t>transaction-manager</a:t>
            </a:r>
            <a:r>
              <a:rPr lang="de-DE" sz="1400" dirty="0" smtClean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de-DE" sz="1400" dirty="0" smtClean="0">
                <a:solidFill>
                  <a:srgbClr val="2A00FF"/>
                </a:solidFill>
                <a:latin typeface="Monaco" charset="0"/>
              </a:rPr>
              <a:t>”</a:t>
            </a: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transactionManager</a:t>
            </a:r>
            <a:r>
              <a:rPr lang="de-DE" sz="1400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 smtClean="0">
                <a:solidFill>
                  <a:srgbClr val="008080"/>
                </a:solidFill>
                <a:latin typeface="Monaco" charset="0"/>
              </a:rPr>
              <a:t>&gt;</a:t>
            </a:r>
            <a:endParaRPr lang="en-US" sz="1400" dirty="0">
              <a:solidFill>
                <a:srgbClr val="008080"/>
              </a:solidFill>
              <a:latin typeface="Monaco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       	</a:t>
            </a:r>
            <a:r>
              <a:rPr lang="de-DE" sz="1400" dirty="0" smtClean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de-DE" sz="1400" dirty="0" smtClean="0">
                <a:solidFill>
                  <a:srgbClr val="3F7F7F"/>
                </a:solidFill>
                <a:latin typeface="Monaco" charset="0"/>
              </a:rPr>
              <a:t>chunk </a:t>
            </a:r>
            <a:r>
              <a:rPr lang="de-DE" sz="1400" dirty="0" smtClean="0">
                <a:solidFill>
                  <a:srgbClr val="7F007F"/>
                </a:solidFill>
                <a:latin typeface="Monaco" charset="0"/>
              </a:rPr>
              <a:t>reader</a:t>
            </a:r>
            <a:r>
              <a:rPr lang="de-DE" sz="1400" dirty="0" smtClean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sz="1400" dirty="0">
                <a:solidFill>
                  <a:srgbClr val="2A00FF"/>
                </a:solidFill>
                <a:latin typeface="Monaco" charset="0"/>
              </a:rPr>
              <a:t> </a:t>
            </a: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de-DE" sz="1400" dirty="0" smtClean="0">
                <a:solidFill>
                  <a:srgbClr val="2A00FF"/>
                </a:solidFill>
                <a:latin typeface="Monaco" charset="0"/>
              </a:rPr>
              <a:t>itemReader</a:t>
            </a: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" </a:t>
            </a:r>
            <a:r>
              <a:rPr lang="de-DE" sz="1400" dirty="0" smtClean="0">
                <a:solidFill>
                  <a:srgbClr val="7F007F"/>
                </a:solidFill>
                <a:latin typeface="Monaco" charset="0"/>
              </a:rPr>
              <a:t>writer</a:t>
            </a:r>
            <a:r>
              <a:rPr lang="de-DE" sz="1400" dirty="0" smtClean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 </a:t>
            </a:r>
            <a:r>
              <a:rPr lang="en-US" sz="1400" dirty="0">
                <a:solidFill>
                  <a:srgbClr val="2A00FF"/>
                </a:solidFill>
                <a:latin typeface="Monaco" charset="0"/>
              </a:rPr>
              <a:t>“</a:t>
            </a:r>
            <a:r>
              <a:rPr lang="de-DE" sz="1400" dirty="0" smtClean="0">
                <a:solidFill>
                  <a:srgbClr val="2A00FF"/>
                </a:solidFill>
                <a:latin typeface="Monaco" charset="0"/>
              </a:rPr>
              <a:t>itemWriter</a:t>
            </a: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" </a:t>
            </a:r>
            <a:r>
              <a:rPr lang="de-DE" sz="1400" dirty="0" smtClean="0">
                <a:solidFill>
                  <a:srgbClr val="7F007F"/>
                </a:solidFill>
                <a:latin typeface="Monaco" charset="0"/>
              </a:rPr>
              <a:t>commit-interval</a:t>
            </a:r>
            <a:r>
              <a:rPr lang="de-DE" sz="1400" dirty="0" smtClean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 “</a:t>
            </a:r>
            <a:r>
              <a:rPr lang="de-DE" sz="1400" dirty="0" smtClean="0">
                <a:solidFill>
                  <a:srgbClr val="2A00FF"/>
                </a:solidFill>
                <a:latin typeface="Monaco" charset="0"/>
              </a:rPr>
              <a:t>10</a:t>
            </a: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”/</a:t>
            </a:r>
            <a:r>
              <a:rPr lang="en-US" sz="1400" dirty="0" smtClean="0">
                <a:solidFill>
                  <a:srgbClr val="008080"/>
                </a:solidFill>
                <a:latin typeface="Monaco" charset="0"/>
              </a:rPr>
              <a:t>&gt;</a:t>
            </a:r>
            <a:endParaRPr lang="en-US" sz="1400" dirty="0">
              <a:solidFill>
                <a:srgbClr val="008080"/>
              </a:solidFill>
              <a:latin typeface="Monaco" charset="0"/>
            </a:endParaRPr>
          </a:p>
          <a:p>
            <a:pPr marL="0" indent="0">
              <a:buNone/>
            </a:pPr>
            <a:r>
              <a:rPr lang="de-DE" sz="1400" dirty="0">
                <a:solidFill>
                  <a:srgbClr val="008080"/>
                </a:solidFill>
                <a:latin typeface="Monaco" charset="0"/>
              </a:rPr>
              <a:t> </a:t>
            </a:r>
            <a:r>
              <a:rPr lang="de-DE" sz="1400" dirty="0" smtClean="0">
                <a:solidFill>
                  <a:srgbClr val="008080"/>
                </a:solidFill>
                <a:latin typeface="Monaco" charset="0"/>
              </a:rPr>
              <a:t>       &lt;</a:t>
            </a:r>
            <a:r>
              <a:rPr lang="de-DE" sz="1400" dirty="0" smtClean="0">
                <a:solidFill>
                  <a:srgbClr val="3F7F7F"/>
                </a:solidFill>
                <a:latin typeface="Monaco" charset="0"/>
              </a:rPr>
              <a:t>tasklet</a:t>
            </a:r>
            <a:r>
              <a:rPr lang="en-US" sz="1400" dirty="0" smtClean="0">
                <a:solidFill>
                  <a:srgbClr val="008080"/>
                </a:solidFill>
                <a:latin typeface="Monaco" charset="0"/>
              </a:rPr>
              <a:t>/&gt;</a:t>
            </a:r>
          </a:p>
          <a:p>
            <a:pPr marL="0" indent="0">
              <a:buNone/>
            </a:pPr>
            <a:endParaRPr lang="en-US" sz="1400" dirty="0" smtClean="0">
              <a:solidFill>
                <a:srgbClr val="2A00FF"/>
              </a:solidFill>
              <a:latin typeface="Monaco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       </a:t>
            </a:r>
            <a:r>
              <a:rPr lang="de-DE" sz="1400" dirty="0" smtClean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de-DE" sz="1400" dirty="0" smtClean="0">
                <a:solidFill>
                  <a:srgbClr val="3F7F7F"/>
                </a:solidFill>
                <a:latin typeface="Monaco" charset="0"/>
              </a:rPr>
              <a:t>listeners</a:t>
            </a:r>
            <a:r>
              <a:rPr lang="en-US" sz="1400" dirty="0" smtClean="0">
                <a:solidFill>
                  <a:srgbClr val="008080"/>
                </a:solidFill>
                <a:latin typeface="Monaco" charset="0"/>
              </a:rPr>
              <a:t>&gt;</a:t>
            </a:r>
            <a:endParaRPr lang="en-US" sz="1400" dirty="0">
              <a:solidFill>
                <a:srgbClr val="008080"/>
              </a:solidFill>
              <a:latin typeface="Monaco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	</a:t>
            </a:r>
            <a:r>
              <a:rPr lang="de-DE" sz="1400" dirty="0" smtClean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de-DE" sz="1400" dirty="0" smtClean="0">
                <a:solidFill>
                  <a:srgbClr val="3F7F7F"/>
                </a:solidFill>
                <a:latin typeface="Monaco" charset="0"/>
              </a:rPr>
              <a:t>listener </a:t>
            </a:r>
            <a:r>
              <a:rPr lang="de-DE" sz="1400" dirty="0" smtClean="0">
                <a:solidFill>
                  <a:srgbClr val="7F007F"/>
                </a:solidFill>
                <a:latin typeface="Monaco" charset="0"/>
              </a:rPr>
              <a:t>ref</a:t>
            </a:r>
            <a:r>
              <a:rPr lang="de-DE" sz="1400" dirty="0" smtClean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sz="14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de-DE" sz="1400" dirty="0" smtClean="0">
                <a:solidFill>
                  <a:srgbClr val="2A00FF"/>
                </a:solidFill>
                <a:latin typeface="Monaco" charset="0"/>
              </a:rPr>
              <a:t>doSomethingBeforeORAfter1</a:t>
            </a:r>
            <a:r>
              <a:rPr lang="en-US" sz="14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Monaco" charset="0"/>
              </a:rPr>
              <a:t>/&gt;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       </a:t>
            </a:r>
            <a:r>
              <a:rPr lang="de-DE" sz="1400" dirty="0" smtClean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de-DE" sz="1400" dirty="0" smtClean="0">
                <a:solidFill>
                  <a:srgbClr val="3F7F7F"/>
                </a:solidFill>
                <a:latin typeface="Monaco" charset="0"/>
              </a:rPr>
              <a:t>listeners</a:t>
            </a:r>
            <a:r>
              <a:rPr lang="en-US" sz="1400" dirty="0" smtClean="0">
                <a:solidFill>
                  <a:srgbClr val="008080"/>
                </a:solidFill>
                <a:latin typeface="Monaco" charset="0"/>
              </a:rPr>
              <a:t>/&gt;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8080"/>
                </a:solidFill>
                <a:latin typeface="Monaco" charset="0"/>
              </a:rPr>
              <a:t>   </a:t>
            </a:r>
            <a:r>
              <a:rPr lang="de-DE" sz="1400" dirty="0" smtClean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de-DE" sz="1400" dirty="0" smtClean="0">
                <a:solidFill>
                  <a:srgbClr val="3F7F7F"/>
                </a:solidFill>
                <a:latin typeface="Monaco" charset="0"/>
              </a:rPr>
              <a:t>step</a:t>
            </a:r>
            <a:r>
              <a:rPr lang="en-US" sz="1400" dirty="0">
                <a:solidFill>
                  <a:srgbClr val="008080"/>
                </a:solidFill>
                <a:latin typeface="Monaco" charset="0"/>
              </a:rPr>
              <a:t>/&gt;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  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   </a:t>
            </a:r>
            <a:r>
              <a:rPr lang="de-DE" sz="1400" dirty="0" smtClean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de-DE" sz="1400" dirty="0" smtClean="0">
                <a:solidFill>
                  <a:srgbClr val="3F7F7F"/>
                </a:solidFill>
                <a:latin typeface="Monaco" charset="0"/>
              </a:rPr>
              <a:t>decision </a:t>
            </a:r>
            <a:r>
              <a:rPr lang="de-DE" sz="1400" dirty="0">
                <a:solidFill>
                  <a:srgbClr val="7F007F"/>
                </a:solidFill>
                <a:latin typeface="Monaco" charset="0"/>
              </a:rPr>
              <a:t>id</a:t>
            </a:r>
            <a:r>
              <a:rPr lang="de-DE" sz="1400" dirty="0" smtClean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de-DE" sz="1400" dirty="0" smtClean="0">
                <a:solidFill>
                  <a:srgbClr val="2A00FF"/>
                </a:solidFill>
                <a:latin typeface="Monaco" charset="0"/>
              </a:rPr>
              <a:t>”</a:t>
            </a: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decision1</a:t>
            </a:r>
            <a:r>
              <a:rPr lang="de-DE" sz="1400" dirty="0" smtClean="0">
                <a:solidFill>
                  <a:srgbClr val="2A00FF"/>
                </a:solidFill>
                <a:latin typeface="Monaco" charset="0"/>
              </a:rPr>
              <a:t>" </a:t>
            </a:r>
            <a:r>
              <a:rPr lang="de-DE" sz="1400" dirty="0" smtClean="0">
                <a:solidFill>
                  <a:srgbClr val="7F007F"/>
                </a:solidFill>
                <a:latin typeface="Monaco" charset="0"/>
              </a:rPr>
              <a:t>decider</a:t>
            </a:r>
            <a:r>
              <a:rPr lang="de-DE" sz="1400" dirty="0" smtClean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de-DE" sz="1400" dirty="0" smtClean="0">
                <a:solidFill>
                  <a:srgbClr val="2A00FF"/>
                </a:solidFill>
                <a:latin typeface="Monaco" charset="0"/>
              </a:rPr>
              <a:t>”</a:t>
            </a: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deciderBean1</a:t>
            </a:r>
            <a:r>
              <a:rPr lang="de-DE" sz="1400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 smtClean="0">
                <a:solidFill>
                  <a:srgbClr val="008080"/>
                </a:solidFill>
                <a:latin typeface="Monaco" charset="0"/>
              </a:rPr>
              <a:t>&gt;</a:t>
            </a:r>
            <a:endParaRPr lang="en-US" sz="1400" dirty="0">
              <a:solidFill>
                <a:srgbClr val="008080"/>
              </a:solidFill>
              <a:latin typeface="Monaco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2A00FF"/>
                </a:solidFill>
                <a:latin typeface="Monaco" charset="0"/>
              </a:rPr>
              <a:t> </a:t>
            </a: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       </a:t>
            </a:r>
            <a:r>
              <a:rPr lang="de-DE" sz="1400" dirty="0" smtClean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de-DE" sz="1400" dirty="0" smtClean="0">
                <a:solidFill>
                  <a:srgbClr val="3F7F7F"/>
                </a:solidFill>
                <a:latin typeface="Monaco" charset="0"/>
              </a:rPr>
              <a:t>next </a:t>
            </a:r>
            <a:r>
              <a:rPr lang="de-DE" sz="1400" dirty="0" smtClean="0">
                <a:solidFill>
                  <a:srgbClr val="7F007F"/>
                </a:solidFill>
                <a:latin typeface="Monaco" charset="0"/>
              </a:rPr>
              <a:t>on</a:t>
            </a:r>
            <a:r>
              <a:rPr lang="de-DE" sz="1400" dirty="0" smtClean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de-DE" sz="1400" dirty="0" smtClean="0">
                <a:solidFill>
                  <a:srgbClr val="2A00FF"/>
                </a:solidFill>
                <a:latin typeface="Monaco" charset="0"/>
              </a:rPr>
              <a:t>“FAILED”</a:t>
            </a: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 to=</a:t>
            </a:r>
            <a:r>
              <a:rPr lang="en-US" sz="1400" dirty="0">
                <a:solidFill>
                  <a:srgbClr val="2A00FF"/>
                </a:solidFill>
                <a:latin typeface="Monaco" charset="0"/>
              </a:rPr>
              <a:t> "</a:t>
            </a:r>
            <a:r>
              <a:rPr lang="de-DE" sz="1400" dirty="0">
                <a:solidFill>
                  <a:srgbClr val="2A00FF"/>
                </a:solidFill>
                <a:latin typeface="Monaco" charset="0"/>
              </a:rPr>
              <a:t>job1.processFlow" </a:t>
            </a:r>
            <a:r>
              <a:rPr lang="en-US" sz="1400" dirty="0">
                <a:solidFill>
                  <a:srgbClr val="008080"/>
                </a:solidFill>
                <a:latin typeface="Monaco" charset="0"/>
              </a:rPr>
              <a:t>/&gt;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8080"/>
                </a:solidFill>
                <a:latin typeface="Monaco" charset="0"/>
              </a:rPr>
              <a:t>        &lt;</a:t>
            </a:r>
            <a:r>
              <a:rPr lang="de-DE" sz="1400" dirty="0">
                <a:solidFill>
                  <a:srgbClr val="3F7F7F"/>
                </a:solidFill>
                <a:latin typeface="Monaco" charset="0"/>
              </a:rPr>
              <a:t>next </a:t>
            </a:r>
            <a:r>
              <a:rPr lang="de-DE" sz="1400" dirty="0">
                <a:solidFill>
                  <a:srgbClr val="7F007F"/>
                </a:solidFill>
                <a:latin typeface="Monaco" charset="0"/>
              </a:rPr>
              <a:t>on</a:t>
            </a:r>
            <a:r>
              <a:rPr lang="de-DE" sz="1400" dirty="0" smtClean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de-DE" sz="1400" dirty="0" smtClean="0">
                <a:solidFill>
                  <a:srgbClr val="2A00FF"/>
                </a:solidFill>
                <a:latin typeface="Monaco" charset="0"/>
              </a:rPr>
              <a:t>“COMPLETED”</a:t>
            </a: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 </a:t>
            </a:r>
            <a:r>
              <a:rPr lang="en-US" sz="1400" dirty="0">
                <a:solidFill>
                  <a:srgbClr val="2A00FF"/>
                </a:solidFill>
                <a:latin typeface="Monaco" charset="0"/>
              </a:rPr>
              <a:t>to= </a:t>
            </a: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"createResponseStep </a:t>
            </a:r>
            <a:r>
              <a:rPr lang="de-DE" sz="1400" dirty="0" smtClean="0">
                <a:solidFill>
                  <a:srgbClr val="2A00FF"/>
                </a:solidFill>
                <a:latin typeface="Monaco" charset="0"/>
              </a:rPr>
              <a:t>" </a:t>
            </a:r>
            <a:r>
              <a:rPr lang="en-US" sz="1400" dirty="0">
                <a:solidFill>
                  <a:srgbClr val="008080"/>
                </a:solidFill>
                <a:latin typeface="Monaco" charset="0"/>
              </a:rPr>
              <a:t>/&gt;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8080"/>
                </a:solidFill>
                <a:latin typeface="Monaco" charset="0"/>
              </a:rPr>
              <a:t>		</a:t>
            </a:r>
            <a:r>
              <a:rPr lang="en-US" sz="1400" dirty="0">
                <a:solidFill>
                  <a:srgbClr val="2A00FF"/>
                </a:solidFill>
                <a:latin typeface="Monaco" charset="0"/>
              </a:rPr>
              <a:t>	</a:t>
            </a:r>
            <a:endParaRPr lang="en-US" sz="1400" dirty="0" smtClean="0">
              <a:solidFill>
                <a:srgbClr val="2A00FF"/>
              </a:solidFill>
              <a:latin typeface="Monaco" charset="0"/>
            </a:endParaRPr>
          </a:p>
          <a:p>
            <a:pPr marL="0" indent="0">
              <a:buNone/>
            </a:pPr>
            <a:r>
              <a:rPr lang="de-DE" sz="1400" dirty="0" smtClean="0">
                <a:solidFill>
                  <a:srgbClr val="008080"/>
                </a:solidFill>
                <a:latin typeface="Monaco" charset="0"/>
              </a:rPr>
              <a:t>    &lt;</a:t>
            </a:r>
            <a:r>
              <a:rPr lang="de-DE" sz="1400" dirty="0" smtClean="0">
                <a:solidFill>
                  <a:srgbClr val="3F7F7F"/>
                </a:solidFill>
                <a:latin typeface="Monaco" charset="0"/>
              </a:rPr>
              <a:t>decision</a:t>
            </a:r>
            <a:r>
              <a:rPr lang="en-US" sz="1400" dirty="0">
                <a:solidFill>
                  <a:srgbClr val="008080"/>
                </a:solidFill>
                <a:latin typeface="Monaco" charset="0"/>
              </a:rPr>
              <a:t>/&gt;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	</a:t>
            </a:r>
            <a:endParaRPr lang="en-US" sz="1400" dirty="0" smtClean="0">
              <a:solidFill>
                <a:srgbClr val="008080"/>
              </a:solidFill>
              <a:latin typeface="Monaco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8080"/>
                </a:solidFill>
                <a:latin typeface="Monaco" charset="0"/>
              </a:rPr>
              <a:t>  </a:t>
            </a:r>
            <a:r>
              <a:rPr lang="de-DE" sz="1400" dirty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de-DE" sz="1400" dirty="0">
                <a:solidFill>
                  <a:srgbClr val="3F7F7F"/>
                </a:solidFill>
                <a:latin typeface="Monaco" charset="0"/>
              </a:rPr>
              <a:t>flow </a:t>
            </a:r>
            <a:r>
              <a:rPr lang="de-DE" sz="1400" dirty="0">
                <a:solidFill>
                  <a:srgbClr val="7F007F"/>
                </a:solidFill>
                <a:latin typeface="Monaco" charset="0"/>
              </a:rPr>
              <a:t>id</a:t>
            </a:r>
            <a:r>
              <a:rPr lang="de-DE" sz="1400" dirty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sz="14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de-DE" sz="1400" dirty="0" smtClean="0">
                <a:solidFill>
                  <a:srgbClr val="2A00FF"/>
                </a:solidFill>
                <a:latin typeface="Monaco" charset="0"/>
              </a:rPr>
              <a:t>job1.processFlow" </a:t>
            </a:r>
            <a:r>
              <a:rPr lang="de-DE" sz="1400" dirty="0" smtClean="0">
                <a:solidFill>
                  <a:srgbClr val="7F007F"/>
                </a:solidFill>
                <a:latin typeface="Monaco" charset="0"/>
              </a:rPr>
              <a:t>parent</a:t>
            </a:r>
            <a:r>
              <a:rPr lang="de-DE" sz="1400" dirty="0" smtClean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de-DE" sz="1400" dirty="0" smtClean="0">
                <a:solidFill>
                  <a:srgbClr val="2A00FF"/>
                </a:solidFill>
                <a:latin typeface="Monaco" charset="0"/>
              </a:rPr>
              <a:t>processRequestsFlow</a:t>
            </a: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de-DE" sz="1400" dirty="0" smtClean="0">
                <a:solidFill>
                  <a:srgbClr val="2A00FF"/>
                </a:solidFill>
                <a:latin typeface="Monaco" charset="0"/>
              </a:rPr>
              <a:t> 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2A00FF"/>
                </a:solidFill>
                <a:latin typeface="Monaco" charset="0"/>
              </a:rPr>
              <a:t> </a:t>
            </a:r>
            <a:r>
              <a:rPr lang="de-DE" sz="1400" dirty="0" smtClean="0">
                <a:solidFill>
                  <a:srgbClr val="2A00FF"/>
                </a:solidFill>
                <a:latin typeface="Monaco" charset="0"/>
              </a:rPr>
              <a:t>        </a:t>
            </a:r>
            <a:r>
              <a:rPr lang="en-US" sz="1400" dirty="0" smtClean="0">
                <a:solidFill>
                  <a:srgbClr val="7F007F"/>
                </a:solidFill>
                <a:latin typeface="Monaco" charset="0"/>
              </a:rPr>
              <a:t>next</a:t>
            </a:r>
            <a:r>
              <a:rPr lang="en-US" sz="1400" dirty="0" smtClean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"createResponseStep" </a:t>
            </a:r>
            <a:r>
              <a:rPr lang="en-US" sz="1400" dirty="0" smtClean="0">
                <a:solidFill>
                  <a:srgbClr val="008080"/>
                </a:solidFill>
                <a:latin typeface="Monaco" charset="0"/>
              </a:rPr>
              <a:t>/&gt;</a:t>
            </a:r>
          </a:p>
          <a:p>
            <a:pPr marL="0" indent="0">
              <a:buNone/>
            </a:pPr>
            <a:endParaRPr lang="en-US" sz="1400" dirty="0">
              <a:solidFill>
                <a:srgbClr val="008080"/>
              </a:solidFill>
              <a:latin typeface="Monaco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8080"/>
                </a:solidFill>
                <a:latin typeface="Monaco" charset="0"/>
              </a:rPr>
              <a:t>  </a:t>
            </a:r>
            <a:r>
              <a:rPr lang="de-DE" sz="1400" dirty="0">
                <a:solidFill>
                  <a:srgbClr val="008080"/>
                </a:solidFill>
                <a:latin typeface="Monaco" charset="0"/>
              </a:rPr>
              <a:t>&lt;</a:t>
            </a:r>
            <a:r>
              <a:rPr lang="de-DE" sz="1400" dirty="0">
                <a:solidFill>
                  <a:srgbClr val="3F7F7F"/>
                </a:solidFill>
                <a:latin typeface="Monaco" charset="0"/>
              </a:rPr>
              <a:t>step </a:t>
            </a:r>
            <a:r>
              <a:rPr lang="de-DE" sz="1400" dirty="0" smtClean="0">
                <a:solidFill>
                  <a:srgbClr val="7F007F"/>
                </a:solidFill>
                <a:latin typeface="Monaco" charset="0"/>
              </a:rPr>
              <a:t>id</a:t>
            </a:r>
            <a:r>
              <a:rPr lang="de-DE" sz="1400" dirty="0" smtClean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de-DE" sz="1400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createResponseStep</a:t>
            </a:r>
            <a:r>
              <a:rPr lang="de-DE" sz="1400" dirty="0" smtClean="0">
                <a:solidFill>
                  <a:srgbClr val="2A00FF"/>
                </a:solidFill>
                <a:latin typeface="Monaco" charset="0"/>
              </a:rPr>
              <a:t>" </a:t>
            </a:r>
            <a:r>
              <a:rPr lang="de-DE" sz="1400" dirty="0" smtClean="0">
                <a:solidFill>
                  <a:srgbClr val="7F007F"/>
                </a:solidFill>
                <a:latin typeface="Monaco" charset="0"/>
              </a:rPr>
              <a:t>parent</a:t>
            </a:r>
            <a:r>
              <a:rPr lang="de-DE" sz="1400" dirty="0" smtClean="0">
                <a:solidFill>
                  <a:srgbClr val="000000"/>
                </a:solidFill>
                <a:latin typeface="Monaco" charset="0"/>
              </a:rPr>
              <a:t>=</a:t>
            </a: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de-DE" sz="1400" dirty="0" smtClean="0">
                <a:solidFill>
                  <a:srgbClr val="2A00FF"/>
                </a:solidFill>
                <a:latin typeface="Monaco" charset="0"/>
              </a:rPr>
              <a:t>baseResponseStep</a:t>
            </a: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" </a:t>
            </a:r>
            <a:r>
              <a:rPr lang="en-US" sz="1400" dirty="0">
                <a:solidFill>
                  <a:srgbClr val="008080"/>
                </a:solidFill>
                <a:latin typeface="Monaco" charset="0"/>
              </a:rPr>
              <a:t>/&gt;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80"/>
                </a:solidFill>
                <a:latin typeface="Monaco" charset="0"/>
              </a:rPr>
              <a:t>&lt;/job</a:t>
            </a:r>
            <a:r>
              <a:rPr lang="en-US" sz="1400" dirty="0" smtClean="0">
                <a:solidFill>
                  <a:srgbClr val="008080"/>
                </a:solidFill>
                <a:latin typeface="Monaco" charset="0"/>
              </a:rPr>
              <a:t>&gt;</a:t>
            </a:r>
          </a:p>
          <a:p>
            <a:pPr marL="0" indent="0">
              <a:buNone/>
            </a:pPr>
            <a:endParaRPr lang="en-US" sz="1600" i="1" dirty="0">
              <a:solidFill>
                <a:srgbClr val="008080"/>
              </a:solidFill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59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JOB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199" y="1177872"/>
            <a:ext cx="8195733" cy="463295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sz="1900" dirty="0" smtClean="0">
                <a:solidFill>
                  <a:srgbClr val="008080"/>
                </a:solidFill>
                <a:latin typeface="Monaco" charset="0"/>
                <a:ea typeface="Monaco" charset="0"/>
                <a:cs typeface="Monaco" charset="0"/>
              </a:rPr>
              <a:t>&lt;</a:t>
            </a:r>
            <a:r>
              <a:rPr lang="de-DE" sz="1900" dirty="0" err="1" smtClean="0">
                <a:solidFill>
                  <a:srgbClr val="3F7F7F"/>
                </a:solidFill>
                <a:latin typeface="Monaco" charset="0"/>
                <a:ea typeface="Monaco" charset="0"/>
                <a:cs typeface="Monaco" charset="0"/>
              </a:rPr>
              <a:t>bean</a:t>
            </a:r>
            <a:r>
              <a:rPr lang="de-DE" sz="1900" dirty="0" smtClean="0">
                <a:solidFill>
                  <a:srgbClr val="3F7F7F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900" dirty="0" err="1" smtClean="0">
                <a:solidFill>
                  <a:srgbClr val="7F007F"/>
                </a:solidFill>
                <a:latin typeface="Monaco" charset="0"/>
                <a:ea typeface="Monaco" charset="0"/>
                <a:cs typeface="Monaco" charset="0"/>
              </a:rPr>
              <a:t>id</a:t>
            </a:r>
            <a:r>
              <a:rPr lang="de-DE" sz="1900" dirty="0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de-DE" sz="1900" dirty="0">
                <a:solidFill>
                  <a:srgbClr val="2A00FF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900" dirty="0" smtClean="0">
                <a:solidFill>
                  <a:srgbClr val="2A00FF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sz="1900" dirty="0" err="1" smtClean="0">
                <a:solidFill>
                  <a:srgbClr val="2A00FF"/>
                </a:solidFill>
                <a:latin typeface="Monaco" charset="0"/>
                <a:ea typeface="Monaco" charset="0"/>
                <a:cs typeface="Monaco" charset="0"/>
              </a:rPr>
              <a:t>jobLauncher</a:t>
            </a:r>
            <a:r>
              <a:rPr lang="de-DE" sz="1900" dirty="0" smtClean="0">
                <a:solidFill>
                  <a:srgbClr val="2A00FF"/>
                </a:solidFill>
                <a:latin typeface="Monaco" charset="0"/>
                <a:ea typeface="Monaco" charset="0"/>
                <a:cs typeface="Monaco" charset="0"/>
              </a:rPr>
              <a:t>" </a:t>
            </a:r>
            <a:r>
              <a:rPr lang="de-DE" sz="1900" dirty="0" err="1" smtClean="0">
                <a:solidFill>
                  <a:srgbClr val="7F007F"/>
                </a:solidFill>
                <a:latin typeface="Monaco" charset="0"/>
                <a:ea typeface="Monaco" charset="0"/>
                <a:cs typeface="Monaco" charset="0"/>
              </a:rPr>
              <a:t>class</a:t>
            </a:r>
            <a:r>
              <a:rPr lang="de-DE" sz="1900" dirty="0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de-DE" sz="1900" dirty="0" smtClean="0">
                <a:solidFill>
                  <a:srgbClr val="2A00FF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de-DE" sz="1900" dirty="0" err="1" smtClean="0">
                <a:solidFill>
                  <a:srgbClr val="2A00FF"/>
                </a:solidFill>
                <a:latin typeface="Monaco" charset="0"/>
                <a:ea typeface="Monaco" charset="0"/>
                <a:cs typeface="Monaco" charset="0"/>
              </a:rPr>
              <a:t>org.springframework</a:t>
            </a:r>
            <a:r>
              <a:rPr lang="is-IS" sz="1900" dirty="0" smtClean="0">
                <a:solidFill>
                  <a:srgbClr val="2A00FF"/>
                </a:solidFill>
                <a:latin typeface="Monaco" charset="0"/>
                <a:ea typeface="Monaco" charset="0"/>
                <a:cs typeface="Monaco" charset="0"/>
              </a:rPr>
              <a:t>…SimpleJobLauncher</a:t>
            </a:r>
            <a:r>
              <a:rPr lang="de-DE" sz="1900" dirty="0" smtClean="0">
                <a:solidFill>
                  <a:srgbClr val="2A00FF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sz="1900" dirty="0" smtClean="0">
                <a:solidFill>
                  <a:srgbClr val="008080"/>
                </a:solidFill>
                <a:latin typeface="Monaco" charset="0"/>
                <a:ea typeface="Monaco" charset="0"/>
                <a:cs typeface="Monaco" charset="0"/>
              </a:rPr>
              <a:t>&gt;</a:t>
            </a:r>
            <a:endParaRPr lang="en-US" sz="1900" dirty="0">
              <a:solidFill>
                <a:srgbClr val="008080"/>
              </a:solidFill>
              <a:highlight>
                <a:srgbClr val="D4D4D4"/>
              </a:highlight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1900" dirty="0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900" dirty="0" smtClean="0">
                <a:solidFill>
                  <a:srgbClr val="008080"/>
                </a:solidFill>
                <a:latin typeface="Monaco" charset="0"/>
                <a:ea typeface="Monaco" charset="0"/>
                <a:cs typeface="Monaco" charset="0"/>
              </a:rPr>
              <a:t>&lt;</a:t>
            </a:r>
            <a:r>
              <a:rPr lang="en-US" sz="1900" dirty="0">
                <a:solidFill>
                  <a:srgbClr val="3F7F7F"/>
                </a:solidFill>
                <a:latin typeface="Monaco" charset="0"/>
                <a:ea typeface="Monaco" charset="0"/>
                <a:cs typeface="Monaco" charset="0"/>
              </a:rPr>
              <a:t>property </a:t>
            </a:r>
            <a:r>
              <a:rPr lang="en-US" sz="1900" dirty="0">
                <a:solidFill>
                  <a:srgbClr val="7F007F"/>
                </a:solidFill>
                <a:latin typeface="Monaco" charset="0"/>
                <a:ea typeface="Monaco" charset="0"/>
                <a:cs typeface="Monaco" charset="0"/>
              </a:rPr>
              <a:t>name</a:t>
            </a:r>
            <a:r>
              <a:rPr lang="en-US" sz="190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sz="1900" dirty="0">
                <a:solidFill>
                  <a:srgbClr val="2A00FF"/>
                </a:solidFill>
                <a:latin typeface="Monaco" charset="0"/>
                <a:ea typeface="Monaco" charset="0"/>
                <a:cs typeface="Monaco" charset="0"/>
              </a:rPr>
              <a:t>"jobRepository" </a:t>
            </a:r>
            <a:r>
              <a:rPr lang="en-US" sz="1900" dirty="0">
                <a:solidFill>
                  <a:srgbClr val="7F007F"/>
                </a:solidFill>
                <a:latin typeface="Monaco" charset="0"/>
                <a:ea typeface="Monaco" charset="0"/>
                <a:cs typeface="Monaco" charset="0"/>
              </a:rPr>
              <a:t>ref</a:t>
            </a:r>
            <a:r>
              <a:rPr lang="en-US" sz="190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sz="1900" dirty="0">
                <a:solidFill>
                  <a:srgbClr val="2A00FF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sz="1900" dirty="0" err="1">
                <a:solidFill>
                  <a:srgbClr val="2A00FF"/>
                </a:solidFill>
                <a:latin typeface="Monaco" charset="0"/>
                <a:ea typeface="Monaco" charset="0"/>
                <a:cs typeface="Monaco" charset="0"/>
              </a:rPr>
              <a:t>jobRepository</a:t>
            </a:r>
            <a:r>
              <a:rPr lang="en-US" sz="1900" dirty="0" smtClean="0">
                <a:solidFill>
                  <a:srgbClr val="2A00FF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sz="1900" dirty="0" smtClean="0">
                <a:solidFill>
                  <a:srgbClr val="008080"/>
                </a:solidFill>
                <a:latin typeface="Monaco" charset="0"/>
                <a:ea typeface="Monaco" charset="0"/>
                <a:cs typeface="Monaco" charset="0"/>
              </a:rPr>
              <a:t>/&gt;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8080"/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900" dirty="0" smtClean="0">
                <a:solidFill>
                  <a:srgbClr val="008080"/>
                </a:solidFill>
                <a:latin typeface="Monaco" charset="0"/>
                <a:ea typeface="Monaco" charset="0"/>
                <a:cs typeface="Monaco" charset="0"/>
              </a:rPr>
              <a:t>  &lt;</a:t>
            </a:r>
            <a:r>
              <a:rPr lang="en-US" sz="1900" dirty="0">
                <a:solidFill>
                  <a:srgbClr val="3F7F7F"/>
                </a:solidFill>
                <a:latin typeface="Monaco" charset="0"/>
                <a:ea typeface="Monaco" charset="0"/>
                <a:cs typeface="Monaco" charset="0"/>
              </a:rPr>
              <a:t>property </a:t>
            </a:r>
            <a:r>
              <a:rPr lang="en-US" sz="1900" dirty="0">
                <a:solidFill>
                  <a:srgbClr val="7F007F"/>
                </a:solidFill>
                <a:latin typeface="Monaco" charset="0"/>
                <a:ea typeface="Monaco" charset="0"/>
                <a:cs typeface="Monaco" charset="0"/>
              </a:rPr>
              <a:t>name</a:t>
            </a:r>
            <a:r>
              <a:rPr lang="en-US" sz="1900" dirty="0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sz="1900" dirty="0" smtClean="0">
                <a:solidFill>
                  <a:srgbClr val="2A00FF"/>
                </a:solidFill>
                <a:latin typeface="Monaco" charset="0"/>
                <a:ea typeface="Monaco" charset="0"/>
                <a:cs typeface="Monaco" charset="0"/>
              </a:rPr>
              <a:t>”</a:t>
            </a:r>
            <a:r>
              <a:rPr lang="en-US" sz="1900" dirty="0" err="1" smtClean="0">
                <a:solidFill>
                  <a:srgbClr val="2A00FF"/>
                </a:solidFill>
                <a:latin typeface="Monaco" charset="0"/>
                <a:ea typeface="Monaco" charset="0"/>
                <a:cs typeface="Monaco" charset="0"/>
              </a:rPr>
              <a:t>taskExecutor</a:t>
            </a:r>
            <a:r>
              <a:rPr lang="en-US" sz="1900" dirty="0" smtClean="0">
                <a:solidFill>
                  <a:srgbClr val="2A00FF"/>
                </a:solidFill>
                <a:latin typeface="Monaco" charset="0"/>
                <a:ea typeface="Monaco" charset="0"/>
                <a:cs typeface="Monaco" charset="0"/>
              </a:rPr>
              <a:t>" </a:t>
            </a:r>
            <a:r>
              <a:rPr lang="en-US" sz="1900" dirty="0">
                <a:solidFill>
                  <a:srgbClr val="7F007F"/>
                </a:solidFill>
                <a:latin typeface="Monaco" charset="0"/>
                <a:ea typeface="Monaco" charset="0"/>
                <a:cs typeface="Monaco" charset="0"/>
              </a:rPr>
              <a:t>ref</a:t>
            </a:r>
            <a:r>
              <a:rPr lang="en-US" sz="1900" dirty="0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sz="1900" dirty="0" smtClean="0">
                <a:solidFill>
                  <a:srgbClr val="2A00FF"/>
                </a:solidFill>
                <a:latin typeface="Monaco" charset="0"/>
                <a:ea typeface="Monaco" charset="0"/>
                <a:cs typeface="Monaco" charset="0"/>
              </a:rPr>
              <a:t>”</a:t>
            </a:r>
            <a:r>
              <a:rPr lang="en-US" sz="1900" dirty="0" err="1" smtClean="0">
                <a:solidFill>
                  <a:srgbClr val="2A00FF"/>
                </a:solidFill>
                <a:latin typeface="Monaco" charset="0"/>
                <a:ea typeface="Monaco" charset="0"/>
                <a:cs typeface="Monaco" charset="0"/>
              </a:rPr>
              <a:t>threadPoolTaskExecutor</a:t>
            </a:r>
            <a:r>
              <a:rPr lang="en-US" sz="1900" dirty="0" smtClean="0">
                <a:solidFill>
                  <a:srgbClr val="2A00FF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sz="1900" dirty="0" smtClean="0">
                <a:solidFill>
                  <a:srgbClr val="008080"/>
                </a:solidFill>
                <a:latin typeface="Monaco" charset="0"/>
                <a:ea typeface="Monaco" charset="0"/>
                <a:cs typeface="Monaco" charset="0"/>
              </a:rPr>
              <a:t>/&gt;</a:t>
            </a:r>
            <a:endParaRPr lang="en-US" sz="1900" dirty="0" smtClean="0">
              <a:solidFill>
                <a:srgbClr val="3F7F7F"/>
              </a:solidFill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en-US" sz="1900" dirty="0" smtClean="0">
                <a:solidFill>
                  <a:srgbClr val="3F7F7F"/>
                </a:solidFill>
                <a:latin typeface="Monaco" charset="0"/>
                <a:ea typeface="Monaco" charset="0"/>
                <a:cs typeface="Monaco" charset="0"/>
              </a:rPr>
              <a:t>&lt;/bean&gt;</a:t>
            </a:r>
            <a:endParaRPr lang="en-US" sz="1900" dirty="0" smtClean="0">
              <a:solidFill>
                <a:srgbClr val="008080"/>
              </a:solidFill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endParaRPr lang="en-US" sz="1900" dirty="0"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en-US" sz="1900" dirty="0" smtClean="0">
                <a:solidFill>
                  <a:srgbClr val="7F0055"/>
                </a:solidFill>
                <a:latin typeface="Monaco" charset="0"/>
                <a:ea typeface="Monaco" charset="0"/>
                <a:cs typeface="Monaco" charset="0"/>
              </a:rPr>
              <a:t>public</a:t>
            </a:r>
            <a:r>
              <a:rPr lang="en-US" sz="1900" dirty="0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900" dirty="0">
                <a:solidFill>
                  <a:srgbClr val="7F0055"/>
                </a:solidFill>
                <a:latin typeface="Monaco" charset="0"/>
                <a:ea typeface="Monaco" charset="0"/>
                <a:cs typeface="Monaco" charset="0"/>
              </a:rPr>
              <a:t>void</a:t>
            </a:r>
            <a:r>
              <a:rPr lang="en-US" sz="190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900" dirty="0" err="1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runJob</a:t>
            </a:r>
            <a:r>
              <a:rPr lang="de-DE" sz="1900" dirty="0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de-DE" sz="1900" dirty="0" err="1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Object</a:t>
            </a:r>
            <a:r>
              <a:rPr lang="de-DE" sz="1900" dirty="0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 param1, </a:t>
            </a:r>
            <a:r>
              <a:rPr lang="de-DE" sz="1900" dirty="0" err="1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Object</a:t>
            </a:r>
            <a:r>
              <a:rPr lang="de-DE" sz="1900" dirty="0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 param2) { </a:t>
            </a:r>
            <a:endParaRPr lang="en-US" sz="1900" dirty="0" smtClean="0">
              <a:solidFill>
                <a:srgbClr val="000000"/>
              </a:solidFill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en-US" sz="1900" dirty="0" smtClean="0">
                <a:solidFill>
                  <a:srgbClr val="7F0055"/>
                </a:solidFill>
                <a:latin typeface="Monaco" charset="0"/>
                <a:ea typeface="Monaco" charset="0"/>
                <a:cs typeface="Monaco" charset="0"/>
              </a:rPr>
              <a:t>	try</a:t>
            </a:r>
            <a:r>
              <a:rPr lang="en-US" sz="1900" dirty="0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 {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            Job j</a:t>
            </a:r>
            <a:r>
              <a:rPr lang="en-US" sz="1900" dirty="0" smtClean="0">
                <a:solidFill>
                  <a:srgbClr val="6A3E3E"/>
                </a:solidFill>
                <a:latin typeface="Monaco" charset="0"/>
                <a:ea typeface="Monaco" charset="0"/>
                <a:cs typeface="Monaco" charset="0"/>
              </a:rPr>
              <a:t>ob</a:t>
            </a:r>
            <a:r>
              <a:rPr lang="en-US" sz="1900" dirty="0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90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US" sz="1900" dirty="0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getJob(</a:t>
            </a:r>
            <a:r>
              <a:rPr lang="en-US" sz="1900" dirty="0" smtClean="0">
                <a:solidFill>
                  <a:srgbClr val="6A3E3E"/>
                </a:solidFill>
                <a:latin typeface="Monaco" charset="0"/>
                <a:ea typeface="Monaco" charset="0"/>
                <a:cs typeface="Monaco" charset="0"/>
              </a:rPr>
              <a:t>param1, param2</a:t>
            </a:r>
            <a:r>
              <a:rPr lang="en-US" sz="1900" dirty="0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);</a:t>
            </a:r>
            <a:endParaRPr lang="en-US" sz="1900" dirty="0">
              <a:solidFill>
                <a:srgbClr val="000000"/>
              </a:solidFill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            JobParameters </a:t>
            </a:r>
            <a:r>
              <a:rPr lang="en-US" sz="1900" dirty="0">
                <a:solidFill>
                  <a:srgbClr val="6A3E3E"/>
                </a:solidFill>
                <a:latin typeface="Monaco" charset="0"/>
                <a:ea typeface="Monaco" charset="0"/>
                <a:cs typeface="Monaco" charset="0"/>
              </a:rPr>
              <a:t>jobParameters</a:t>
            </a:r>
            <a:r>
              <a:rPr lang="en-US" sz="190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1900" dirty="0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getJobParameters(</a:t>
            </a:r>
            <a:r>
              <a:rPr lang="en-US" sz="1900" dirty="0" smtClean="0">
                <a:solidFill>
                  <a:srgbClr val="6A3E3E"/>
                </a:solidFill>
                <a:latin typeface="Monaco" charset="0"/>
                <a:ea typeface="Monaco" charset="0"/>
                <a:cs typeface="Monaco" charset="0"/>
              </a:rPr>
              <a:t>param1</a:t>
            </a:r>
            <a:r>
              <a:rPr lang="en-US" sz="1900" dirty="0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, 						param2); </a:t>
            </a:r>
            <a:endParaRPr lang="en-US" sz="1900" dirty="0">
              <a:solidFill>
                <a:srgbClr val="000000"/>
              </a:solidFill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            </a:t>
            </a:r>
            <a:r>
              <a:rPr lang="en-US" sz="1900" dirty="0">
                <a:solidFill>
                  <a:srgbClr val="0000C0"/>
                </a:solidFill>
                <a:latin typeface="Monaco" charset="0"/>
                <a:ea typeface="Monaco" charset="0"/>
                <a:cs typeface="Monaco" charset="0"/>
              </a:rPr>
              <a:t>_</a:t>
            </a:r>
            <a:r>
              <a:rPr lang="en-US" sz="1900" dirty="0" smtClean="0">
                <a:solidFill>
                  <a:srgbClr val="0000C0"/>
                </a:solidFill>
                <a:latin typeface="Monaco" charset="0"/>
                <a:ea typeface="Monaco" charset="0"/>
                <a:cs typeface="Monaco" charset="0"/>
              </a:rPr>
              <a:t>jobLauncher</a:t>
            </a:r>
            <a:r>
              <a:rPr lang="en-US" sz="1900" dirty="0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.run(</a:t>
            </a:r>
            <a:r>
              <a:rPr lang="en-US" sz="1900" dirty="0" smtClean="0">
                <a:solidFill>
                  <a:srgbClr val="6A3E3E"/>
                </a:solidFill>
                <a:latin typeface="Monaco" charset="0"/>
                <a:ea typeface="Monaco" charset="0"/>
                <a:cs typeface="Monaco" charset="0"/>
              </a:rPr>
              <a:t>job</a:t>
            </a:r>
            <a:r>
              <a:rPr lang="en-US" sz="190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900" dirty="0">
                <a:solidFill>
                  <a:srgbClr val="6A3E3E"/>
                </a:solidFill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en-US" sz="1900" dirty="0" smtClean="0">
                <a:solidFill>
                  <a:srgbClr val="6A3E3E"/>
                </a:solidFill>
                <a:latin typeface="Monaco" charset="0"/>
                <a:ea typeface="Monaco" charset="0"/>
                <a:cs typeface="Monaco" charset="0"/>
              </a:rPr>
              <a:t>arameters</a:t>
            </a:r>
            <a:r>
              <a:rPr lang="en-US" sz="190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);</a:t>
            </a:r>
          </a:p>
          <a:p>
            <a:pPr marL="0" indent="0">
              <a:buNone/>
            </a:pPr>
            <a:r>
              <a:rPr lang="de-DE" sz="190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        } </a:t>
            </a:r>
          </a:p>
          <a:p>
            <a:pPr marL="0" indent="0">
              <a:buNone/>
            </a:pPr>
            <a:r>
              <a:rPr lang="de-DE" sz="190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de-DE" sz="1900" dirty="0">
                <a:solidFill>
                  <a:srgbClr val="7F0055"/>
                </a:solidFill>
                <a:latin typeface="Monaco" charset="0"/>
                <a:ea typeface="Monaco" charset="0"/>
                <a:cs typeface="Monaco" charset="0"/>
              </a:rPr>
              <a:t>catch</a:t>
            </a:r>
            <a:r>
              <a:rPr lang="de-DE" sz="190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 (JobExecutionAlreadyRunningException | </a:t>
            </a:r>
            <a:r>
              <a:rPr lang="de-DE" sz="1900" dirty="0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			      </a:t>
            </a:r>
            <a:r>
              <a:rPr lang="de-DE" sz="1900" dirty="0" err="1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JobRestartException</a:t>
            </a:r>
            <a:r>
              <a:rPr lang="de-DE" sz="1900" dirty="0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90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| </a:t>
            </a:r>
            <a:r>
              <a:rPr lang="de-DE" sz="1900" dirty="0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	  				      </a:t>
            </a:r>
            <a:r>
              <a:rPr lang="de-DE" sz="1900" dirty="0" err="1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JobInstanceAlreadyCompleteExceptio</a:t>
            </a:r>
            <a:r>
              <a:rPr lang="de-DE" sz="1900" dirty="0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 | 		     </a:t>
            </a:r>
          </a:p>
          <a:p>
            <a:pPr marL="0" indent="0">
              <a:buNone/>
            </a:pPr>
            <a:r>
              <a:rPr lang="de-DE" sz="190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900" dirty="0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             </a:t>
            </a:r>
            <a:r>
              <a:rPr lang="de-DE" sz="1900" dirty="0" err="1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JobParametersInvalidException</a:t>
            </a:r>
            <a:r>
              <a:rPr lang="de-DE" sz="1900" dirty="0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900" dirty="0">
                <a:solidFill>
                  <a:srgbClr val="6A3E3E"/>
                </a:solidFill>
                <a:latin typeface="Monaco" charset="0"/>
                <a:ea typeface="Monaco" charset="0"/>
                <a:cs typeface="Monaco" charset="0"/>
              </a:rPr>
              <a:t>e</a:t>
            </a:r>
            <a:r>
              <a:rPr lang="de-DE" sz="190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) </a:t>
            </a:r>
            <a:r>
              <a:rPr lang="de-DE" sz="1900" dirty="0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{</a:t>
            </a:r>
          </a:p>
          <a:p>
            <a:pPr marL="0" indent="0">
              <a:buNone/>
            </a:pPr>
            <a:r>
              <a:rPr lang="de-DE" sz="190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	 </a:t>
            </a:r>
            <a:r>
              <a:rPr lang="de-DE" sz="1900" dirty="0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en-US" sz="1900" dirty="0" smtClean="0">
                <a:solidFill>
                  <a:srgbClr val="3F7F7F"/>
                </a:solidFill>
                <a:latin typeface="Monaco" charset="0"/>
                <a:ea typeface="Monaco" charset="0"/>
                <a:cs typeface="Monaco" charset="0"/>
              </a:rPr>
              <a:t>&lt;//handle exception</a:t>
            </a:r>
            <a:endParaRPr lang="en-US" sz="1900" dirty="0">
              <a:solidFill>
                <a:srgbClr val="008080"/>
              </a:solidFill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de-DE" sz="190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de-DE" sz="1900" dirty="0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}</a:t>
            </a:r>
            <a:endParaRPr lang="de-DE" sz="1900" dirty="0">
              <a:solidFill>
                <a:srgbClr val="000000"/>
              </a:solidFill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de-DE" sz="1900" dirty="0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}</a:t>
            </a:r>
            <a:endParaRPr lang="en-US" sz="1900" dirty="0">
              <a:solidFill>
                <a:srgbClr val="008080"/>
              </a:solidFill>
              <a:highlight>
                <a:srgbClr val="D4D4D4"/>
              </a:highlight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8080"/>
              </a:solidFill>
              <a:highlight>
                <a:srgbClr val="D4D4D4"/>
              </a:highlight>
              <a:latin typeface="Monaco" charset="0"/>
            </a:endParaRPr>
          </a:p>
          <a:p>
            <a:pPr marL="0" indent="0">
              <a:buNone/>
            </a:pPr>
            <a:endParaRPr lang="en-US" sz="1400" i="1" dirty="0">
              <a:solidFill>
                <a:srgbClr val="008080"/>
              </a:solidFill>
              <a:highlight>
                <a:srgbClr val="D4D4D4"/>
              </a:highlight>
              <a:latin typeface="Monaco" charset="0"/>
            </a:endParaRPr>
          </a:p>
          <a:p>
            <a:pPr marL="0" indent="0">
              <a:buNone/>
            </a:pPr>
            <a:endParaRPr lang="en-US" sz="1400" i="1" dirty="0" smtClean="0">
              <a:solidFill>
                <a:srgbClr val="008080"/>
              </a:solidFill>
              <a:latin typeface="Monaco" charset="0"/>
            </a:endParaRPr>
          </a:p>
          <a:p>
            <a:pPr marL="0" indent="0">
              <a:buNone/>
            </a:pPr>
            <a:endParaRPr lang="en-US" sz="1600" i="1" dirty="0" smtClean="0">
              <a:solidFill>
                <a:srgbClr val="008080"/>
              </a:solidFill>
              <a:latin typeface="Monaco" charset="0"/>
            </a:endParaRPr>
          </a:p>
          <a:p>
            <a:pPr marL="0" indent="0">
              <a:buNone/>
            </a:pPr>
            <a:endParaRPr lang="en-US" sz="1600" i="1" dirty="0">
              <a:solidFill>
                <a:srgbClr val="008080"/>
              </a:solidFill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05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rustwave Brand Colors">
      <a:dk1>
        <a:srgbClr val="58595B"/>
      </a:dk1>
      <a:lt1>
        <a:srgbClr val="FFFFFF"/>
      </a:lt1>
      <a:dk2>
        <a:srgbClr val="008FC5"/>
      </a:dk2>
      <a:lt2>
        <a:srgbClr val="54B948"/>
      </a:lt2>
      <a:accent1>
        <a:srgbClr val="EF3E42"/>
      </a:accent1>
      <a:accent2>
        <a:srgbClr val="F47D30"/>
      </a:accent2>
      <a:accent3>
        <a:srgbClr val="C1D82F"/>
      </a:accent3>
      <a:accent4>
        <a:srgbClr val="4DB1D6"/>
      </a:accent4>
      <a:accent5>
        <a:srgbClr val="87CE7F"/>
      </a:accent5>
      <a:accent6>
        <a:srgbClr val="F4787B"/>
      </a:accent6>
      <a:hlink>
        <a:srgbClr val="F7A46E"/>
      </a:hlink>
      <a:folHlink>
        <a:srgbClr val="D4E46D"/>
      </a:folHlink>
    </a:clrScheme>
    <a:fontScheme name="Custom 4">
      <a:majorFont>
        <a:latin typeface="Impac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dirty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rgbClr val="58595B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vert="horz" wrap="square" lIns="91440" tIns="45720" rIns="91440" bIns="45720" rtlCol="0" anchor="t">
        <a:spAutoFit/>
      </a:bodyPr>
      <a:lstStyle>
        <a:defPPr>
          <a:spcBef>
            <a:spcPct val="0"/>
          </a:spcBef>
          <a:defRPr sz="20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9764</TotalTime>
  <Words>1287</Words>
  <Application>Microsoft Macintosh PowerPoint</Application>
  <PresentationFormat>On-screen Show (4:3)</PresentationFormat>
  <Paragraphs>374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Calibri</vt:lpstr>
      <vt:lpstr>Consolas</vt:lpstr>
      <vt:lpstr>Impact</vt:lpstr>
      <vt:lpstr>Monaco</vt:lpstr>
      <vt:lpstr>Wingdings</vt:lpstr>
      <vt:lpstr>Arial</vt:lpstr>
      <vt:lpstr>Office Theme</vt:lpstr>
      <vt:lpstr>PowerPoint Presentation</vt:lpstr>
      <vt:lpstr>Overview</vt:lpstr>
      <vt:lpstr>Why Spring Batch?</vt:lpstr>
      <vt:lpstr>Why spring batch</vt:lpstr>
      <vt:lpstr>Why spring batch</vt:lpstr>
      <vt:lpstr>Why spring batch</vt:lpstr>
      <vt:lpstr>Sample Job</vt:lpstr>
      <vt:lpstr>SAMPLE JOB</vt:lpstr>
      <vt:lpstr>SAMPLE JOB</vt:lpstr>
      <vt:lpstr>Restart ability</vt:lpstr>
      <vt:lpstr>REstartablity</vt:lpstr>
      <vt:lpstr>REstartablity</vt:lpstr>
      <vt:lpstr>REstartablity</vt:lpstr>
      <vt:lpstr>Listeners</vt:lpstr>
      <vt:lpstr>listeners</vt:lpstr>
      <vt:lpstr>Listeners</vt:lpstr>
      <vt:lpstr>listeners</vt:lpstr>
      <vt:lpstr>Conditional Flow</vt:lpstr>
      <vt:lpstr>Conditional FLOW</vt:lpstr>
      <vt:lpstr>Conditional FLOW</vt:lpstr>
      <vt:lpstr>Conditional FLOW</vt:lpstr>
      <vt:lpstr>Conditional FLOW</vt:lpstr>
      <vt:lpstr>Conditional FLOW</vt:lpstr>
      <vt:lpstr>Conditional FLOW</vt:lpstr>
      <vt:lpstr>Flow and step re-use</vt:lpstr>
      <vt:lpstr>Flow and Step Re-use</vt:lpstr>
      <vt:lpstr>Flow and step re-use</vt:lpstr>
      <vt:lpstr>Flow and step re-use</vt:lpstr>
      <vt:lpstr>Partitioning</vt:lpstr>
      <vt:lpstr>Partitioning</vt:lpstr>
      <vt:lpstr>Partitioning</vt:lpstr>
      <vt:lpstr>Partitioning</vt:lpstr>
      <vt:lpstr>Partitioning</vt:lpstr>
      <vt:lpstr>Partitioning</vt:lpstr>
      <vt:lpstr>Partitioning</vt:lpstr>
      <vt:lpstr>Testing</vt:lpstr>
      <vt:lpstr>End to end – OR – Mock</vt:lpstr>
      <vt:lpstr>End to End</vt:lpstr>
      <vt:lpstr>End to End</vt:lpstr>
      <vt:lpstr>End to End</vt:lpstr>
      <vt:lpstr>End to End</vt:lpstr>
      <vt:lpstr>PowerPoint Presentation</vt:lpstr>
      <vt:lpstr>PowerPoint Presentation</vt:lpstr>
    </vt:vector>
  </TitlesOfParts>
  <Company>Computershare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owenc1</dc:creator>
  <cp:lastModifiedBy>Cameron Hurd</cp:lastModifiedBy>
  <cp:revision>379</cp:revision>
  <dcterms:created xsi:type="dcterms:W3CDTF">2013-01-14T20:00:27Z</dcterms:created>
  <dcterms:modified xsi:type="dcterms:W3CDTF">2017-06-26T01:12:09Z</dcterms:modified>
</cp:coreProperties>
</file>