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bETy5d9XvQp+Tk8ZQgZpkkJK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1436346" y="1341340"/>
            <a:ext cx="6270922" cy="157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2009930" y="2967210"/>
            <a:ext cx="5123755" cy="81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5"/>
              <a:buNone/>
              <a:defRPr sz="1725"/>
            </a:lvl1pPr>
            <a:lvl2pPr lvl="1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564644" y="4840039"/>
            <a:ext cx="1205958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1938041" y="4840039"/>
            <a:ext cx="526753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4"/>
          <p:cNvGrpSpPr/>
          <p:nvPr/>
        </p:nvGrpSpPr>
        <p:grpSpPr>
          <a:xfrm>
            <a:off x="564644" y="558352"/>
            <a:ext cx="8005587" cy="4012253"/>
            <a:chOff x="752858" y="744469"/>
            <a:chExt cx="10674116" cy="5349671"/>
          </a:xfrm>
        </p:grpSpPr>
        <p:sp>
          <p:nvSpPr>
            <p:cNvPr id="19" name="Google Shape;19;p14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" name="Google Shape;20;p1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3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692015" y="514351"/>
            <a:ext cx="3909060" cy="388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indent="-314325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indent="-3048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542925" y="2142258"/>
            <a:ext cx="2891790" cy="225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4000"/>
              </a:lnSpc>
              <a:spcBef>
                <a:spcPts val="112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542925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7412355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3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/>
          <p:nvPr>
            <p:ph idx="2" type="pic"/>
          </p:nvPr>
        </p:nvSpPr>
        <p:spPr>
          <a:xfrm>
            <a:off x="4149090" y="1"/>
            <a:ext cx="499491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42925" y="2141976"/>
            <a:ext cx="2891790" cy="2258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4000"/>
              </a:lnSpc>
              <a:spcBef>
                <a:spcPts val="112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542925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7412355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4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 rot="5400000">
            <a:off x="3289697" y="-539353"/>
            <a:ext cx="267890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 rot="5400000">
            <a:off x="5818367" y="1847171"/>
            <a:ext cx="3932433" cy="117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 rot="5400000">
            <a:off x="2129849" y="-633032"/>
            <a:ext cx="3932433" cy="6134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102870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None/>
              <a:defRPr b="0" sz="225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1028700" y="2478906"/>
            <a:ext cx="3332988" cy="192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4325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indent="-314325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4893761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None/>
              <a:defRPr b="0" sz="225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4893761" y="2478906"/>
            <a:ext cx="3332988" cy="192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4325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indent="-314325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436346" y="1341340"/>
            <a:ext cx="6270922" cy="157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009930" y="2967210"/>
            <a:ext cx="5123755" cy="81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5"/>
              <a:buNone/>
              <a:defRPr sz="1725"/>
            </a:lvl1pPr>
            <a:lvl2pPr lvl="1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564644" y="4840039"/>
            <a:ext cx="1205958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938041" y="4840039"/>
            <a:ext cx="526753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13"/>
          <p:cNvGrpSpPr/>
          <p:nvPr/>
        </p:nvGrpSpPr>
        <p:grpSpPr>
          <a:xfrm>
            <a:off x="564644" y="558352"/>
            <a:ext cx="8005587" cy="4012253"/>
            <a:chOff x="752858" y="744469"/>
            <a:chExt cx="10674116" cy="5349671"/>
          </a:xfrm>
        </p:grpSpPr>
        <p:sp>
          <p:nvSpPr>
            <p:cNvPr id="64" name="Google Shape;64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573769" y="976020"/>
            <a:ext cx="7209728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573769" y="3162246"/>
            <a:ext cx="7209728" cy="8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554181" y="4840039"/>
            <a:ext cx="1216807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1938234" y="4840039"/>
            <a:ext cx="526753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0" title="Crop Mark"/>
          <p:cNvSpPr/>
          <p:nvPr/>
        </p:nvSpPr>
        <p:spPr>
          <a:xfrm>
            <a:off x="6113972" y="1264239"/>
            <a:ext cx="2456260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1028700" y="1714500"/>
            <a:ext cx="3335840" cy="2686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4325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indent="-314325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894052" y="1714500"/>
            <a:ext cx="3335840" cy="2686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4325" lvl="2" marL="1371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>
                <a:solidFill>
                  <a:schemeClr val="dk2"/>
                </a:solidFill>
              </a:defRPr>
            </a:lvl3pPr>
            <a:lvl4pPr indent="-314325" lvl="3" marL="18288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4325" lvl="2" marL="13716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Libre Franklin"/>
              <a:buChar char="■"/>
              <a:defRPr b="0" i="0" sz="135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4325" lvl="3" marL="18288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Libre Franklin"/>
              <a:buChar char="–"/>
              <a:defRPr b="0" i="1" sz="135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5275" lvl="6" marL="32004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050"/>
              <a:buFont typeface="Libre Franklin"/>
              <a:buChar char="■"/>
              <a:defRPr b="0" i="0" sz="105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5275" lvl="7" marL="36576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050"/>
              <a:buFont typeface="Libre Franklin"/>
              <a:buChar char="–"/>
              <a:defRPr b="0" i="1" sz="105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5275" lvl="8" marL="4114800" marR="0" rtl="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lt2"/>
              </a:buClr>
              <a:buSzPts val="1050"/>
              <a:buFont typeface="Libre Franklin"/>
              <a:buChar char="■"/>
              <a:defRPr b="0" i="0" sz="105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4325" lvl="2" marL="13716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Libre Franklin"/>
              <a:buChar char="■"/>
              <a:defRPr b="0" i="0" sz="13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4325" lvl="3" marL="18288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Libre Franklin"/>
              <a:buChar char="–"/>
              <a:defRPr b="0" i="1" sz="13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5275" lvl="6" marL="32004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Libre Franklin"/>
              <a:buChar char="■"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5275" lvl="7" marL="3657600" marR="0" rtl="0" algn="l">
              <a:lnSpc>
                <a:spcPct val="94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Libre Franklin"/>
              <a:buChar char="–"/>
              <a:defRPr b="0" i="1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5275" lvl="8" marL="4114800" marR="0" rtl="0" algn="l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dk2"/>
              </a:buClr>
              <a:buSzPts val="1050"/>
              <a:buFont typeface="Libre Franklin"/>
              <a:buChar char="■"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1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ERxGI-QPPlQ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Shape&#10;&#10;Description automatically generated with medium confidence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125" y="341644"/>
            <a:ext cx="6961749" cy="497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>
            <p:ph type="ctrTitle"/>
          </p:nvPr>
        </p:nvSpPr>
        <p:spPr>
          <a:xfrm>
            <a:off x="1436537" y="1820525"/>
            <a:ext cx="6270921" cy="157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I.D.L.E</a:t>
            </a:r>
            <a:b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INTELLIGENT DEVICE FOR LESSENING EMISSIONS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2010121" y="3468091"/>
            <a:ext cx="5123755" cy="814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Rohan, Isa, Jack, Eric, and Alex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2"/>
          <p:cNvSpPr txBox="1"/>
          <p:nvPr>
            <p:ph type="title"/>
          </p:nvPr>
        </p:nvSpPr>
        <p:spPr>
          <a:xfrm>
            <a:off x="482600" y="514350"/>
            <a:ext cx="8178799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Problem: Idling</a:t>
            </a:r>
            <a:endParaRPr/>
          </a:p>
        </p:txBody>
      </p:sp>
      <p:grpSp>
        <p:nvGrpSpPr>
          <p:cNvPr id="128" name="Google Shape;128;p2"/>
          <p:cNvGrpSpPr/>
          <p:nvPr/>
        </p:nvGrpSpPr>
        <p:grpSpPr>
          <a:xfrm>
            <a:off x="897468" y="1820024"/>
            <a:ext cx="7349063" cy="2475001"/>
            <a:chOff x="55239" y="105524"/>
            <a:chExt cx="7349063" cy="2475001"/>
          </a:xfrm>
        </p:grpSpPr>
        <p:sp>
          <p:nvSpPr>
            <p:cNvPr id="129" name="Google Shape;129;p2"/>
            <p:cNvSpPr/>
            <p:nvPr/>
          </p:nvSpPr>
          <p:spPr>
            <a:xfrm>
              <a:off x="483020" y="105524"/>
              <a:ext cx="1338187" cy="133818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E6C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68208" y="390712"/>
              <a:ext cx="767812" cy="767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5239" y="1860525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55239" y="1860525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IDLING IS WHEN A CAR HAS ITS ENGINE RUNNING WITHOUT IT MOVING ANYWHERE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060677" y="105524"/>
              <a:ext cx="1338187" cy="133818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345864" y="390712"/>
              <a:ext cx="767812" cy="767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632896" y="1860525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632896" y="1860525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EACH YEAR IN THE US, 3 BILLION GALLONS OF FUEL ARE WASTED BY IDLING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638333" y="105524"/>
              <a:ext cx="1338187" cy="133818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23521" y="390712"/>
              <a:ext cx="767812" cy="767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10552" y="1860525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5210552" y="1860525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26K-53K KILOTONS OF CO2 ARE EMITTED BY WASTED FUEL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picture containing text, car, road, way&#10;&#10;Description automatically generated" id="147" name="Google Shape;147;p3"/>
          <p:cNvPicPr preferRelativeResize="0"/>
          <p:nvPr/>
        </p:nvPicPr>
        <p:blipFill rotWithShape="1">
          <a:blip r:embed="rId3">
            <a:alphaModFix/>
          </a:blip>
          <a:srcRect b="-4" l="0" r="2735" t="0"/>
          <a:stretch/>
        </p:blipFill>
        <p:spPr>
          <a:xfrm>
            <a:off x="480957" y="482600"/>
            <a:ext cx="3009765" cy="2026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r, outdoor, busy, city&#10;&#10;Description automatically generated" id="148" name="Google Shape;148;p3"/>
          <p:cNvPicPr preferRelativeResize="0"/>
          <p:nvPr/>
        </p:nvPicPr>
        <p:blipFill rotWithShape="1">
          <a:blip r:embed="rId4">
            <a:alphaModFix/>
          </a:blip>
          <a:srcRect b="7288" l="0" r="-4" t="0"/>
          <a:stretch/>
        </p:blipFill>
        <p:spPr>
          <a:xfrm>
            <a:off x="482600" y="2632074"/>
            <a:ext cx="3008122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 with medium confidence" id="149" name="Google Shape;149;p3"/>
          <p:cNvPicPr preferRelativeResize="0"/>
          <p:nvPr/>
        </p:nvPicPr>
        <p:blipFill rotWithShape="1">
          <a:blip r:embed="rId5">
            <a:alphaModFix/>
          </a:blip>
          <a:srcRect b="-1" l="0" r="7201" t="0"/>
          <a:stretch/>
        </p:blipFill>
        <p:spPr>
          <a:xfrm>
            <a:off x="3609474" y="482600"/>
            <a:ext cx="5051925" cy="41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694944" y="167246"/>
            <a:ext cx="8330184" cy="6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can we fix this problem?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4"/>
          <p:cNvGrpSpPr/>
          <p:nvPr/>
        </p:nvGrpSpPr>
        <p:grpSpPr>
          <a:xfrm>
            <a:off x="1916129" y="981674"/>
            <a:ext cx="5748655" cy="3681536"/>
            <a:chOff x="965153" y="2144"/>
            <a:chExt cx="5748655" cy="3681536"/>
          </a:xfrm>
        </p:grpSpPr>
        <p:sp>
          <p:nvSpPr>
            <p:cNvPr id="156" name="Google Shape;156;p4"/>
            <p:cNvSpPr/>
            <p:nvPr/>
          </p:nvSpPr>
          <p:spPr>
            <a:xfrm>
              <a:off x="978709" y="2144"/>
              <a:ext cx="2386730" cy="1432038"/>
            </a:xfrm>
            <a:prstGeom prst="roundRect">
              <a:avLst>
                <a:gd fmla="val 10000" name="adj"/>
              </a:avLst>
            </a:prstGeom>
            <a:solidFill>
              <a:srgbClr val="F2555A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020652" y="44087"/>
              <a:ext cx="2302844" cy="134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Intersections are one of the largest causes of unnecessary idling</a:t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575473" y="422208"/>
              <a:ext cx="505986" cy="59190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575473" y="540590"/>
              <a:ext cx="354190" cy="355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320133" y="2144"/>
              <a:ext cx="2386730" cy="1432038"/>
            </a:xfrm>
            <a:prstGeom prst="roundRect">
              <a:avLst>
                <a:gd fmla="val 10000" name="adj"/>
              </a:avLst>
            </a:prstGeom>
            <a:solidFill>
              <a:srgbClr val="F2555A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4362076" y="44087"/>
              <a:ext cx="2302844" cy="134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At  many intersections, you can  wait  for over five minutes</a:t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5378562">
              <a:off x="6049209" y="1610145"/>
              <a:ext cx="536293" cy="50357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 rot="-5421438">
              <a:off x="6124274" y="1635326"/>
              <a:ext cx="385220" cy="302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965153" y="2242492"/>
              <a:ext cx="2386730" cy="1432038"/>
            </a:xfrm>
            <a:prstGeom prst="roundRect">
              <a:avLst>
                <a:gd fmla="val 10000" name="adj"/>
              </a:avLst>
            </a:prstGeom>
            <a:solidFill>
              <a:srgbClr val="10AF4B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1060374" y="2284545"/>
              <a:ext cx="2249700" cy="13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With a  cheap AI  powered camera, we  can significantly decrease  the  wait  time at intersections</a:t>
              </a:r>
              <a:endParaRPr sz="1300"/>
            </a:p>
          </p:txBody>
        </p:sp>
        <p:sp>
          <p:nvSpPr>
            <p:cNvPr id="166" name="Google Shape;166;p4"/>
            <p:cNvSpPr/>
            <p:nvPr/>
          </p:nvSpPr>
          <p:spPr>
            <a:xfrm rot="-10790643">
              <a:off x="3566425" y="2667092"/>
              <a:ext cx="516854" cy="59190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 rot="-10790643">
              <a:off x="3721481" y="2785685"/>
              <a:ext cx="361798" cy="355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327078" y="2251642"/>
              <a:ext cx="2386730" cy="1432038"/>
            </a:xfrm>
            <a:prstGeom prst="roundRect">
              <a:avLst>
                <a:gd fmla="val 10000" name="adj"/>
              </a:avLst>
            </a:prstGeom>
            <a:solidFill>
              <a:srgbClr val="10AF4B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4369021" y="2293585"/>
              <a:ext cx="2302844" cy="134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Cars  are detected idling in an intersection 🡪 stop light switches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Impact</a:t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1028700" y="1714500"/>
            <a:ext cx="7200899" cy="2686049"/>
            <a:chOff x="0" y="0"/>
            <a:chExt cx="7200899" cy="2686049"/>
          </a:xfrm>
        </p:grpSpPr>
        <p:sp>
          <p:nvSpPr>
            <p:cNvPr id="177" name="Google Shape;177;p5"/>
            <p:cNvSpPr/>
            <p:nvPr/>
          </p:nvSpPr>
          <p:spPr>
            <a:xfrm>
              <a:off x="0" y="0"/>
              <a:ext cx="6120765" cy="1208722"/>
            </a:xfrm>
            <a:prstGeom prst="roundRect">
              <a:avLst>
                <a:gd fmla="val 10000" name="adj"/>
              </a:avLst>
            </a:prstGeom>
            <a:solidFill>
              <a:srgbClr val="E6C068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35402" y="35402"/>
              <a:ext cx="4871456" cy="1137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Significantly reduced carbon emissions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80134" y="1477327"/>
              <a:ext cx="6120765" cy="1208722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197600" y="1578875"/>
              <a:ext cx="50130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Much faster travel times 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Libre Franklin"/>
                <a:buChar char="•"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Rural and suburban areas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335095" y="950190"/>
              <a:ext cx="785669" cy="78566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4E8D2">
                <a:alpha val="89803"/>
              </a:srgbClr>
            </a:solidFill>
            <a:ln cap="flat" cmpd="sng" w="34925">
              <a:solidFill>
                <a:srgbClr val="F4E8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511871" y="950190"/>
              <a:ext cx="432117" cy="59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95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 cap="flat" cmpd="sng" w="349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30025" y="437575"/>
            <a:ext cx="442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DEMO</a:t>
            </a:r>
            <a:endParaRPr sz="30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926825" y="537475"/>
            <a:ext cx="44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https://youtu.be/ERxGI-QPPlQ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picture containing tree, outdoor, road&#10;&#10;Description automatically generated" id="192" name="Google Shape;192;p7"/>
          <p:cNvPicPr preferRelativeResize="0"/>
          <p:nvPr/>
        </p:nvPicPr>
        <p:blipFill rotWithShape="1">
          <a:blip r:embed="rId4">
            <a:alphaModFix/>
          </a:blip>
          <a:srcRect b="16129" l="0" r="0" t="15755"/>
          <a:stretch/>
        </p:blipFill>
        <p:spPr>
          <a:xfrm>
            <a:off x="1311700" y="1084075"/>
            <a:ext cx="6764348" cy="34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99" name="Google Shape;199;p8"/>
          <p:cNvGrpSpPr/>
          <p:nvPr/>
        </p:nvGrpSpPr>
        <p:grpSpPr>
          <a:xfrm>
            <a:off x="483238" y="1943100"/>
            <a:ext cx="8178160" cy="2686050"/>
            <a:chOff x="638" y="0"/>
            <a:chExt cx="8178160" cy="2686050"/>
          </a:xfrm>
        </p:grpSpPr>
        <p:sp>
          <p:nvSpPr>
            <p:cNvPr id="200" name="Google Shape;200;p8"/>
            <p:cNvSpPr/>
            <p:nvPr/>
          </p:nvSpPr>
          <p:spPr>
            <a:xfrm>
              <a:off x="638" y="0"/>
              <a:ext cx="2587823" cy="2686050"/>
            </a:xfrm>
            <a:prstGeom prst="rect">
              <a:avLst/>
            </a:prstGeom>
            <a:solidFill>
              <a:schemeClr val="accent2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638" y="1074419"/>
              <a:ext cx="2587823" cy="161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5600" spcFirstLastPara="1" rIns="255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The camera must be taught each intersection manually</a:t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38" y="0"/>
              <a:ext cx="2587823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638" y="0"/>
              <a:ext cx="2587823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5600" spcFirstLastPara="1" rIns="2556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00"/>
                <a:buFont typeface="Libre Franklin"/>
                <a:buNone/>
              </a:pPr>
              <a:r>
                <a:rPr b="0" i="0" lang="en-US" sz="5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01</a:t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795487" y="0"/>
              <a:ext cx="2587823" cy="2686050"/>
            </a:xfrm>
            <a:prstGeom prst="rect">
              <a:avLst/>
            </a:prstGeom>
            <a:solidFill>
              <a:schemeClr val="accent3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2795487" y="1074419"/>
              <a:ext cx="2587823" cy="161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5600" spcFirstLastPara="1" rIns="255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Does not currently work in dark environments</a:t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795487" y="0"/>
              <a:ext cx="2587823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2795487" y="0"/>
              <a:ext cx="2587823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5600" spcFirstLastPara="1" rIns="2556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00"/>
                <a:buFont typeface="Libre Franklin"/>
                <a:buNone/>
              </a:pPr>
              <a:r>
                <a:rPr b="0" i="0" lang="en-US" sz="5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02</a:t>
              </a:r>
              <a:endParaRPr b="0" i="0" sz="5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590975" y="0"/>
              <a:ext cx="2587823" cy="2686050"/>
            </a:xfrm>
            <a:prstGeom prst="rect">
              <a:avLst/>
            </a:prstGeom>
            <a:solidFill>
              <a:schemeClr val="accent4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5590975" y="1074420"/>
              <a:ext cx="2587823" cy="161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5600" spcFirstLastPara="1" rIns="255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Requires 2 cameras for a single 4-way intersection</a:t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5590336" y="0"/>
              <a:ext cx="2587823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5590336" y="0"/>
              <a:ext cx="2587823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5600" spcFirstLastPara="1" rIns="2556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00"/>
                <a:buFont typeface="Libre Franklin"/>
                <a:buNone/>
              </a:pPr>
              <a:r>
                <a:rPr b="0" i="0" lang="en-US" sz="5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03</a:t>
              </a:r>
              <a:endParaRPr/>
            </a:p>
          </p:txBody>
        </p:sp>
      </p:grpSp>
      <p:sp>
        <p:nvSpPr>
          <p:cNvPr id="212" name="Google Shape;212;p8"/>
          <p:cNvSpPr txBox="1"/>
          <p:nvPr>
            <p:ph type="title"/>
          </p:nvPr>
        </p:nvSpPr>
        <p:spPr>
          <a:xfrm>
            <a:off x="971549" y="52578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SETBACKS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F1E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holding a camera&#10;&#10;Description automatically generated with low confidence" id="217" name="Google Shape;217;p9"/>
          <p:cNvPicPr preferRelativeResize="0"/>
          <p:nvPr/>
        </p:nvPicPr>
        <p:blipFill rotWithShape="1">
          <a:blip r:embed="rId3">
            <a:alphaModFix/>
          </a:blip>
          <a:srcRect b="7599" l="732" r="898" t="16846"/>
          <a:stretch/>
        </p:blipFill>
        <p:spPr>
          <a:xfrm>
            <a:off x="0" y="-3485"/>
            <a:ext cx="9144000" cy="514698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/>
          <p:nvPr/>
        </p:nvSpPr>
        <p:spPr>
          <a:xfrm>
            <a:off x="4890910" y="1383527"/>
            <a:ext cx="2989690" cy="2679590"/>
          </a:xfrm>
          <a:prstGeom prst="roundRect">
            <a:avLst>
              <a:gd fmla="val 16667" name="adj"/>
            </a:avLst>
          </a:prstGeom>
          <a:solidFill>
            <a:srgbClr val="F2555A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023017" y="1383527"/>
            <a:ext cx="2989690" cy="2679590"/>
          </a:xfrm>
          <a:prstGeom prst="roundRect">
            <a:avLst>
              <a:gd fmla="val 16667" name="adj"/>
            </a:avLst>
          </a:prstGeom>
          <a:solidFill>
            <a:srgbClr val="10AF4B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9"/>
          <p:cNvSpPr txBox="1"/>
          <p:nvPr>
            <p:ph type="title"/>
          </p:nvPr>
        </p:nvSpPr>
        <p:spPr>
          <a:xfrm>
            <a:off x="1986433" y="140676"/>
            <a:ext cx="5171134" cy="462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808080"/>
                </a:highlight>
                <a:latin typeface="Arial"/>
                <a:ea typeface="Arial"/>
                <a:cs typeface="Arial"/>
                <a:sym typeface="Arial"/>
              </a:rPr>
              <a:t>COST OF IMPLEMENTATION</a:t>
            </a:r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1429893" y="1314710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solidFill>
                  <a:schemeClr val="lt1"/>
                </a:solidFill>
              </a:rPr>
              <a:t>Our Solution</a:t>
            </a:r>
            <a:endParaRPr/>
          </a:p>
        </p:txBody>
      </p:sp>
      <p:sp>
        <p:nvSpPr>
          <p:cNvPr id="222" name="Google Shape;222;p9"/>
          <p:cNvSpPr txBox="1"/>
          <p:nvPr>
            <p:ph idx="2" type="body"/>
          </p:nvPr>
        </p:nvSpPr>
        <p:spPr>
          <a:xfrm>
            <a:off x="1028700" y="1972950"/>
            <a:ext cx="31092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36" lvl="0" marL="2880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lang="en-US">
                <a:solidFill>
                  <a:schemeClr val="lt1"/>
                </a:solidFill>
              </a:rPr>
              <a:t>CAMERA SYSTEM: $150</a:t>
            </a:r>
            <a:endParaRPr/>
          </a:p>
          <a:p>
            <a:pPr indent="-288036" lvl="0" marL="288036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lang="en-US">
                <a:solidFill>
                  <a:schemeClr val="lt1"/>
                </a:solidFill>
              </a:rPr>
              <a:t>MOUNTING HARDWARE: $10</a:t>
            </a:r>
            <a:endParaRPr/>
          </a:p>
          <a:p>
            <a:pPr indent="-288036" lvl="0" marL="288036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lang="en-US">
                <a:solidFill>
                  <a:schemeClr val="lt1"/>
                </a:solidFill>
              </a:rPr>
              <a:t>LABOR COST: $300</a:t>
            </a:r>
            <a:endParaRPr/>
          </a:p>
          <a:p>
            <a:pPr indent="-288036" lvl="0" marL="288036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lang="en-US">
                <a:solidFill>
                  <a:schemeClr val="lt1"/>
                </a:solidFill>
              </a:rPr>
              <a:t>TOTAL: $620 PER 4-WAY INTERSECTION</a:t>
            </a:r>
            <a:endParaRPr/>
          </a:p>
          <a:p>
            <a:pPr indent="-192786" lvl="0" marL="288036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 txBox="1"/>
          <p:nvPr>
            <p:ph idx="3" type="body"/>
          </p:nvPr>
        </p:nvSpPr>
        <p:spPr>
          <a:xfrm>
            <a:off x="5164074" y="1314710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solidFill>
                  <a:schemeClr val="lt1"/>
                </a:solidFill>
              </a:rPr>
              <a:t>Existing Solutions</a:t>
            </a:r>
            <a:endParaRPr/>
          </a:p>
        </p:txBody>
      </p:sp>
      <p:sp>
        <p:nvSpPr>
          <p:cNvPr id="224" name="Google Shape;224;p9"/>
          <p:cNvSpPr txBox="1"/>
          <p:nvPr>
            <p:ph idx="4" type="body"/>
          </p:nvPr>
        </p:nvSpPr>
        <p:spPr>
          <a:xfrm>
            <a:off x="4893761" y="2210289"/>
            <a:ext cx="2890566" cy="192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36" lvl="0" marL="288036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lang="en-US">
                <a:solidFill>
                  <a:schemeClr val="lt1"/>
                </a:solidFill>
              </a:rPr>
              <a:t>Standard Camera: $20k</a:t>
            </a:r>
            <a:endParaRPr/>
          </a:p>
          <a:p>
            <a:pPr indent="-288036" lvl="0" marL="288036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lang="en-US">
                <a:solidFill>
                  <a:schemeClr val="lt1"/>
                </a:solidFill>
              </a:rPr>
              <a:t>Existing Smart Cameras: $30—60K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791154" y="1280019"/>
            <a:ext cx="7561691" cy="3863480"/>
            <a:chOff x="0" y="0"/>
            <a:chExt cx="7561691" cy="3863480"/>
          </a:xfrm>
        </p:grpSpPr>
        <p:cxnSp>
          <p:nvCxnSpPr>
            <p:cNvPr id="232" name="Google Shape;232;p10"/>
            <p:cNvCxnSpPr/>
            <p:nvPr/>
          </p:nvCxnSpPr>
          <p:spPr>
            <a:xfrm>
              <a:off x="0" y="0"/>
              <a:ext cx="7561691" cy="0"/>
            </a:xfrm>
            <a:prstGeom prst="straightConnector1">
              <a:avLst/>
            </a:prstGeom>
            <a:solidFill>
              <a:srgbClr val="E6C068"/>
            </a:solidFill>
            <a:ln cap="flat" cmpd="sng" w="34925">
              <a:solidFill>
                <a:srgbClr val="E6C06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10"/>
            <p:cNvSpPr/>
            <p:nvPr/>
          </p:nvSpPr>
          <p:spPr>
            <a:xfrm>
              <a:off x="0" y="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0" y="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Gaines, L., et al. “Which Is Greener.” US Department of Energy.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10"/>
            <p:cNvCxnSpPr/>
            <p:nvPr/>
          </p:nvCxnSpPr>
          <p:spPr>
            <a:xfrm>
              <a:off x="0" y="965870"/>
              <a:ext cx="7561691" cy="0"/>
            </a:xfrm>
            <a:prstGeom prst="straightConnector1">
              <a:avLst/>
            </a:prstGeom>
            <a:solidFill>
              <a:srgbClr val="CEAA5D"/>
            </a:solidFill>
            <a:ln cap="flat" cmpd="sng" w="34925">
              <a:solidFill>
                <a:srgbClr val="CEAA5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"/>
            <p:cNvSpPr/>
            <p:nvPr/>
          </p:nvSpPr>
          <p:spPr>
            <a:xfrm>
              <a:off x="0" y="96587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 txBox="1"/>
            <p:nvPr/>
          </p:nvSpPr>
          <p:spPr>
            <a:xfrm>
              <a:off x="0" y="96587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Berman, B., et al. “Smart tech revolutionizing the traffic light” Society of Automotive Engineers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8" name="Google Shape;238;p10"/>
            <p:cNvCxnSpPr/>
            <p:nvPr/>
          </p:nvCxnSpPr>
          <p:spPr>
            <a:xfrm>
              <a:off x="0" y="1931740"/>
              <a:ext cx="7561691" cy="0"/>
            </a:xfrm>
            <a:prstGeom prst="straightConnector1">
              <a:avLst/>
            </a:prstGeom>
            <a:solidFill>
              <a:srgbClr val="B09359"/>
            </a:solidFill>
            <a:ln cap="flat" cmpd="sng" w="34925">
              <a:solidFill>
                <a:srgbClr val="B093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10"/>
            <p:cNvSpPr/>
            <p:nvPr/>
          </p:nvSpPr>
          <p:spPr>
            <a:xfrm>
              <a:off x="0" y="193174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0" y="193174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Climate Change Connection: Problems Caused by Idling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10"/>
            <p:cNvCxnSpPr/>
            <p:nvPr/>
          </p:nvCxnSpPr>
          <p:spPr>
            <a:xfrm>
              <a:off x="0" y="2897610"/>
              <a:ext cx="7561691" cy="0"/>
            </a:xfrm>
            <a:prstGeom prst="straightConnector1">
              <a:avLst/>
            </a:prstGeom>
            <a:solidFill>
              <a:srgbClr val="88795F"/>
            </a:solidFill>
            <a:ln cap="flat" cmpd="sng" w="34925">
              <a:solidFill>
                <a:srgbClr val="88795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10"/>
            <p:cNvSpPr/>
            <p:nvPr/>
          </p:nvSpPr>
          <p:spPr>
            <a:xfrm>
              <a:off x="0" y="289761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0" y="2897610"/>
              <a:ext cx="7561691" cy="965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Argonne National Laboratory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0"/>
          <p:cNvSpPr txBox="1"/>
          <p:nvPr/>
        </p:nvSpPr>
        <p:spPr>
          <a:xfrm>
            <a:off x="358572" y="302149"/>
            <a:ext cx="75370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CITED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