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6306bf21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6306bf21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6306bf21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6306bf21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95">
                <a:solidFill>
                  <a:srgbClr val="616161"/>
                </a:solidFill>
                <a:latin typeface="Proxima Nova"/>
                <a:ea typeface="Proxima Nova"/>
                <a:cs typeface="Proxima Nova"/>
                <a:sym typeface="Proxima Nova"/>
              </a:rPr>
              <a:t>E- waste is electronic waste that is </a:t>
            </a:r>
            <a:r>
              <a:rPr lang="en" sz="895">
                <a:solidFill>
                  <a:srgbClr val="616161"/>
                </a:solidFill>
                <a:latin typeface="Proxima Nova"/>
                <a:ea typeface="Proxima Nova"/>
                <a:cs typeface="Proxima Nova"/>
                <a:sym typeface="Proxima Nova"/>
              </a:rPr>
              <a:t>thrown</a:t>
            </a:r>
            <a:r>
              <a:rPr lang="en" sz="895">
                <a:solidFill>
                  <a:srgbClr val="616161"/>
                </a:solidFill>
                <a:latin typeface="Proxima Nova"/>
                <a:ea typeface="Proxima Nova"/>
                <a:cs typeface="Proxima Nova"/>
                <a:sym typeface="Proxima Nova"/>
              </a:rPr>
              <a:t> out and usually is put into landfills. </a:t>
            </a:r>
            <a:r>
              <a:rPr lang="en" sz="895">
                <a:solidFill>
                  <a:srgbClr val="616161"/>
                </a:solidFill>
                <a:latin typeface="Proxima Nova"/>
                <a:ea typeface="Proxima Nova"/>
                <a:cs typeface="Proxima Nova"/>
                <a:sym typeface="Proxima Nova"/>
              </a:rPr>
              <a:t>E-waste has been proven to poison soil in landfills and when it is exposed to heat, toxic chemicals are released that damage the atmosphere. This also affects the quality of the air and these chemicals can go downstream and affect the ocean and sea life. Currently only 15-20 percent of e-waste is recycled. </a:t>
            </a:r>
            <a:r>
              <a:rPr lang="en" sz="900">
                <a:solidFill>
                  <a:srgbClr val="616161"/>
                </a:solidFill>
                <a:highlight>
                  <a:schemeClr val="lt1"/>
                </a:highlight>
                <a:latin typeface="Proxima Nova"/>
                <a:ea typeface="Proxima Nova"/>
                <a:cs typeface="Proxima Nova"/>
                <a:sym typeface="Proxima Nova"/>
              </a:rPr>
              <a:t>In 2019, 53.6 million metric tons of e-waste was produced worldwide. This weighs as much as 350 Queen Mary 2 cruise ships!</a:t>
            </a:r>
            <a:endParaRPr sz="1370">
              <a:solidFill>
                <a:srgbClr val="202729"/>
              </a:solidFill>
              <a:latin typeface="Proxima Nova"/>
              <a:ea typeface="Proxima Nova"/>
              <a:cs typeface="Proxima Nova"/>
              <a:sym typeface="Proxima Nova"/>
            </a:endParaRPr>
          </a:p>
          <a:p>
            <a:pPr indent="0" lvl="0" marL="457200" rtl="0" algn="l">
              <a:spcBef>
                <a:spcPts val="0"/>
              </a:spcBef>
              <a:spcAft>
                <a:spcPts val="0"/>
              </a:spcAft>
              <a:buClr>
                <a:schemeClr val="dk1"/>
              </a:buClr>
              <a:buSzPts val="852"/>
              <a:buFont typeface="Arial"/>
              <a:buNone/>
            </a:pPr>
            <a:r>
              <a:t/>
            </a:r>
            <a:endParaRPr sz="1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6306bf21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6306bf21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Electronic waste is not only detrimental to the environment, it is also harmful to people, especially children. In Delhi, India children from aged 10-14 are being employed to manually sort through waste in landfills. Children is one of the most common age group that is employed to work at these waste sites. They are then being exposed to the toxic waste produced, and are suffering from the effects of these toxins, including respiratory diseases and high concentrations of lead in their blood, which cause neurological, physiological, and developmental issues.</a:t>
            </a:r>
            <a:endParaRPr sz="1800">
              <a:solidFill>
                <a:srgbClr val="61616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6306bf21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6306bf21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616161"/>
                </a:solidFill>
                <a:latin typeface="Proxima Nova"/>
                <a:ea typeface="Proxima Nova"/>
                <a:cs typeface="Proxima Nova"/>
                <a:sym typeface="Proxima Nova"/>
              </a:rPr>
              <a:t>During our creation of our project, we have	</a:t>
            </a:r>
            <a:endParaRPr sz="18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lang="en" sz="1800">
                <a:solidFill>
                  <a:srgbClr val="616161"/>
                </a:solidFill>
                <a:latin typeface="Proxima Nova"/>
                <a:ea typeface="Proxima Nova"/>
                <a:cs typeface="Proxima Nova"/>
                <a:sym typeface="Proxima Nova"/>
              </a:rPr>
              <a:t>had to do a lot of pivoting. We had many </a:t>
            </a:r>
            <a:endParaRPr sz="18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lang="en" sz="1800">
                <a:solidFill>
                  <a:srgbClr val="616161"/>
                </a:solidFill>
                <a:latin typeface="Proxima Nova"/>
                <a:ea typeface="Proxima Nova"/>
                <a:cs typeface="Proxima Nova"/>
                <a:sym typeface="Proxima Nova"/>
              </a:rPr>
              <a:t>different project ideas that we pursued all</a:t>
            </a:r>
            <a:endParaRPr sz="18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lang="en" sz="1800">
                <a:solidFill>
                  <a:srgbClr val="616161"/>
                </a:solidFill>
                <a:latin typeface="Proxima Nova"/>
                <a:ea typeface="Proxima Nova"/>
                <a:cs typeface="Proxima Nova"/>
                <a:sym typeface="Proxima Nova"/>
              </a:rPr>
              <a:t>of which did not fully work. We tried to do a carpooling idea that tracked the </a:t>
            </a:r>
            <a:endParaRPr sz="18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lang="en" sz="1800">
                <a:solidFill>
                  <a:srgbClr val="616161"/>
                </a:solidFill>
                <a:latin typeface="Proxima Nova"/>
                <a:ea typeface="Proxima Nova"/>
                <a:cs typeface="Proxima Nova"/>
                <a:sym typeface="Proxima Nova"/>
              </a:rPr>
              <a:t>number of people in a car. In order to do this, we would have needed an infrared </a:t>
            </a:r>
            <a:endParaRPr sz="18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lang="en" sz="1800">
                <a:solidFill>
                  <a:srgbClr val="616161"/>
                </a:solidFill>
                <a:latin typeface="Proxima Nova"/>
                <a:ea typeface="Proxima Nova"/>
                <a:cs typeface="Proxima Nova"/>
                <a:sym typeface="Proxima Nova"/>
              </a:rPr>
              <a:t>sensor. With this project, our 50(ish) algorithm, we got it partially working. In the </a:t>
            </a:r>
            <a:endParaRPr sz="18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lang="en" sz="1800">
                <a:solidFill>
                  <a:srgbClr val="616161"/>
                </a:solidFill>
                <a:latin typeface="Proxima Nova"/>
                <a:ea typeface="Proxima Nova"/>
                <a:cs typeface="Proxima Nova"/>
                <a:sym typeface="Proxima Nova"/>
              </a:rPr>
              <a:t>future, in order to get it fully, we would use an x-ray to detect devices.</a:t>
            </a:r>
            <a:endParaRPr sz="1800">
              <a:solidFill>
                <a:srgbClr val="616161"/>
              </a:solidFill>
              <a:latin typeface="Proxima Nova"/>
              <a:ea typeface="Proxima Nova"/>
              <a:cs typeface="Proxima Nova"/>
              <a:sym typeface="Proxima Nova"/>
            </a:endParaRPr>
          </a:p>
          <a:p>
            <a:pPr indent="0" lvl="0" marL="0" rtl="0" algn="l">
              <a:spcBef>
                <a:spcPts val="1200"/>
              </a:spcBef>
              <a:spcAft>
                <a:spcPts val="0"/>
              </a:spcAft>
              <a:buNone/>
            </a:pPr>
            <a:r>
              <a:t/>
            </a:r>
            <a:endParaRPr sz="1800">
              <a:solidFill>
                <a:srgbClr val="616161"/>
              </a:solidFill>
              <a:latin typeface="Proxima Nova"/>
              <a:ea typeface="Proxima Nova"/>
              <a:cs typeface="Proxima Nova"/>
              <a:sym typeface="Proxima No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6306bf21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6306bf21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solution took a lot of trial and error to come to. We had to switch ideas in the middle of the hackathon, but working </a:t>
            </a:r>
            <a:r>
              <a:rPr lang="en"/>
              <a:t>together</a:t>
            </a:r>
            <a:r>
              <a:rPr lang="en"/>
              <a:t> quickly and carefully we were able to bounce back. We decided one of the </a:t>
            </a:r>
            <a:r>
              <a:rPr lang="en"/>
              <a:t>ways to help decrease the amount of e-waste in landfills was to train algorithms to recognize e-waste so that they can be recycled and reused. Instead of having children sorting through these waste sites and get exposed to these toxins, a drone will fly over the landfills to locate e-waste so that workers with proper protection can retrieve it.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6306bf21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6306bf21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creating our solution, we collected our own data. We used phones and mixed them in with other everyday objects that could be thrown away.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created our own mini landfill, so that we could collect data of the electronics in the landfills. Our algorithm does fall short in a few ways: it gets confused with many different colors in the background, and sometimes it does not detect the electronics perfectly.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6306bf21b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6306bf21b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help of the UN, we will identify the regions with the most e-waste and deploy our first devices there. This will have the  benefit of reducing the amount of toxic materials that is damaging the </a:t>
            </a:r>
            <a:r>
              <a:rPr lang="en"/>
              <a:t>environment</a:t>
            </a:r>
            <a:r>
              <a:rPr lang="en"/>
              <a:t>, leading to healthy people and </a:t>
            </a:r>
            <a:r>
              <a:rPr lang="en"/>
              <a:t>environment. This will lead to jobs for many people while also keeping them safe by providing protective material. </a:t>
            </a:r>
            <a:endParaRPr sz="5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6306bf21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6306bf21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4.2 percent of all trash is e-waste.</a:t>
            </a:r>
            <a:r>
              <a:rPr lang="en"/>
              <a:t> On average, </a:t>
            </a:r>
            <a:r>
              <a:rPr lang="en">
                <a:solidFill>
                  <a:srgbClr val="202124"/>
                </a:solidFill>
                <a:highlight>
                  <a:srgbClr val="FFFFFF"/>
                </a:highlight>
              </a:rPr>
              <a:t>5,863,200 tons of e-waste</a:t>
            </a:r>
            <a:r>
              <a:rPr lang="en" sz="1200">
                <a:solidFill>
                  <a:srgbClr val="202124"/>
                </a:solidFill>
                <a:highlight>
                  <a:srgbClr val="FFFFFF"/>
                </a:highlight>
              </a:rPr>
              <a:t> are </a:t>
            </a:r>
            <a:r>
              <a:rPr lang="en" sz="1200">
                <a:solidFill>
                  <a:srgbClr val="202124"/>
                </a:solidFill>
                <a:highlight>
                  <a:srgbClr val="FFFFFF"/>
                </a:highlight>
              </a:rPr>
              <a:t>sent to a </a:t>
            </a:r>
            <a:r>
              <a:rPr lang="en" sz="1200">
                <a:solidFill>
                  <a:srgbClr val="202124"/>
                </a:solidFill>
                <a:highlight>
                  <a:srgbClr val="FFFFFF"/>
                </a:highlight>
              </a:rPr>
              <a:t>landfill. About </a:t>
            </a:r>
            <a:r>
              <a:rPr lang="en" sz="1200">
                <a:solidFill>
                  <a:srgbClr val="222222"/>
                </a:solidFill>
                <a:highlight>
                  <a:srgbClr val="FFFFFF"/>
                </a:highlight>
                <a:latin typeface="Roboto"/>
                <a:ea typeface="Roboto"/>
                <a:cs typeface="Roboto"/>
                <a:sym typeface="Roboto"/>
              </a:rPr>
              <a:t>2.4 million US$ worth of e-waste are at each given landfill in the US. If all of this ewaste was collected, we would be able to make a large profit. </a:t>
            </a:r>
            <a:endParaRPr sz="120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22222"/>
              </a:solidFill>
              <a:highlight>
                <a:srgbClr val="FFFFFF"/>
              </a:highlight>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6306bf21b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6306bf21b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If we were to continue this project, we would attempt to develop our own microprocessor made of the very electronic waste we would have reclaimed. Over time, we would further train the algorithm to identify e-waste and equip it with thermal, sonar, and metal detectors.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twosidesna.org/US/E-Waste-Children-How-It-Is-Harming-Future-Generations/" TargetMode="External"/><Relationship Id="rId4" Type="http://schemas.openxmlformats.org/officeDocument/2006/relationships/hyperlink" Target="http://ewastemonitor.inf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wallpaperflare.com/pile-of-magazines-and-papers-recycling-waste-ecology-reuse-wallpaper-wmako" TargetMode="External"/><Relationship Id="rId4" Type="http://schemas.openxmlformats.org/officeDocument/2006/relationships/image" Target="../media/image5.jpg"/><Relationship Id="rId5" Type="http://schemas.openxmlformats.org/officeDocument/2006/relationships/hyperlink" Target="https://www.wallpaperflare.com/search?wallpaper=garbage+bag" TargetMode="External"/><Relationship Id="rId6" Type="http://schemas.openxmlformats.org/officeDocument/2006/relationships/image" Target="../media/image3.jpg"/><Relationship Id="rId7" Type="http://schemas.openxmlformats.org/officeDocument/2006/relationships/hyperlink" Target="https://www.flickr.com/photos/revgeorge/470195828" TargetMode="External"/><Relationship Id="rId8"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hyperlink" Target="https://www.af.mil/News/Article-Display/Article/110516/jb-elmendorf-richardson-turns-landfill-gas-into-energy/" TargetMode="External"/><Relationship Id="rId4" Type="http://schemas.openxmlformats.org/officeDocument/2006/relationships/image" Target="../media/image10.jpg"/><Relationship Id="rId5" Type="http://schemas.openxmlformats.org/officeDocument/2006/relationships/hyperlink" Target="https://commons.wikimedia.org/wiki/File:Simplified_world_mining_map_1.png" TargetMode="External"/><Relationship Id="rId6"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Landfill Hackathon Presentation</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Jack BL, Gian, Olivia, and Gabe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Bibliography </a:t>
            </a:r>
            <a:endParaRPr/>
          </a:p>
        </p:txBody>
      </p:sp>
      <p:sp>
        <p:nvSpPr>
          <p:cNvPr id="128" name="Google Shape;12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SzPts val="1100"/>
              <a:buFont typeface="Arial"/>
              <a:buChar char="●"/>
            </a:pPr>
            <a:r>
              <a:rPr lang="en" sz="1100">
                <a:solidFill>
                  <a:srgbClr val="000000"/>
                </a:solidFill>
                <a:latin typeface="Arial"/>
                <a:ea typeface="Arial"/>
                <a:cs typeface="Arial"/>
                <a:sym typeface="Arial"/>
              </a:rPr>
              <a:t>“E-Waste &amp; Children: How It Is Harming Future Generations.” </a:t>
            </a:r>
            <a:r>
              <a:rPr i="1" lang="en" sz="1100">
                <a:solidFill>
                  <a:srgbClr val="000000"/>
                </a:solidFill>
                <a:latin typeface="Arial"/>
                <a:ea typeface="Arial"/>
                <a:cs typeface="Arial"/>
                <a:sym typeface="Arial"/>
              </a:rPr>
              <a:t>Two Sides North America</a:t>
            </a:r>
            <a:r>
              <a:rPr lang="en" sz="1100">
                <a:solidFill>
                  <a:srgbClr val="000000"/>
                </a:solidFill>
                <a:latin typeface="Arial"/>
                <a:ea typeface="Arial"/>
                <a:cs typeface="Arial"/>
                <a:sym typeface="Arial"/>
              </a:rPr>
              <a:t>, 31 Jan. 2014, </a:t>
            </a:r>
            <a:r>
              <a:rPr lang="en" sz="1100" u="sng">
                <a:solidFill>
                  <a:schemeClr val="hlink"/>
                </a:solidFill>
                <a:latin typeface="Arial"/>
                <a:ea typeface="Arial"/>
                <a:cs typeface="Arial"/>
                <a:sym typeface="Arial"/>
                <a:hlinkClick r:id="rId3"/>
              </a:rPr>
              <a:t>twosidesna.org/US/E-Waste-Children-How-It-Is-Harming-Future-Generations/</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Font typeface="Arial"/>
              <a:buChar char="●"/>
            </a:pPr>
            <a:r>
              <a:rPr lang="en" sz="1100">
                <a:solidFill>
                  <a:srgbClr val="000000"/>
                </a:solidFill>
                <a:latin typeface="Arial"/>
                <a:ea typeface="Arial"/>
                <a:cs typeface="Arial"/>
                <a:sym typeface="Arial"/>
              </a:rPr>
              <a:t>Forti, Vanessa. “The Global E-Waste Monitor 2020 .” </a:t>
            </a:r>
            <a:r>
              <a:rPr i="1" lang="en" sz="1100">
                <a:solidFill>
                  <a:srgbClr val="000000"/>
                </a:solidFill>
                <a:latin typeface="Arial"/>
                <a:ea typeface="Arial"/>
                <a:cs typeface="Arial"/>
                <a:sym typeface="Arial"/>
              </a:rPr>
              <a:t>Ewaste Monitor</a:t>
            </a:r>
            <a:r>
              <a:rPr lang="en" sz="1100">
                <a:solidFill>
                  <a:srgbClr val="000000"/>
                </a:solidFill>
                <a:latin typeface="Arial"/>
                <a:ea typeface="Arial"/>
                <a:cs typeface="Arial"/>
                <a:sym typeface="Arial"/>
              </a:rPr>
              <a:t>, UNITAR, </a:t>
            </a:r>
            <a:r>
              <a:rPr lang="en" sz="1100" u="sng">
                <a:solidFill>
                  <a:schemeClr val="hlink"/>
                </a:solidFill>
                <a:latin typeface="Arial"/>
                <a:ea typeface="Arial"/>
                <a:cs typeface="Arial"/>
                <a:sym typeface="Arial"/>
                <a:hlinkClick r:id="rId4"/>
              </a:rPr>
              <a:t>ewastemonitor.info/</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02250" y="207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20"/>
              <a:t>Problem</a:t>
            </a:r>
            <a:endParaRPr sz="2720"/>
          </a:p>
        </p:txBody>
      </p:sp>
      <p:sp>
        <p:nvSpPr>
          <p:cNvPr id="66" name="Google Shape;66;p14"/>
          <p:cNvSpPr txBox="1"/>
          <p:nvPr>
            <p:ph idx="1" type="body"/>
          </p:nvPr>
        </p:nvSpPr>
        <p:spPr>
          <a:xfrm>
            <a:off x="2745175" y="667476"/>
            <a:ext cx="5841300" cy="3504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695"/>
          </a:p>
          <a:p>
            <a:pPr indent="-336232" lvl="0" marL="457200" rtl="0" algn="l">
              <a:lnSpc>
                <a:spcPct val="100000"/>
              </a:lnSpc>
              <a:spcBef>
                <a:spcPts val="0"/>
              </a:spcBef>
              <a:spcAft>
                <a:spcPts val="0"/>
              </a:spcAft>
              <a:buSzPts val="1695"/>
              <a:buChar char="🍃"/>
            </a:pPr>
            <a:r>
              <a:rPr lang="en" sz="2195"/>
              <a:t>E-</a:t>
            </a:r>
            <a:r>
              <a:rPr lang="en" sz="2100"/>
              <a:t>waste is harmful to humans, animals, the land, and the sea.</a:t>
            </a:r>
            <a:endParaRPr sz="2100"/>
          </a:p>
          <a:p>
            <a:pPr indent="0" lvl="0" marL="0" rtl="0" algn="l">
              <a:lnSpc>
                <a:spcPct val="100000"/>
              </a:lnSpc>
              <a:spcBef>
                <a:spcPts val="0"/>
              </a:spcBef>
              <a:spcAft>
                <a:spcPts val="0"/>
              </a:spcAft>
              <a:buNone/>
            </a:pPr>
            <a:r>
              <a:t/>
            </a:r>
            <a:endParaRPr sz="2100"/>
          </a:p>
          <a:p>
            <a:pPr indent="-361950" lvl="0" marL="457200" rtl="0" algn="l">
              <a:lnSpc>
                <a:spcPct val="100000"/>
              </a:lnSpc>
              <a:spcBef>
                <a:spcPts val="0"/>
              </a:spcBef>
              <a:spcAft>
                <a:spcPts val="0"/>
              </a:spcAft>
              <a:buSzPts val="2100"/>
              <a:buChar char="🍃"/>
            </a:pPr>
            <a:r>
              <a:rPr lang="en" sz="2100">
                <a:highlight>
                  <a:srgbClr val="FFFFFF"/>
                </a:highlight>
              </a:rPr>
              <a:t>As of now, </a:t>
            </a:r>
            <a:r>
              <a:rPr lang="en" sz="2100">
                <a:highlight>
                  <a:srgbClr val="FFFFFF"/>
                </a:highlight>
              </a:rPr>
              <a:t>merely</a:t>
            </a:r>
            <a:r>
              <a:rPr lang="en" sz="2100">
                <a:highlight>
                  <a:srgbClr val="FFFFFF"/>
                </a:highlight>
              </a:rPr>
              <a:t> 15-20 percent of all e-waste is recycled. </a:t>
            </a:r>
            <a:endParaRPr sz="2100">
              <a:highlight>
                <a:srgbClr val="FFFFFF"/>
              </a:highlight>
            </a:endParaRPr>
          </a:p>
          <a:p>
            <a:pPr indent="0" lvl="0" marL="0" rtl="0" algn="l">
              <a:lnSpc>
                <a:spcPct val="100000"/>
              </a:lnSpc>
              <a:spcBef>
                <a:spcPts val="0"/>
              </a:spcBef>
              <a:spcAft>
                <a:spcPts val="0"/>
              </a:spcAft>
              <a:buNone/>
            </a:pPr>
            <a:r>
              <a:t/>
            </a:r>
            <a:endParaRPr sz="2100">
              <a:highlight>
                <a:srgbClr val="FFFFFF"/>
              </a:highlight>
            </a:endParaRPr>
          </a:p>
          <a:p>
            <a:pPr indent="-361950" lvl="0" marL="457200" rtl="0" algn="l">
              <a:lnSpc>
                <a:spcPct val="100000"/>
              </a:lnSpc>
              <a:spcBef>
                <a:spcPts val="0"/>
              </a:spcBef>
              <a:spcAft>
                <a:spcPts val="0"/>
              </a:spcAft>
              <a:buSzPts val="2100"/>
              <a:buChar char="🍃"/>
            </a:pPr>
            <a:r>
              <a:rPr lang="en" sz="2100">
                <a:highlight>
                  <a:srgbClr val="FFFFFF"/>
                </a:highlight>
              </a:rPr>
              <a:t>The value of this e-waste is </a:t>
            </a:r>
            <a:r>
              <a:rPr lang="en" sz="2100">
                <a:highlight>
                  <a:srgbClr val="FFFFFF"/>
                </a:highlight>
              </a:rPr>
              <a:t>conservatively</a:t>
            </a:r>
            <a:r>
              <a:rPr lang="en" sz="2100">
                <a:highlight>
                  <a:srgbClr val="FFFFFF"/>
                </a:highlight>
              </a:rPr>
              <a:t> estimated at $57 billion US dollars</a:t>
            </a:r>
            <a:endParaRPr sz="2570">
              <a:solidFill>
                <a:schemeClr val="dk1"/>
              </a:solidFill>
            </a:endParaRPr>
          </a:p>
        </p:txBody>
      </p:sp>
      <p:pic>
        <p:nvPicPr>
          <p:cNvPr id="67" name="Google Shape;67;p14"/>
          <p:cNvPicPr preferRelativeResize="0"/>
          <p:nvPr/>
        </p:nvPicPr>
        <p:blipFill>
          <a:blip r:embed="rId3">
            <a:alphaModFix/>
          </a:blip>
          <a:stretch>
            <a:fillRect/>
          </a:stretch>
        </p:blipFill>
        <p:spPr>
          <a:xfrm>
            <a:off x="0" y="1212752"/>
            <a:ext cx="2302549" cy="2063125"/>
          </a:xfrm>
          <a:prstGeom prst="rect">
            <a:avLst/>
          </a:prstGeom>
          <a:noFill/>
          <a:ln>
            <a:noFill/>
          </a:ln>
        </p:spPr>
      </p:pic>
      <p:sp>
        <p:nvSpPr>
          <p:cNvPr id="68" name="Google Shape;68;p14"/>
          <p:cNvSpPr txBox="1"/>
          <p:nvPr/>
        </p:nvSpPr>
        <p:spPr>
          <a:xfrm>
            <a:off x="1943600" y="3802850"/>
            <a:ext cx="19128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500">
                <a:solidFill>
                  <a:schemeClr val="lt2"/>
                </a:solidFill>
                <a:latin typeface="Proxima Nova"/>
                <a:ea typeface="Proxima Nova"/>
                <a:cs typeface="Proxima Nova"/>
                <a:sym typeface="Proxima Nova"/>
              </a:rPr>
              <a:t>53.6</a:t>
            </a:r>
            <a:endParaRPr b="1" sz="6500">
              <a:solidFill>
                <a:schemeClr val="lt2"/>
              </a:solidFill>
              <a:latin typeface="Proxima Nova"/>
              <a:ea typeface="Proxima Nova"/>
              <a:cs typeface="Proxima Nova"/>
              <a:sym typeface="Proxima Nova"/>
            </a:endParaRPr>
          </a:p>
        </p:txBody>
      </p:sp>
      <p:sp>
        <p:nvSpPr>
          <p:cNvPr id="69" name="Google Shape;69;p14"/>
          <p:cNvSpPr txBox="1"/>
          <p:nvPr/>
        </p:nvSpPr>
        <p:spPr>
          <a:xfrm>
            <a:off x="3856400" y="3910700"/>
            <a:ext cx="31956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100">
                <a:solidFill>
                  <a:schemeClr val="dk2"/>
                </a:solidFill>
                <a:latin typeface="Proxima Nova"/>
                <a:ea typeface="Proxima Nova"/>
                <a:cs typeface="Proxima Nova"/>
                <a:sym typeface="Proxima Nova"/>
              </a:rPr>
              <a:t>Million</a:t>
            </a:r>
            <a:endParaRPr sz="5100">
              <a:solidFill>
                <a:schemeClr val="dk2"/>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1000"/>
                                        <p:tgtEl>
                                          <p:spTgt spid="67"/>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1000"/>
                                        <p:tgtEl>
                                          <p:spTgt spid="6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1000"/>
                                        <p:tgtEl>
                                          <p:spTgt spid="6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Delhi, India</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00050" lvl="0" marL="457200" rtl="0" algn="l">
              <a:spcBef>
                <a:spcPts val="0"/>
              </a:spcBef>
              <a:spcAft>
                <a:spcPts val="0"/>
              </a:spcAft>
              <a:buSzPts val="2700"/>
              <a:buChar char="🍃"/>
            </a:pPr>
            <a:r>
              <a:rPr lang="en" sz="2700"/>
              <a:t>E waste is is harming children </a:t>
            </a:r>
            <a:endParaRPr sz="2700"/>
          </a:p>
          <a:p>
            <a:pPr indent="-400050" lvl="0" marL="457200" rtl="0" algn="l">
              <a:spcBef>
                <a:spcPts val="0"/>
              </a:spcBef>
              <a:spcAft>
                <a:spcPts val="0"/>
              </a:spcAft>
              <a:buSzPts val="2700"/>
              <a:buChar char="🍃"/>
            </a:pPr>
            <a:r>
              <a:rPr lang="en" sz="2700"/>
              <a:t>Toxins that are found in landfills are causing long term damage to children as young as ten years old</a:t>
            </a:r>
            <a:endParaRPr sz="2700"/>
          </a:p>
        </p:txBody>
      </p:sp>
      <p:pic>
        <p:nvPicPr>
          <p:cNvPr id="76" name="Google Shape;76;p15">
            <a:hlinkClick r:id="rId3"/>
          </p:cNvPr>
          <p:cNvPicPr preferRelativeResize="0"/>
          <p:nvPr/>
        </p:nvPicPr>
        <p:blipFill>
          <a:blip r:embed="rId4">
            <a:alphaModFix/>
          </a:blip>
          <a:stretch>
            <a:fillRect/>
          </a:stretch>
        </p:blipFill>
        <p:spPr>
          <a:xfrm>
            <a:off x="6063200" y="2761575"/>
            <a:ext cx="2637526" cy="1942050"/>
          </a:xfrm>
          <a:prstGeom prst="rect">
            <a:avLst/>
          </a:prstGeom>
          <a:noFill/>
          <a:ln>
            <a:noFill/>
          </a:ln>
        </p:spPr>
      </p:pic>
      <p:pic>
        <p:nvPicPr>
          <p:cNvPr id="77" name="Google Shape;77;p15">
            <a:hlinkClick r:id="rId5"/>
          </p:cNvPr>
          <p:cNvPicPr preferRelativeResize="0"/>
          <p:nvPr/>
        </p:nvPicPr>
        <p:blipFill rotWithShape="1">
          <a:blip r:embed="rId6">
            <a:alphaModFix/>
          </a:blip>
          <a:srcRect b="0" l="0" r="0" t="0"/>
          <a:stretch/>
        </p:blipFill>
        <p:spPr>
          <a:xfrm>
            <a:off x="151900" y="2761575"/>
            <a:ext cx="2498976" cy="1942049"/>
          </a:xfrm>
          <a:prstGeom prst="rect">
            <a:avLst/>
          </a:prstGeom>
          <a:noFill/>
          <a:ln>
            <a:noFill/>
          </a:ln>
        </p:spPr>
      </p:pic>
      <p:pic>
        <p:nvPicPr>
          <p:cNvPr id="78" name="Google Shape;78;p15">
            <a:hlinkClick r:id="rId7"/>
          </p:cNvPr>
          <p:cNvPicPr preferRelativeResize="0"/>
          <p:nvPr/>
        </p:nvPicPr>
        <p:blipFill>
          <a:blip r:embed="rId8">
            <a:alphaModFix/>
          </a:blip>
          <a:stretch>
            <a:fillRect/>
          </a:stretch>
        </p:blipFill>
        <p:spPr>
          <a:xfrm>
            <a:off x="2730825" y="2761575"/>
            <a:ext cx="3252426" cy="19420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p:tgtEl>
                                          <p:spTgt spid="74"/>
                                        </p:tgtEl>
                                        <p:attrNameLst>
                                          <p:attrName>ppt_w</p:attrName>
                                        </p:attrNameLst>
                                      </p:cBhvr>
                                      <p:tavLst>
                                        <p:tav fmla="" tm="0">
                                          <p:val>
                                            <p:strVal val="0"/>
                                          </p:val>
                                        </p:tav>
                                        <p:tav fmla="" tm="100000">
                                          <p:val>
                                            <p:strVal val="#ppt_w"/>
                                          </p:val>
                                        </p:tav>
                                      </p:tavLst>
                                    </p:anim>
                                    <p:anim calcmode="lin" valueType="num">
                                      <p:cBhvr additive="base">
                                        <p:cTn dur="1000"/>
                                        <p:tgtEl>
                                          <p:spTgt spid="74"/>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Past Project Ideas</a:t>
            </a:r>
            <a:endParaRPr/>
          </a:p>
        </p:txBody>
      </p:sp>
      <p:sp>
        <p:nvSpPr>
          <p:cNvPr id="84" name="Google Shape;84;p16"/>
          <p:cNvSpPr txBox="1"/>
          <p:nvPr>
            <p:ph idx="1" type="body"/>
          </p:nvPr>
        </p:nvSpPr>
        <p:spPr>
          <a:xfrm>
            <a:off x="311700" y="1152475"/>
            <a:ext cx="4366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 name="Google Shape;85;p16"/>
          <p:cNvPicPr preferRelativeResize="0"/>
          <p:nvPr/>
        </p:nvPicPr>
        <p:blipFill>
          <a:blip r:embed="rId3">
            <a:alphaModFix/>
          </a:blip>
          <a:stretch>
            <a:fillRect/>
          </a:stretch>
        </p:blipFill>
        <p:spPr>
          <a:xfrm>
            <a:off x="4989051" y="1"/>
            <a:ext cx="4154949" cy="2322675"/>
          </a:xfrm>
          <a:prstGeom prst="rect">
            <a:avLst/>
          </a:prstGeom>
          <a:noFill/>
          <a:ln>
            <a:noFill/>
          </a:ln>
        </p:spPr>
      </p:pic>
      <p:pic>
        <p:nvPicPr>
          <p:cNvPr id="86" name="Google Shape;86;p16"/>
          <p:cNvPicPr preferRelativeResize="0"/>
          <p:nvPr/>
        </p:nvPicPr>
        <p:blipFill>
          <a:blip r:embed="rId4">
            <a:alphaModFix/>
          </a:blip>
          <a:stretch>
            <a:fillRect/>
          </a:stretch>
        </p:blipFill>
        <p:spPr>
          <a:xfrm>
            <a:off x="4995845" y="2322675"/>
            <a:ext cx="4141353" cy="2322674"/>
          </a:xfrm>
          <a:prstGeom prst="rect">
            <a:avLst/>
          </a:prstGeom>
          <a:noFill/>
          <a:ln>
            <a:noFill/>
          </a:ln>
        </p:spPr>
      </p:pic>
      <p:pic>
        <p:nvPicPr>
          <p:cNvPr descr="10 cats who have adorable &amp;#39;Puss in Boots&amp;#39; eyes" id="87" name="Google Shape;87;p16"/>
          <p:cNvPicPr preferRelativeResize="0"/>
          <p:nvPr/>
        </p:nvPicPr>
        <p:blipFill>
          <a:blip r:embed="rId5">
            <a:alphaModFix/>
          </a:blip>
          <a:stretch>
            <a:fillRect/>
          </a:stretch>
        </p:blipFill>
        <p:spPr>
          <a:xfrm>
            <a:off x="311700" y="1152475"/>
            <a:ext cx="4366094" cy="3492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Creativity and Solution</a:t>
            </a:r>
            <a:endParaRPr/>
          </a:p>
        </p:txBody>
      </p:sp>
      <p:sp>
        <p:nvSpPr>
          <p:cNvPr id="93" name="Google Shape;93;p17"/>
          <p:cNvSpPr txBox="1"/>
          <p:nvPr>
            <p:ph idx="1" type="body"/>
          </p:nvPr>
        </p:nvSpPr>
        <p:spPr>
          <a:xfrm>
            <a:off x="311700" y="1152475"/>
            <a:ext cx="8520600" cy="3481500"/>
          </a:xfrm>
          <a:prstGeom prst="rect">
            <a:avLst/>
          </a:prstGeom>
        </p:spPr>
        <p:txBody>
          <a:bodyPr anchorCtr="0" anchor="t" bIns="91425" lIns="91425" spcFirstLastPara="1" rIns="91425" wrap="square" tIns="91425">
            <a:normAutofit lnSpcReduction="20000"/>
          </a:bodyPr>
          <a:lstStyle/>
          <a:p>
            <a:pPr indent="-368300" lvl="0" marL="457200" rtl="0" algn="l">
              <a:spcBef>
                <a:spcPts val="0"/>
              </a:spcBef>
              <a:spcAft>
                <a:spcPts val="0"/>
              </a:spcAft>
              <a:buSzPts val="2200"/>
              <a:buChar char="🍃"/>
            </a:pPr>
            <a:r>
              <a:rPr lang="en" sz="2200"/>
              <a:t>Our solution is to set up cameras looking at landfills</a:t>
            </a:r>
            <a:endParaRPr sz="2200"/>
          </a:p>
          <a:p>
            <a:pPr indent="0" lvl="0" marL="457200" rtl="0" algn="l">
              <a:spcBef>
                <a:spcPts val="1200"/>
              </a:spcBef>
              <a:spcAft>
                <a:spcPts val="0"/>
              </a:spcAft>
              <a:buNone/>
            </a:pPr>
            <a:r>
              <a:rPr lang="en" sz="2200"/>
              <a:t> and have them scan the area looking for e-waste</a:t>
            </a:r>
            <a:endParaRPr sz="2200"/>
          </a:p>
          <a:p>
            <a:pPr indent="-368300" lvl="0" marL="457200" rtl="0" algn="l">
              <a:spcBef>
                <a:spcPts val="1200"/>
              </a:spcBef>
              <a:spcAft>
                <a:spcPts val="0"/>
              </a:spcAft>
              <a:buSzPts val="2200"/>
              <a:buChar char="🍃"/>
            </a:pPr>
            <a:r>
              <a:rPr lang="en" sz="2200"/>
              <a:t>This is creative because it is taking work that would have to</a:t>
            </a:r>
            <a:endParaRPr sz="2200"/>
          </a:p>
          <a:p>
            <a:pPr indent="0" lvl="0" marL="457200" rtl="0" algn="l">
              <a:spcBef>
                <a:spcPts val="1200"/>
              </a:spcBef>
              <a:spcAft>
                <a:spcPts val="0"/>
              </a:spcAft>
              <a:buNone/>
            </a:pPr>
            <a:r>
              <a:rPr lang="en" sz="2200"/>
              <a:t>be done by humans in non sanitary environments and letting</a:t>
            </a:r>
            <a:endParaRPr sz="2200"/>
          </a:p>
          <a:p>
            <a:pPr indent="0" lvl="0" marL="457200" rtl="0" algn="l">
              <a:spcBef>
                <a:spcPts val="1200"/>
              </a:spcBef>
              <a:spcAft>
                <a:spcPts val="0"/>
              </a:spcAft>
              <a:buNone/>
            </a:pPr>
            <a:r>
              <a:rPr lang="en" sz="2200"/>
              <a:t>a</a:t>
            </a:r>
            <a:r>
              <a:rPr lang="en" sz="2200"/>
              <a:t> machine do it</a:t>
            </a:r>
            <a:endParaRPr sz="2200"/>
          </a:p>
          <a:p>
            <a:pPr indent="-368300" lvl="0" marL="457200" rtl="0" algn="l">
              <a:spcBef>
                <a:spcPts val="1200"/>
              </a:spcBef>
              <a:spcAft>
                <a:spcPts val="0"/>
              </a:spcAft>
              <a:buSzPts val="2200"/>
              <a:buChar char="🍃"/>
            </a:pPr>
            <a:r>
              <a:rPr lang="en" sz="2200"/>
              <a:t>This will also be self sufficient because we will </a:t>
            </a:r>
            <a:endParaRPr sz="2200"/>
          </a:p>
          <a:p>
            <a:pPr indent="0" lvl="0" marL="457200" rtl="0" algn="l">
              <a:spcBef>
                <a:spcPts val="1200"/>
              </a:spcBef>
              <a:spcAft>
                <a:spcPts val="1200"/>
              </a:spcAft>
              <a:buNone/>
            </a:pPr>
            <a:r>
              <a:rPr lang="en" sz="2200"/>
              <a:t>sell the devices we find</a:t>
            </a:r>
            <a:endParaRPr sz="2200"/>
          </a:p>
        </p:txBody>
      </p:sp>
      <p:pic>
        <p:nvPicPr>
          <p:cNvPr id="94" name="Google Shape;94;p17"/>
          <p:cNvPicPr preferRelativeResize="0"/>
          <p:nvPr/>
        </p:nvPicPr>
        <p:blipFill rotWithShape="1">
          <a:blip r:embed="rId3">
            <a:alphaModFix/>
          </a:blip>
          <a:srcRect b="5332" l="0" r="0" t="10421"/>
          <a:stretch/>
        </p:blipFill>
        <p:spPr>
          <a:xfrm>
            <a:off x="7484250" y="141300"/>
            <a:ext cx="1454925" cy="1445750"/>
          </a:xfrm>
          <a:prstGeom prst="rect">
            <a:avLst/>
          </a:prstGeom>
          <a:noFill/>
          <a:ln>
            <a:noFill/>
          </a:ln>
        </p:spPr>
      </p:pic>
      <p:pic>
        <p:nvPicPr>
          <p:cNvPr id="95" name="Google Shape;95;p17"/>
          <p:cNvPicPr preferRelativeResize="0"/>
          <p:nvPr/>
        </p:nvPicPr>
        <p:blipFill rotWithShape="1">
          <a:blip r:embed="rId4">
            <a:alphaModFix/>
          </a:blip>
          <a:srcRect b="25606" l="0" r="16233" t="0"/>
          <a:stretch/>
        </p:blipFill>
        <p:spPr>
          <a:xfrm>
            <a:off x="7207325" y="3633100"/>
            <a:ext cx="1731851" cy="12766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101" name="Google Shape;10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600"/>
              <a:t>We used real life images in order to collect our data</a:t>
            </a:r>
            <a:endParaRPr sz="2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Impact at a Scale</a:t>
            </a:r>
            <a:endParaRPr/>
          </a:p>
        </p:txBody>
      </p:sp>
      <p:sp>
        <p:nvSpPr>
          <p:cNvPr id="107" name="Google Shape;10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Clr>
                <a:srgbClr val="00FF00"/>
              </a:buClr>
              <a:buSzPts val="2300"/>
              <a:buChar char="🍃"/>
            </a:pPr>
            <a:r>
              <a:rPr lang="en" sz="2300"/>
              <a:t>Less toxins released into our environment</a:t>
            </a:r>
            <a:endParaRPr sz="2300"/>
          </a:p>
          <a:p>
            <a:pPr indent="-374650" lvl="0" marL="457200" rtl="0" algn="l">
              <a:spcBef>
                <a:spcPts val="0"/>
              </a:spcBef>
              <a:spcAft>
                <a:spcPts val="0"/>
              </a:spcAft>
              <a:buClr>
                <a:srgbClr val="00FF00"/>
              </a:buClr>
              <a:buSzPts val="2300"/>
              <a:buChar char="🍃"/>
            </a:pPr>
            <a:r>
              <a:rPr lang="en" sz="2300"/>
              <a:t>Healthier people and </a:t>
            </a:r>
            <a:r>
              <a:rPr lang="en" sz="2300"/>
              <a:t>environment</a:t>
            </a:r>
            <a:endParaRPr sz="2300"/>
          </a:p>
          <a:p>
            <a:pPr indent="-374650" lvl="0" marL="457200" rtl="0" algn="l">
              <a:spcBef>
                <a:spcPts val="0"/>
              </a:spcBef>
              <a:spcAft>
                <a:spcPts val="0"/>
              </a:spcAft>
              <a:buClr>
                <a:srgbClr val="00FF00"/>
              </a:buClr>
              <a:buSzPts val="2300"/>
              <a:buChar char="🍃"/>
            </a:pPr>
            <a:r>
              <a:rPr lang="en" sz="2300"/>
              <a:t>More jobs</a:t>
            </a:r>
            <a:endParaRPr sz="2300"/>
          </a:p>
          <a:p>
            <a:pPr indent="-374650" lvl="0" marL="457200" rtl="0" algn="l">
              <a:spcBef>
                <a:spcPts val="0"/>
              </a:spcBef>
              <a:spcAft>
                <a:spcPts val="0"/>
              </a:spcAft>
              <a:buClr>
                <a:srgbClr val="00FF00"/>
              </a:buClr>
              <a:buSzPts val="2300"/>
              <a:buChar char="🍃"/>
            </a:pPr>
            <a:r>
              <a:rPr lang="en" sz="2300"/>
              <a:t>Less demand for rare earth metals</a:t>
            </a:r>
            <a:endParaRPr sz="2300"/>
          </a:p>
          <a:p>
            <a:pPr indent="-374650" lvl="0" marL="457200" rtl="0" algn="l">
              <a:spcBef>
                <a:spcPts val="0"/>
              </a:spcBef>
              <a:spcAft>
                <a:spcPts val="0"/>
              </a:spcAft>
              <a:buClr>
                <a:srgbClr val="00FF00"/>
              </a:buClr>
              <a:buSzPts val="2300"/>
              <a:buChar char="🍃"/>
            </a:pPr>
            <a:r>
              <a:rPr lang="en" sz="2300"/>
              <a:t>Lower costs on electronics for the </a:t>
            </a:r>
            <a:r>
              <a:rPr lang="en" sz="2300"/>
              <a:t>consumer</a:t>
            </a:r>
            <a:endParaRPr sz="2300"/>
          </a:p>
          <a:p>
            <a:pPr indent="-374650" lvl="0" marL="457200" rtl="0" algn="l">
              <a:spcBef>
                <a:spcPts val="0"/>
              </a:spcBef>
              <a:spcAft>
                <a:spcPts val="0"/>
              </a:spcAft>
              <a:buClr>
                <a:srgbClr val="00FF00"/>
              </a:buClr>
              <a:buSzPts val="2300"/>
              <a:buChar char="🍃"/>
            </a:pPr>
            <a:r>
              <a:rPr lang="en" sz="2300"/>
              <a:t>Helps ease the global computer chip shortage</a:t>
            </a:r>
            <a:endParaRPr sz="1700"/>
          </a:p>
          <a:p>
            <a:pPr indent="0" lvl="0" marL="914400" rtl="0" algn="l">
              <a:spcBef>
                <a:spcPts val="1200"/>
              </a:spcBef>
              <a:spcAft>
                <a:spcPts val="1200"/>
              </a:spcAft>
              <a:buNone/>
            </a:pPr>
            <a:r>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Cost of Solution</a:t>
            </a:r>
            <a:endParaRPr/>
          </a:p>
        </p:txBody>
      </p:sp>
      <p:sp>
        <p:nvSpPr>
          <p:cNvPr id="113" name="Google Shape;11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For one unit, we estimate the price at about $20,000/year (NOT INCLUDING PROFITS FROM SELLING DEVICES AND ITEMS AT WHOLESALE).</a:t>
            </a:r>
            <a:endParaRPr/>
          </a:p>
          <a:p>
            <a:pPr indent="0" lvl="0" marL="0" rtl="0" algn="l">
              <a:spcBef>
                <a:spcPts val="1200"/>
              </a:spcBef>
              <a:spcAft>
                <a:spcPts val="0"/>
              </a:spcAft>
              <a:buNone/>
            </a:pPr>
            <a:r>
              <a:rPr lang="en"/>
              <a:t>Breakdown:</a:t>
            </a:r>
            <a:endParaRPr/>
          </a:p>
          <a:p>
            <a:pPr indent="-317500" lvl="1" marL="914400" rtl="0" algn="l">
              <a:spcBef>
                <a:spcPts val="1200"/>
              </a:spcBef>
              <a:spcAft>
                <a:spcPts val="0"/>
              </a:spcAft>
              <a:buSzPts val="1400"/>
              <a:buChar char="🍃"/>
            </a:pPr>
            <a:r>
              <a:rPr lang="en"/>
              <a:t>Raspberry Pi entire contraption - $150/year</a:t>
            </a:r>
            <a:endParaRPr/>
          </a:p>
          <a:p>
            <a:pPr indent="-317500" lvl="1" marL="914400" rtl="0" algn="l">
              <a:spcBef>
                <a:spcPts val="0"/>
              </a:spcBef>
              <a:spcAft>
                <a:spcPts val="0"/>
              </a:spcAft>
              <a:buSzPts val="1400"/>
              <a:buChar char="🍃"/>
            </a:pPr>
            <a:r>
              <a:rPr lang="en"/>
              <a:t>Raspberry Pi case - $30</a:t>
            </a:r>
            <a:endParaRPr/>
          </a:p>
          <a:p>
            <a:pPr indent="-317500" lvl="1" marL="914400" rtl="0" algn="l">
              <a:spcBef>
                <a:spcPts val="0"/>
              </a:spcBef>
              <a:spcAft>
                <a:spcPts val="0"/>
              </a:spcAft>
              <a:buSzPts val="1400"/>
              <a:buChar char="🍃"/>
            </a:pPr>
            <a:r>
              <a:rPr lang="en"/>
              <a:t>Electricity - $30/month</a:t>
            </a:r>
            <a:endParaRPr/>
          </a:p>
          <a:p>
            <a:pPr indent="-317500" lvl="1" marL="914400" rtl="0" algn="l">
              <a:spcBef>
                <a:spcPts val="0"/>
              </a:spcBef>
              <a:spcAft>
                <a:spcPts val="0"/>
              </a:spcAft>
              <a:buSzPts val="1400"/>
              <a:buChar char="🍃"/>
            </a:pPr>
            <a:r>
              <a:rPr lang="en"/>
              <a:t>Drone - $3,000</a:t>
            </a:r>
            <a:endParaRPr/>
          </a:p>
          <a:p>
            <a:pPr indent="-317500" lvl="1" marL="914400" rtl="0" algn="l">
              <a:spcBef>
                <a:spcPts val="0"/>
              </a:spcBef>
              <a:spcAft>
                <a:spcPts val="0"/>
              </a:spcAft>
              <a:buSzPts val="1400"/>
              <a:buChar char="🍃"/>
            </a:pPr>
            <a:r>
              <a:rPr lang="en"/>
              <a:t>Labor - $1200/month</a:t>
            </a:r>
            <a:endParaRPr/>
          </a:p>
          <a:p>
            <a:pPr indent="-317500" lvl="1" marL="914400" rtl="0" algn="l">
              <a:spcBef>
                <a:spcPts val="0"/>
              </a:spcBef>
              <a:spcAft>
                <a:spcPts val="0"/>
              </a:spcAft>
              <a:buSzPts val="1400"/>
              <a:buChar char="🍃"/>
            </a:pPr>
            <a:r>
              <a:rPr lang="en"/>
              <a:t>Protective material - $100/ person</a:t>
            </a:r>
            <a:endParaRPr/>
          </a:p>
          <a:p>
            <a:pPr indent="0" lvl="0" marL="0" rtl="0" algn="l">
              <a:lnSpc>
                <a:spcPct val="100000"/>
              </a:lnSpc>
              <a:spcBef>
                <a:spcPts val="1200"/>
              </a:spcBef>
              <a:spcAft>
                <a:spcPts val="0"/>
              </a:spcAft>
              <a:buNone/>
            </a:pPr>
            <a:r>
              <a:rPr lang="en" sz="1400">
                <a:highlight>
                  <a:srgbClr val="FFFFFF"/>
                </a:highlight>
              </a:rPr>
              <a:t>Estimated </a:t>
            </a:r>
            <a:r>
              <a:rPr lang="en" sz="1400">
                <a:highlight>
                  <a:srgbClr val="FFFFFF"/>
                </a:highlight>
              </a:rPr>
              <a:t>2.42 million US$ worth of e-waste are at each given landfill in the US.</a:t>
            </a:r>
            <a:endParaRPr sz="1400">
              <a:highlight>
                <a:srgbClr val="FFFFFF"/>
              </a:highlight>
            </a:endParaRPr>
          </a:p>
          <a:p>
            <a:pPr indent="0" lvl="0" marL="0" rtl="0" algn="l">
              <a:lnSpc>
                <a:spcPct val="100000"/>
              </a:lnSpc>
              <a:spcBef>
                <a:spcPts val="0"/>
              </a:spcBef>
              <a:spcAft>
                <a:spcPts val="0"/>
              </a:spcAft>
              <a:buNone/>
            </a:pPr>
            <a:r>
              <a:t/>
            </a:r>
            <a:endParaRPr sz="1400">
              <a:highlight>
                <a:srgbClr val="FFFFFF"/>
              </a:highlight>
            </a:endParaRPr>
          </a:p>
          <a:p>
            <a:pPr indent="0" lvl="0" marL="0" rtl="0" algn="l">
              <a:lnSpc>
                <a:spcPct val="100000"/>
              </a:lnSpc>
              <a:spcBef>
                <a:spcPts val="0"/>
              </a:spcBef>
              <a:spcAft>
                <a:spcPts val="0"/>
              </a:spcAft>
              <a:buNone/>
            </a:pPr>
            <a:r>
              <a:t/>
            </a:r>
            <a:endParaRPr sz="1400">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490250" y="526350"/>
            <a:ext cx="7585200" cy="911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Future Plans</a:t>
            </a:r>
            <a:endParaRPr/>
          </a:p>
        </p:txBody>
      </p:sp>
      <p:pic>
        <p:nvPicPr>
          <p:cNvPr id="119" name="Google Shape;119;p21">
            <a:hlinkClick r:id="rId3"/>
          </p:cNvPr>
          <p:cNvPicPr preferRelativeResize="0"/>
          <p:nvPr/>
        </p:nvPicPr>
        <p:blipFill>
          <a:blip r:embed="rId4">
            <a:alphaModFix/>
          </a:blip>
          <a:stretch>
            <a:fillRect/>
          </a:stretch>
        </p:blipFill>
        <p:spPr>
          <a:xfrm>
            <a:off x="4684650" y="888425"/>
            <a:ext cx="4459350" cy="2972900"/>
          </a:xfrm>
          <a:prstGeom prst="rect">
            <a:avLst/>
          </a:prstGeom>
          <a:noFill/>
          <a:ln>
            <a:noFill/>
          </a:ln>
        </p:spPr>
      </p:pic>
      <p:cxnSp>
        <p:nvCxnSpPr>
          <p:cNvPr id="120" name="Google Shape;120;p21"/>
          <p:cNvCxnSpPr/>
          <p:nvPr/>
        </p:nvCxnSpPr>
        <p:spPr>
          <a:xfrm flipH="1" rot="10800000">
            <a:off x="4803300" y="4013075"/>
            <a:ext cx="4340700" cy="21900"/>
          </a:xfrm>
          <a:prstGeom prst="straightConnector1">
            <a:avLst/>
          </a:prstGeom>
          <a:noFill/>
          <a:ln cap="flat" cmpd="sng" w="76200">
            <a:solidFill>
              <a:schemeClr val="lt1"/>
            </a:solidFill>
            <a:prstDash val="solid"/>
            <a:round/>
            <a:headEnd len="med" w="med" type="none"/>
            <a:tailEnd len="med" w="med" type="none"/>
          </a:ln>
        </p:spPr>
      </p:cxnSp>
      <p:cxnSp>
        <p:nvCxnSpPr>
          <p:cNvPr id="121" name="Google Shape;121;p21"/>
          <p:cNvCxnSpPr/>
          <p:nvPr/>
        </p:nvCxnSpPr>
        <p:spPr>
          <a:xfrm>
            <a:off x="0" y="1787075"/>
            <a:ext cx="4159500" cy="600"/>
          </a:xfrm>
          <a:prstGeom prst="straightConnector1">
            <a:avLst/>
          </a:prstGeom>
          <a:noFill/>
          <a:ln cap="flat" cmpd="sng" w="76200">
            <a:solidFill>
              <a:schemeClr val="lt1"/>
            </a:solidFill>
            <a:prstDash val="solid"/>
            <a:round/>
            <a:headEnd len="med" w="med" type="none"/>
            <a:tailEnd len="med" w="med" type="none"/>
          </a:ln>
        </p:spPr>
      </p:cxnSp>
      <p:pic>
        <p:nvPicPr>
          <p:cNvPr id="122" name="Google Shape;122;p21">
            <a:hlinkClick r:id="rId5"/>
          </p:cNvPr>
          <p:cNvPicPr preferRelativeResize="0"/>
          <p:nvPr/>
        </p:nvPicPr>
        <p:blipFill>
          <a:blip r:embed="rId6">
            <a:alphaModFix/>
          </a:blip>
          <a:stretch>
            <a:fillRect/>
          </a:stretch>
        </p:blipFill>
        <p:spPr>
          <a:xfrm>
            <a:off x="0" y="1990900"/>
            <a:ext cx="4459351" cy="283280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19"/>
                                        </p:tgtEl>
                                        <p:attrNameLst>
                                          <p:attrName>style.visibility</p:attrName>
                                        </p:attrNameLst>
                                      </p:cBhvr>
                                      <p:to>
                                        <p:strVal val="visible"/>
                                      </p:to>
                                    </p:set>
                                    <p:anim calcmode="lin" valueType="num">
                                      <p:cBhvr additive="base">
                                        <p:cTn dur="1000"/>
                                        <p:tgtEl>
                                          <p:spTgt spid="11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