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0"/>
  </p:notesMasterIdLst>
  <p:sldIdLst>
    <p:sldId id="256" r:id="rId2"/>
    <p:sldId id="257" r:id="rId3"/>
    <p:sldId id="302" r:id="rId4"/>
    <p:sldId id="258" r:id="rId5"/>
    <p:sldId id="259" r:id="rId6"/>
    <p:sldId id="260" r:id="rId7"/>
    <p:sldId id="261" r:id="rId8"/>
    <p:sldId id="263" r:id="rId9"/>
    <p:sldId id="264" r:id="rId10"/>
    <p:sldId id="268" r:id="rId11"/>
    <p:sldId id="265" r:id="rId12"/>
    <p:sldId id="266" r:id="rId13"/>
    <p:sldId id="267" r:id="rId14"/>
    <p:sldId id="269" r:id="rId15"/>
    <p:sldId id="270" r:id="rId16"/>
    <p:sldId id="271" r:id="rId17"/>
    <p:sldId id="273" r:id="rId18"/>
    <p:sldId id="272" r:id="rId19"/>
    <p:sldId id="276" r:id="rId20"/>
    <p:sldId id="279" r:id="rId21"/>
    <p:sldId id="277" r:id="rId22"/>
    <p:sldId id="281" r:id="rId23"/>
    <p:sldId id="280" r:id="rId24"/>
    <p:sldId id="282" r:id="rId25"/>
    <p:sldId id="283" r:id="rId26"/>
    <p:sldId id="284" r:id="rId27"/>
    <p:sldId id="285" r:id="rId28"/>
    <p:sldId id="286" r:id="rId29"/>
    <p:sldId id="287" r:id="rId30"/>
    <p:sldId id="288" r:id="rId31"/>
    <p:sldId id="289" r:id="rId32"/>
    <p:sldId id="290" r:id="rId33"/>
    <p:sldId id="292" r:id="rId34"/>
    <p:sldId id="293" r:id="rId35"/>
    <p:sldId id="291" r:id="rId36"/>
    <p:sldId id="295" r:id="rId37"/>
    <p:sldId id="297" r:id="rId38"/>
    <p:sldId id="298" r:id="rId39"/>
    <p:sldId id="300" r:id="rId40"/>
    <p:sldId id="301" r:id="rId41"/>
    <p:sldId id="275" r:id="rId42"/>
    <p:sldId id="303" r:id="rId43"/>
    <p:sldId id="304" r:id="rId44"/>
    <p:sldId id="305" r:id="rId45"/>
    <p:sldId id="320" r:id="rId46"/>
    <p:sldId id="306" r:id="rId47"/>
    <p:sldId id="307" r:id="rId48"/>
    <p:sldId id="308" r:id="rId49"/>
    <p:sldId id="309" r:id="rId50"/>
    <p:sldId id="310" r:id="rId51"/>
    <p:sldId id="311" r:id="rId52"/>
    <p:sldId id="312" r:id="rId53"/>
    <p:sldId id="318" r:id="rId54"/>
    <p:sldId id="313" r:id="rId55"/>
    <p:sldId id="315" r:id="rId56"/>
    <p:sldId id="316" r:id="rId57"/>
    <p:sldId id="317" r:id="rId58"/>
    <p:sldId id="319" r:id="rId59"/>
  </p:sldIdLst>
  <p:sldSz cx="9144000" cy="5143500" type="screen16x9"/>
  <p:notesSz cx="6858000" cy="9144000"/>
  <p:embeddedFontLst>
    <p:embeddedFont>
      <p:font typeface="Maven Pro" pitchFamily="2" charset="77"/>
      <p:regular r:id="rId61"/>
      <p:bold r:id="rId62"/>
    </p:embeddedFont>
    <p:embeddedFont>
      <p:font typeface="Nunito" pitchFamily="2" charset="77"/>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16B1B"/>
    <a:srgbClr val="AA6225"/>
    <a:srgbClr val="C2A9B6"/>
    <a:srgbClr val="5C5C5C"/>
    <a:srgbClr val="D4D4D4"/>
    <a:srgbClr val="EAD1DC"/>
    <a:srgbClr val="104BC5"/>
    <a:srgbClr val="D6BBC8"/>
    <a:srgbClr val="E7CB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4"/>
    <p:restoredTop sz="94771"/>
  </p:normalViewPr>
  <p:slideViewPr>
    <p:cSldViewPr snapToGrid="0">
      <p:cViewPr varScale="1">
        <p:scale>
          <a:sx n="152" d="100"/>
          <a:sy n="152" d="100"/>
        </p:scale>
        <p:origin x="184" y="9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52586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611354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47167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92538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23134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15683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51120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23444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28144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00053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93203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53766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59086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25194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36282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32021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5297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74690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15398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20491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79396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41113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6934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026796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531118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561619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699597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128264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710570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22699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78516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7269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99250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04833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4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Shape 47"/>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Shape 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68" name="Shape 268"/>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Shape 27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82" name="Shape 8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Shape 8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Shape 9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Shape 9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Shape 10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Shape 10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Shape 110"/>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Shape 1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25" name="Shape 12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Shape 1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Shape 1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9" name="Shape 139"/>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Shape 1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Shape 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cameronmalloy.com/teach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cs61a.org/articles/about.html#exam-recovery-policy"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671600" y="1613825"/>
            <a:ext cx="4953300" cy="1872900"/>
          </a:xfrm>
          <a:prstGeom prst="rect">
            <a:avLst/>
          </a:prstGeom>
        </p:spPr>
        <p:txBody>
          <a:bodyPr spcFirstLastPara="1" wrap="square" lIns="91440" tIns="91425" rIns="91425" bIns="91425" anchor="ctr" anchorCtr="0">
            <a:noAutofit/>
          </a:bodyPr>
          <a:lstStyle/>
          <a:p>
            <a:pPr marL="0" lvl="0" indent="0">
              <a:spcBef>
                <a:spcPts val="0"/>
              </a:spcBef>
              <a:spcAft>
                <a:spcPts val="0"/>
              </a:spcAft>
              <a:buNone/>
            </a:pPr>
            <a:r>
              <a:rPr lang="en" dirty="0"/>
              <a:t>Lab 6: ((((Scheme))))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lvl="0"/>
            <a:r>
              <a:rPr lang="en-US" sz="1800" b="1" dirty="0">
                <a:latin typeface="Consolas"/>
                <a:ea typeface="Consolas"/>
                <a:cs typeface="Consolas"/>
                <a:sym typeface="Consolas"/>
              </a:rPr>
              <a:t>&gt;&gt;&gt;</a:t>
            </a:r>
            <a:r>
              <a:rPr lang="en-US" sz="1800" dirty="0">
                <a:latin typeface="Consolas"/>
                <a:ea typeface="Consolas"/>
                <a:cs typeface="Consolas"/>
                <a:sym typeface="Consolas"/>
              </a:rPr>
              <a:t> </a:t>
            </a:r>
            <a:r>
              <a:rPr lang="en-US" sz="1800" dirty="0" err="1">
                <a:solidFill>
                  <a:srgbClr val="104BC5"/>
                </a:solidFill>
                <a:latin typeface="Consolas"/>
                <a:ea typeface="Consolas"/>
                <a:cs typeface="Consolas"/>
                <a:sym typeface="Consolas"/>
              </a:rPr>
              <a:t>mul</a:t>
            </a:r>
            <a:r>
              <a:rPr lang="en-US" sz="1800" dirty="0">
                <a:latin typeface="Consolas"/>
                <a:ea typeface="Consolas"/>
                <a:cs typeface="Consolas"/>
                <a:sym typeface="Consolas"/>
              </a:rPr>
              <a:t>(</a:t>
            </a:r>
            <a:r>
              <a:rPr lang="en-US" sz="1800" dirty="0">
                <a:solidFill>
                  <a:srgbClr val="104BC5"/>
                </a:solidFill>
                <a:latin typeface="Consolas"/>
                <a:ea typeface="Consolas"/>
                <a:cs typeface="Consolas"/>
                <a:sym typeface="Consolas"/>
              </a:rPr>
              <a:t>add</a:t>
            </a:r>
            <a:r>
              <a:rPr lang="en-US" sz="1800" dirty="0">
                <a:latin typeface="Consolas"/>
                <a:ea typeface="Consolas"/>
                <a:cs typeface="Consolas"/>
                <a:sym typeface="Consolas"/>
              </a:rPr>
              <a:t>(</a:t>
            </a:r>
            <a:r>
              <a:rPr lang="en-US" sz="1800" dirty="0">
                <a:solidFill>
                  <a:srgbClr val="316B1B"/>
                </a:solidFill>
                <a:latin typeface="Consolas"/>
                <a:ea typeface="Consolas"/>
                <a:cs typeface="Consolas"/>
                <a:sym typeface="Consolas"/>
              </a:rPr>
              <a:t>1</a:t>
            </a:r>
            <a:r>
              <a:rPr lang="en-US" sz="1800" dirty="0">
                <a:latin typeface="Consolas"/>
                <a:ea typeface="Consolas"/>
                <a:cs typeface="Consolas"/>
                <a:sym typeface="Consolas"/>
              </a:rPr>
              <a:t>, </a:t>
            </a:r>
            <a:r>
              <a:rPr lang="en-US" sz="1800" dirty="0">
                <a:solidFill>
                  <a:srgbClr val="316B1B"/>
                </a:solidFill>
                <a:latin typeface="Consolas"/>
                <a:ea typeface="Consolas"/>
                <a:cs typeface="Consolas"/>
                <a:sym typeface="Consolas"/>
              </a:rPr>
              <a:t>2</a:t>
            </a:r>
            <a:r>
              <a:rPr lang="en-US" sz="1800" dirty="0">
                <a:latin typeface="Consolas"/>
                <a:ea typeface="Consolas"/>
                <a:cs typeface="Consolas"/>
                <a:sym typeface="Consolas"/>
              </a:rPr>
              <a:t>), </a:t>
            </a:r>
            <a:r>
              <a:rPr lang="en-US" sz="1800" dirty="0">
                <a:solidFill>
                  <a:srgbClr val="316B1B"/>
                </a:solidFill>
                <a:latin typeface="Consolas"/>
                <a:ea typeface="Consolas"/>
                <a:cs typeface="Consolas"/>
                <a:sym typeface="Consolas"/>
              </a:rPr>
              <a:t>5</a:t>
            </a:r>
            <a:r>
              <a:rPr lang="en-US" sz="1800" dirty="0">
                <a:latin typeface="Consolas"/>
                <a:ea typeface="Consolas"/>
                <a:cs typeface="Consolas"/>
                <a:sym typeface="Consolas"/>
              </a:rPr>
              <a:t>)</a:t>
            </a:r>
          </a:p>
          <a:p>
            <a:pPr lvl="0"/>
            <a:r>
              <a:rPr lang="en-US" sz="1800" dirty="0">
                <a:latin typeface="Consolas"/>
                <a:ea typeface="Consolas"/>
                <a:cs typeface="Consolas"/>
                <a:sym typeface="Consolas"/>
              </a:rPr>
              <a:t>15</a:t>
            </a:r>
          </a:p>
          <a:p>
            <a:pPr marL="0" lvl="0" indent="0" rtl="0">
              <a:spcBef>
                <a:spcPts val="0"/>
              </a:spcBef>
              <a:spcAft>
                <a:spcPts val="0"/>
              </a:spcAft>
              <a:buNone/>
            </a:pP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846189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err="1">
                <a:solidFill>
                  <a:srgbClr val="C2A9B6"/>
                </a:solidFill>
                <a:latin typeface="Consolas"/>
                <a:ea typeface="Consolas"/>
                <a:cs typeface="Consolas"/>
                <a:sym typeface="Consolas"/>
              </a:rPr>
              <a:t>mul</a:t>
            </a:r>
            <a:r>
              <a:rPr lang="en" sz="1800" dirty="0">
                <a:solidFill>
                  <a:srgbClr val="EAD1DC"/>
                </a:solidFill>
                <a:latin typeface="Consolas"/>
                <a:ea typeface="Consolas"/>
                <a:cs typeface="Consolas"/>
                <a:sym typeface="Consolas"/>
              </a:rPr>
              <a:t>(</a:t>
            </a:r>
            <a:r>
              <a:rPr lang="en" sz="1800" dirty="0">
                <a:solidFill>
                  <a:srgbClr val="C2A9B6"/>
                </a:solidFill>
                <a:latin typeface="Consolas"/>
                <a:ea typeface="Consolas"/>
                <a:cs typeface="Consolas"/>
                <a:sym typeface="Consolas"/>
              </a:rPr>
              <a:t>add</a:t>
            </a:r>
            <a:r>
              <a:rPr lang="en" sz="1800" dirty="0">
                <a:solidFill>
                  <a:srgbClr val="EAD1DC"/>
                </a:solidFill>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solidFill>
                  <a:srgbClr val="C2A9B6"/>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a:t>
            </a:r>
            <a:r>
              <a:rPr lang="en" sz="1800" dirty="0">
                <a:solidFill>
                  <a:srgbClr val="C2A9B6"/>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6" name="TextBox 15">
            <a:extLst>
              <a:ext uri="{FF2B5EF4-FFF2-40B4-BE49-F238E27FC236}">
                <a16:creationId xmlns:a16="http://schemas.microsoft.com/office/drawing/2014/main" id="{6473E4C0-1AD1-9B4F-A17B-72F20FED8351}"/>
              </a:ext>
            </a:extLst>
          </p:cNvPr>
          <p:cNvSpPr txBox="1"/>
          <p:nvPr/>
        </p:nvSpPr>
        <p:spPr>
          <a:xfrm>
            <a:off x="5743614" y="2434897"/>
            <a:ext cx="629055" cy="369332"/>
          </a:xfrm>
          <a:prstGeom prst="rect">
            <a:avLst/>
          </a:prstGeom>
          <a:noFill/>
        </p:spPr>
        <p:txBody>
          <a:bodyPr wrap="square" rtlCol="0">
            <a:spAutoFit/>
          </a:bodyPr>
          <a:lstStyle/>
          <a:p>
            <a:r>
              <a:rPr lang="en-US" sz="1800" dirty="0" err="1">
                <a:solidFill>
                  <a:srgbClr val="104BC5"/>
                </a:solidFill>
                <a:latin typeface="Consolas" panose="020B0609020204030204" pitchFamily="49" charset="0"/>
                <a:cs typeface="Consolas" panose="020B0609020204030204" pitchFamily="49" charset="0"/>
              </a:rPr>
              <a:t>mul</a:t>
            </a:r>
            <a:endParaRPr lang="en-US" sz="1800" dirty="0">
              <a:solidFill>
                <a:srgbClr val="104BC5"/>
              </a:solidFill>
              <a:latin typeface="Consolas" panose="020B0609020204030204" pitchFamily="49" charset="0"/>
              <a:cs typeface="Consolas" panose="020B0609020204030204" pitchFamily="49" charset="0"/>
            </a:endParaRPr>
          </a:p>
        </p:txBody>
      </p:sp>
      <p:sp>
        <p:nvSpPr>
          <p:cNvPr id="12" name="TextBox 11">
            <a:extLst>
              <a:ext uri="{FF2B5EF4-FFF2-40B4-BE49-F238E27FC236}">
                <a16:creationId xmlns:a16="http://schemas.microsoft.com/office/drawing/2014/main" id="{33233BE9-8EB5-D343-9D4D-CA102C5617DB}"/>
              </a:ext>
            </a:extLst>
          </p:cNvPr>
          <p:cNvSpPr txBox="1"/>
          <p:nvPr/>
        </p:nvSpPr>
        <p:spPr>
          <a:xfrm>
            <a:off x="6867425" y="2434897"/>
            <a:ext cx="629055"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a:t>
            </a:r>
          </a:p>
        </p:txBody>
      </p:sp>
      <p:sp>
        <p:nvSpPr>
          <p:cNvPr id="11" name="TextBox 10">
            <a:extLst>
              <a:ext uri="{FF2B5EF4-FFF2-40B4-BE49-F238E27FC236}">
                <a16:creationId xmlns:a16="http://schemas.microsoft.com/office/drawing/2014/main" id="{CB30F7C2-F898-5B49-B646-BDA55630316B}"/>
              </a:ext>
            </a:extLst>
          </p:cNvPr>
          <p:cNvSpPr txBox="1"/>
          <p:nvPr/>
        </p:nvSpPr>
        <p:spPr>
          <a:xfrm>
            <a:off x="6614507" y="2439901"/>
            <a:ext cx="629055"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a:t>
            </a:r>
          </a:p>
        </p:txBody>
      </p:sp>
      <p:sp>
        <p:nvSpPr>
          <p:cNvPr id="14" name="TextBox 13">
            <a:extLst>
              <a:ext uri="{FF2B5EF4-FFF2-40B4-BE49-F238E27FC236}">
                <a16:creationId xmlns:a16="http://schemas.microsoft.com/office/drawing/2014/main" id="{5395B464-2E20-D24B-8B54-1D99DADAB904}"/>
              </a:ext>
            </a:extLst>
          </p:cNvPr>
          <p:cNvSpPr txBox="1"/>
          <p:nvPr/>
        </p:nvSpPr>
        <p:spPr>
          <a:xfrm>
            <a:off x="7372963" y="2434897"/>
            <a:ext cx="376436"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a:t>
            </a:r>
          </a:p>
        </p:txBody>
      </p:sp>
      <p:sp>
        <p:nvSpPr>
          <p:cNvPr id="10" name="TextBox 9">
            <a:extLst>
              <a:ext uri="{FF2B5EF4-FFF2-40B4-BE49-F238E27FC236}">
                <a16:creationId xmlns:a16="http://schemas.microsoft.com/office/drawing/2014/main" id="{A25C2E0D-F7B5-434F-B80D-E8393A20F6CB}"/>
              </a:ext>
            </a:extLst>
          </p:cNvPr>
          <p:cNvSpPr txBox="1"/>
          <p:nvPr/>
        </p:nvSpPr>
        <p:spPr>
          <a:xfrm>
            <a:off x="6118396" y="2438442"/>
            <a:ext cx="629055"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a:t>
            </a:r>
          </a:p>
        </p:txBody>
      </p:sp>
      <p:sp>
        <p:nvSpPr>
          <p:cNvPr id="8" name="TextBox 7">
            <a:extLst>
              <a:ext uri="{FF2B5EF4-FFF2-40B4-BE49-F238E27FC236}">
                <a16:creationId xmlns:a16="http://schemas.microsoft.com/office/drawing/2014/main" id="{8405947B-F067-1746-B3B6-3946F731A588}"/>
              </a:ext>
            </a:extLst>
          </p:cNvPr>
          <p:cNvSpPr txBox="1"/>
          <p:nvPr/>
        </p:nvSpPr>
        <p:spPr>
          <a:xfrm>
            <a:off x="6244722" y="2434875"/>
            <a:ext cx="629055" cy="369332"/>
          </a:xfrm>
          <a:prstGeom prst="rect">
            <a:avLst/>
          </a:prstGeom>
          <a:noFill/>
        </p:spPr>
        <p:txBody>
          <a:bodyPr wrap="square" rtlCol="0">
            <a:spAutoFit/>
          </a:bodyPr>
          <a:lstStyle/>
          <a:p>
            <a:r>
              <a:rPr lang="en-US" sz="1800" dirty="0">
                <a:solidFill>
                  <a:srgbClr val="104BC5"/>
                </a:solidFill>
                <a:latin typeface="Consolas" panose="020B0609020204030204" pitchFamily="49" charset="0"/>
                <a:cs typeface="Consolas" panose="020B0609020204030204" pitchFamily="49" charset="0"/>
              </a:rPr>
              <a:t>add</a:t>
            </a:r>
          </a:p>
        </p:txBody>
      </p:sp>
      <p:sp>
        <p:nvSpPr>
          <p:cNvPr id="17" name="TextBox 16">
            <a:extLst>
              <a:ext uri="{FF2B5EF4-FFF2-40B4-BE49-F238E27FC236}">
                <a16:creationId xmlns:a16="http://schemas.microsoft.com/office/drawing/2014/main" id="{A137EEBF-3C59-4B40-A0B8-510CA10016B8}"/>
              </a:ext>
            </a:extLst>
          </p:cNvPr>
          <p:cNvSpPr txBox="1"/>
          <p:nvPr/>
        </p:nvSpPr>
        <p:spPr>
          <a:xfrm>
            <a:off x="5865477" y="2479364"/>
            <a:ext cx="348708" cy="369332"/>
          </a:xfrm>
          <a:prstGeom prst="rect">
            <a:avLst/>
          </a:prstGeom>
          <a:noFill/>
        </p:spPr>
        <p:txBody>
          <a:bodyPr wrap="square" rtlCol="0">
            <a:spAutoFit/>
          </a:bodyPr>
          <a:lstStyle/>
          <a:p>
            <a:r>
              <a:rPr lang="en-US" sz="1800" b="1" dirty="0">
                <a:solidFill>
                  <a:srgbClr val="104BC5"/>
                </a:solidFill>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465CD467-0667-F645-99C3-9A08110919FB}"/>
              </a:ext>
            </a:extLst>
          </p:cNvPr>
          <p:cNvSpPr txBox="1"/>
          <p:nvPr/>
        </p:nvSpPr>
        <p:spPr>
          <a:xfrm>
            <a:off x="6368239" y="2426818"/>
            <a:ext cx="348708" cy="369332"/>
          </a:xfrm>
          <a:prstGeom prst="rect">
            <a:avLst/>
          </a:prstGeom>
          <a:noFill/>
        </p:spPr>
        <p:txBody>
          <a:bodyPr wrap="square" rtlCol="0">
            <a:spAutoFit/>
          </a:bodyPr>
          <a:lstStyle/>
          <a:p>
            <a:r>
              <a:rPr lang="en-US" sz="1800" b="1" dirty="0">
                <a:solidFill>
                  <a:srgbClr val="104BC5"/>
                </a:solidFill>
                <a:latin typeface="Consolas" panose="020B0609020204030204" pitchFamily="49" charset="0"/>
                <a:cs typeface="Consolas" panose="020B0609020204030204" pitchFamily="49" charset="0"/>
              </a:rPr>
              <a: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0356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22222E-6 3.45679E-6 L -0.05382 0.00061 " pathEditMode="relative" rAng="0" ptsTypes="AA">
                                      <p:cBhvr>
                                        <p:cTn id="6" dur="2000" fill="hold"/>
                                        <p:tgtEl>
                                          <p:spTgt spid="10"/>
                                        </p:tgtEl>
                                        <p:attrNameLst>
                                          <p:attrName>ppt_x</p:attrName>
                                          <p:attrName>ppt_y</p:attrName>
                                        </p:attrNameLst>
                                      </p:cBhvr>
                                      <p:rCtr x="-2691" y="31"/>
                                    </p:animMotion>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0" nodeType="clickEffect">
                                  <p:stCondLst>
                                    <p:cond delay="0"/>
                                  </p:stCondLst>
                                  <p:childTnLst>
                                    <p:animEffect transition="out" filter="dissolv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par>
                                <p:cTn id="12" presetID="9" presetClass="exit" presetSubtype="0" fill="hold" grpId="0" nodeType="withEffect">
                                  <p:stCondLst>
                                    <p:cond delay="0"/>
                                  </p:stCondLst>
                                  <p:childTnLst>
                                    <p:animEffect transition="out" filter="dissolve">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5E-6 4.81481E-6 L -0.05434 -0.00031 " pathEditMode="relative" rAng="0" ptsTypes="AA">
                                      <p:cBhvr>
                                        <p:cTn id="18" dur="2000" fill="hold"/>
                                        <p:tgtEl>
                                          <p:spTgt spid="11"/>
                                        </p:tgtEl>
                                        <p:attrNameLst>
                                          <p:attrName>ppt_x</p:attrName>
                                          <p:attrName>ppt_y</p:attrName>
                                        </p:attrNameLst>
                                      </p:cBhvr>
                                      <p:rCtr x="-2795" y="0"/>
                                    </p:animMotion>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grpId="0" nodeType="clickEffect">
                                  <p:stCondLst>
                                    <p:cond delay="0"/>
                                  </p:stCondLst>
                                  <p:childTnLst>
                                    <p:animEffect transition="out" filter="dissolv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9" presetClass="exit" presetSubtype="0" fill="hold" grpId="0" nodeType="withEffect">
                                  <p:stCondLst>
                                    <p:cond delay="0"/>
                                  </p:stCondLst>
                                  <p:childTnLst>
                                    <p:animEffect transition="out" filter="dissolv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p:bldP spid="11" grpId="0"/>
      <p:bldP spid="14" grpId="0"/>
      <p:bldP spid="10" grpId="0"/>
      <p:bldP spid="8" grpId="0"/>
      <p:bldP spid="17" grpId="1"/>
      <p:bldP spid="18" grpId="1"/>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091656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endParaRPr sz="1800" b="1" dirty="0">
              <a:solidFill>
                <a:srgbClr val="316B1B"/>
              </a:solidFill>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57250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endParaRPr sz="1800" b="1" dirty="0">
              <a:solidFill>
                <a:srgbClr val="316B1B"/>
              </a:solidFill>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p>
          <a:p>
            <a:endParaRPr lang="en"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a:t>
            </a:r>
            <a:endParaRPr lang="en-US"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1" name="TextBox 10">
            <a:extLst>
              <a:ext uri="{FF2B5EF4-FFF2-40B4-BE49-F238E27FC236}">
                <a16:creationId xmlns:a16="http://schemas.microsoft.com/office/drawing/2014/main" id="{2346C4C2-3689-8E4B-B7EB-029C507A845C}"/>
              </a:ext>
            </a:extLst>
          </p:cNvPr>
          <p:cNvSpPr txBox="1"/>
          <p:nvPr/>
        </p:nvSpPr>
        <p:spPr>
          <a:xfrm>
            <a:off x="5580607" y="3271875"/>
            <a:ext cx="972767" cy="369332"/>
          </a:xfrm>
          <a:prstGeom prst="rect">
            <a:avLst/>
          </a:prstGeom>
          <a:noFill/>
        </p:spPr>
        <p:txBody>
          <a:bodyPr wrap="square" rtlCol="0">
            <a:spAutoFit/>
          </a:bodyPr>
          <a:lstStyle/>
          <a:p>
            <a:r>
              <a:rPr lang="en-US" sz="1800" dirty="0">
                <a:solidFill>
                  <a:srgbClr val="104BC5"/>
                </a:solidFill>
                <a:latin typeface="Consolas"/>
                <a:ea typeface="Consolas"/>
                <a:cs typeface="Consolas"/>
                <a:sym typeface="Consolas"/>
              </a:rPr>
              <a:t>define</a:t>
            </a:r>
            <a:endParaRPr lang="en-US" sz="1800" dirty="0">
              <a:solidFill>
                <a:srgbClr val="104BC5"/>
              </a:solidFill>
            </a:endParaRPr>
          </a:p>
        </p:txBody>
      </p:sp>
      <p:sp>
        <p:nvSpPr>
          <p:cNvPr id="2" name="TextBox 1">
            <a:extLst>
              <a:ext uri="{FF2B5EF4-FFF2-40B4-BE49-F238E27FC236}">
                <a16:creationId xmlns:a16="http://schemas.microsoft.com/office/drawing/2014/main" id="{CD360D52-535F-3A41-BB77-24DE4025E631}"/>
              </a:ext>
            </a:extLst>
          </p:cNvPr>
          <p:cNvSpPr txBox="1"/>
          <p:nvPr/>
        </p:nvSpPr>
        <p:spPr>
          <a:xfrm>
            <a:off x="5739319" y="3262671"/>
            <a:ext cx="823608" cy="369332"/>
          </a:xfrm>
          <a:prstGeom prst="rect">
            <a:avLst/>
          </a:prstGeom>
          <a:noFill/>
        </p:spPr>
        <p:txBody>
          <a:bodyPr wrap="square" rtlCol="0">
            <a:spAutoFit/>
          </a:bodyPr>
          <a:lstStyle/>
          <a:p>
            <a:r>
              <a:rPr lang="en-US" sz="1800" dirty="0">
                <a:latin typeface="Consolas"/>
                <a:ea typeface="Consolas"/>
                <a:cs typeface="Consolas"/>
                <a:sym typeface="Consolas"/>
              </a:rPr>
              <a:t>x </a:t>
            </a:r>
            <a:r>
              <a:rPr lang="en-US" sz="1800" dirty="0">
                <a:solidFill>
                  <a:srgbClr val="C2A9B6"/>
                </a:solidFill>
                <a:latin typeface="Consolas"/>
                <a:ea typeface="Consolas"/>
                <a:cs typeface="Consolas"/>
                <a:sym typeface="Consolas"/>
              </a:rPr>
              <a:t>=</a:t>
            </a:r>
            <a:r>
              <a:rPr lang="en-US" sz="1800" dirty="0">
                <a:latin typeface="Consolas"/>
                <a:ea typeface="Consolas"/>
                <a:cs typeface="Consolas"/>
                <a:sym typeface="Consolas"/>
              </a:rPr>
              <a:t> 5</a:t>
            </a:r>
            <a:endParaRPr lang="en-US" sz="1800" dirty="0"/>
          </a:p>
        </p:txBody>
      </p:sp>
      <p:sp>
        <p:nvSpPr>
          <p:cNvPr id="3" name="TextBox 2">
            <a:extLst>
              <a:ext uri="{FF2B5EF4-FFF2-40B4-BE49-F238E27FC236}">
                <a16:creationId xmlns:a16="http://schemas.microsoft.com/office/drawing/2014/main" id="{06BCC5ED-3D7A-B747-8FBF-1931771A7407}"/>
              </a:ext>
            </a:extLst>
          </p:cNvPr>
          <p:cNvSpPr txBox="1"/>
          <p:nvPr/>
        </p:nvSpPr>
        <p:spPr>
          <a:xfrm>
            <a:off x="5990639" y="3262671"/>
            <a:ext cx="412104" cy="369332"/>
          </a:xfrm>
          <a:prstGeom prst="rect">
            <a:avLst/>
          </a:prstGeom>
          <a:noFill/>
        </p:spPr>
        <p:txBody>
          <a:bodyPr wrap="square" rtlCol="0">
            <a:spAutoFit/>
          </a:bodyPr>
          <a:lstStyle/>
          <a:p>
            <a:r>
              <a:rPr lang="en-US" sz="1800" dirty="0">
                <a:latin typeface="Consolas"/>
                <a:ea typeface="Consolas"/>
                <a:cs typeface="Consolas"/>
                <a:sym typeface="Consolas"/>
              </a:rPr>
              <a:t>=</a:t>
            </a:r>
            <a:endParaRPr lang="en-US" sz="1800" dirty="0"/>
          </a:p>
        </p:txBody>
      </p:sp>
      <p:sp>
        <p:nvSpPr>
          <p:cNvPr id="4" name="TextBox 3">
            <a:extLst>
              <a:ext uri="{FF2B5EF4-FFF2-40B4-BE49-F238E27FC236}">
                <a16:creationId xmlns:a16="http://schemas.microsoft.com/office/drawing/2014/main" id="{76D9EBC2-7FDF-2C4C-BE0E-608D0A54247B}"/>
              </a:ext>
            </a:extLst>
          </p:cNvPr>
          <p:cNvSpPr txBox="1"/>
          <p:nvPr/>
        </p:nvSpPr>
        <p:spPr>
          <a:xfrm>
            <a:off x="5470535" y="3281079"/>
            <a:ext cx="201037" cy="369332"/>
          </a:xfrm>
          <a:prstGeom prst="rect">
            <a:avLst/>
          </a:prstGeom>
          <a:noFill/>
        </p:spPr>
        <p:txBody>
          <a:bodyPr wrap="square" rtlCol="0">
            <a:spAutoFit/>
          </a:bodyPr>
          <a:lstStyle/>
          <a:p>
            <a:r>
              <a:rPr lang="en" sz="1800" dirty="0">
                <a:latin typeface="Consolas"/>
                <a:ea typeface="Consolas"/>
                <a:cs typeface="Consolas"/>
                <a:sym typeface="Consolas"/>
              </a:rPr>
              <a:t>(</a:t>
            </a:r>
            <a:endParaRPr lang="en-US" sz="1800" dirty="0"/>
          </a:p>
        </p:txBody>
      </p:sp>
      <p:sp>
        <p:nvSpPr>
          <p:cNvPr id="14" name="TextBox 13">
            <a:extLst>
              <a:ext uri="{FF2B5EF4-FFF2-40B4-BE49-F238E27FC236}">
                <a16:creationId xmlns:a16="http://schemas.microsoft.com/office/drawing/2014/main" id="{38F4789B-7B72-B140-96C0-3F49C5DDA741}"/>
              </a:ext>
            </a:extLst>
          </p:cNvPr>
          <p:cNvSpPr txBox="1"/>
          <p:nvPr/>
        </p:nvSpPr>
        <p:spPr>
          <a:xfrm>
            <a:off x="7105187" y="3262671"/>
            <a:ext cx="201037" cy="369332"/>
          </a:xfrm>
          <a:prstGeom prst="rect">
            <a:avLst/>
          </a:prstGeom>
          <a:noFill/>
        </p:spPr>
        <p:txBody>
          <a:bodyPr wrap="square" rtlCol="0">
            <a:spAutoFit/>
          </a:bodyPr>
          <a:lstStyle/>
          <a:p>
            <a:r>
              <a:rPr lang="en" sz="1800" dirty="0">
                <a:latin typeface="Consolas"/>
                <a:ea typeface="Consolas"/>
                <a:cs typeface="Consolas"/>
                <a:sym typeface="Consolas"/>
              </a:rPr>
              <a:t>)</a:t>
            </a:r>
            <a:endParaRPr lang="en-US" sz="1800" dirty="0"/>
          </a:p>
        </p:txBody>
      </p:sp>
    </p:spTree>
    <p:extLst>
      <p:ext uri="{BB962C8B-B14F-4D97-AF65-F5344CB8AC3E}">
        <p14:creationId xmlns:p14="http://schemas.microsoft.com/office/powerpoint/2010/main" val="50949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4.16667E-6 -0.00062 L -0.01354 0.03982 C -0.01632 0.04877 -0.02048 0.05401 -0.02482 0.05401 C -0.02986 0.05401 -0.03385 0.04877 -0.03663 0.03982 L -0.05 -0.00062 " pathEditMode="relative" rAng="0" ptsTypes="AAAAA">
                                      <p:cBhvr>
                                        <p:cTn id="6" dur="2000" fill="hold"/>
                                        <p:tgtEl>
                                          <p:spTgt spid="3"/>
                                        </p:tgtEl>
                                        <p:attrNameLst>
                                          <p:attrName>ppt_x</p:attrName>
                                          <p:attrName>ppt_y</p:attrName>
                                        </p:attrNameLst>
                                      </p:cBhvr>
                                      <p:rCtr x="-2500" y="2716"/>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77778E-7 9.87654E-7 L 0.08212 0.00062 " pathEditMode="relative" rAng="0" ptsTypes="AA">
                                      <p:cBhvr>
                                        <p:cTn id="10" dur="2000" fill="hold"/>
                                        <p:tgtEl>
                                          <p:spTgt spid="2"/>
                                        </p:tgtEl>
                                        <p:attrNameLst>
                                          <p:attrName>ppt_x</p:attrName>
                                          <p:attrName>ppt_y</p:attrName>
                                        </p:attrNameLst>
                                      </p:cBhvr>
                                      <p:rCtr x="4080" y="0"/>
                                    </p:animMotion>
                                  </p:childTnLst>
                                </p:cTn>
                              </p:par>
                            </p:childTnLst>
                          </p:cTn>
                        </p:par>
                        <p:par>
                          <p:cTn id="11" fill="hold">
                            <p:stCondLst>
                              <p:cond delay="2000"/>
                            </p:stCondLst>
                            <p:childTnLst>
                              <p:par>
                                <p:cTn id="12" presetID="9"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dissolve">
                                      <p:cBhvr>
                                        <p:cTn id="14" dur="500"/>
                                        <p:tgtEl>
                                          <p:spTgt spid="11"/>
                                        </p:tgtEl>
                                      </p:cBhvr>
                                    </p:animEffect>
                                  </p:childTnLst>
                                </p:cTn>
                              </p:par>
                              <p:par>
                                <p:cTn id="15" presetID="9" presetClass="exit" presetSubtype="0" fill="hold" grpId="1" nodeType="withEffect">
                                  <p:stCondLst>
                                    <p:cond delay="0"/>
                                  </p:stCondLst>
                                  <p:childTnLst>
                                    <p:animEffect transition="out" filter="dissolv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3" grpId="0"/>
      <p:bldP spid="3" grpId="1"/>
      <p:bldP spid="4"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endParaRPr sz="1800" b="1" dirty="0">
              <a:solidFill>
                <a:srgbClr val="316B1B"/>
              </a:solidFill>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p>
          <a:p>
            <a:endParaRPr lang="en"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a:t>
            </a:r>
            <a:r>
              <a:rPr lang="en-US" sz="1800" dirty="0">
                <a:solidFill>
                  <a:srgbClr val="104BC5"/>
                </a:solidFill>
                <a:latin typeface="Consolas"/>
                <a:ea typeface="Consolas"/>
                <a:cs typeface="Consolas"/>
                <a:sym typeface="Consolas"/>
              </a:rPr>
              <a:t>define</a:t>
            </a:r>
            <a:r>
              <a:rPr lang="en-US" sz="1800" dirty="0">
                <a:latin typeface="Consolas"/>
                <a:ea typeface="Consolas"/>
                <a:cs typeface="Consolas"/>
                <a:sym typeface="Consolas"/>
              </a:rPr>
              <a:t> x </a:t>
            </a:r>
            <a:r>
              <a:rPr lang="en-US" sz="1800" dirty="0">
                <a:solidFill>
                  <a:srgbClr val="316B1B"/>
                </a:solidFill>
                <a:latin typeface="Consolas"/>
                <a:ea typeface="Consolas"/>
                <a:cs typeface="Consolas"/>
                <a:sym typeface="Consolas"/>
              </a:rPr>
              <a:t>5</a:t>
            </a:r>
            <a:r>
              <a:rPr lang="en-US" sz="1800" dirty="0">
                <a:latin typeface="Consolas"/>
                <a:ea typeface="Consolas"/>
                <a:cs typeface="Consolas"/>
                <a:sym typeface="Consolas"/>
              </a:rPr>
              <a:t>)</a:t>
            </a: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5" name="TextBox 14">
            <a:extLst>
              <a:ext uri="{FF2B5EF4-FFF2-40B4-BE49-F238E27FC236}">
                <a16:creationId xmlns:a16="http://schemas.microsoft.com/office/drawing/2014/main" id="{B38A088C-B38C-9F41-B676-355953F02B0F}"/>
              </a:ext>
            </a:extLst>
          </p:cNvPr>
          <p:cNvSpPr txBox="1"/>
          <p:nvPr/>
        </p:nvSpPr>
        <p:spPr>
          <a:xfrm>
            <a:off x="5115648" y="3262671"/>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824780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p>
          <a:p>
            <a:endParaRPr lang="en"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a:t>
            </a:r>
            <a:r>
              <a:rPr lang="en-US" sz="1800" dirty="0">
                <a:solidFill>
                  <a:srgbClr val="104BC5"/>
                </a:solidFill>
                <a:latin typeface="Consolas"/>
                <a:ea typeface="Consolas"/>
                <a:cs typeface="Consolas"/>
                <a:sym typeface="Consolas"/>
              </a:rPr>
              <a:t>define</a:t>
            </a:r>
            <a:r>
              <a:rPr lang="en-US" sz="1800" dirty="0">
                <a:latin typeface="Consolas"/>
                <a:ea typeface="Consolas"/>
                <a:cs typeface="Consolas"/>
                <a:sym typeface="Consolas"/>
              </a:rPr>
              <a:t> x </a:t>
            </a:r>
            <a:r>
              <a:rPr lang="en-US" sz="1800" dirty="0">
                <a:solidFill>
                  <a:srgbClr val="316B1B"/>
                </a:solidFill>
                <a:latin typeface="Consolas"/>
                <a:ea typeface="Consolas"/>
                <a:cs typeface="Consolas"/>
                <a:sym typeface="Consolas"/>
              </a:rPr>
              <a:t>5</a:t>
            </a:r>
            <a:r>
              <a:rPr lang="en-US" sz="1800" dirty="0">
                <a:latin typeface="Consolas"/>
                <a:ea typeface="Consolas"/>
                <a:cs typeface="Consolas"/>
                <a:sym typeface="Consolas"/>
              </a:rPr>
              <a:t>)</a:t>
            </a:r>
          </a:p>
          <a:p>
            <a:r>
              <a:rPr lang="en-US" sz="1800" dirty="0">
                <a:latin typeface="Consolas"/>
                <a:ea typeface="Consolas"/>
                <a:cs typeface="Consolas"/>
                <a:sym typeface="Consolas"/>
              </a:rPr>
              <a:t>x</a:t>
            </a:r>
          </a:p>
          <a:p>
            <a:endParaRPr lang="en-US"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5" name="TextBox 14">
            <a:extLst>
              <a:ext uri="{FF2B5EF4-FFF2-40B4-BE49-F238E27FC236}">
                <a16:creationId xmlns:a16="http://schemas.microsoft.com/office/drawing/2014/main" id="{B38A088C-B38C-9F41-B676-355953F02B0F}"/>
              </a:ext>
            </a:extLst>
          </p:cNvPr>
          <p:cNvSpPr txBox="1"/>
          <p:nvPr/>
        </p:nvSpPr>
        <p:spPr>
          <a:xfrm>
            <a:off x="5115648" y="3262671"/>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294546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 </a:t>
            </a:r>
            <a:r>
              <a:rPr lang="en" sz="1800" dirty="0">
                <a:latin typeface="Consolas"/>
                <a:ea typeface="Consolas"/>
                <a:cs typeface="Consolas"/>
                <a:sym typeface="Consolas"/>
              </a:rPr>
              <a:t>x</a:t>
            </a:r>
          </a:p>
          <a:p>
            <a:pPr marL="0" lvl="0" indent="0" rtl="0">
              <a:spcBef>
                <a:spcPts val="0"/>
              </a:spcBef>
              <a:spcAft>
                <a:spcPts val="0"/>
              </a:spcAft>
              <a:buNone/>
            </a:pPr>
            <a:r>
              <a:rPr lang="en" sz="1800" dirty="0">
                <a:latin typeface="Consolas"/>
                <a:ea typeface="Consolas"/>
                <a:cs typeface="Consolas"/>
                <a:sym typeface="Consolas"/>
              </a:rPr>
              <a:t>5</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p>
          <a:p>
            <a:endParaRPr lang="en"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a:t>
            </a:r>
            <a:r>
              <a:rPr lang="en-US" sz="1800" dirty="0">
                <a:solidFill>
                  <a:srgbClr val="104BC5"/>
                </a:solidFill>
                <a:latin typeface="Consolas"/>
                <a:ea typeface="Consolas"/>
                <a:cs typeface="Consolas"/>
                <a:sym typeface="Consolas"/>
              </a:rPr>
              <a:t>define</a:t>
            </a:r>
            <a:r>
              <a:rPr lang="en-US" sz="1800" dirty="0">
                <a:latin typeface="Consolas"/>
                <a:ea typeface="Consolas"/>
                <a:cs typeface="Consolas"/>
                <a:sym typeface="Consolas"/>
              </a:rPr>
              <a:t> x </a:t>
            </a:r>
            <a:r>
              <a:rPr lang="en-US" sz="1800" dirty="0">
                <a:solidFill>
                  <a:srgbClr val="316B1B"/>
                </a:solidFill>
                <a:latin typeface="Consolas"/>
                <a:ea typeface="Consolas"/>
                <a:cs typeface="Consolas"/>
                <a:sym typeface="Consolas"/>
              </a:rPr>
              <a:t>5</a:t>
            </a:r>
            <a:r>
              <a:rPr lang="en-US" sz="1800" dirty="0">
                <a:latin typeface="Consolas"/>
                <a:ea typeface="Consolas"/>
                <a:cs typeface="Consolas"/>
                <a:sym typeface="Consolas"/>
              </a:rPr>
              <a:t>)</a:t>
            </a:r>
          </a:p>
          <a:p>
            <a:r>
              <a:rPr lang="en-US" sz="1800" dirty="0">
                <a:latin typeface="Consolas"/>
                <a:ea typeface="Consolas"/>
                <a:cs typeface="Consolas"/>
                <a:sym typeface="Consolas"/>
              </a:rPr>
              <a:t>x</a:t>
            </a:r>
          </a:p>
          <a:p>
            <a:endParaRPr lang="en-US"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5" name="TextBox 14">
            <a:extLst>
              <a:ext uri="{FF2B5EF4-FFF2-40B4-BE49-F238E27FC236}">
                <a16:creationId xmlns:a16="http://schemas.microsoft.com/office/drawing/2014/main" id="{B38A088C-B38C-9F41-B676-355953F02B0F}"/>
              </a:ext>
            </a:extLst>
          </p:cNvPr>
          <p:cNvSpPr txBox="1"/>
          <p:nvPr/>
        </p:nvSpPr>
        <p:spPr>
          <a:xfrm>
            <a:off x="5115648" y="3262671"/>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259990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err="1">
                <a:solidFill>
                  <a:srgbClr val="104BC5"/>
                </a:solidFill>
                <a:latin typeface="Consolas"/>
                <a:ea typeface="Consolas"/>
                <a:cs typeface="Consolas"/>
                <a:sym typeface="Consolas"/>
              </a:rPr>
              <a:t>mul</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16B1B"/>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15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5</a:t>
            </a: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endParaRPr lang="en" sz="1800" b="1" dirty="0">
              <a:solidFill>
                <a:srgbClr val="316B1B"/>
              </a:solidFill>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 </a:t>
            </a:r>
            <a:r>
              <a:rPr lang="en" sz="1800" dirty="0">
                <a:latin typeface="Consolas"/>
                <a:ea typeface="Consolas"/>
                <a:cs typeface="Consolas"/>
                <a:sym typeface="Consolas"/>
              </a:rPr>
              <a:t>x</a:t>
            </a:r>
          </a:p>
          <a:p>
            <a:pPr marL="0" lvl="0" indent="0" rtl="0">
              <a:spcBef>
                <a:spcPts val="0"/>
              </a:spcBef>
              <a:spcAft>
                <a:spcPts val="0"/>
              </a:spcAft>
              <a:buNone/>
            </a:pPr>
            <a:r>
              <a:rPr lang="en" sz="1800" dirty="0">
                <a:latin typeface="Consolas"/>
                <a:ea typeface="Consolas"/>
                <a:cs typeface="Consolas"/>
                <a:sym typeface="Consolas"/>
              </a:rPr>
              <a:t>5</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1 2</a:t>
            </a:r>
            <a:r>
              <a:rPr lang="en" sz="1800" dirty="0">
                <a:latin typeface="Consolas"/>
                <a:ea typeface="Consolas"/>
                <a:cs typeface="Consolas"/>
                <a:sym typeface="Consolas"/>
              </a:rPr>
              <a:t>) </a:t>
            </a:r>
            <a:r>
              <a:rPr lang="en" sz="1800" dirty="0">
                <a:solidFill>
                  <a:srgbClr val="316B1B"/>
                </a:solidFill>
                <a:latin typeface="Consolas"/>
                <a:ea typeface="Consolas"/>
                <a:cs typeface="Consolas"/>
                <a:sym typeface="Consolas"/>
              </a:rPr>
              <a:t>5</a:t>
            </a:r>
            <a:r>
              <a:rPr lang="en" sz="1800" dirty="0">
                <a:latin typeface="Consolas"/>
                <a:ea typeface="Consolas"/>
                <a:cs typeface="Consolas"/>
                <a:sym typeface="Consolas"/>
              </a:rPr>
              <a:t>)</a:t>
            </a:r>
          </a:p>
          <a:p>
            <a:r>
              <a:rPr lang="en" sz="1800" dirty="0">
                <a:latin typeface="Consolas"/>
                <a:ea typeface="Consolas"/>
                <a:cs typeface="Consolas"/>
                <a:sym typeface="Consolas"/>
              </a:rPr>
              <a:t>15</a:t>
            </a:r>
          </a:p>
          <a:p>
            <a:endParaRPr lang="en"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a:t>
            </a:r>
            <a:r>
              <a:rPr lang="en-US" sz="1800" dirty="0">
                <a:solidFill>
                  <a:srgbClr val="104BC5"/>
                </a:solidFill>
                <a:latin typeface="Consolas"/>
                <a:ea typeface="Consolas"/>
                <a:cs typeface="Consolas"/>
                <a:sym typeface="Consolas"/>
              </a:rPr>
              <a:t>define</a:t>
            </a:r>
            <a:r>
              <a:rPr lang="en-US" sz="1800" dirty="0">
                <a:latin typeface="Consolas"/>
                <a:ea typeface="Consolas"/>
                <a:cs typeface="Consolas"/>
                <a:sym typeface="Consolas"/>
              </a:rPr>
              <a:t> x </a:t>
            </a:r>
            <a:r>
              <a:rPr lang="en-US" sz="1800" dirty="0">
                <a:solidFill>
                  <a:srgbClr val="316B1B"/>
                </a:solidFill>
                <a:latin typeface="Consolas"/>
                <a:ea typeface="Consolas"/>
                <a:cs typeface="Consolas"/>
                <a:sym typeface="Consolas"/>
              </a:rPr>
              <a:t>5</a:t>
            </a:r>
            <a:r>
              <a:rPr lang="en-US" sz="1800" dirty="0">
                <a:latin typeface="Consolas"/>
                <a:ea typeface="Consolas"/>
                <a:cs typeface="Consolas"/>
                <a:sym typeface="Consolas"/>
              </a:rPr>
              <a:t>)</a:t>
            </a:r>
          </a:p>
          <a:p>
            <a:r>
              <a:rPr lang="en-US" sz="1800" dirty="0">
                <a:latin typeface="Consolas"/>
                <a:ea typeface="Consolas"/>
                <a:cs typeface="Consolas"/>
                <a:sym typeface="Consolas"/>
              </a:rPr>
              <a:t>x</a:t>
            </a:r>
          </a:p>
          <a:p>
            <a:endParaRPr lang="en-US" sz="1800" dirty="0">
              <a:latin typeface="Consolas"/>
              <a:ea typeface="Consolas"/>
              <a:cs typeface="Consolas"/>
              <a:sym typeface="Consolas"/>
            </a:endParaRPr>
          </a:p>
          <a:p>
            <a:r>
              <a:rPr lang="en-US" sz="1800" b="1" dirty="0" err="1">
                <a:solidFill>
                  <a:srgbClr val="EAD1DC"/>
                </a:solidFill>
                <a:latin typeface="Consolas"/>
                <a:ea typeface="Consolas"/>
                <a:cs typeface="Consolas"/>
                <a:sym typeface="Consolas"/>
              </a:rPr>
              <a:t>scm</a:t>
            </a:r>
            <a:r>
              <a:rPr lang="en-US" sz="1800" b="1" dirty="0">
                <a:solidFill>
                  <a:srgbClr val="EAD1DC"/>
                </a:solidFill>
                <a:latin typeface="Consolas"/>
                <a:ea typeface="Consolas"/>
                <a:cs typeface="Consolas"/>
                <a:sym typeface="Consolas"/>
              </a:rPr>
              <a:t>&gt; </a:t>
            </a:r>
            <a:r>
              <a:rPr lang="en-US" sz="1800" dirty="0">
                <a:latin typeface="Consolas"/>
                <a:ea typeface="Consolas"/>
                <a:cs typeface="Consolas"/>
                <a:sym typeface="Consolas"/>
              </a:rPr>
              <a:t>x</a:t>
            </a:r>
          </a:p>
          <a:p>
            <a:r>
              <a:rPr lang="en-US" sz="1800" dirty="0">
                <a:latin typeface="Consolas"/>
                <a:ea typeface="Consolas"/>
                <a:cs typeface="Consolas"/>
                <a:sym typeface="Consolas"/>
              </a:rPr>
              <a:t>5</a:t>
            </a: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9" name="TextBox 18">
            <a:extLst>
              <a:ext uri="{FF2B5EF4-FFF2-40B4-BE49-F238E27FC236}">
                <a16:creationId xmlns:a16="http://schemas.microsoft.com/office/drawing/2014/main" id="{5E5AA26D-5713-1044-BB48-C1B297E4EEF1}"/>
              </a:ext>
            </a:extLst>
          </p:cNvPr>
          <p:cNvSpPr txBox="1"/>
          <p:nvPr/>
        </p:nvSpPr>
        <p:spPr>
          <a:xfrm>
            <a:off x="5115649" y="2434875"/>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5" name="TextBox 14">
            <a:extLst>
              <a:ext uri="{FF2B5EF4-FFF2-40B4-BE49-F238E27FC236}">
                <a16:creationId xmlns:a16="http://schemas.microsoft.com/office/drawing/2014/main" id="{B38A088C-B38C-9F41-B676-355953F02B0F}"/>
              </a:ext>
            </a:extLst>
          </p:cNvPr>
          <p:cNvSpPr txBox="1"/>
          <p:nvPr/>
        </p:nvSpPr>
        <p:spPr>
          <a:xfrm>
            <a:off x="5115648" y="3262671"/>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10" name="TextBox 9">
            <a:extLst>
              <a:ext uri="{FF2B5EF4-FFF2-40B4-BE49-F238E27FC236}">
                <a16:creationId xmlns:a16="http://schemas.microsoft.com/office/drawing/2014/main" id="{331419EC-E50D-D64E-9225-CA7575173999}"/>
              </a:ext>
            </a:extLst>
          </p:cNvPr>
          <p:cNvSpPr txBox="1"/>
          <p:nvPr/>
        </p:nvSpPr>
        <p:spPr>
          <a:xfrm>
            <a:off x="5115647" y="4083982"/>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80042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p:txBody>
      </p:sp>
    </p:spTree>
    <p:extLst>
      <p:ext uri="{BB962C8B-B14F-4D97-AF65-F5344CB8AC3E}">
        <p14:creationId xmlns:p14="http://schemas.microsoft.com/office/powerpoint/2010/main" val="4173813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Announcements</a:t>
            </a:r>
            <a:endParaRPr/>
          </a:p>
        </p:txBody>
      </p:sp>
      <p:sp>
        <p:nvSpPr>
          <p:cNvPr id="283" name="Shape 283"/>
          <p:cNvSpPr txBox="1">
            <a:spLocks noGrp="1"/>
          </p:cNvSpPr>
          <p:nvPr>
            <p:ph type="body" idx="1"/>
          </p:nvPr>
        </p:nvSpPr>
        <p:spPr>
          <a:xfrm>
            <a:off x="1303800" y="1293075"/>
            <a:ext cx="7030500" cy="30969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SzPts val="1600"/>
              <a:buChar char="●"/>
            </a:pPr>
            <a:r>
              <a:rPr lang="en" sz="1800" dirty="0"/>
              <a:t>Midterm was yesterday</a:t>
            </a:r>
            <a:endParaRPr sz="1800" dirty="0"/>
          </a:p>
          <a:p>
            <a:pPr marL="914400" marR="0" lvl="1" indent="-342900" algn="l" rtl="0">
              <a:lnSpc>
                <a:spcPct val="115000"/>
              </a:lnSpc>
              <a:spcBef>
                <a:spcPts val="0"/>
              </a:spcBef>
              <a:spcAft>
                <a:spcPts val="0"/>
              </a:spcAft>
              <a:buSzPts val="1800"/>
              <a:buChar char="○"/>
            </a:pPr>
            <a:r>
              <a:rPr lang="en" sz="1800" dirty="0"/>
              <a:t>How did it go?? Who saw me? (2050 VLSB!!)</a:t>
            </a:r>
          </a:p>
          <a:p>
            <a:pPr marL="914400" marR="0" lvl="1" indent="-342900" algn="l" rtl="0">
              <a:lnSpc>
                <a:spcPct val="115000"/>
              </a:lnSpc>
              <a:spcBef>
                <a:spcPts val="0"/>
              </a:spcBef>
              <a:spcAft>
                <a:spcPts val="0"/>
              </a:spcAft>
              <a:buSzPts val="1800"/>
              <a:buChar char="○"/>
            </a:pPr>
            <a:r>
              <a:rPr lang="en-US" sz="1800" dirty="0">
                <a:solidFill>
                  <a:srgbClr val="FF0000"/>
                </a:solidFill>
              </a:rPr>
              <a:t>Easier than you thought (Actually </a:t>
            </a:r>
            <a:r>
              <a:rPr lang="en-US" sz="1800" dirty="0" err="1">
                <a:solidFill>
                  <a:srgbClr val="FF0000"/>
                </a:solidFill>
              </a:rPr>
              <a:t>kinda</a:t>
            </a:r>
            <a:r>
              <a:rPr lang="en-US" sz="1800" dirty="0">
                <a:solidFill>
                  <a:srgbClr val="FF0000"/>
                </a:solidFill>
              </a:rPr>
              <a:t> hard)</a:t>
            </a:r>
          </a:p>
          <a:p>
            <a:pPr marL="914400" marR="0" lvl="1" indent="-342900" algn="l" rtl="0">
              <a:lnSpc>
                <a:spcPct val="115000"/>
              </a:lnSpc>
              <a:spcBef>
                <a:spcPts val="0"/>
              </a:spcBef>
              <a:spcAft>
                <a:spcPts val="0"/>
              </a:spcAft>
              <a:buSzPts val="1800"/>
              <a:buChar char="○"/>
            </a:pPr>
            <a:r>
              <a:rPr lang="en-US" sz="1800" dirty="0">
                <a:solidFill>
                  <a:srgbClr val="FF0000"/>
                </a:solidFill>
              </a:rPr>
              <a:t>Last question </a:t>
            </a:r>
            <a:r>
              <a:rPr lang="en-US" sz="1800">
                <a:solidFill>
                  <a:srgbClr val="FF0000"/>
                </a:solidFill>
              </a:rPr>
              <a:t>was hard Thanos</a:t>
            </a:r>
            <a:r>
              <a:rPr lang="en-US" sz="1800" dirty="0">
                <a:solidFill>
                  <a:srgbClr val="FF0000"/>
                </a:solidFill>
              </a:rPr>
              <a:t> kills half of CS 61A</a:t>
            </a:r>
          </a:p>
          <a:p>
            <a:pPr marL="914400" marR="0" lvl="1" indent="-342900" algn="l" rtl="0">
              <a:lnSpc>
                <a:spcPct val="115000"/>
              </a:lnSpc>
              <a:spcBef>
                <a:spcPts val="0"/>
              </a:spcBef>
              <a:spcAft>
                <a:spcPts val="0"/>
              </a:spcAft>
              <a:buSzPts val="1800"/>
              <a:buChar char="○"/>
            </a:pPr>
            <a:r>
              <a:rPr lang="en-US" sz="1800" dirty="0">
                <a:solidFill>
                  <a:srgbClr val="FF0000"/>
                </a:solidFill>
              </a:rPr>
              <a:t>What’s a messenger function? Wtf (FB Messenger)</a:t>
            </a:r>
          </a:p>
          <a:p>
            <a:pPr marL="914400" marR="0" lvl="1" indent="-342900" algn="l" rtl="0">
              <a:lnSpc>
                <a:spcPct val="115000"/>
              </a:lnSpc>
              <a:spcBef>
                <a:spcPts val="0"/>
              </a:spcBef>
              <a:spcAft>
                <a:spcPts val="0"/>
              </a:spcAft>
              <a:buSzPts val="1800"/>
              <a:buChar char="○"/>
            </a:pPr>
            <a:r>
              <a:rPr lang="en-US" sz="1800" dirty="0">
                <a:solidFill>
                  <a:srgbClr val="FF0000"/>
                </a:solidFill>
              </a:rPr>
              <a:t>Environment Diagram was rough stuff</a:t>
            </a:r>
            <a:endParaRPr sz="1800" dirty="0">
              <a:solidFill>
                <a:srgbClr val="FF0000"/>
              </a:solidFill>
            </a:endParaRPr>
          </a:p>
          <a:p>
            <a:pPr marL="457200" marR="0" lvl="0" indent="-342900" algn="l" rtl="0">
              <a:lnSpc>
                <a:spcPct val="115000"/>
              </a:lnSpc>
              <a:spcBef>
                <a:spcPts val="0"/>
              </a:spcBef>
              <a:spcAft>
                <a:spcPts val="0"/>
              </a:spcAft>
              <a:buSzPts val="1800"/>
              <a:buChar char="●"/>
            </a:pPr>
            <a:r>
              <a:rPr lang="en" sz="1800" dirty="0"/>
              <a:t>Guerilla Section on Friday 12-2 PM in 521 Cory</a:t>
            </a:r>
            <a:endParaRPr sz="1800" dirty="0"/>
          </a:p>
          <a:p>
            <a:pPr marL="457200" marR="0" lvl="0" indent="-342900" algn="l" rtl="0">
              <a:lnSpc>
                <a:spcPct val="115000"/>
              </a:lnSpc>
              <a:spcBef>
                <a:spcPts val="0"/>
              </a:spcBef>
              <a:spcAft>
                <a:spcPts val="0"/>
              </a:spcAft>
              <a:buSzPts val="1800"/>
              <a:buChar char="●"/>
            </a:pPr>
            <a:r>
              <a:rPr lang="en" sz="1800" dirty="0"/>
              <a:t>HW Party on Friday 2-5 PM in 521 Cory</a:t>
            </a:r>
            <a:endParaRPr sz="1800" dirty="0"/>
          </a:p>
          <a:p>
            <a:pPr marL="457200" marR="0" lvl="0" indent="-342900" algn="l" rtl="0">
              <a:lnSpc>
                <a:spcPct val="115000"/>
              </a:lnSpc>
              <a:spcBef>
                <a:spcPts val="0"/>
              </a:spcBef>
              <a:spcAft>
                <a:spcPts val="0"/>
              </a:spcAft>
              <a:buSzPts val="1800"/>
              <a:buChar char="●"/>
            </a:pPr>
            <a:r>
              <a:rPr lang="en" sz="1800" dirty="0"/>
              <a:t>I won’t be in my office hours on Tomorrow, Alex </a:t>
            </a:r>
            <a:r>
              <a:rPr lang="en" sz="1800" dirty="0" err="1"/>
              <a:t>Stennet</a:t>
            </a:r>
            <a:r>
              <a:rPr lang="en" sz="1800" dirty="0"/>
              <a:t> (super cool dude/TA) is covering for me :(</a:t>
            </a:r>
          </a:p>
          <a:p>
            <a:pPr marL="457200" marR="0" lvl="0" indent="-342900" algn="l" rtl="0">
              <a:lnSpc>
                <a:spcPct val="115000"/>
              </a:lnSpc>
              <a:spcBef>
                <a:spcPts val="0"/>
              </a:spcBef>
              <a:spcAft>
                <a:spcPts val="0"/>
              </a:spcAft>
              <a:buSzPts val="1800"/>
              <a:buChar char="●"/>
            </a:pPr>
            <a:r>
              <a:rPr lang="en" sz="1800" dirty="0"/>
              <a:t>Maps!!! Due Friday. HMU @ the HW Party if you need help </a:t>
            </a:r>
            <a:r>
              <a:rPr lang="en" sz="1800" dirty="0">
                <a:sym typeface="Wingdings" pitchFamily="2" charset="2"/>
              </a:rPr>
              <a:t>:)</a:t>
            </a: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p:txBody>
      </p:sp>
    </p:spTree>
    <p:extLst>
      <p:ext uri="{BB962C8B-B14F-4D97-AF65-F5344CB8AC3E}">
        <p14:creationId xmlns:p14="http://schemas.microsoft.com/office/powerpoint/2010/main" val="1028269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p:txBody>
      </p:sp>
    </p:spTree>
    <p:extLst>
      <p:ext uri="{BB962C8B-B14F-4D97-AF65-F5344CB8AC3E}">
        <p14:creationId xmlns:p14="http://schemas.microsoft.com/office/powerpoint/2010/main" val="140258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p:txBody>
      </p:sp>
    </p:spTree>
    <p:extLst>
      <p:ext uri="{BB962C8B-B14F-4D97-AF65-F5344CB8AC3E}">
        <p14:creationId xmlns:p14="http://schemas.microsoft.com/office/powerpoint/2010/main" val="652756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394177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a:p>
            <a:pPr marL="0" lvl="0" indent="0" rtl="0">
              <a:spcBef>
                <a:spcPts val="0"/>
              </a:spcBef>
              <a:spcAft>
                <a:spcPts val="0"/>
              </a:spcAft>
              <a:buNone/>
            </a:pPr>
            <a:r>
              <a:rPr lang="en" sz="1800" dirty="0">
                <a:latin typeface="Consolas"/>
                <a:ea typeface="Consolas"/>
                <a:cs typeface="Consolas"/>
                <a:sym typeface="Consolas"/>
              </a:rPr>
              <a:t>(lambda (x) (* 2 x))</a:t>
            </a: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134435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a:p>
            <a:pPr marL="0" lvl="0" indent="0" rtl="0">
              <a:spcBef>
                <a:spcPts val="0"/>
              </a:spcBef>
              <a:spcAft>
                <a:spcPts val="0"/>
              </a:spcAft>
              <a:buNone/>
            </a:pPr>
            <a:r>
              <a:rPr lang="en" sz="1800" dirty="0">
                <a:latin typeface="Consolas"/>
                <a:ea typeface="Consolas"/>
                <a:cs typeface="Consolas"/>
                <a:sym typeface="Consolas"/>
              </a:rPr>
              <a:t>(lambda (x) (* 2 x))</a:t>
            </a: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700131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50" y="1566375"/>
            <a:ext cx="3665184"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a:p>
            <a:pPr marL="0" lvl="0" indent="0" rtl="0">
              <a:spcBef>
                <a:spcPts val="0"/>
              </a:spcBef>
              <a:spcAft>
                <a:spcPts val="0"/>
              </a:spcAft>
              <a:buNone/>
            </a:pPr>
            <a:r>
              <a:rPr lang="en" sz="1800" dirty="0">
                <a:latin typeface="Consolas"/>
                <a:ea typeface="Consolas"/>
                <a:cs typeface="Consolas"/>
                <a:sym typeface="Consolas"/>
              </a:rPr>
              <a:t>(lambda (x) (* 2 x))</a:t>
            </a: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860325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50" y="1566375"/>
            <a:ext cx="3665184"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x))</a:t>
            </a:r>
          </a:p>
          <a:p>
            <a:pPr marL="0" lvl="0" indent="0" rtl="0">
              <a:spcBef>
                <a:spcPts val="0"/>
              </a:spcBef>
              <a:spcAft>
                <a:spcPts val="0"/>
              </a:spcAft>
              <a:buNone/>
            </a:pPr>
            <a:r>
              <a:rPr lang="en" sz="1800" dirty="0">
                <a:latin typeface="Consolas"/>
                <a:ea typeface="Consolas"/>
                <a:cs typeface="Consolas"/>
                <a:sym typeface="Consolas"/>
              </a:rPr>
              <a:t>(lambda (x) (* 2 x))</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lvl="0"/>
            <a:endParaRPr lang="en" sz="1800" dirty="0">
              <a:latin typeface="Consolas"/>
              <a:ea typeface="Consolas"/>
              <a:cs typeface="Consolas"/>
              <a:sym typeface="Consolas"/>
            </a:endParaRP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554229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50" y="1566375"/>
            <a:ext cx="3665184"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2 x))</a:t>
            </a:r>
          </a:p>
          <a:p>
            <a:pPr marL="0" lvl="0" indent="0" rtl="0">
              <a:spcBef>
                <a:spcPts val="0"/>
              </a:spcBef>
              <a:spcAft>
                <a:spcPts val="0"/>
              </a:spcAft>
              <a:buNone/>
            </a:pPr>
            <a:r>
              <a:rPr lang="en" sz="1800" dirty="0">
                <a:latin typeface="Consolas"/>
                <a:ea typeface="Consolas"/>
                <a:cs typeface="Consolas"/>
                <a:sym typeface="Consolas"/>
              </a:rPr>
              <a:t>(lambda (x) (* 2 x))</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 2 x))</a:t>
            </a:r>
          </a:p>
          <a:p>
            <a:pPr lvl="0"/>
            <a:endParaRPr lang="en" sz="1800" dirty="0">
              <a:latin typeface="Consolas"/>
              <a:ea typeface="Consolas"/>
              <a:cs typeface="Consolas"/>
              <a:sym typeface="Consolas"/>
            </a:endParaRP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917337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2 x))</a:t>
            </a:r>
          </a:p>
          <a:p>
            <a:pPr marL="0" lvl="0" indent="0" rtl="0">
              <a:spcBef>
                <a:spcPts val="0"/>
              </a:spcBef>
              <a:spcAft>
                <a:spcPts val="0"/>
              </a:spcAft>
              <a:buNone/>
            </a:pPr>
            <a:r>
              <a:rPr lang="en" sz="1800" dirty="0">
                <a:latin typeface="Consolas"/>
                <a:ea typeface="Consolas"/>
                <a:cs typeface="Consolas"/>
                <a:sym typeface="Consolas"/>
              </a:rPr>
              <a:t>(lambda (x) (* 2 x))</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 2 x)) 5)</a:t>
            </a:r>
          </a:p>
          <a:p>
            <a:pPr lvl="0"/>
            <a:endParaRPr lang="en" sz="1800" dirty="0">
              <a:latin typeface="Consolas"/>
              <a:ea typeface="Consolas"/>
              <a:cs typeface="Consolas"/>
              <a:sym typeface="Consolas"/>
            </a:endParaRP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407938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Stuff About the Exam</a:t>
            </a:r>
            <a:endParaRPr dirty="0"/>
          </a:p>
        </p:txBody>
      </p:sp>
      <p:sp>
        <p:nvSpPr>
          <p:cNvPr id="283" name="Shape 283"/>
          <p:cNvSpPr txBox="1">
            <a:spLocks noGrp="1"/>
          </p:cNvSpPr>
          <p:nvPr>
            <p:ph type="body" idx="1"/>
          </p:nvPr>
        </p:nvSpPr>
        <p:spPr>
          <a:xfrm>
            <a:off x="1303800" y="1293075"/>
            <a:ext cx="7030500" cy="30969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SzPts val="1600"/>
              <a:buChar char="●"/>
            </a:pPr>
            <a:r>
              <a:rPr lang="en-US" sz="1800" dirty="0"/>
              <a:t>Yeah, it was pretty hard huh? That’s ok, it’s meant to be that way</a:t>
            </a:r>
          </a:p>
          <a:p>
            <a:pPr marL="457200" marR="0" lvl="0" indent="-330200" algn="l" rtl="0">
              <a:lnSpc>
                <a:spcPct val="115000"/>
              </a:lnSpc>
              <a:spcBef>
                <a:spcPts val="0"/>
              </a:spcBef>
              <a:spcAft>
                <a:spcPts val="0"/>
              </a:spcAft>
              <a:buSzPts val="1600"/>
              <a:buChar char="●"/>
            </a:pPr>
            <a:r>
              <a:rPr lang="en-US" sz="1800" dirty="0"/>
              <a:t>If you feel like you did poorly, that’s totally ok. You can come meet with me and we can chat more personally about it and make some goals for the rest of the semester:</a:t>
            </a:r>
          </a:p>
          <a:p>
            <a:pPr lvl="1" indent="-330200">
              <a:spcBef>
                <a:spcPts val="0"/>
              </a:spcBef>
              <a:buSzPts val="1600"/>
              <a:buFont typeface="Courier New" panose="02070309020205020404" pitchFamily="49" charset="0"/>
              <a:buChar char="o"/>
            </a:pPr>
            <a:r>
              <a:rPr lang="en-US" sz="1600" dirty="0">
                <a:hlinkClick r:id="rId3"/>
              </a:rPr>
              <a:t>www.cameronmalloy.com/teaching</a:t>
            </a:r>
            <a:r>
              <a:rPr lang="en-US" sz="1600" dirty="0"/>
              <a:t> (I’ll handle booking the room)</a:t>
            </a:r>
          </a:p>
          <a:p>
            <a:pPr indent="-330200">
              <a:buSzPts val="1600"/>
            </a:pPr>
            <a:r>
              <a:rPr lang="en-US" sz="1800" dirty="0"/>
              <a:t>Remember there’s exam recovery points</a:t>
            </a:r>
          </a:p>
          <a:p>
            <a:pPr lvl="1" indent="-330200">
              <a:buSzPts val="1600"/>
            </a:pPr>
            <a:r>
              <a:rPr lang="en-US" sz="1600" dirty="0">
                <a:hlinkClick r:id="rId4"/>
              </a:rPr>
              <a:t>https://cs61a.org/articles/</a:t>
            </a:r>
            <a:r>
              <a:rPr lang="en-US" sz="1600" dirty="0" err="1">
                <a:hlinkClick r:id="rId4"/>
              </a:rPr>
              <a:t>about.html#exam-recovery-policy</a:t>
            </a:r>
            <a:endParaRPr lang="en-US" sz="1600" dirty="0"/>
          </a:p>
        </p:txBody>
      </p:sp>
    </p:spTree>
    <p:extLst>
      <p:ext uri="{BB962C8B-B14F-4D97-AF65-F5344CB8AC3E}">
        <p14:creationId xmlns:p14="http://schemas.microsoft.com/office/powerpoint/2010/main" val="3144659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2 x))</a:t>
            </a:r>
          </a:p>
          <a:p>
            <a:pPr marL="0" lvl="0" indent="0" rtl="0">
              <a:spcBef>
                <a:spcPts val="0"/>
              </a:spcBef>
              <a:spcAft>
                <a:spcPts val="0"/>
              </a:spcAft>
              <a:buNone/>
            </a:pPr>
            <a:r>
              <a:rPr lang="en" sz="1800" dirty="0">
                <a:latin typeface="Consolas"/>
                <a:ea typeface="Consolas"/>
                <a:cs typeface="Consolas"/>
                <a:sym typeface="Consolas"/>
              </a:rPr>
              <a:t>(lambda (x) (* 2 x))</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 2 x)) 5)</a:t>
            </a:r>
          </a:p>
          <a:p>
            <a:pPr lvl="0"/>
            <a:endParaRPr lang="en" sz="1800" dirty="0">
              <a:latin typeface="Consolas"/>
              <a:ea typeface="Consolas"/>
              <a:cs typeface="Consolas"/>
              <a:sym typeface="Consolas"/>
            </a:endParaRP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cxnSp>
        <p:nvCxnSpPr>
          <p:cNvPr id="3" name="Straight Connector 2">
            <a:extLst>
              <a:ext uri="{FF2B5EF4-FFF2-40B4-BE49-F238E27FC236}">
                <a16:creationId xmlns:a16="http://schemas.microsoft.com/office/drawing/2014/main" id="{D55B322B-04F5-8A42-9DAE-9453897CE4D7}"/>
              </a:ext>
            </a:extLst>
          </p:cNvPr>
          <p:cNvCxnSpPr>
            <a:cxnSpLocks/>
          </p:cNvCxnSpPr>
          <p:nvPr/>
        </p:nvCxnSpPr>
        <p:spPr>
          <a:xfrm>
            <a:off x="5985753" y="2769140"/>
            <a:ext cx="2415194" cy="0"/>
          </a:xfrm>
          <a:prstGeom prst="line">
            <a:avLst/>
          </a:prstGeom>
          <a:ln w="28575"/>
        </p:spPr>
        <p:style>
          <a:lnRef idx="1">
            <a:schemeClr val="dk1"/>
          </a:lnRef>
          <a:fillRef idx="0">
            <a:schemeClr val="dk1"/>
          </a:fillRef>
          <a:effectRef idx="0">
            <a:schemeClr val="dk1"/>
          </a:effectRef>
          <a:fontRef idx="minor">
            <a:schemeClr val="tx1"/>
          </a:fontRef>
        </p:style>
      </p:cxnSp>
      <p:sp>
        <p:nvSpPr>
          <p:cNvPr id="5" name="Rounded Rectangle 4">
            <a:extLst>
              <a:ext uri="{FF2B5EF4-FFF2-40B4-BE49-F238E27FC236}">
                <a16:creationId xmlns:a16="http://schemas.microsoft.com/office/drawing/2014/main" id="{90D104DE-AD66-A24B-B514-886295996BBB}"/>
              </a:ext>
            </a:extLst>
          </p:cNvPr>
          <p:cNvSpPr/>
          <p:nvPr/>
        </p:nvSpPr>
        <p:spPr>
          <a:xfrm>
            <a:off x="5554225" y="3044469"/>
            <a:ext cx="2179411" cy="70243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indent="-342900">
              <a:buClr>
                <a:srgbClr val="FF0000"/>
              </a:buClr>
              <a:buSzPts val="1800"/>
            </a:pPr>
            <a:r>
              <a:rPr lang="en-US" dirty="0"/>
              <a:t>The Lambda expression is the operator, so it comes first</a:t>
            </a:r>
          </a:p>
        </p:txBody>
      </p:sp>
      <p:cxnSp>
        <p:nvCxnSpPr>
          <p:cNvPr id="4" name="Straight Connector 3">
            <a:extLst>
              <a:ext uri="{FF2B5EF4-FFF2-40B4-BE49-F238E27FC236}">
                <a16:creationId xmlns:a16="http://schemas.microsoft.com/office/drawing/2014/main" id="{82847271-7409-974A-878B-07BF6C254E5D}"/>
              </a:ext>
            </a:extLst>
          </p:cNvPr>
          <p:cNvCxnSpPr/>
          <p:nvPr/>
        </p:nvCxnSpPr>
        <p:spPr>
          <a:xfrm>
            <a:off x="8546315" y="2768929"/>
            <a:ext cx="183399" cy="0"/>
          </a:xfrm>
          <a:prstGeom prst="line">
            <a:avLst/>
          </a:prstGeom>
          <a:ln w="28575"/>
        </p:spPr>
        <p:style>
          <a:lnRef idx="1">
            <a:schemeClr val="accent3"/>
          </a:lnRef>
          <a:fillRef idx="0">
            <a:schemeClr val="accent3"/>
          </a:fillRef>
          <a:effectRef idx="0">
            <a:schemeClr val="accent3"/>
          </a:effectRef>
          <a:fontRef idx="minor">
            <a:schemeClr val="tx1"/>
          </a:fontRef>
        </p:style>
      </p:cxnSp>
      <p:sp>
        <p:nvSpPr>
          <p:cNvPr id="12" name="Rounded Rectangle 11">
            <a:extLst>
              <a:ext uri="{FF2B5EF4-FFF2-40B4-BE49-F238E27FC236}">
                <a16:creationId xmlns:a16="http://schemas.microsoft.com/office/drawing/2014/main" id="{85BF3C0E-B0C8-5646-BE95-4F1C78D1696D}"/>
              </a:ext>
            </a:extLst>
          </p:cNvPr>
          <p:cNvSpPr/>
          <p:nvPr/>
        </p:nvSpPr>
        <p:spPr>
          <a:xfrm>
            <a:off x="7181601" y="3814957"/>
            <a:ext cx="1599233" cy="652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342900">
              <a:buClr>
                <a:srgbClr val="FF0000"/>
              </a:buClr>
              <a:buSzPts val="1800"/>
            </a:pPr>
            <a:r>
              <a:rPr lang="en-US" dirty="0"/>
              <a:t>5 is the operand, so it comes second</a:t>
            </a:r>
          </a:p>
        </p:txBody>
      </p:sp>
      <p:sp>
        <p:nvSpPr>
          <p:cNvPr id="13" name="Rounded Rectangle 12">
            <a:extLst>
              <a:ext uri="{FF2B5EF4-FFF2-40B4-BE49-F238E27FC236}">
                <a16:creationId xmlns:a16="http://schemas.microsoft.com/office/drawing/2014/main" id="{AF430566-413E-6B46-983C-5113251FB8ED}"/>
              </a:ext>
            </a:extLst>
          </p:cNvPr>
          <p:cNvSpPr/>
          <p:nvPr/>
        </p:nvSpPr>
        <p:spPr>
          <a:xfrm>
            <a:off x="5418438" y="4535045"/>
            <a:ext cx="3074209" cy="34191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lvl="1" indent="-342900">
              <a:buClr>
                <a:srgbClr val="FF0000"/>
              </a:buClr>
              <a:buSzPts val="1800"/>
            </a:pPr>
            <a:r>
              <a:rPr lang="en-US" dirty="0"/>
              <a:t>Wrapped in parentheses of course!</a:t>
            </a:r>
          </a:p>
        </p:txBody>
      </p:sp>
      <p:cxnSp>
        <p:nvCxnSpPr>
          <p:cNvPr id="8" name="Straight Connector 7">
            <a:extLst>
              <a:ext uri="{FF2B5EF4-FFF2-40B4-BE49-F238E27FC236}">
                <a16:creationId xmlns:a16="http://schemas.microsoft.com/office/drawing/2014/main" id="{A029A7F6-DC11-6848-AAE9-2A7120C7EFF8}"/>
              </a:ext>
            </a:extLst>
          </p:cNvPr>
          <p:cNvCxnSpPr>
            <a:cxnSpLocks/>
            <a:stCxn id="5" idx="0"/>
          </p:cNvCxnSpPr>
          <p:nvPr/>
        </p:nvCxnSpPr>
        <p:spPr>
          <a:xfrm flipV="1">
            <a:off x="6643931" y="2768929"/>
            <a:ext cx="739002" cy="27554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2B6A32DE-E330-1B4F-8072-885DFF3B3847}"/>
              </a:ext>
            </a:extLst>
          </p:cNvPr>
          <p:cNvCxnSpPr>
            <a:cxnSpLocks/>
            <a:stCxn id="12" idx="0"/>
          </p:cNvCxnSpPr>
          <p:nvPr/>
        </p:nvCxnSpPr>
        <p:spPr>
          <a:xfrm flipV="1">
            <a:off x="7981218" y="2768929"/>
            <a:ext cx="674374" cy="104602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4360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(Lambdas)</a:t>
            </a:r>
            <a:endParaRPr dirty="0"/>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a:t>
            </a:r>
          </a:p>
          <a:p>
            <a:pPr marL="0" lvl="0" indent="0" rtl="0">
              <a:spcBef>
                <a:spcPts val="0"/>
              </a:spcBef>
              <a:spcAft>
                <a:spcPts val="0"/>
              </a:spcAft>
              <a:buNone/>
            </a:pPr>
            <a:r>
              <a:rPr lang="en" sz="1800" dirty="0">
                <a:latin typeface="Consolas"/>
                <a:ea typeface="Consolas"/>
                <a:cs typeface="Consolas"/>
                <a:sym typeface="Consolas"/>
              </a:rPr>
              <a:t>&lt;function lambda at ...&gt;</a:t>
            </a:r>
          </a:p>
          <a:p>
            <a:pPr marL="0" lvl="0" indent="0" rtl="0">
              <a:spcBef>
                <a:spcPts val="0"/>
              </a:spcBef>
              <a:spcAft>
                <a:spcPts val="0"/>
              </a:spcAft>
              <a:buNone/>
            </a:pPr>
            <a:endParaRPr lang="en" sz="1800" dirty="0">
              <a:latin typeface="Consolas"/>
              <a:ea typeface="Consolas"/>
              <a:cs typeface="Consolas"/>
              <a:sym typeface="Consolas"/>
            </a:endParaRPr>
          </a:p>
          <a:p>
            <a:pPr lvl="0"/>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a:t>
            </a:r>
            <a:r>
              <a:rPr lang="en" sz="1800" dirty="0">
                <a:solidFill>
                  <a:srgbClr val="316B1B"/>
                </a:solidFill>
                <a:latin typeface="Consolas"/>
                <a:ea typeface="Consolas"/>
                <a:cs typeface="Consolas"/>
                <a:sym typeface="Consolas"/>
              </a:rPr>
              <a:t>2</a:t>
            </a:r>
            <a:r>
              <a:rPr lang="en" sz="1800" dirty="0">
                <a:latin typeface="Consolas"/>
                <a:ea typeface="Consolas"/>
                <a:cs typeface="Consolas"/>
                <a:sym typeface="Consolas"/>
              </a:rPr>
              <a:t> * x)(5)</a:t>
            </a:r>
          </a:p>
          <a:p>
            <a:pPr lvl="0"/>
            <a:r>
              <a:rPr lang="en" sz="1800" dirty="0">
                <a:latin typeface="Consolas"/>
                <a:ea typeface="Consolas"/>
                <a:cs typeface="Consolas"/>
                <a:sym typeface="Consolas"/>
              </a:rPr>
              <a:t>10</a:t>
            </a:r>
          </a:p>
        </p:txBody>
      </p:sp>
      <p:sp>
        <p:nvSpPr>
          <p:cNvPr id="313" name="Shape 313"/>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lambda</a:t>
            </a:r>
            <a:r>
              <a:rPr lang="en" sz="1800" dirty="0">
                <a:latin typeface="Consolas"/>
                <a:ea typeface="Consolas"/>
                <a:cs typeface="Consolas"/>
                <a:sym typeface="Consolas"/>
              </a:rPr>
              <a:t> (x) (* 2 x))</a:t>
            </a:r>
          </a:p>
          <a:p>
            <a:pPr marL="0" lvl="0" indent="0" rtl="0">
              <a:spcBef>
                <a:spcPts val="0"/>
              </a:spcBef>
              <a:spcAft>
                <a:spcPts val="0"/>
              </a:spcAft>
              <a:buNone/>
            </a:pPr>
            <a:r>
              <a:rPr lang="en" sz="1800" dirty="0">
                <a:latin typeface="Consolas"/>
                <a:ea typeface="Consolas"/>
                <a:cs typeface="Consolas"/>
                <a:sym typeface="Consolas"/>
              </a:rPr>
              <a:t>(lambda (x) (* 2 x))</a:t>
            </a:r>
          </a:p>
          <a:p>
            <a:pPr marL="0" lvl="0" indent="0" rtl="0">
              <a:spcBef>
                <a:spcPts val="0"/>
              </a:spcBef>
              <a:spcAft>
                <a:spcPts val="0"/>
              </a:spcAft>
              <a:buNone/>
            </a:pPr>
            <a:endParaRPr lang="en" sz="1800" dirty="0">
              <a:latin typeface="Consolas"/>
              <a:ea typeface="Consolas"/>
              <a:cs typeface="Consolas"/>
              <a:sym typeface="Consolas"/>
            </a:endParaRPr>
          </a:p>
          <a:p>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lambda </a:t>
            </a:r>
            <a:r>
              <a:rPr lang="en" sz="1800" dirty="0">
                <a:latin typeface="Consolas"/>
                <a:ea typeface="Consolas"/>
                <a:cs typeface="Consolas"/>
                <a:sym typeface="Consolas"/>
              </a:rPr>
              <a:t>(x) (* 2 x)) 5)</a:t>
            </a:r>
          </a:p>
          <a:p>
            <a:pPr lvl="0"/>
            <a:r>
              <a:rPr lang="en" sz="1800" dirty="0">
                <a:latin typeface="Consolas"/>
                <a:ea typeface="Consolas"/>
                <a:cs typeface="Consolas"/>
                <a:sym typeface="Consolas"/>
              </a:rPr>
              <a:t>10</a:t>
            </a:r>
          </a:p>
        </p:txBody>
      </p:sp>
      <p:sp>
        <p:nvSpPr>
          <p:cNvPr id="7" name="TextBox 6">
            <a:extLst>
              <a:ext uri="{FF2B5EF4-FFF2-40B4-BE49-F238E27FC236}">
                <a16:creationId xmlns:a16="http://schemas.microsoft.com/office/drawing/2014/main" id="{700DC806-1C69-D049-B429-97060F7DAF3A}"/>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
        <p:nvSpPr>
          <p:cNvPr id="8" name="TextBox 7">
            <a:extLst>
              <a:ext uri="{FF2B5EF4-FFF2-40B4-BE49-F238E27FC236}">
                <a16:creationId xmlns:a16="http://schemas.microsoft.com/office/drawing/2014/main" id="{3149FE8A-14DC-1449-945D-D1FC8034D454}"/>
              </a:ext>
            </a:extLst>
          </p:cNvPr>
          <p:cNvSpPr txBox="1"/>
          <p:nvPr/>
        </p:nvSpPr>
        <p:spPr>
          <a:xfrm>
            <a:off x="5115650" y="2436347"/>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914522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885456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3400608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3505773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lang="en" sz="1800" dirty="0">
              <a:solidFill>
                <a:srgbClr val="5C5C5C"/>
              </a:solidFill>
              <a:latin typeface="Consolas"/>
              <a:ea typeface="Consolas"/>
              <a:cs typeface="Consolas"/>
              <a:sym typeface="Consolas"/>
            </a:endParaRPr>
          </a:p>
        </p:txBody>
      </p:sp>
    </p:spTree>
    <p:extLst>
      <p:ext uri="{BB962C8B-B14F-4D97-AF65-F5344CB8AC3E}">
        <p14:creationId xmlns:p14="http://schemas.microsoft.com/office/powerpoint/2010/main" val="2155642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rgbClr val="5C5C5C"/>
                </a:solidFill>
                <a:latin typeface="Consolas"/>
                <a:ea typeface="Consolas"/>
                <a:cs typeface="Consolas"/>
                <a:sym typeface="Consolas"/>
              </a:rPr>
              <a:t># </a:t>
            </a:r>
            <a:r>
              <a:rPr lang="en-US" sz="1800" dirty="0">
                <a:solidFill>
                  <a:srgbClr val="5C5C5C"/>
                </a:solidFill>
                <a:latin typeface="Consolas"/>
                <a:ea typeface="Consolas"/>
                <a:cs typeface="Consolas"/>
                <a:sym typeface="Consolas"/>
              </a:rPr>
              <a:t>Defined something (square) to a lambda function</a:t>
            </a:r>
            <a:endParaRPr lang="en" sz="1800" b="1" dirty="0">
              <a:latin typeface="Consolas"/>
              <a:ea typeface="Consolas"/>
              <a:cs typeface="Consolas"/>
              <a:sym typeface="Consolas"/>
            </a:endParaRPr>
          </a:p>
          <a:p>
            <a:pPr marL="0" lvl="0" indent="0" rtl="0">
              <a:spcBef>
                <a:spcPts val="0"/>
              </a:spcBef>
              <a:spcAft>
                <a:spcPts val="0"/>
              </a:spcAft>
              <a:buNone/>
            </a:pPr>
            <a:r>
              <a:rPr lang="en-US" sz="1800" b="1" dirty="0">
                <a:latin typeface="Consolas"/>
                <a:ea typeface="Consolas"/>
                <a:cs typeface="Consolas"/>
                <a:sym typeface="Consolas"/>
              </a:rPr>
              <a:t>&gt;&gt;&gt;</a:t>
            </a:r>
            <a:r>
              <a:rPr lang="en-US" sz="1800" dirty="0">
                <a:latin typeface="Consolas"/>
                <a:ea typeface="Consolas"/>
                <a:cs typeface="Consolas"/>
                <a:sym typeface="Consolas"/>
              </a:rPr>
              <a:t> __________ = _______________________</a:t>
            </a:r>
            <a:endParaRPr lang="en" sz="1800" b="1" dirty="0">
              <a:latin typeface="Consolas"/>
              <a:ea typeface="Consolas"/>
              <a:cs typeface="Consolas"/>
              <a:sym typeface="Consolas"/>
            </a:endParaRPr>
          </a:p>
        </p:txBody>
      </p:sp>
    </p:spTree>
    <p:extLst>
      <p:ext uri="{BB962C8B-B14F-4D97-AF65-F5344CB8AC3E}">
        <p14:creationId xmlns:p14="http://schemas.microsoft.com/office/powerpoint/2010/main" val="3324469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rgbClr val="5C5C5C"/>
                </a:solidFill>
                <a:latin typeface="Consolas"/>
                <a:ea typeface="Consolas"/>
                <a:cs typeface="Consolas"/>
                <a:sym typeface="Consolas"/>
              </a:rPr>
              <a:t># </a:t>
            </a:r>
            <a:r>
              <a:rPr lang="en-US" sz="1800" dirty="0">
                <a:solidFill>
                  <a:srgbClr val="5C5C5C"/>
                </a:solidFill>
                <a:latin typeface="Consolas"/>
                <a:ea typeface="Consolas"/>
                <a:cs typeface="Consolas"/>
                <a:sym typeface="Consolas"/>
              </a:rPr>
              <a:t>Defined something (square) to a lambda function</a:t>
            </a:r>
            <a:endParaRPr lang="en" sz="1800" b="1" dirty="0">
              <a:latin typeface="Consolas"/>
              <a:ea typeface="Consolas"/>
              <a:cs typeface="Consolas"/>
              <a:sym typeface="Consolas"/>
            </a:endParaRPr>
          </a:p>
          <a:p>
            <a:pPr marL="0" lvl="0" indent="0" rtl="0">
              <a:spcBef>
                <a:spcPts val="0"/>
              </a:spcBef>
              <a:spcAft>
                <a:spcPts val="0"/>
              </a:spcAft>
              <a:buNone/>
            </a:pPr>
            <a:r>
              <a:rPr lang="en-US" sz="1800" b="1" dirty="0">
                <a:latin typeface="Consolas"/>
                <a:ea typeface="Consolas"/>
                <a:cs typeface="Consolas"/>
                <a:sym typeface="Consolas"/>
              </a:rPr>
              <a:t>&gt;&gt;&gt;</a:t>
            </a:r>
            <a:r>
              <a:rPr lang="en-US" sz="1800" dirty="0">
                <a:latin typeface="Consolas"/>
                <a:ea typeface="Consolas"/>
                <a:cs typeface="Consolas"/>
                <a:sym typeface="Consolas"/>
              </a:rPr>
              <a:t> __________ = _______________________</a:t>
            </a:r>
            <a:endParaRPr lang="en" sz="1800" b="1" dirty="0">
              <a:latin typeface="Consolas"/>
              <a:ea typeface="Consolas"/>
              <a:cs typeface="Consolas"/>
              <a:sym typeface="Consolas"/>
            </a:endParaRPr>
          </a:p>
        </p:txBody>
      </p:sp>
      <p:sp>
        <p:nvSpPr>
          <p:cNvPr id="7" name="Rounded Rectangle 6">
            <a:extLst>
              <a:ext uri="{FF2B5EF4-FFF2-40B4-BE49-F238E27FC236}">
                <a16:creationId xmlns:a16="http://schemas.microsoft.com/office/drawing/2014/main" id="{CF458887-D24B-684B-BEA3-99BB7D383434}"/>
              </a:ext>
            </a:extLst>
          </p:cNvPr>
          <p:cNvSpPr/>
          <p:nvPr/>
        </p:nvSpPr>
        <p:spPr>
          <a:xfrm>
            <a:off x="1991451" y="4248282"/>
            <a:ext cx="927855" cy="45241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indent="-342900">
              <a:buClr>
                <a:srgbClr val="FF0000"/>
              </a:buClr>
              <a:buSzPts val="1800"/>
            </a:pPr>
            <a:r>
              <a:rPr lang="en-US" sz="1800" dirty="0">
                <a:latin typeface="Nunito" pitchFamily="2" charset="77"/>
              </a:rPr>
              <a:t>define</a:t>
            </a:r>
          </a:p>
        </p:txBody>
      </p:sp>
      <p:cxnSp>
        <p:nvCxnSpPr>
          <p:cNvPr id="8" name="Straight Connector 7">
            <a:extLst>
              <a:ext uri="{FF2B5EF4-FFF2-40B4-BE49-F238E27FC236}">
                <a16:creationId xmlns:a16="http://schemas.microsoft.com/office/drawing/2014/main" id="{036A3999-9DE3-8A42-9DFB-1CA1F87D7BC9}"/>
              </a:ext>
            </a:extLst>
          </p:cNvPr>
          <p:cNvCxnSpPr>
            <a:cxnSpLocks/>
            <a:stCxn id="7" idx="0"/>
          </p:cNvCxnSpPr>
          <p:nvPr/>
        </p:nvCxnSpPr>
        <p:spPr>
          <a:xfrm flipV="1">
            <a:off x="2455379" y="3901440"/>
            <a:ext cx="308141" cy="34684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Oval 3">
            <a:extLst>
              <a:ext uri="{FF2B5EF4-FFF2-40B4-BE49-F238E27FC236}">
                <a16:creationId xmlns:a16="http://schemas.microsoft.com/office/drawing/2014/main" id="{9D4ABA4F-E18D-5443-A328-9CDE5629A07E}"/>
              </a:ext>
            </a:extLst>
          </p:cNvPr>
          <p:cNvSpPr/>
          <p:nvPr/>
        </p:nvSpPr>
        <p:spPr>
          <a:xfrm>
            <a:off x="2675469" y="3672548"/>
            <a:ext cx="264159" cy="257387"/>
          </a:xfrm>
          <a:prstGeom prst="ellipse">
            <a:avLst/>
          </a:prstGeom>
          <a:no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55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Scheme to Python (Def Statements)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square (lambda (x) (*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rgbClr val="5C5C5C"/>
                </a:solidFill>
                <a:latin typeface="Consolas"/>
                <a:ea typeface="Consolas"/>
                <a:cs typeface="Consolas"/>
                <a:sym typeface="Consolas"/>
              </a:rPr>
              <a:t># </a:t>
            </a:r>
            <a:r>
              <a:rPr lang="en-US" sz="1800" dirty="0">
                <a:solidFill>
                  <a:srgbClr val="5C5C5C"/>
                </a:solidFill>
                <a:latin typeface="Consolas"/>
                <a:ea typeface="Consolas"/>
                <a:cs typeface="Consolas"/>
                <a:sym typeface="Consolas"/>
              </a:rPr>
              <a:t>Defined something (square) to a lambda function</a:t>
            </a:r>
            <a:endParaRPr lang="en" sz="1800" b="1" dirty="0">
              <a:latin typeface="Consolas"/>
              <a:ea typeface="Consolas"/>
              <a:cs typeface="Consolas"/>
              <a:sym typeface="Consolas"/>
            </a:endParaRPr>
          </a:p>
          <a:p>
            <a:pPr marL="0" lvl="0" indent="0" rtl="0">
              <a:spcBef>
                <a:spcPts val="0"/>
              </a:spcBef>
              <a:spcAft>
                <a:spcPts val="0"/>
              </a:spcAft>
              <a:buNone/>
            </a:pPr>
            <a:r>
              <a:rPr lang="en-US" sz="1800" b="1" dirty="0">
                <a:latin typeface="Consolas"/>
                <a:ea typeface="Consolas"/>
                <a:cs typeface="Consolas"/>
                <a:sym typeface="Consolas"/>
              </a:rPr>
              <a:t>&gt;&gt;&gt;</a:t>
            </a:r>
            <a:r>
              <a:rPr lang="en-US" sz="1800" dirty="0">
                <a:latin typeface="Consolas"/>
                <a:ea typeface="Consolas"/>
                <a:cs typeface="Consolas"/>
                <a:sym typeface="Consolas"/>
              </a:rPr>
              <a:t> __square___= ____lambda x: x * x____</a:t>
            </a:r>
            <a:endParaRPr lang="en" sz="1800" b="1" dirty="0">
              <a:latin typeface="Consolas"/>
              <a:ea typeface="Consolas"/>
              <a:cs typeface="Consolas"/>
              <a:sym typeface="Consolas"/>
            </a:endParaRPr>
          </a:p>
        </p:txBody>
      </p:sp>
      <p:sp>
        <p:nvSpPr>
          <p:cNvPr id="7" name="Rounded Rectangle 6">
            <a:extLst>
              <a:ext uri="{FF2B5EF4-FFF2-40B4-BE49-F238E27FC236}">
                <a16:creationId xmlns:a16="http://schemas.microsoft.com/office/drawing/2014/main" id="{CF458887-D24B-684B-BEA3-99BB7D383434}"/>
              </a:ext>
            </a:extLst>
          </p:cNvPr>
          <p:cNvSpPr/>
          <p:nvPr/>
        </p:nvSpPr>
        <p:spPr>
          <a:xfrm>
            <a:off x="1991451" y="4248282"/>
            <a:ext cx="927855" cy="45241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indent="-342900">
              <a:buClr>
                <a:srgbClr val="FF0000"/>
              </a:buClr>
              <a:buSzPts val="1800"/>
            </a:pPr>
            <a:r>
              <a:rPr lang="en-US" sz="1800" dirty="0">
                <a:latin typeface="Nunito" pitchFamily="2" charset="77"/>
              </a:rPr>
              <a:t>define</a:t>
            </a:r>
          </a:p>
        </p:txBody>
      </p:sp>
      <p:cxnSp>
        <p:nvCxnSpPr>
          <p:cNvPr id="8" name="Straight Connector 7">
            <a:extLst>
              <a:ext uri="{FF2B5EF4-FFF2-40B4-BE49-F238E27FC236}">
                <a16:creationId xmlns:a16="http://schemas.microsoft.com/office/drawing/2014/main" id="{036A3999-9DE3-8A42-9DFB-1CA1F87D7BC9}"/>
              </a:ext>
            </a:extLst>
          </p:cNvPr>
          <p:cNvCxnSpPr>
            <a:cxnSpLocks/>
            <a:stCxn id="7" idx="0"/>
          </p:cNvCxnSpPr>
          <p:nvPr/>
        </p:nvCxnSpPr>
        <p:spPr>
          <a:xfrm flipV="1">
            <a:off x="2455379" y="3901440"/>
            <a:ext cx="308141" cy="34684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Oval 3">
            <a:extLst>
              <a:ext uri="{FF2B5EF4-FFF2-40B4-BE49-F238E27FC236}">
                <a16:creationId xmlns:a16="http://schemas.microsoft.com/office/drawing/2014/main" id="{9D4ABA4F-E18D-5443-A328-9CDE5629A07E}"/>
              </a:ext>
            </a:extLst>
          </p:cNvPr>
          <p:cNvSpPr/>
          <p:nvPr/>
        </p:nvSpPr>
        <p:spPr>
          <a:xfrm>
            <a:off x="2675469" y="3672548"/>
            <a:ext cx="264159" cy="257387"/>
          </a:xfrm>
          <a:prstGeom prst="ellipse">
            <a:avLst/>
          </a:prstGeom>
          <a:no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5719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Shorthand for </a:t>
            </a:r>
            <a:r>
              <a:rPr lang="en" u="sng" dirty="0"/>
              <a:t>Defining</a:t>
            </a:r>
            <a:r>
              <a:rPr lang="en" dirty="0"/>
              <a:t> Functions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a:t>
            </a:r>
            <a:r>
              <a:rPr lang="en-US" sz="1800" b="1" dirty="0">
                <a:latin typeface="Consolas" panose="020B0609020204030204" pitchFamily="49" charset="0"/>
                <a:cs typeface="Consolas" panose="020B0609020204030204" pitchFamily="49" charset="0"/>
              </a:rPr>
              <a:t>square </a:t>
            </a:r>
            <a:r>
              <a:rPr lang="en-US" sz="1800" b="1" dirty="0">
                <a:solidFill>
                  <a:srgbClr val="C2A9B6"/>
                </a:solidFill>
                <a:latin typeface="Consolas" panose="020B0609020204030204" pitchFamily="49" charset="0"/>
                <a:cs typeface="Consolas" panose="020B0609020204030204" pitchFamily="49" charset="0"/>
              </a:rPr>
              <a:t>(lambda (</a:t>
            </a:r>
            <a:r>
              <a:rPr lang="en-US" sz="1800" b="1" dirty="0">
                <a:latin typeface="Consolas" panose="020B0609020204030204" pitchFamily="49" charset="0"/>
                <a:cs typeface="Consolas" panose="020B0609020204030204" pitchFamily="49" charset="0"/>
              </a:rPr>
              <a:t>x) </a:t>
            </a:r>
            <a:r>
              <a:rPr lang="en-US" sz="1800" dirty="0">
                <a:latin typeface="Consolas" panose="020B0609020204030204" pitchFamily="49" charset="0"/>
                <a:cs typeface="Consolas" panose="020B0609020204030204" pitchFamily="49" charset="0"/>
              </a:rPr>
              <a:t>(*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rgbClr val="5C5C5C"/>
                </a:solidFill>
                <a:latin typeface="Consolas"/>
                <a:ea typeface="Consolas"/>
                <a:cs typeface="Consolas"/>
                <a:sym typeface="Consolas"/>
              </a:rPr>
              <a:t># </a:t>
            </a:r>
            <a:r>
              <a:rPr lang="en-US" sz="1800" dirty="0">
                <a:solidFill>
                  <a:srgbClr val="5C5C5C"/>
                </a:solidFill>
                <a:latin typeface="Consolas"/>
                <a:ea typeface="Consolas"/>
                <a:cs typeface="Consolas"/>
                <a:sym typeface="Consolas"/>
              </a:rPr>
              <a:t>Defined something (square) to a lambda function</a:t>
            </a:r>
            <a:endParaRPr lang="en" sz="1800" b="1" dirty="0">
              <a:latin typeface="Consolas"/>
              <a:ea typeface="Consolas"/>
              <a:cs typeface="Consolas"/>
              <a:sym typeface="Consolas"/>
            </a:endParaRPr>
          </a:p>
          <a:p>
            <a:pPr marL="0" lvl="0" indent="0" rtl="0">
              <a:spcBef>
                <a:spcPts val="0"/>
              </a:spcBef>
              <a:spcAft>
                <a:spcPts val="0"/>
              </a:spcAft>
              <a:buNone/>
            </a:pPr>
            <a:r>
              <a:rPr lang="en-US" sz="1800" b="1" dirty="0">
                <a:latin typeface="Consolas"/>
                <a:ea typeface="Consolas"/>
                <a:cs typeface="Consolas"/>
                <a:sym typeface="Consolas"/>
              </a:rPr>
              <a:t>&gt;&gt;&gt;</a:t>
            </a:r>
            <a:r>
              <a:rPr lang="en-US" sz="1800" dirty="0">
                <a:latin typeface="Consolas"/>
                <a:ea typeface="Consolas"/>
                <a:cs typeface="Consolas"/>
                <a:sym typeface="Consolas"/>
              </a:rPr>
              <a:t> square = lambda x: x * x</a:t>
            </a:r>
            <a:endParaRPr lang="en" sz="1800" b="1" dirty="0">
              <a:latin typeface="Consolas"/>
              <a:ea typeface="Consolas"/>
              <a:cs typeface="Consolas"/>
              <a:sym typeface="Consolas"/>
            </a:endParaRPr>
          </a:p>
        </p:txBody>
      </p:sp>
      <p:sp>
        <p:nvSpPr>
          <p:cNvPr id="2" name="TextBox 1">
            <a:extLst>
              <a:ext uri="{FF2B5EF4-FFF2-40B4-BE49-F238E27FC236}">
                <a16:creationId xmlns:a16="http://schemas.microsoft.com/office/drawing/2014/main" id="{540644B4-CF89-4E4F-8A3E-5CB58856A6C3}"/>
              </a:ext>
            </a:extLst>
          </p:cNvPr>
          <p:cNvSpPr txBox="1"/>
          <p:nvPr/>
        </p:nvSpPr>
        <p:spPr>
          <a:xfrm>
            <a:off x="3278296" y="1611421"/>
            <a:ext cx="284480" cy="369332"/>
          </a:xfrm>
          <a:prstGeom prst="rect">
            <a:avLst/>
          </a:prstGeom>
          <a:noFill/>
        </p:spPr>
        <p:txBody>
          <a:bodyPr wrap="square" rtlCol="0">
            <a:spAutoFit/>
          </a:bodyPr>
          <a:lstStyle/>
          <a:p>
            <a:r>
              <a:rPr lang="en-US" sz="1800" b="1" dirty="0">
                <a:latin typeface="Consolas" panose="020B0609020204030204" pitchFamily="49" charset="0"/>
                <a:cs typeface="Consolas" panose="020B0609020204030204" pitchFamily="49" charset="0"/>
              </a:rPr>
              <a:t>(</a:t>
            </a:r>
          </a:p>
        </p:txBody>
      </p:sp>
      <p:sp>
        <p:nvSpPr>
          <p:cNvPr id="3" name="TextBox 2">
            <a:extLst>
              <a:ext uri="{FF2B5EF4-FFF2-40B4-BE49-F238E27FC236}">
                <a16:creationId xmlns:a16="http://schemas.microsoft.com/office/drawing/2014/main" id="{722D1661-237E-D242-BB7C-487326D4D43C}"/>
              </a:ext>
            </a:extLst>
          </p:cNvPr>
          <p:cNvSpPr txBox="1"/>
          <p:nvPr/>
        </p:nvSpPr>
        <p:spPr>
          <a:xfrm>
            <a:off x="3406988" y="1611421"/>
            <a:ext cx="1354664" cy="369332"/>
          </a:xfrm>
          <a:prstGeom prst="rect">
            <a:avLst/>
          </a:prstGeom>
          <a:noFill/>
        </p:spPr>
        <p:txBody>
          <a:bodyPr wrap="square" rtlCol="0">
            <a:spAutoFit/>
          </a:bodyPr>
          <a:lstStyle/>
          <a:p>
            <a:r>
              <a:rPr lang="en-US" sz="1800" b="1" dirty="0">
                <a:latin typeface="Consolas" panose="020B0609020204030204" pitchFamily="49" charset="0"/>
                <a:cs typeface="Consolas" panose="020B0609020204030204" pitchFamily="49" charset="0"/>
              </a:rPr>
              <a:t>lambda (</a:t>
            </a:r>
          </a:p>
        </p:txBody>
      </p:sp>
    </p:spTree>
    <p:extLst>
      <p:ext uri="{BB962C8B-B14F-4D97-AF65-F5344CB8AC3E}">
        <p14:creationId xmlns:p14="http://schemas.microsoft.com/office/powerpoint/2010/main" val="85803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66667E-6 -4.07407E-6 L -0.10504 0.00247 " pathEditMode="relative" rAng="0" ptsTypes="AA">
                                      <p:cBhvr>
                                        <p:cTn id="6" dur="2000" fill="hold"/>
                                        <p:tgtEl>
                                          <p:spTgt spid="2"/>
                                        </p:tgtEl>
                                        <p:attrNameLst>
                                          <p:attrName>ppt_x</p:attrName>
                                          <p:attrName>ppt_y</p:attrName>
                                        </p:attrNameLst>
                                      </p:cBhvr>
                                      <p:rCtr x="-5260" y="123"/>
                                    </p:animMotion>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0" nodeType="clickEffect">
                                  <p:stCondLst>
                                    <p:cond delay="0"/>
                                  </p:stCondLst>
                                  <p:childTnLst>
                                    <p:animEffect transition="out" filter="dissolv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Intro to Scheme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lvl="0"/>
            <a:r>
              <a:rPr lang="en" dirty="0"/>
              <a:t>Shorthand for </a:t>
            </a:r>
            <a:r>
              <a:rPr lang="en" u="sng" dirty="0"/>
              <a:t>Defining</a:t>
            </a:r>
            <a:r>
              <a:rPr lang="en" dirty="0"/>
              <a:t> Functions</a:t>
            </a:r>
            <a:endParaRPr dirty="0"/>
          </a:p>
        </p:txBody>
      </p:sp>
      <p:sp>
        <p:nvSpPr>
          <p:cNvPr id="310" name="Shape 310"/>
          <p:cNvSpPr/>
          <p:nvPr/>
        </p:nvSpPr>
        <p:spPr>
          <a:xfrm>
            <a:off x="662974" y="1464375"/>
            <a:ext cx="8202875" cy="1639559"/>
          </a:xfrm>
          <a:prstGeom prst="rect">
            <a:avLst/>
          </a:prstGeom>
          <a:solidFill>
            <a:srgbClr val="EAD1D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662974" y="3205934"/>
            <a:ext cx="8202875" cy="1715940"/>
          </a:xfrm>
          <a:prstGeom prst="rect">
            <a:avLst/>
          </a:prstGeom>
          <a:solidFill>
            <a:srgbClr val="D4D4D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49" y="1566375"/>
            <a:ext cx="7965351" cy="1429186"/>
          </a:xfrm>
          <a:prstGeom prst="rect">
            <a:avLst/>
          </a:prstGeom>
          <a:noFill/>
          <a:ln>
            <a:noFill/>
          </a:ln>
        </p:spPr>
        <p:txBody>
          <a:bodyPr spcFirstLastPara="1" wrap="square" lIns="91425" tIns="91425" rIns="91425" bIns="91425" anchor="t" anchorCtr="0">
            <a:no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(define </a:t>
            </a:r>
            <a:r>
              <a:rPr lang="en-US" sz="1800" b="1" dirty="0">
                <a:latin typeface="Consolas" panose="020B0609020204030204" pitchFamily="49" charset="0"/>
                <a:cs typeface="Consolas" panose="020B0609020204030204" pitchFamily="49" charset="0"/>
              </a:rPr>
              <a:t>(square x) </a:t>
            </a:r>
            <a:r>
              <a:rPr lang="en-US" sz="1800" dirty="0">
                <a:latin typeface="Consolas" panose="020B0609020204030204" pitchFamily="49" charset="0"/>
                <a:cs typeface="Consolas" panose="020B0609020204030204" pitchFamily="49" charset="0"/>
              </a:rPr>
              <a:t>(* x x)))</a:t>
            </a:r>
          </a:p>
          <a:p>
            <a:r>
              <a:rPr lang="en-US" sz="1800" dirty="0">
                <a:latin typeface="Consolas" panose="020B0609020204030204" pitchFamily="49" charset="0"/>
                <a:cs typeface="Consolas" panose="020B0609020204030204" pitchFamily="49" charset="0"/>
              </a:rPr>
              <a:t>square</a:t>
            </a:r>
          </a:p>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 </a:t>
            </a:r>
            <a:r>
              <a:rPr lang="en-US" sz="1800" dirty="0">
                <a:latin typeface="Consolas" panose="020B0609020204030204" pitchFamily="49" charset="0"/>
                <a:cs typeface="Consolas" panose="020B0609020204030204" pitchFamily="49" charset="0"/>
              </a:rPr>
              <a:t>square</a:t>
            </a:r>
          </a:p>
          <a:p>
            <a:r>
              <a:rPr lang="en-US" sz="1800" dirty="0">
                <a:latin typeface="Consolas" panose="020B0609020204030204" pitchFamily="49" charset="0"/>
                <a:cs typeface="Consolas" panose="020B0609020204030204" pitchFamily="49" charset="0"/>
              </a:rPr>
              <a:t>(lambda (x) (* x x))</a:t>
            </a:r>
          </a:p>
        </p:txBody>
      </p:sp>
      <p:sp>
        <p:nvSpPr>
          <p:cNvPr id="313" name="Shape 313"/>
          <p:cNvSpPr txBox="1"/>
          <p:nvPr/>
        </p:nvSpPr>
        <p:spPr>
          <a:xfrm>
            <a:off x="772250" y="3278293"/>
            <a:ext cx="7836658" cy="153018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rgbClr val="5C5C5C"/>
                </a:solidFill>
                <a:latin typeface="Consolas"/>
                <a:ea typeface="Consolas"/>
                <a:cs typeface="Consolas"/>
                <a:sym typeface="Consolas"/>
              </a:rPr>
              <a:t># </a:t>
            </a:r>
            <a:r>
              <a:rPr lang="en-US" sz="1800" dirty="0">
                <a:solidFill>
                  <a:srgbClr val="5C5C5C"/>
                </a:solidFill>
                <a:latin typeface="Consolas"/>
                <a:ea typeface="Consolas"/>
                <a:cs typeface="Consolas"/>
                <a:sym typeface="Consolas"/>
              </a:rPr>
              <a:t>Defined something (square) to a lambda function</a:t>
            </a:r>
            <a:endParaRPr lang="en" sz="1800" b="1" dirty="0">
              <a:latin typeface="Consolas"/>
              <a:ea typeface="Consolas"/>
              <a:cs typeface="Consolas"/>
              <a:sym typeface="Consolas"/>
            </a:endParaRPr>
          </a:p>
          <a:p>
            <a:pPr marL="0" lvl="0" indent="0" rtl="0">
              <a:spcBef>
                <a:spcPts val="0"/>
              </a:spcBef>
              <a:spcAft>
                <a:spcPts val="0"/>
              </a:spcAft>
              <a:buNone/>
            </a:pPr>
            <a:r>
              <a:rPr lang="en-US" sz="1800" b="1" dirty="0">
                <a:latin typeface="Consolas"/>
                <a:ea typeface="Consolas"/>
                <a:cs typeface="Consolas"/>
                <a:sym typeface="Consolas"/>
              </a:rPr>
              <a:t>&gt;&gt;&gt;</a:t>
            </a:r>
            <a:r>
              <a:rPr lang="en-US" sz="1800" dirty="0">
                <a:latin typeface="Consolas"/>
                <a:ea typeface="Consolas"/>
                <a:cs typeface="Consolas"/>
                <a:sym typeface="Consolas"/>
              </a:rPr>
              <a:t> square = lambda x: x * x</a:t>
            </a:r>
            <a:endParaRPr lang="en" sz="1800" b="1" dirty="0">
              <a:latin typeface="Consolas"/>
              <a:ea typeface="Consolas"/>
              <a:cs typeface="Consolas"/>
              <a:sym typeface="Consolas"/>
            </a:endParaRPr>
          </a:p>
        </p:txBody>
      </p:sp>
    </p:spTree>
    <p:extLst>
      <p:ext uri="{BB962C8B-B14F-4D97-AF65-F5344CB8AC3E}">
        <p14:creationId xmlns:p14="http://schemas.microsoft.com/office/powerpoint/2010/main" val="3156026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lvl="0"/>
            <a:r>
              <a:rPr lang="en" sz="1800" dirty="0">
                <a:latin typeface="Consolas"/>
                <a:ea typeface="Consolas"/>
                <a:cs typeface="Consolas"/>
                <a:sym typeface="Consolas"/>
              </a:rPr>
              <a:t>       </a:t>
            </a:r>
            <a:r>
              <a:rPr lang="en" sz="1800" dirty="0">
                <a:solidFill>
                  <a:srgbClr val="C2A9B6"/>
                </a:solidFill>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p:txBody>
      </p:sp>
      <p:sp>
        <p:nvSpPr>
          <p:cNvPr id="18" name="TextBox 17">
            <a:extLst>
              <a:ext uri="{FF2B5EF4-FFF2-40B4-BE49-F238E27FC236}">
                <a16:creationId xmlns:a16="http://schemas.microsoft.com/office/drawing/2014/main" id="{837E00D7-4869-5242-BD31-151C29900ED8}"/>
              </a:ext>
            </a:extLst>
          </p:cNvPr>
          <p:cNvSpPr txBox="1"/>
          <p:nvPr/>
        </p:nvSpPr>
        <p:spPr>
          <a:xfrm>
            <a:off x="5995357" y="1886480"/>
            <a:ext cx="460638"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5</a:t>
            </a:r>
          </a:p>
        </p:txBody>
      </p:sp>
    </p:spTree>
    <p:extLst>
      <p:ext uri="{BB962C8B-B14F-4D97-AF65-F5344CB8AC3E}">
        <p14:creationId xmlns:p14="http://schemas.microsoft.com/office/powerpoint/2010/main" val="227048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2.77778E-6 8.64198E-7 L 0.04809 8.64198E-7 C 0.06979 8.64198E-7 0.09653 -0.01636 0.09653 -0.02901 L 0.09653 -0.05772 " pathEditMode="relative" rAng="0" ptsTypes="AAAA">
                                      <p:cBhvr>
                                        <p:cTn id="6" dur="2000" fill="hold"/>
                                        <p:tgtEl>
                                          <p:spTgt spid="18"/>
                                        </p:tgtEl>
                                        <p:attrNameLst>
                                          <p:attrName>ppt_x</p:attrName>
                                          <p:attrName>ppt_y</p:attrName>
                                        </p:attrNameLst>
                                      </p:cBhvr>
                                      <p:rCtr x="4826" y="-29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endParaRPr lang="en" sz="1800" b="1" dirty="0">
              <a:solidFill>
                <a:srgbClr val="7030A0"/>
              </a:solidFill>
              <a:latin typeface="Consolas"/>
              <a:ea typeface="Consolas"/>
              <a:cs typeface="Consolas"/>
              <a:sym typeface="Consolas"/>
            </a:endParaRP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2741353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 </a:t>
            </a:r>
            <a:r>
              <a:rPr lang="en" sz="1800" b="1" dirty="0">
                <a:solidFill>
                  <a:srgbClr val="7030A0"/>
                </a:solidFill>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r>
              <a:rPr lang="en" sz="1800" b="1" dirty="0">
                <a:solidFill>
                  <a:srgbClr val="7030A0"/>
                </a:solidFill>
                <a:latin typeface="Consolas"/>
                <a:ea typeface="Consolas"/>
                <a:cs typeface="Consolas"/>
                <a:sym typeface="Consolas"/>
              </a:rPr>
              <a:t>)</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3555795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3930755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12651192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16246446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latin typeface="Consolas"/>
                <a:ea typeface="Consolas"/>
                <a:cs typeface="Consolas"/>
                <a:sym typeface="Consolas"/>
              </a:rPr>
              <a:t>&lt;predicate&gt;</a:t>
            </a:r>
            <a:r>
              <a:rPr lang="en" sz="1800" b="1" dirty="0">
                <a:solidFill>
                  <a:srgbClr val="104BC5"/>
                </a:solidFill>
                <a:latin typeface="Consolas"/>
                <a:ea typeface="Consolas"/>
                <a:cs typeface="Consolas"/>
                <a:sym typeface="Consolas"/>
              </a:rPr>
              <a:t> </a:t>
            </a:r>
            <a:r>
              <a:rPr lang="en" sz="1800" b="1" dirty="0">
                <a:solidFill>
                  <a:srgbClr val="316B1B"/>
                </a:solidFill>
                <a:latin typeface="Consolas"/>
                <a:ea typeface="Consolas"/>
                <a:cs typeface="Consolas"/>
                <a:sym typeface="Consolas"/>
              </a:rPr>
              <a:t>&lt;t&gt;</a:t>
            </a:r>
            <a:r>
              <a:rPr lang="en" sz="1800" b="1" dirty="0">
                <a:solidFill>
                  <a:srgbClr val="104BC5"/>
                </a:solidFill>
                <a:latin typeface="Consolas"/>
                <a:ea typeface="Consolas"/>
                <a:cs typeface="Consolas"/>
                <a:sym typeface="Consolas"/>
              </a:rPr>
              <a:t> </a:t>
            </a:r>
            <a:r>
              <a:rPr lang="en" sz="1800" b="1" dirty="0">
                <a:solidFill>
                  <a:srgbClr val="FF0000"/>
                </a:solidFill>
                <a:latin typeface="Consolas"/>
                <a:ea typeface="Consolas"/>
                <a:cs typeface="Consolas"/>
                <a:sym typeface="Consolas"/>
              </a:rPr>
              <a:t>&lt;f&gt;</a:t>
            </a:r>
            <a:r>
              <a:rPr lang="en" sz="1800" dirty="0">
                <a:latin typeface="Consolas"/>
                <a:ea typeface="Consolas"/>
                <a:cs typeface="Consolas"/>
                <a:sym typeface="Consolas"/>
              </a:rPr>
              <a:t>)</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19580698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latin typeface="Consolas"/>
                <a:ea typeface="Consolas"/>
                <a:cs typeface="Consolas"/>
                <a:sym typeface="Consolas"/>
              </a:rPr>
              <a:t>0</a:t>
            </a:r>
            <a:r>
              <a:rPr lang="en" sz="1800" b="1" dirty="0">
                <a:solidFill>
                  <a:srgbClr val="104BC5"/>
                </a:solidFill>
                <a:latin typeface="Consolas"/>
                <a:ea typeface="Consolas"/>
                <a:cs typeface="Consolas"/>
                <a:sym typeface="Consolas"/>
              </a:rPr>
              <a:t> </a:t>
            </a:r>
            <a:r>
              <a:rPr lang="en" sz="1800" b="1" dirty="0">
                <a:solidFill>
                  <a:srgbClr val="316B1B"/>
                </a:solidFill>
                <a:latin typeface="Consolas"/>
                <a:ea typeface="Consolas"/>
                <a:cs typeface="Consolas"/>
                <a:sym typeface="Consolas"/>
              </a:rPr>
              <a:t>&lt;t&gt;</a:t>
            </a:r>
            <a:r>
              <a:rPr lang="en" sz="1800" b="1" dirty="0">
                <a:solidFill>
                  <a:srgbClr val="104BC5"/>
                </a:solidFill>
                <a:latin typeface="Consolas"/>
                <a:ea typeface="Consolas"/>
                <a:cs typeface="Consolas"/>
                <a:sym typeface="Consolas"/>
              </a:rPr>
              <a:t> </a:t>
            </a:r>
            <a:r>
              <a:rPr lang="en" sz="1800" b="1" dirty="0">
                <a:solidFill>
                  <a:srgbClr val="FF0000"/>
                </a:solidFill>
                <a:latin typeface="Consolas"/>
                <a:ea typeface="Consolas"/>
                <a:cs typeface="Consolas"/>
                <a:sym typeface="Consolas"/>
              </a:rPr>
              <a:t>&lt;f&gt;</a:t>
            </a:r>
            <a:r>
              <a:rPr lang="en" sz="1800" dirty="0">
                <a:latin typeface="Consolas"/>
                <a:ea typeface="Consolas"/>
                <a:cs typeface="Consolas"/>
                <a:sym typeface="Consolas"/>
              </a:rPr>
              <a:t>)</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6402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latin typeface="Consolas"/>
                <a:ea typeface="Consolas"/>
                <a:cs typeface="Consolas"/>
                <a:sym typeface="Consolas"/>
              </a:rPr>
              <a:t>0</a:t>
            </a:r>
            <a:r>
              <a:rPr lang="en" sz="1800" b="1" dirty="0">
                <a:solidFill>
                  <a:srgbClr val="104BC5"/>
                </a:solidFill>
                <a:latin typeface="Consolas"/>
                <a:ea typeface="Consolas"/>
                <a:cs typeface="Consolas"/>
                <a:sym typeface="Consolas"/>
              </a:rPr>
              <a:t> </a:t>
            </a:r>
            <a:r>
              <a:rPr lang="en" sz="1800" b="1" dirty="0">
                <a:solidFill>
                  <a:srgbClr val="316B1B"/>
                </a:solidFill>
                <a:latin typeface="Consolas"/>
                <a:ea typeface="Consolas"/>
                <a:cs typeface="Consolas"/>
                <a:sym typeface="Consolas"/>
              </a:rPr>
              <a:t>1</a:t>
            </a:r>
            <a:r>
              <a:rPr lang="en" sz="1800" b="1" dirty="0">
                <a:solidFill>
                  <a:srgbClr val="104BC5"/>
                </a:solidFill>
                <a:latin typeface="Consolas"/>
                <a:ea typeface="Consolas"/>
                <a:cs typeface="Consolas"/>
                <a:sym typeface="Consolas"/>
              </a:rPr>
              <a:t> </a:t>
            </a:r>
            <a:r>
              <a:rPr lang="en" sz="1800" b="1" dirty="0">
                <a:solidFill>
                  <a:srgbClr val="FF0000"/>
                </a:solidFill>
                <a:latin typeface="Consolas"/>
                <a:ea typeface="Consolas"/>
                <a:cs typeface="Consolas"/>
                <a:sym typeface="Consolas"/>
              </a:rPr>
              <a:t>&lt;f&gt;</a:t>
            </a:r>
            <a:r>
              <a:rPr lang="en" sz="1800" dirty="0">
                <a:latin typeface="Consolas"/>
                <a:ea typeface="Consolas"/>
                <a:cs typeface="Consolas"/>
                <a:sym typeface="Consolas"/>
              </a:rPr>
              <a:t>)</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203197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Introduction to Scheme</a:t>
            </a:r>
            <a:endParaRPr/>
          </a:p>
        </p:txBody>
      </p:sp>
      <p:sp>
        <p:nvSpPr>
          <p:cNvPr id="294" name="Shape 294"/>
          <p:cNvSpPr txBox="1"/>
          <p:nvPr/>
        </p:nvSpPr>
        <p:spPr>
          <a:xfrm>
            <a:off x="3845950" y="1597875"/>
            <a:ext cx="3985800" cy="3457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800">
              <a:latin typeface="Consolas"/>
              <a:ea typeface="Consolas"/>
              <a:cs typeface="Consolas"/>
              <a:sym typeface="Consolas"/>
            </a:endParaRPr>
          </a:p>
        </p:txBody>
      </p:sp>
      <p:sp>
        <p:nvSpPr>
          <p:cNvPr id="295" name="Shape 295"/>
          <p:cNvSpPr txBox="1">
            <a:spLocks noGrp="1"/>
          </p:cNvSpPr>
          <p:nvPr>
            <p:ph type="body" idx="1"/>
          </p:nvPr>
        </p:nvSpPr>
        <p:spPr>
          <a:xfrm>
            <a:off x="1303800" y="1293075"/>
            <a:ext cx="7030500" cy="30969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sz="1800" dirty="0"/>
              <a:t>Why are we learning a new language?</a:t>
            </a:r>
          </a:p>
          <a:p>
            <a:pPr lvl="1" indent="-342900">
              <a:spcBef>
                <a:spcPts val="0"/>
              </a:spcBef>
              <a:buSzPts val="1800"/>
              <a:buChar char="●"/>
            </a:pPr>
            <a:r>
              <a:rPr lang="en" sz="1600" dirty="0"/>
              <a:t>Apply stuff we already learned to other languages</a:t>
            </a:r>
          </a:p>
          <a:p>
            <a:pPr lvl="1" indent="-342900">
              <a:spcBef>
                <a:spcPts val="0"/>
              </a:spcBef>
              <a:buSzPts val="1800"/>
              <a:buChar char="●"/>
            </a:pPr>
            <a:r>
              <a:rPr lang="en" sz="1600" dirty="0"/>
              <a:t>Get used to transfer brains to different languages</a:t>
            </a:r>
          </a:p>
          <a:p>
            <a:pPr lvl="2" indent="-342900">
              <a:spcBef>
                <a:spcPts val="0"/>
              </a:spcBef>
              <a:buSzPts val="1800"/>
              <a:buChar char="●"/>
            </a:pPr>
            <a:r>
              <a:rPr lang="en" sz="1600" dirty="0"/>
              <a:t>Learn to </a:t>
            </a:r>
            <a:r>
              <a:rPr lang="en-US" sz="1600" dirty="0"/>
              <a:t>E</a:t>
            </a:r>
            <a:r>
              <a:rPr lang="en" sz="1600" dirty="0" err="1"/>
              <a:t>nglish</a:t>
            </a:r>
            <a:endParaRPr lang="en" sz="1600" dirty="0"/>
          </a:p>
          <a:p>
            <a:pPr lvl="1" indent="-342900">
              <a:spcBef>
                <a:spcPts val="0"/>
              </a:spcBef>
              <a:buSzPts val="1800"/>
              <a:buChar char="●"/>
            </a:pPr>
            <a:r>
              <a:rPr lang="en" sz="1600" dirty="0"/>
              <a:t>Learn how interpreters work</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latin typeface="Consolas"/>
                <a:ea typeface="Consolas"/>
                <a:cs typeface="Consolas"/>
                <a:sym typeface="Consolas"/>
              </a:rPr>
              <a:t>0</a:t>
            </a:r>
            <a:r>
              <a:rPr lang="en" sz="1800" b="1" dirty="0">
                <a:solidFill>
                  <a:srgbClr val="104BC5"/>
                </a:solidFill>
                <a:latin typeface="Consolas"/>
                <a:ea typeface="Consolas"/>
                <a:cs typeface="Consolas"/>
                <a:sym typeface="Consolas"/>
              </a:rPr>
              <a:t> </a:t>
            </a:r>
            <a:r>
              <a:rPr lang="en" sz="1800" b="1" dirty="0">
                <a:solidFill>
                  <a:srgbClr val="316B1B"/>
                </a:solidFill>
                <a:latin typeface="Consolas"/>
                <a:ea typeface="Consolas"/>
                <a:cs typeface="Consolas"/>
                <a:sym typeface="Consolas"/>
              </a:rPr>
              <a:t>1</a:t>
            </a:r>
            <a:r>
              <a:rPr lang="en" sz="1800" b="1" dirty="0">
                <a:solidFill>
                  <a:srgbClr val="104BC5"/>
                </a:solidFill>
                <a:latin typeface="Consolas"/>
                <a:ea typeface="Consolas"/>
                <a:cs typeface="Consolas"/>
                <a:sym typeface="Consolas"/>
              </a:rPr>
              <a:t> </a:t>
            </a:r>
            <a:r>
              <a:rPr lang="en" sz="1800" b="1" dirty="0">
                <a:solidFill>
                  <a:srgbClr val="FF0000"/>
                </a:solidFill>
                <a:latin typeface="Consolas"/>
                <a:ea typeface="Consolas"/>
                <a:cs typeface="Consolas"/>
                <a:sym typeface="Consolas"/>
              </a:rPr>
              <a:t>10</a:t>
            </a:r>
            <a:r>
              <a:rPr lang="en" sz="1800" dirty="0">
                <a:latin typeface="Consolas"/>
                <a:ea typeface="Consolas"/>
                <a:cs typeface="Consolas"/>
                <a:sym typeface="Consolas"/>
              </a:rPr>
              <a:t>)</a:t>
            </a:r>
          </a:p>
          <a:p>
            <a:pPr lvl="0"/>
            <a:endParaRPr lang="en" sz="1800" dirty="0">
              <a:latin typeface="Consolas"/>
              <a:ea typeface="Consolas"/>
              <a:cs typeface="Consolas"/>
              <a:sym typeface="Consolas"/>
            </a:endParaRP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8203124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11">
            <a:extLst>
              <a:ext uri="{FF2B5EF4-FFF2-40B4-BE49-F238E27FC236}">
                <a16:creationId xmlns:a16="http://schemas.microsoft.com/office/drawing/2014/main" id="{5A587CDF-A5C7-3841-9176-EAF0B8D368BE}"/>
              </a:ext>
            </a:extLst>
          </p:cNvPr>
          <p:cNvSpPr/>
          <p:nvPr/>
        </p:nvSpPr>
        <p:spPr>
          <a:xfrm>
            <a:off x="5022124" y="1464375"/>
            <a:ext cx="3843725"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16" name="Shape 310">
            <a:extLst>
              <a:ext uri="{FF2B5EF4-FFF2-40B4-BE49-F238E27FC236}">
                <a16:creationId xmlns:a16="http://schemas.microsoft.com/office/drawing/2014/main" id="{920593CA-0F80-D441-8877-301A2FAD367E}"/>
              </a:ext>
            </a:extLst>
          </p:cNvPr>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Python to Scheme (IF Special Form)</a:t>
            </a:r>
            <a:endParaRPr dirty="0"/>
          </a:p>
        </p:txBody>
      </p:sp>
      <p:sp>
        <p:nvSpPr>
          <p:cNvPr id="12" name="Shape 312">
            <a:extLst>
              <a:ext uri="{FF2B5EF4-FFF2-40B4-BE49-F238E27FC236}">
                <a16:creationId xmlns:a16="http://schemas.microsoft.com/office/drawing/2014/main" id="{D241208D-13E6-9242-84D9-E734468E5866}"/>
              </a:ext>
            </a:extLst>
          </p:cNvPr>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True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5</a:t>
            </a:r>
          </a:p>
          <a:p>
            <a:pPr marL="0" lvl="0" indent="0" rtl="0">
              <a:spcBef>
                <a:spcPts val="0"/>
              </a:spcBef>
              <a:spcAft>
                <a:spcPts val="0"/>
              </a:spcAft>
              <a:buNone/>
            </a:pPr>
            <a:r>
              <a:rPr lang="en" sz="1800" dirty="0">
                <a:latin typeface="Consolas"/>
                <a:ea typeface="Consolas"/>
                <a:cs typeface="Consolas"/>
                <a:sym typeface="Consolas"/>
              </a:rPr>
              <a:t>5</a:t>
            </a:r>
          </a:p>
          <a:p>
            <a:pPr marL="0" lvl="0" indent="0" rtl="0">
              <a:spcBef>
                <a:spcPts val="0"/>
              </a:spcBef>
              <a:spcAft>
                <a:spcPts val="0"/>
              </a:spcAft>
              <a:buNone/>
            </a:pPr>
            <a:endParaRPr lang="en" sz="1800" dirty="0">
              <a:latin typeface="Consolas"/>
              <a:ea typeface="Consolas"/>
              <a:cs typeface="Consolas"/>
              <a:sym typeface="Consolas"/>
            </a:endParaRPr>
          </a:p>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if 0:</a:t>
            </a:r>
          </a:p>
          <a:p>
            <a:pPr marL="0" lvl="0" indent="0" rtl="0">
              <a:spcBef>
                <a:spcPts val="0"/>
              </a:spcBef>
              <a:spcAft>
                <a:spcPts val="0"/>
              </a:spcAft>
              <a:buNone/>
            </a:pPr>
            <a:r>
              <a:rPr lang="en" sz="1800" dirty="0">
                <a:latin typeface="Consolas"/>
                <a:ea typeface="Consolas"/>
                <a:cs typeface="Consolas"/>
                <a:sym typeface="Consolas"/>
              </a:rPr>
              <a:t>...   1</a:t>
            </a:r>
          </a:p>
          <a:p>
            <a:pPr marL="0" lvl="0" indent="0" rtl="0">
              <a:spcBef>
                <a:spcPts val="0"/>
              </a:spcBef>
              <a:spcAft>
                <a:spcPts val="0"/>
              </a:spcAft>
              <a:buNone/>
            </a:pPr>
            <a:r>
              <a:rPr lang="en" sz="1800" dirty="0">
                <a:latin typeface="Consolas"/>
                <a:ea typeface="Consolas"/>
                <a:cs typeface="Consolas"/>
                <a:sym typeface="Consolas"/>
              </a:rPr>
              <a:t>... </a:t>
            </a:r>
            <a:r>
              <a:rPr lang="en-US" sz="1800" dirty="0">
                <a:latin typeface="Consolas"/>
                <a:ea typeface="Consolas"/>
                <a:cs typeface="Consolas"/>
                <a:sym typeface="Consolas"/>
              </a:rPr>
              <a:t>e</a:t>
            </a:r>
            <a:r>
              <a:rPr lang="en" sz="1800" dirty="0" err="1">
                <a:latin typeface="Consolas"/>
                <a:ea typeface="Consolas"/>
                <a:cs typeface="Consolas"/>
                <a:sym typeface="Consolas"/>
              </a:rPr>
              <a:t>lse</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   10</a:t>
            </a:r>
          </a:p>
          <a:p>
            <a:pPr marL="0" lvl="0" indent="0" rtl="0">
              <a:spcBef>
                <a:spcPts val="0"/>
              </a:spcBef>
              <a:spcAft>
                <a:spcPts val="0"/>
              </a:spcAft>
              <a:buNone/>
            </a:pPr>
            <a:r>
              <a:rPr lang="en" sz="1800" dirty="0">
                <a:latin typeface="Consolas"/>
                <a:ea typeface="Consolas"/>
                <a:cs typeface="Consolas"/>
                <a:sym typeface="Consolas"/>
              </a:rPr>
              <a:t>10</a:t>
            </a:r>
          </a:p>
        </p:txBody>
      </p:sp>
      <p:sp>
        <p:nvSpPr>
          <p:cNvPr id="13" name="Shape 313">
            <a:extLst>
              <a:ext uri="{FF2B5EF4-FFF2-40B4-BE49-F238E27FC236}">
                <a16:creationId xmlns:a16="http://schemas.microsoft.com/office/drawing/2014/main" id="{7CB8E8AE-E3E4-3C42-BC1C-295A251043A5}"/>
              </a:ext>
            </a:extLst>
          </p:cNvPr>
          <p:cNvSpPr txBox="1"/>
          <p:nvPr/>
        </p:nvSpPr>
        <p:spPr>
          <a:xfrm>
            <a:off x="5115649" y="1566375"/>
            <a:ext cx="3843725" cy="3242100"/>
          </a:xfrm>
          <a:prstGeom prst="rect">
            <a:avLst/>
          </a:prstGeom>
          <a:noFill/>
          <a:ln>
            <a:noFill/>
          </a:ln>
        </p:spPr>
        <p:txBody>
          <a:bodyPr spcFirstLastPara="1" wrap="square" lIns="91425" tIns="91425" rIns="91425" bIns="91425" anchor="t" anchorCtr="0">
            <a:noAutofit/>
          </a:bodyPr>
          <a:lstStyle/>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solidFill>
                  <a:srgbClr val="316B1B"/>
                </a:solidFill>
                <a:latin typeface="Consolas"/>
                <a:ea typeface="Consolas"/>
                <a:cs typeface="Consolas"/>
                <a:sym typeface="Consolas"/>
              </a:rPr>
              <a:t>#t</a:t>
            </a:r>
            <a:r>
              <a:rPr lang="en" sz="1800" dirty="0">
                <a:latin typeface="Consolas"/>
                <a:ea typeface="Consolas"/>
                <a:cs typeface="Consolas"/>
                <a:sym typeface="Consolas"/>
              </a:rPr>
              <a:t> 5)</a:t>
            </a:r>
          </a:p>
          <a:p>
            <a:pPr lvl="0"/>
            <a:r>
              <a:rPr lang="en" sz="1800" dirty="0">
                <a:latin typeface="Consolas"/>
                <a:ea typeface="Consolas"/>
                <a:cs typeface="Consolas"/>
                <a:sym typeface="Consolas"/>
              </a:rPr>
              <a:t>5</a:t>
            </a:r>
          </a:p>
          <a:p>
            <a:pPr lvl="0"/>
            <a:endParaRPr lang="en" sz="1800" dirty="0">
              <a:latin typeface="Consolas"/>
              <a:ea typeface="Consolas"/>
              <a:cs typeface="Consolas"/>
              <a:sym typeface="Consolas"/>
            </a:endParaRPr>
          </a:p>
          <a:p>
            <a:pPr lvl="0"/>
            <a:endParaRPr lang="en" sz="1800" dirty="0">
              <a:latin typeface="Consolas"/>
              <a:ea typeface="Consolas"/>
              <a:cs typeface="Consolas"/>
              <a:sym typeface="Consolas"/>
            </a:endParaRPr>
          </a:p>
          <a:p>
            <a:pPr lvl="0"/>
            <a:r>
              <a:rPr lang="en" sz="1800" b="1" dirty="0" err="1">
                <a:solidFill>
                  <a:srgbClr val="AA6225"/>
                </a:solidFill>
                <a:latin typeface="Consolas"/>
                <a:ea typeface="Consolas"/>
                <a:cs typeface="Consolas"/>
                <a:sym typeface="Consolas"/>
              </a:rPr>
              <a:t>scm</a:t>
            </a:r>
            <a:r>
              <a:rPr lang="en" sz="1800" b="1" dirty="0">
                <a:solidFill>
                  <a:srgbClr val="AA6225"/>
                </a:solidFill>
                <a:latin typeface="Consolas"/>
                <a:ea typeface="Consolas"/>
                <a:cs typeface="Consolas"/>
                <a:sym typeface="Consolas"/>
              </a:rPr>
              <a:t>&gt;</a:t>
            </a:r>
            <a:r>
              <a:rPr lang="en" sz="1800" b="1" dirty="0">
                <a:solidFill>
                  <a:srgbClr val="EAD1DC"/>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if </a:t>
            </a:r>
            <a:r>
              <a:rPr lang="en" sz="1800" b="1" dirty="0">
                <a:latin typeface="Consolas"/>
                <a:ea typeface="Consolas"/>
                <a:cs typeface="Consolas"/>
                <a:sym typeface="Consolas"/>
              </a:rPr>
              <a:t>0</a:t>
            </a:r>
            <a:r>
              <a:rPr lang="en" sz="1800" b="1" dirty="0">
                <a:solidFill>
                  <a:srgbClr val="104BC5"/>
                </a:solidFill>
                <a:latin typeface="Consolas"/>
                <a:ea typeface="Consolas"/>
                <a:cs typeface="Consolas"/>
                <a:sym typeface="Consolas"/>
              </a:rPr>
              <a:t> </a:t>
            </a:r>
            <a:r>
              <a:rPr lang="en" sz="1800" b="1" dirty="0">
                <a:solidFill>
                  <a:srgbClr val="316B1B"/>
                </a:solidFill>
                <a:latin typeface="Consolas"/>
                <a:ea typeface="Consolas"/>
                <a:cs typeface="Consolas"/>
                <a:sym typeface="Consolas"/>
              </a:rPr>
              <a:t>1</a:t>
            </a:r>
            <a:r>
              <a:rPr lang="en" sz="1800" b="1" dirty="0">
                <a:solidFill>
                  <a:srgbClr val="104BC5"/>
                </a:solidFill>
                <a:latin typeface="Consolas"/>
                <a:ea typeface="Consolas"/>
                <a:cs typeface="Consolas"/>
                <a:sym typeface="Consolas"/>
              </a:rPr>
              <a:t> </a:t>
            </a:r>
            <a:r>
              <a:rPr lang="en" sz="1800" b="1" dirty="0">
                <a:solidFill>
                  <a:srgbClr val="FF0000"/>
                </a:solidFill>
                <a:latin typeface="Consolas"/>
                <a:ea typeface="Consolas"/>
                <a:cs typeface="Consolas"/>
                <a:sym typeface="Consolas"/>
              </a:rPr>
              <a:t>10</a:t>
            </a:r>
            <a:r>
              <a:rPr lang="en" sz="1800" dirty="0">
                <a:latin typeface="Consolas"/>
                <a:ea typeface="Consolas"/>
                <a:cs typeface="Consolas"/>
                <a:sym typeface="Consolas"/>
              </a:rPr>
              <a:t>)</a:t>
            </a:r>
          </a:p>
          <a:p>
            <a:pPr lvl="0"/>
            <a:r>
              <a:rPr lang="en" sz="1800" dirty="0">
                <a:latin typeface="Consolas"/>
                <a:ea typeface="Consolas"/>
                <a:cs typeface="Consolas"/>
                <a:sym typeface="Consolas"/>
              </a:rPr>
              <a:t>1</a:t>
            </a:r>
          </a:p>
          <a:p>
            <a:pPr marL="0" lvl="0" indent="0" rtl="0">
              <a:spcBef>
                <a:spcPts val="0"/>
              </a:spcBef>
              <a:spcAft>
                <a:spcPts val="0"/>
              </a:spcAft>
              <a:buNone/>
            </a:pPr>
            <a:endParaRPr lang="en" sz="1800" dirty="0">
              <a:latin typeface="Consolas"/>
              <a:ea typeface="Consolas"/>
              <a:cs typeface="Consolas"/>
              <a:sym typeface="Consolas"/>
            </a:endParaRPr>
          </a:p>
        </p:txBody>
      </p:sp>
    </p:spTree>
    <p:extLst>
      <p:ext uri="{BB962C8B-B14F-4D97-AF65-F5344CB8AC3E}">
        <p14:creationId xmlns:p14="http://schemas.microsoft.com/office/powerpoint/2010/main" val="2109108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Recap of Special Forms</a:t>
            </a:r>
            <a:endParaRPr dirty="0"/>
          </a:p>
        </p:txBody>
      </p:sp>
      <p:sp>
        <p:nvSpPr>
          <p:cNvPr id="3" name="TextBox 2">
            <a:extLst>
              <a:ext uri="{FF2B5EF4-FFF2-40B4-BE49-F238E27FC236}">
                <a16:creationId xmlns:a16="http://schemas.microsoft.com/office/drawing/2014/main" id="{9E27D276-C939-F049-B36F-2F74B1BFC2B0}"/>
              </a:ext>
            </a:extLst>
          </p:cNvPr>
          <p:cNvSpPr txBox="1"/>
          <p:nvPr/>
        </p:nvSpPr>
        <p:spPr>
          <a:xfrm>
            <a:off x="205801" y="1535780"/>
            <a:ext cx="4496374" cy="1415772"/>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(define &lt;name&gt; &lt;expr&gt;)</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Evaluate the given expression.</a:t>
            </a:r>
          </a:p>
          <a:p>
            <a:r>
              <a:rPr lang="en-US" sz="1800" b="1" dirty="0">
                <a:latin typeface="Nunito" pitchFamily="2" charset="77"/>
              </a:rPr>
              <a:t>Step 2. </a:t>
            </a:r>
            <a:r>
              <a:rPr lang="en-US" sz="1800" dirty="0">
                <a:latin typeface="Nunito" pitchFamily="2" charset="77"/>
              </a:rPr>
              <a:t>Bind the value to the given name.</a:t>
            </a:r>
          </a:p>
          <a:p>
            <a:r>
              <a:rPr lang="en-US" sz="1800" b="1" dirty="0">
                <a:latin typeface="Nunito" pitchFamily="2" charset="77"/>
              </a:rPr>
              <a:t>Step 3. </a:t>
            </a:r>
            <a:r>
              <a:rPr lang="en-US" sz="1800" dirty="0">
                <a:latin typeface="Nunito" pitchFamily="2" charset="77"/>
              </a:rPr>
              <a:t>Return the name as a symbol.</a:t>
            </a:r>
          </a:p>
          <a:p>
            <a:endParaRPr lang="en-US" dirty="0"/>
          </a:p>
        </p:txBody>
      </p:sp>
      <p:sp>
        <p:nvSpPr>
          <p:cNvPr id="9" name="TextBox 8">
            <a:extLst>
              <a:ext uri="{FF2B5EF4-FFF2-40B4-BE49-F238E27FC236}">
                <a16:creationId xmlns:a16="http://schemas.microsoft.com/office/drawing/2014/main" id="{4C36E60E-A12F-8449-B2E0-ADA20CC8CE57}"/>
              </a:ext>
            </a:extLst>
          </p:cNvPr>
          <p:cNvSpPr txBox="1"/>
          <p:nvPr/>
        </p:nvSpPr>
        <p:spPr>
          <a:xfrm>
            <a:off x="4572000" y="1535780"/>
            <a:ext cx="4496374" cy="1415772"/>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(lambda (&lt;p1&gt; &lt;p2&gt; …) &lt;body&gt;)</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Create a procedure with the given parameters and body.</a:t>
            </a:r>
          </a:p>
          <a:p>
            <a:r>
              <a:rPr lang="en-US" sz="1800" b="1" dirty="0">
                <a:latin typeface="Nunito" pitchFamily="2" charset="77"/>
              </a:rPr>
              <a:t>Step 2. </a:t>
            </a:r>
            <a:r>
              <a:rPr lang="en-US" sz="1800" dirty="0">
                <a:latin typeface="Nunito" pitchFamily="2" charset="77"/>
              </a:rPr>
              <a:t>Return the procedure.</a:t>
            </a:r>
          </a:p>
          <a:p>
            <a:endParaRPr lang="en-US" dirty="0"/>
          </a:p>
        </p:txBody>
      </p:sp>
      <p:sp>
        <p:nvSpPr>
          <p:cNvPr id="10" name="TextBox 9">
            <a:extLst>
              <a:ext uri="{FF2B5EF4-FFF2-40B4-BE49-F238E27FC236}">
                <a16:creationId xmlns:a16="http://schemas.microsoft.com/office/drawing/2014/main" id="{5FFEB8A8-6525-5048-928C-A305967FBC82}"/>
              </a:ext>
            </a:extLst>
          </p:cNvPr>
          <p:cNvSpPr txBox="1"/>
          <p:nvPr/>
        </p:nvSpPr>
        <p:spPr>
          <a:xfrm>
            <a:off x="2323813" y="3284671"/>
            <a:ext cx="4496374" cy="1692771"/>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(if &lt;</a:t>
            </a:r>
            <a:r>
              <a:rPr lang="en-US" sz="1800" b="1" dirty="0" err="1">
                <a:solidFill>
                  <a:srgbClr val="3D85C6"/>
                </a:solidFill>
                <a:latin typeface="Consolas" panose="020B0609020204030204" pitchFamily="49" charset="0"/>
                <a:cs typeface="Consolas" panose="020B0609020204030204" pitchFamily="49" charset="0"/>
              </a:rPr>
              <a:t>pred</a:t>
            </a:r>
            <a:r>
              <a:rPr lang="en-US" sz="1800" b="1" dirty="0">
                <a:solidFill>
                  <a:srgbClr val="3D85C6"/>
                </a:solidFill>
                <a:latin typeface="Consolas" panose="020B0609020204030204" pitchFamily="49" charset="0"/>
                <a:cs typeface="Consolas" panose="020B0609020204030204" pitchFamily="49" charset="0"/>
              </a:rPr>
              <a:t>&gt; &lt;if-true&gt; [if-false])</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Evaluate the predicate.</a:t>
            </a:r>
          </a:p>
          <a:p>
            <a:r>
              <a:rPr lang="en-US" sz="1800" b="1" dirty="0">
                <a:latin typeface="Nunito" pitchFamily="2" charset="77"/>
              </a:rPr>
              <a:t>Step 2. </a:t>
            </a:r>
            <a:r>
              <a:rPr lang="en-US" sz="1800" dirty="0">
                <a:latin typeface="Nunito" pitchFamily="2" charset="77"/>
              </a:rPr>
              <a:t>If the predicate isn't </a:t>
            </a:r>
            <a:r>
              <a:rPr lang="en-US" sz="1800" dirty="0">
                <a:solidFill>
                  <a:srgbClr val="3D85C6"/>
                </a:solidFill>
                <a:latin typeface="Nunito" pitchFamily="2" charset="77"/>
              </a:rPr>
              <a:t>#f</a:t>
            </a:r>
            <a:r>
              <a:rPr lang="en-US" sz="1800" dirty="0">
                <a:latin typeface="Nunito" pitchFamily="2" charset="77"/>
              </a:rPr>
              <a:t>, evaluate </a:t>
            </a:r>
            <a:r>
              <a:rPr lang="en-US" sz="1800" dirty="0">
                <a:solidFill>
                  <a:srgbClr val="3D85C6"/>
                </a:solidFill>
                <a:latin typeface="Nunito" pitchFamily="2" charset="77"/>
              </a:rPr>
              <a:t>&lt;if-true&gt;</a:t>
            </a:r>
            <a:r>
              <a:rPr lang="en-US" sz="1800" dirty="0">
                <a:latin typeface="Nunito" pitchFamily="2" charset="77"/>
              </a:rPr>
              <a:t> and return the value. Otherwise, evaluate </a:t>
            </a:r>
            <a:r>
              <a:rPr lang="en-US" sz="1800" dirty="0">
                <a:solidFill>
                  <a:srgbClr val="3D85C6"/>
                </a:solidFill>
                <a:latin typeface="Nunito" pitchFamily="2" charset="77"/>
              </a:rPr>
              <a:t>[if-false]</a:t>
            </a:r>
            <a:r>
              <a:rPr lang="en-US" sz="1800" dirty="0">
                <a:latin typeface="Nunito" pitchFamily="2" charset="77"/>
              </a:rPr>
              <a:t> and return the value.</a:t>
            </a:r>
          </a:p>
          <a:p>
            <a:endParaRPr lang="en-US" dirty="0"/>
          </a:p>
        </p:txBody>
      </p:sp>
    </p:spTree>
    <p:extLst>
      <p:ext uri="{BB962C8B-B14F-4D97-AF65-F5344CB8AC3E}">
        <p14:creationId xmlns:p14="http://schemas.microsoft.com/office/powerpoint/2010/main" val="537732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Recap of Special Forms</a:t>
            </a:r>
            <a:endParaRPr dirty="0"/>
          </a:p>
        </p:txBody>
      </p:sp>
      <p:sp>
        <p:nvSpPr>
          <p:cNvPr id="3" name="TextBox 2">
            <a:extLst>
              <a:ext uri="{FF2B5EF4-FFF2-40B4-BE49-F238E27FC236}">
                <a16:creationId xmlns:a16="http://schemas.microsoft.com/office/drawing/2014/main" id="{9E27D276-C939-F049-B36F-2F74B1BFC2B0}"/>
              </a:ext>
            </a:extLst>
          </p:cNvPr>
          <p:cNvSpPr txBox="1"/>
          <p:nvPr/>
        </p:nvSpPr>
        <p:spPr>
          <a:xfrm>
            <a:off x="205801" y="1535780"/>
            <a:ext cx="4496374" cy="1415772"/>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(define &lt;name&gt; &lt;expr&gt;)</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Evaluate the given expression.</a:t>
            </a:r>
          </a:p>
          <a:p>
            <a:r>
              <a:rPr lang="en-US" sz="1800" b="1" dirty="0">
                <a:latin typeface="Nunito" pitchFamily="2" charset="77"/>
              </a:rPr>
              <a:t>Step 2. </a:t>
            </a:r>
            <a:r>
              <a:rPr lang="en-US" sz="1800" dirty="0">
                <a:latin typeface="Nunito" pitchFamily="2" charset="77"/>
              </a:rPr>
              <a:t>Bind the value to the given name.</a:t>
            </a:r>
          </a:p>
          <a:p>
            <a:r>
              <a:rPr lang="en-US" sz="1800" b="1" dirty="0">
                <a:latin typeface="Nunito" pitchFamily="2" charset="77"/>
              </a:rPr>
              <a:t>Step 3. </a:t>
            </a:r>
            <a:r>
              <a:rPr lang="en-US" sz="1800" dirty="0">
                <a:latin typeface="Nunito" pitchFamily="2" charset="77"/>
              </a:rPr>
              <a:t>Return the name as a symbol.</a:t>
            </a:r>
          </a:p>
          <a:p>
            <a:endParaRPr lang="en-US" dirty="0"/>
          </a:p>
        </p:txBody>
      </p:sp>
      <p:sp>
        <p:nvSpPr>
          <p:cNvPr id="9" name="TextBox 8">
            <a:extLst>
              <a:ext uri="{FF2B5EF4-FFF2-40B4-BE49-F238E27FC236}">
                <a16:creationId xmlns:a16="http://schemas.microsoft.com/office/drawing/2014/main" id="{4C36E60E-A12F-8449-B2E0-ADA20CC8CE57}"/>
              </a:ext>
            </a:extLst>
          </p:cNvPr>
          <p:cNvSpPr txBox="1"/>
          <p:nvPr/>
        </p:nvSpPr>
        <p:spPr>
          <a:xfrm>
            <a:off x="4572000" y="1535780"/>
            <a:ext cx="4496374" cy="1415772"/>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(lambda (&lt;p1&gt; &lt;p2&gt; …) &lt;body&gt;)</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Create a procedure with the given parameters and body.</a:t>
            </a:r>
          </a:p>
          <a:p>
            <a:r>
              <a:rPr lang="en-US" sz="1800" b="1" dirty="0">
                <a:latin typeface="Nunito" pitchFamily="2" charset="77"/>
              </a:rPr>
              <a:t>Step 2. </a:t>
            </a:r>
            <a:r>
              <a:rPr lang="en-US" sz="1800" dirty="0">
                <a:latin typeface="Nunito" pitchFamily="2" charset="77"/>
              </a:rPr>
              <a:t>Return the procedure.</a:t>
            </a:r>
          </a:p>
          <a:p>
            <a:endParaRPr lang="en-US" dirty="0"/>
          </a:p>
        </p:txBody>
      </p:sp>
      <p:sp>
        <p:nvSpPr>
          <p:cNvPr id="10" name="TextBox 9">
            <a:extLst>
              <a:ext uri="{FF2B5EF4-FFF2-40B4-BE49-F238E27FC236}">
                <a16:creationId xmlns:a16="http://schemas.microsoft.com/office/drawing/2014/main" id="{5FFEB8A8-6525-5048-928C-A305967FBC82}"/>
              </a:ext>
            </a:extLst>
          </p:cNvPr>
          <p:cNvSpPr txBox="1"/>
          <p:nvPr/>
        </p:nvSpPr>
        <p:spPr>
          <a:xfrm>
            <a:off x="2323813" y="3284671"/>
            <a:ext cx="4496374" cy="1692771"/>
          </a:xfrm>
          <a:prstGeom prst="rect">
            <a:avLst/>
          </a:prstGeom>
          <a:noFill/>
        </p:spPr>
        <p:txBody>
          <a:bodyPr wrap="square" rtlCol="0">
            <a:spAutoFit/>
          </a:bodyPr>
          <a:lstStyle/>
          <a:p>
            <a:pPr>
              <a:spcBef>
                <a:spcPts val="1000"/>
              </a:spcBef>
            </a:pPr>
            <a:r>
              <a:rPr lang="en-US" sz="1800" b="1" dirty="0">
                <a:solidFill>
                  <a:srgbClr val="3D85C6"/>
                </a:solidFill>
                <a:latin typeface="Consolas" panose="020B0609020204030204" pitchFamily="49" charset="0"/>
                <a:cs typeface="Consolas" panose="020B0609020204030204" pitchFamily="49" charset="0"/>
              </a:rPr>
              <a:t>(if &lt;</a:t>
            </a:r>
            <a:r>
              <a:rPr lang="en-US" sz="1800" b="1" dirty="0" err="1">
                <a:solidFill>
                  <a:srgbClr val="3D85C6"/>
                </a:solidFill>
                <a:latin typeface="Consolas" panose="020B0609020204030204" pitchFamily="49" charset="0"/>
                <a:cs typeface="Consolas" panose="020B0609020204030204" pitchFamily="49" charset="0"/>
              </a:rPr>
              <a:t>pred</a:t>
            </a:r>
            <a:r>
              <a:rPr lang="en-US" sz="1800" b="1" dirty="0">
                <a:solidFill>
                  <a:srgbClr val="3D85C6"/>
                </a:solidFill>
                <a:latin typeface="Consolas" panose="020B0609020204030204" pitchFamily="49" charset="0"/>
                <a:cs typeface="Consolas" panose="020B0609020204030204" pitchFamily="49" charset="0"/>
              </a:rPr>
              <a:t>&gt; &lt;if-true&gt; [if-false])</a:t>
            </a:r>
            <a:endParaRPr lang="en-US" sz="1800" b="1" dirty="0">
              <a:latin typeface="Consolas" panose="020B0609020204030204" pitchFamily="49" charset="0"/>
              <a:cs typeface="Consolas" panose="020B0609020204030204" pitchFamily="49" charset="0"/>
            </a:endParaRPr>
          </a:p>
          <a:p>
            <a:r>
              <a:rPr lang="en-US" sz="1800" b="1" dirty="0">
                <a:latin typeface="Nunito" pitchFamily="2" charset="77"/>
              </a:rPr>
              <a:t>Step 1. </a:t>
            </a:r>
            <a:r>
              <a:rPr lang="en-US" sz="1800" dirty="0">
                <a:latin typeface="Nunito" pitchFamily="2" charset="77"/>
              </a:rPr>
              <a:t>Evaluate the predicate.</a:t>
            </a:r>
          </a:p>
          <a:p>
            <a:r>
              <a:rPr lang="en-US" sz="1800" b="1" dirty="0">
                <a:latin typeface="Nunito" pitchFamily="2" charset="77"/>
              </a:rPr>
              <a:t>Step 2. </a:t>
            </a:r>
            <a:r>
              <a:rPr lang="en-US" sz="1800" dirty="0">
                <a:latin typeface="Nunito" pitchFamily="2" charset="77"/>
              </a:rPr>
              <a:t>If the predicate isn't </a:t>
            </a:r>
            <a:r>
              <a:rPr lang="en-US" sz="1800" dirty="0">
                <a:solidFill>
                  <a:srgbClr val="3D85C6"/>
                </a:solidFill>
                <a:latin typeface="Nunito" pitchFamily="2" charset="77"/>
              </a:rPr>
              <a:t>#f</a:t>
            </a:r>
            <a:r>
              <a:rPr lang="en-US" sz="1800" dirty="0">
                <a:latin typeface="Nunito" pitchFamily="2" charset="77"/>
              </a:rPr>
              <a:t>, evaluate </a:t>
            </a:r>
            <a:r>
              <a:rPr lang="en-US" sz="1800" dirty="0">
                <a:solidFill>
                  <a:srgbClr val="3D85C6"/>
                </a:solidFill>
                <a:latin typeface="Nunito" pitchFamily="2" charset="77"/>
              </a:rPr>
              <a:t>&lt;if-true&gt;</a:t>
            </a:r>
            <a:r>
              <a:rPr lang="en-US" sz="1800" dirty="0">
                <a:latin typeface="Nunito" pitchFamily="2" charset="77"/>
              </a:rPr>
              <a:t> and return the value. Otherwise, evaluate </a:t>
            </a:r>
            <a:r>
              <a:rPr lang="en-US" sz="1800" dirty="0">
                <a:solidFill>
                  <a:srgbClr val="3D85C6"/>
                </a:solidFill>
                <a:latin typeface="Nunito" pitchFamily="2" charset="77"/>
              </a:rPr>
              <a:t>[if-false]</a:t>
            </a:r>
            <a:r>
              <a:rPr lang="en-US" sz="1800" dirty="0">
                <a:latin typeface="Nunito" pitchFamily="2" charset="77"/>
              </a:rPr>
              <a:t> and return the value.</a:t>
            </a:r>
          </a:p>
          <a:p>
            <a:endParaRPr lang="en-US" dirty="0"/>
          </a:p>
        </p:txBody>
      </p:sp>
      <p:sp>
        <p:nvSpPr>
          <p:cNvPr id="6" name="Rounded Rectangle 5">
            <a:extLst>
              <a:ext uri="{FF2B5EF4-FFF2-40B4-BE49-F238E27FC236}">
                <a16:creationId xmlns:a16="http://schemas.microsoft.com/office/drawing/2014/main" id="{8DDD1ED5-5068-DF4D-AEBA-B50BC4BD50AC}"/>
              </a:ext>
            </a:extLst>
          </p:cNvPr>
          <p:cNvSpPr/>
          <p:nvPr/>
        </p:nvSpPr>
        <p:spPr>
          <a:xfrm>
            <a:off x="6820187" y="3551872"/>
            <a:ext cx="2075616" cy="56636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dirty="0"/>
              <a:t>Taken from Tammy’s 6/10 Lecture, Slide 18</a:t>
            </a:r>
          </a:p>
        </p:txBody>
      </p:sp>
    </p:spTree>
    <p:extLst>
      <p:ext uri="{BB962C8B-B14F-4D97-AF65-F5344CB8AC3E}">
        <p14:creationId xmlns:p14="http://schemas.microsoft.com/office/powerpoint/2010/main" val="3664788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Cond</a:t>
            </a:r>
            <a:endParaRPr dirty="0"/>
          </a:p>
        </p:txBody>
      </p:sp>
      <p:sp>
        <p:nvSpPr>
          <p:cNvPr id="2" name="TextBox 1">
            <a:extLst>
              <a:ext uri="{FF2B5EF4-FFF2-40B4-BE49-F238E27FC236}">
                <a16:creationId xmlns:a16="http://schemas.microsoft.com/office/drawing/2014/main" id="{6E71AF31-30F7-6147-954D-42908EF51E85}"/>
              </a:ext>
            </a:extLst>
          </p:cNvPr>
          <p:cNvSpPr txBox="1"/>
          <p:nvPr/>
        </p:nvSpPr>
        <p:spPr>
          <a:xfrm>
            <a:off x="735645" y="1718797"/>
            <a:ext cx="5335146" cy="2031325"/>
          </a:xfrm>
          <a:prstGeom prst="rect">
            <a:avLst/>
          </a:prstGeom>
          <a:noFill/>
        </p:spPr>
        <p:txBody>
          <a:bodyPr wrap="square" rtlCol="0">
            <a:spAutoFit/>
          </a:bodyPr>
          <a:lstStyle/>
          <a:p>
            <a:pPr lvl="0"/>
            <a:r>
              <a:rPr lang="en" sz="1800" dirty="0">
                <a:latin typeface="Consolas"/>
                <a:ea typeface="Consolas"/>
                <a:cs typeface="Consolas"/>
                <a:sym typeface="Consolas"/>
              </a:rPr>
              <a:t>(</a:t>
            </a:r>
            <a:r>
              <a:rPr lang="en" sz="1800" dirty="0" err="1">
                <a:solidFill>
                  <a:srgbClr val="104BC5"/>
                </a:solidFill>
                <a:latin typeface="Consolas"/>
                <a:ea typeface="Consolas"/>
                <a:cs typeface="Consolas"/>
                <a:sym typeface="Consolas"/>
              </a:rPr>
              <a:t>cond</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1&gt; &lt;expression 1&gt;</a:t>
            </a:r>
            <a:r>
              <a:rPr lang="en" sz="1800" dirty="0">
                <a:latin typeface="Consolas"/>
                <a:ea typeface="Consolas"/>
                <a:cs typeface="Consolas"/>
                <a:sym typeface="Consolas"/>
              </a:rPr>
              <a:t>)</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2&gt; &lt;expression 2&gt;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n&gt; &lt;expression 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else &lt;else-expression&gt;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latin typeface="Consolas"/>
                <a:ea typeface="Consolas"/>
                <a:cs typeface="Consolas"/>
                <a:sym typeface="Consolas"/>
              </a:rPr>
              <a:t>)</a:t>
            </a:r>
          </a:p>
        </p:txBody>
      </p:sp>
      <p:sp>
        <p:nvSpPr>
          <p:cNvPr id="4" name="Rounded Rectangle 3">
            <a:extLst>
              <a:ext uri="{FF2B5EF4-FFF2-40B4-BE49-F238E27FC236}">
                <a16:creationId xmlns:a16="http://schemas.microsoft.com/office/drawing/2014/main" id="{9A372F56-00AC-7241-95F4-3B116BB817F6}"/>
              </a:ext>
            </a:extLst>
          </p:cNvPr>
          <p:cNvSpPr/>
          <p:nvPr/>
        </p:nvSpPr>
        <p:spPr>
          <a:xfrm>
            <a:off x="5403899" y="1430039"/>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Very similar to if/else and if/</a:t>
            </a:r>
            <a:r>
              <a:rPr lang="en-US" dirty="0" err="1"/>
              <a:t>elif</a:t>
            </a:r>
            <a:r>
              <a:rPr lang="en-US" dirty="0"/>
              <a:t>/else clauses in Python</a:t>
            </a:r>
          </a:p>
        </p:txBody>
      </p:sp>
    </p:spTree>
    <p:extLst>
      <p:ext uri="{BB962C8B-B14F-4D97-AF65-F5344CB8AC3E}">
        <p14:creationId xmlns:p14="http://schemas.microsoft.com/office/powerpoint/2010/main" val="1952237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Cond</a:t>
            </a:r>
            <a:endParaRPr dirty="0"/>
          </a:p>
        </p:txBody>
      </p:sp>
      <p:sp>
        <p:nvSpPr>
          <p:cNvPr id="2" name="TextBox 1">
            <a:extLst>
              <a:ext uri="{FF2B5EF4-FFF2-40B4-BE49-F238E27FC236}">
                <a16:creationId xmlns:a16="http://schemas.microsoft.com/office/drawing/2014/main" id="{6E71AF31-30F7-6147-954D-42908EF51E85}"/>
              </a:ext>
            </a:extLst>
          </p:cNvPr>
          <p:cNvSpPr txBox="1"/>
          <p:nvPr/>
        </p:nvSpPr>
        <p:spPr>
          <a:xfrm>
            <a:off x="735645" y="1718797"/>
            <a:ext cx="5335146" cy="2031325"/>
          </a:xfrm>
          <a:prstGeom prst="rect">
            <a:avLst/>
          </a:prstGeom>
          <a:noFill/>
        </p:spPr>
        <p:txBody>
          <a:bodyPr wrap="square" rtlCol="0">
            <a:spAutoFit/>
          </a:bodyPr>
          <a:lstStyle/>
          <a:p>
            <a:pPr lvl="0"/>
            <a:r>
              <a:rPr lang="en" sz="1800" dirty="0">
                <a:latin typeface="Consolas"/>
                <a:ea typeface="Consolas"/>
                <a:cs typeface="Consolas"/>
                <a:sym typeface="Consolas"/>
              </a:rPr>
              <a:t>(</a:t>
            </a:r>
            <a:r>
              <a:rPr lang="en" sz="1800" dirty="0" err="1">
                <a:solidFill>
                  <a:srgbClr val="104BC5"/>
                </a:solidFill>
                <a:latin typeface="Consolas"/>
                <a:ea typeface="Consolas"/>
                <a:cs typeface="Consolas"/>
                <a:sym typeface="Consolas"/>
              </a:rPr>
              <a:t>cond</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1&gt; &lt;expression 1&gt;</a:t>
            </a:r>
            <a:r>
              <a:rPr lang="en" sz="1800" dirty="0">
                <a:latin typeface="Consolas"/>
                <a:ea typeface="Consolas"/>
                <a:cs typeface="Consolas"/>
                <a:sym typeface="Consolas"/>
              </a:rPr>
              <a:t>)</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2&gt; &lt;expression 2&gt;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n&gt; &lt;expression 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else &lt;else-expression&gt;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latin typeface="Consolas"/>
                <a:ea typeface="Consolas"/>
                <a:cs typeface="Consolas"/>
                <a:sym typeface="Consolas"/>
              </a:rPr>
              <a:t>)</a:t>
            </a:r>
          </a:p>
        </p:txBody>
      </p:sp>
      <p:sp>
        <p:nvSpPr>
          <p:cNvPr id="4" name="Rounded Rectangle 3">
            <a:extLst>
              <a:ext uri="{FF2B5EF4-FFF2-40B4-BE49-F238E27FC236}">
                <a16:creationId xmlns:a16="http://schemas.microsoft.com/office/drawing/2014/main" id="{9A372F56-00AC-7241-95F4-3B116BB817F6}"/>
              </a:ext>
            </a:extLst>
          </p:cNvPr>
          <p:cNvSpPr/>
          <p:nvPr/>
        </p:nvSpPr>
        <p:spPr>
          <a:xfrm>
            <a:off x="5403899" y="1430039"/>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Very similar to if/else and if/</a:t>
            </a:r>
            <a:r>
              <a:rPr lang="en-US" dirty="0" err="1"/>
              <a:t>elif</a:t>
            </a:r>
            <a:r>
              <a:rPr lang="en-US" dirty="0"/>
              <a:t>/else clauses in Python</a:t>
            </a:r>
          </a:p>
        </p:txBody>
      </p:sp>
      <p:sp>
        <p:nvSpPr>
          <p:cNvPr id="5" name="Rounded Rectangle 4">
            <a:extLst>
              <a:ext uri="{FF2B5EF4-FFF2-40B4-BE49-F238E27FC236}">
                <a16:creationId xmlns:a16="http://schemas.microsoft.com/office/drawing/2014/main" id="{87CF9101-0F74-3140-9E6C-7B2EBD299959}"/>
              </a:ext>
            </a:extLst>
          </p:cNvPr>
          <p:cNvSpPr/>
          <p:nvPr/>
        </p:nvSpPr>
        <p:spPr>
          <a:xfrm>
            <a:off x="2473498" y="928150"/>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Parentheses around every predicate, expression pair!!!</a:t>
            </a:r>
          </a:p>
        </p:txBody>
      </p:sp>
      <p:cxnSp>
        <p:nvCxnSpPr>
          <p:cNvPr id="8" name="Straight Arrow Connector 7">
            <a:extLst>
              <a:ext uri="{FF2B5EF4-FFF2-40B4-BE49-F238E27FC236}">
                <a16:creationId xmlns:a16="http://schemas.microsoft.com/office/drawing/2014/main" id="{809D90DC-4465-8A48-9ED6-110C6155B379}"/>
              </a:ext>
            </a:extLst>
          </p:cNvPr>
          <p:cNvCxnSpPr>
            <a:cxnSpLocks/>
            <a:stCxn id="5" idx="2"/>
          </p:cNvCxnSpPr>
          <p:nvPr/>
        </p:nvCxnSpPr>
        <p:spPr>
          <a:xfrm flipH="1">
            <a:off x="1118301" y="1533167"/>
            <a:ext cx="2606481" cy="66001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a:extLst>
              <a:ext uri="{FF2B5EF4-FFF2-40B4-BE49-F238E27FC236}">
                <a16:creationId xmlns:a16="http://schemas.microsoft.com/office/drawing/2014/main" id="{0B5981B6-1178-AB4F-B62F-3881C345EBB2}"/>
              </a:ext>
            </a:extLst>
          </p:cNvPr>
          <p:cNvCxnSpPr>
            <a:cxnSpLocks/>
            <a:stCxn id="5" idx="2"/>
          </p:cNvCxnSpPr>
          <p:nvPr/>
        </p:nvCxnSpPr>
        <p:spPr>
          <a:xfrm>
            <a:off x="3724782" y="1533167"/>
            <a:ext cx="1074099" cy="64466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8350618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Cond</a:t>
            </a:r>
            <a:endParaRPr dirty="0"/>
          </a:p>
        </p:txBody>
      </p:sp>
      <p:sp>
        <p:nvSpPr>
          <p:cNvPr id="2" name="TextBox 1">
            <a:extLst>
              <a:ext uri="{FF2B5EF4-FFF2-40B4-BE49-F238E27FC236}">
                <a16:creationId xmlns:a16="http://schemas.microsoft.com/office/drawing/2014/main" id="{6E71AF31-30F7-6147-954D-42908EF51E85}"/>
              </a:ext>
            </a:extLst>
          </p:cNvPr>
          <p:cNvSpPr txBox="1"/>
          <p:nvPr/>
        </p:nvSpPr>
        <p:spPr>
          <a:xfrm>
            <a:off x="735645" y="1718797"/>
            <a:ext cx="5335146" cy="2031325"/>
          </a:xfrm>
          <a:prstGeom prst="rect">
            <a:avLst/>
          </a:prstGeom>
          <a:noFill/>
        </p:spPr>
        <p:txBody>
          <a:bodyPr wrap="square" rtlCol="0">
            <a:spAutoFit/>
          </a:bodyPr>
          <a:lstStyle/>
          <a:p>
            <a:pPr lvl="0"/>
            <a:r>
              <a:rPr lang="en" sz="1800" dirty="0">
                <a:latin typeface="Consolas"/>
                <a:ea typeface="Consolas"/>
                <a:cs typeface="Consolas"/>
                <a:sym typeface="Consolas"/>
              </a:rPr>
              <a:t>(</a:t>
            </a:r>
            <a:r>
              <a:rPr lang="en" sz="1800" dirty="0" err="1">
                <a:solidFill>
                  <a:srgbClr val="104BC5"/>
                </a:solidFill>
                <a:latin typeface="Consolas"/>
                <a:ea typeface="Consolas"/>
                <a:cs typeface="Consolas"/>
                <a:sym typeface="Consolas"/>
              </a:rPr>
              <a:t>cond</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1&gt; &lt;expression 1&gt;</a:t>
            </a:r>
            <a:r>
              <a:rPr lang="en" sz="1800" dirty="0">
                <a:latin typeface="Consolas"/>
                <a:ea typeface="Consolas"/>
                <a:cs typeface="Consolas"/>
                <a:sym typeface="Consolas"/>
              </a:rPr>
              <a:t>)</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2&gt; &lt;expression 2&gt;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n&gt; &lt;expression 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else &lt;else-expression&gt;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latin typeface="Consolas"/>
                <a:ea typeface="Consolas"/>
                <a:cs typeface="Consolas"/>
                <a:sym typeface="Consolas"/>
              </a:rPr>
              <a:t>)</a:t>
            </a:r>
          </a:p>
        </p:txBody>
      </p:sp>
      <p:sp>
        <p:nvSpPr>
          <p:cNvPr id="4" name="Rounded Rectangle 3">
            <a:extLst>
              <a:ext uri="{FF2B5EF4-FFF2-40B4-BE49-F238E27FC236}">
                <a16:creationId xmlns:a16="http://schemas.microsoft.com/office/drawing/2014/main" id="{9A372F56-00AC-7241-95F4-3B116BB817F6}"/>
              </a:ext>
            </a:extLst>
          </p:cNvPr>
          <p:cNvSpPr/>
          <p:nvPr/>
        </p:nvSpPr>
        <p:spPr>
          <a:xfrm>
            <a:off x="5403899" y="1430039"/>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Very similar to if/else and if/</a:t>
            </a:r>
            <a:r>
              <a:rPr lang="en-US" dirty="0" err="1"/>
              <a:t>elif</a:t>
            </a:r>
            <a:r>
              <a:rPr lang="en-US" dirty="0"/>
              <a:t>/else clauses in Python</a:t>
            </a:r>
          </a:p>
        </p:txBody>
      </p:sp>
      <p:sp>
        <p:nvSpPr>
          <p:cNvPr id="5" name="Rounded Rectangle 4">
            <a:extLst>
              <a:ext uri="{FF2B5EF4-FFF2-40B4-BE49-F238E27FC236}">
                <a16:creationId xmlns:a16="http://schemas.microsoft.com/office/drawing/2014/main" id="{87CF9101-0F74-3140-9E6C-7B2EBD299959}"/>
              </a:ext>
            </a:extLst>
          </p:cNvPr>
          <p:cNvSpPr/>
          <p:nvPr/>
        </p:nvSpPr>
        <p:spPr>
          <a:xfrm>
            <a:off x="2473498" y="928150"/>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Parentheses around every predicate, expression pair!!!</a:t>
            </a:r>
          </a:p>
        </p:txBody>
      </p:sp>
      <p:cxnSp>
        <p:nvCxnSpPr>
          <p:cNvPr id="8" name="Straight Arrow Connector 7">
            <a:extLst>
              <a:ext uri="{FF2B5EF4-FFF2-40B4-BE49-F238E27FC236}">
                <a16:creationId xmlns:a16="http://schemas.microsoft.com/office/drawing/2014/main" id="{809D90DC-4465-8A48-9ED6-110C6155B379}"/>
              </a:ext>
            </a:extLst>
          </p:cNvPr>
          <p:cNvCxnSpPr>
            <a:cxnSpLocks/>
            <a:stCxn id="5" idx="2"/>
          </p:cNvCxnSpPr>
          <p:nvPr/>
        </p:nvCxnSpPr>
        <p:spPr>
          <a:xfrm flipH="1">
            <a:off x="1118301" y="1533167"/>
            <a:ext cx="2606481" cy="66001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a:extLst>
              <a:ext uri="{FF2B5EF4-FFF2-40B4-BE49-F238E27FC236}">
                <a16:creationId xmlns:a16="http://schemas.microsoft.com/office/drawing/2014/main" id="{0B5981B6-1178-AB4F-B62F-3881C345EBB2}"/>
              </a:ext>
            </a:extLst>
          </p:cNvPr>
          <p:cNvCxnSpPr>
            <a:cxnSpLocks/>
            <a:stCxn id="5" idx="2"/>
          </p:cNvCxnSpPr>
          <p:nvPr/>
        </p:nvCxnSpPr>
        <p:spPr>
          <a:xfrm>
            <a:off x="3724782" y="1533167"/>
            <a:ext cx="1074099" cy="64466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sp>
        <p:nvSpPr>
          <p:cNvPr id="9" name="Rounded Rectangle 8">
            <a:extLst>
              <a:ext uri="{FF2B5EF4-FFF2-40B4-BE49-F238E27FC236}">
                <a16:creationId xmlns:a16="http://schemas.microsoft.com/office/drawing/2014/main" id="{F829BCE7-E30A-0542-838C-F411F7C52BF6}"/>
              </a:ext>
            </a:extLst>
          </p:cNvPr>
          <p:cNvSpPr/>
          <p:nvPr/>
        </p:nvSpPr>
        <p:spPr>
          <a:xfrm>
            <a:off x="4093178" y="3162587"/>
            <a:ext cx="1765776" cy="336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Must have an else!!</a:t>
            </a:r>
          </a:p>
        </p:txBody>
      </p:sp>
    </p:spTree>
    <p:extLst>
      <p:ext uri="{BB962C8B-B14F-4D97-AF65-F5344CB8AC3E}">
        <p14:creationId xmlns:p14="http://schemas.microsoft.com/office/powerpoint/2010/main" val="6981690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9">
            <a:extLst>
              <a:ext uri="{FF2B5EF4-FFF2-40B4-BE49-F238E27FC236}">
                <a16:creationId xmlns:a16="http://schemas.microsoft.com/office/drawing/2014/main" id="{07824910-0D3F-3E4B-B9D8-F71C5426DCF4}"/>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Cond</a:t>
            </a:r>
            <a:endParaRPr dirty="0"/>
          </a:p>
        </p:txBody>
      </p:sp>
      <p:sp>
        <p:nvSpPr>
          <p:cNvPr id="2" name="TextBox 1">
            <a:extLst>
              <a:ext uri="{FF2B5EF4-FFF2-40B4-BE49-F238E27FC236}">
                <a16:creationId xmlns:a16="http://schemas.microsoft.com/office/drawing/2014/main" id="{6E71AF31-30F7-6147-954D-42908EF51E85}"/>
              </a:ext>
            </a:extLst>
          </p:cNvPr>
          <p:cNvSpPr txBox="1"/>
          <p:nvPr/>
        </p:nvSpPr>
        <p:spPr>
          <a:xfrm>
            <a:off x="735645" y="1718797"/>
            <a:ext cx="5335146" cy="2031325"/>
          </a:xfrm>
          <a:prstGeom prst="rect">
            <a:avLst/>
          </a:prstGeom>
          <a:noFill/>
        </p:spPr>
        <p:txBody>
          <a:bodyPr wrap="square" rtlCol="0">
            <a:spAutoFit/>
          </a:bodyPr>
          <a:lstStyle/>
          <a:p>
            <a:pPr lvl="0"/>
            <a:r>
              <a:rPr lang="en" sz="1800" dirty="0">
                <a:latin typeface="Consolas"/>
                <a:ea typeface="Consolas"/>
                <a:cs typeface="Consolas"/>
                <a:sym typeface="Consolas"/>
              </a:rPr>
              <a:t>(</a:t>
            </a:r>
            <a:r>
              <a:rPr lang="en" sz="1800" dirty="0" err="1">
                <a:solidFill>
                  <a:srgbClr val="104BC5"/>
                </a:solidFill>
                <a:latin typeface="Consolas"/>
                <a:ea typeface="Consolas"/>
                <a:cs typeface="Consolas"/>
                <a:sym typeface="Consolas"/>
              </a:rPr>
              <a:t>cond</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1&gt; &lt;expression 1&gt;</a:t>
            </a:r>
            <a:r>
              <a:rPr lang="en" sz="1800" dirty="0">
                <a:latin typeface="Consolas"/>
                <a:ea typeface="Consolas"/>
                <a:cs typeface="Consolas"/>
                <a:sym typeface="Consolas"/>
              </a:rPr>
              <a:t>)</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2&gt; &lt;expression 2&gt;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&lt;predicate n&gt; &lt;expression 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solidFill>
                  <a:srgbClr val="104BC5"/>
                </a:solidFill>
                <a:latin typeface="Consolas"/>
                <a:ea typeface="Consolas"/>
                <a:cs typeface="Consolas"/>
                <a:sym typeface="Consolas"/>
              </a:rPr>
              <a:t>  </a:t>
            </a:r>
            <a:r>
              <a:rPr lang="en" sz="1800" dirty="0">
                <a:latin typeface="Consolas"/>
                <a:ea typeface="Consolas"/>
                <a:cs typeface="Consolas"/>
                <a:sym typeface="Consolas"/>
              </a:rPr>
              <a:t>(</a:t>
            </a:r>
            <a:r>
              <a:rPr lang="en" sz="1800" dirty="0">
                <a:solidFill>
                  <a:srgbClr val="104BC5"/>
                </a:solidFill>
                <a:latin typeface="Consolas"/>
                <a:ea typeface="Consolas"/>
                <a:cs typeface="Consolas"/>
                <a:sym typeface="Consolas"/>
              </a:rPr>
              <a:t>else &lt;else-expression&gt;</a:t>
            </a:r>
            <a:r>
              <a:rPr lang="en" sz="1800" dirty="0">
                <a:latin typeface="Consolas"/>
                <a:ea typeface="Consolas"/>
                <a:cs typeface="Consolas"/>
                <a:sym typeface="Consolas"/>
              </a:rPr>
              <a:t>)</a:t>
            </a:r>
            <a:endParaRPr lang="en" sz="1800" dirty="0">
              <a:solidFill>
                <a:srgbClr val="104BC5"/>
              </a:solidFill>
              <a:latin typeface="Consolas"/>
              <a:ea typeface="Consolas"/>
              <a:cs typeface="Consolas"/>
              <a:sym typeface="Consolas"/>
            </a:endParaRPr>
          </a:p>
          <a:p>
            <a:pPr lvl="0"/>
            <a:r>
              <a:rPr lang="en" sz="1800" dirty="0">
                <a:latin typeface="Consolas"/>
                <a:ea typeface="Consolas"/>
                <a:cs typeface="Consolas"/>
                <a:sym typeface="Consolas"/>
              </a:rPr>
              <a:t>)</a:t>
            </a:r>
          </a:p>
        </p:txBody>
      </p:sp>
      <p:sp>
        <p:nvSpPr>
          <p:cNvPr id="4" name="Rounded Rectangle 3">
            <a:extLst>
              <a:ext uri="{FF2B5EF4-FFF2-40B4-BE49-F238E27FC236}">
                <a16:creationId xmlns:a16="http://schemas.microsoft.com/office/drawing/2014/main" id="{9A372F56-00AC-7241-95F4-3B116BB817F6}"/>
              </a:ext>
            </a:extLst>
          </p:cNvPr>
          <p:cNvSpPr/>
          <p:nvPr/>
        </p:nvSpPr>
        <p:spPr>
          <a:xfrm>
            <a:off x="5403899" y="1430039"/>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Very similar to if/else and if/</a:t>
            </a:r>
            <a:r>
              <a:rPr lang="en-US" dirty="0" err="1"/>
              <a:t>elif</a:t>
            </a:r>
            <a:r>
              <a:rPr lang="en-US" dirty="0"/>
              <a:t>/else clauses in Python</a:t>
            </a:r>
          </a:p>
        </p:txBody>
      </p:sp>
      <p:sp>
        <p:nvSpPr>
          <p:cNvPr id="5" name="Rounded Rectangle 4">
            <a:extLst>
              <a:ext uri="{FF2B5EF4-FFF2-40B4-BE49-F238E27FC236}">
                <a16:creationId xmlns:a16="http://schemas.microsoft.com/office/drawing/2014/main" id="{87CF9101-0F74-3140-9E6C-7B2EBD299959}"/>
              </a:ext>
            </a:extLst>
          </p:cNvPr>
          <p:cNvSpPr/>
          <p:nvPr/>
        </p:nvSpPr>
        <p:spPr>
          <a:xfrm>
            <a:off x="2473498" y="928150"/>
            <a:ext cx="2502568" cy="605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Parentheses around every predicate, expression pair!!!</a:t>
            </a:r>
          </a:p>
        </p:txBody>
      </p:sp>
      <p:cxnSp>
        <p:nvCxnSpPr>
          <p:cNvPr id="8" name="Straight Arrow Connector 7">
            <a:extLst>
              <a:ext uri="{FF2B5EF4-FFF2-40B4-BE49-F238E27FC236}">
                <a16:creationId xmlns:a16="http://schemas.microsoft.com/office/drawing/2014/main" id="{809D90DC-4465-8A48-9ED6-110C6155B379}"/>
              </a:ext>
            </a:extLst>
          </p:cNvPr>
          <p:cNvCxnSpPr>
            <a:cxnSpLocks/>
            <a:stCxn id="5" idx="2"/>
          </p:cNvCxnSpPr>
          <p:nvPr/>
        </p:nvCxnSpPr>
        <p:spPr>
          <a:xfrm flipH="1">
            <a:off x="1118301" y="1533167"/>
            <a:ext cx="2606481" cy="66001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a:extLst>
              <a:ext uri="{FF2B5EF4-FFF2-40B4-BE49-F238E27FC236}">
                <a16:creationId xmlns:a16="http://schemas.microsoft.com/office/drawing/2014/main" id="{0B5981B6-1178-AB4F-B62F-3881C345EBB2}"/>
              </a:ext>
            </a:extLst>
          </p:cNvPr>
          <p:cNvCxnSpPr>
            <a:cxnSpLocks/>
            <a:stCxn id="5" idx="2"/>
          </p:cNvCxnSpPr>
          <p:nvPr/>
        </p:nvCxnSpPr>
        <p:spPr>
          <a:xfrm>
            <a:off x="3724782" y="1533167"/>
            <a:ext cx="1074099" cy="644668"/>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sp>
        <p:nvSpPr>
          <p:cNvPr id="9" name="Rounded Rectangle 8">
            <a:extLst>
              <a:ext uri="{FF2B5EF4-FFF2-40B4-BE49-F238E27FC236}">
                <a16:creationId xmlns:a16="http://schemas.microsoft.com/office/drawing/2014/main" id="{F829BCE7-E30A-0542-838C-F411F7C52BF6}"/>
              </a:ext>
            </a:extLst>
          </p:cNvPr>
          <p:cNvSpPr/>
          <p:nvPr/>
        </p:nvSpPr>
        <p:spPr>
          <a:xfrm>
            <a:off x="4093178" y="3162587"/>
            <a:ext cx="1765776" cy="336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Must have an else!!</a:t>
            </a:r>
          </a:p>
        </p:txBody>
      </p:sp>
      <p:sp>
        <p:nvSpPr>
          <p:cNvPr id="12" name="Rounded Rectangle 11">
            <a:extLst>
              <a:ext uri="{FF2B5EF4-FFF2-40B4-BE49-F238E27FC236}">
                <a16:creationId xmlns:a16="http://schemas.microsoft.com/office/drawing/2014/main" id="{07002372-8D44-A44F-BEDA-CA677821B2E2}"/>
              </a:ext>
            </a:extLst>
          </p:cNvPr>
          <p:cNvSpPr/>
          <p:nvPr/>
        </p:nvSpPr>
        <p:spPr>
          <a:xfrm>
            <a:off x="3534192" y="4397990"/>
            <a:ext cx="2075616" cy="33688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dirty="0"/>
              <a:t>Read more on your lab!</a:t>
            </a:r>
          </a:p>
        </p:txBody>
      </p:sp>
    </p:spTree>
    <p:extLst>
      <p:ext uri="{BB962C8B-B14F-4D97-AF65-F5344CB8AC3E}">
        <p14:creationId xmlns:p14="http://schemas.microsoft.com/office/powerpoint/2010/main" val="4312999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05B39-7858-4D4E-836B-72ED011FD96E}"/>
              </a:ext>
            </a:extLst>
          </p:cNvPr>
          <p:cNvSpPr>
            <a:spLocks noGrp="1"/>
          </p:cNvSpPr>
          <p:nvPr>
            <p:ph type="title"/>
          </p:nvPr>
        </p:nvSpPr>
        <p:spPr/>
        <p:txBody>
          <a:bodyPr/>
          <a:lstStyle/>
          <a:p>
            <a:r>
              <a:rPr lang="en-US" dirty="0"/>
              <a:t>First thing to check when it errors</a:t>
            </a:r>
          </a:p>
        </p:txBody>
      </p:sp>
      <p:sp>
        <p:nvSpPr>
          <p:cNvPr id="3" name="Text Placeholder 2">
            <a:extLst>
              <a:ext uri="{FF2B5EF4-FFF2-40B4-BE49-F238E27FC236}">
                <a16:creationId xmlns:a16="http://schemas.microsoft.com/office/drawing/2014/main" id="{CDC6F738-2B3E-C847-A2DC-E078C09D2484}"/>
              </a:ext>
            </a:extLst>
          </p:cNvPr>
          <p:cNvSpPr>
            <a:spLocks noGrp="1"/>
          </p:cNvSpPr>
          <p:nvPr>
            <p:ph type="body" idx="1"/>
          </p:nvPr>
        </p:nvSpPr>
        <p:spPr/>
        <p:txBody>
          <a:bodyPr/>
          <a:lstStyle/>
          <a:p>
            <a:r>
              <a:rPr lang="en-US" sz="2000" dirty="0"/>
              <a:t>Unknown identifier? Some weird error you don’t know. Check your parentheses, honestly, that’s probably it. Everywhere. Do yourself a favor and always open/close them immediately.</a:t>
            </a:r>
          </a:p>
        </p:txBody>
      </p:sp>
    </p:spTree>
    <p:extLst>
      <p:ext uri="{BB962C8B-B14F-4D97-AF65-F5344CB8AC3E}">
        <p14:creationId xmlns:p14="http://schemas.microsoft.com/office/powerpoint/2010/main" val="1276837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01" name="Shape 301"/>
          <p:cNvSpPr txBox="1"/>
          <p:nvPr/>
        </p:nvSpPr>
        <p:spPr>
          <a:xfrm>
            <a:off x="3845950" y="1597875"/>
            <a:ext cx="3985800" cy="3457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1800">
              <a:latin typeface="Consolas"/>
              <a:ea typeface="Consolas"/>
              <a:cs typeface="Consolas"/>
              <a:sym typeface="Consolas"/>
            </a:endParaRPr>
          </a:p>
        </p:txBody>
      </p:sp>
      <p:sp>
        <p:nvSpPr>
          <p:cNvPr id="302" name="Shape 302"/>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a:spcBef>
                <a:spcPts val="0"/>
              </a:spcBef>
              <a:spcAft>
                <a:spcPts val="0"/>
              </a:spcAft>
              <a:buNone/>
            </a:pPr>
            <a:r>
              <a:rPr lang="en" sz="1800" dirty="0">
                <a:latin typeface="Consolas"/>
                <a:ea typeface="Consolas"/>
                <a:cs typeface="Consolas"/>
                <a:sym typeface="Consolas"/>
              </a:rPr>
              <a:t>7</a:t>
            </a:r>
            <a:endParaRPr sz="1800" dirty="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C2A9B6"/>
                </a:solidFill>
                <a:latin typeface="Consolas"/>
                <a:ea typeface="Consolas"/>
                <a:cs typeface="Consolas"/>
                <a:sym typeface="Consolas"/>
              </a:rPr>
              <a:t>add</a:t>
            </a:r>
            <a:r>
              <a:rPr lang="en" sz="1800" dirty="0">
                <a:solidFill>
                  <a:srgbClr val="EAD1DC"/>
                </a:solidFill>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solidFill>
                  <a:srgbClr val="C2A9B6"/>
                </a:solidFill>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endParaRPr sz="1800" dirty="0">
              <a:latin typeface="Consolas"/>
              <a:ea typeface="Consolas"/>
              <a:cs typeface="Consolas"/>
              <a:sym typeface="Consolas"/>
            </a:endParaRPr>
          </a:p>
        </p:txBody>
      </p:sp>
      <p:sp>
        <p:nvSpPr>
          <p:cNvPr id="314" name="Shape 314"/>
          <p:cNvSpPr txBox="1"/>
          <p:nvPr/>
        </p:nvSpPr>
        <p:spPr>
          <a:xfrm>
            <a:off x="6119725" y="1566375"/>
            <a:ext cx="335100" cy="393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dirty="0">
                <a:latin typeface="Consolas"/>
                <a:ea typeface="Consolas"/>
                <a:cs typeface="Consolas"/>
                <a:sym typeface="Consolas"/>
              </a:rPr>
              <a:t>(</a:t>
            </a:r>
            <a:endParaRPr sz="1800" dirty="0">
              <a:latin typeface="Consolas"/>
              <a:ea typeface="Consolas"/>
              <a:cs typeface="Consolas"/>
              <a:sym typeface="Consolas"/>
            </a:endParaRPr>
          </a:p>
        </p:txBody>
      </p:sp>
      <p:sp>
        <p:nvSpPr>
          <p:cNvPr id="2" name="TextBox 1">
            <a:extLst>
              <a:ext uri="{FF2B5EF4-FFF2-40B4-BE49-F238E27FC236}">
                <a16:creationId xmlns:a16="http://schemas.microsoft.com/office/drawing/2014/main" id="{7D523DB5-5B03-874C-A904-78044CA3C23F}"/>
              </a:ext>
            </a:extLst>
          </p:cNvPr>
          <p:cNvSpPr txBox="1"/>
          <p:nvPr/>
        </p:nvSpPr>
        <p:spPr>
          <a:xfrm>
            <a:off x="5738980" y="1613564"/>
            <a:ext cx="629055" cy="369332"/>
          </a:xfrm>
          <a:prstGeom prst="rect">
            <a:avLst/>
          </a:prstGeom>
          <a:noFill/>
        </p:spPr>
        <p:txBody>
          <a:bodyPr wrap="square" rtlCol="0">
            <a:spAutoFit/>
          </a:bodyPr>
          <a:lstStyle/>
          <a:p>
            <a:r>
              <a:rPr lang="en-US" sz="1800" dirty="0">
                <a:solidFill>
                  <a:srgbClr val="104BC5"/>
                </a:solidFill>
                <a:latin typeface="Consolas" panose="020B0609020204030204" pitchFamily="49" charset="0"/>
                <a:cs typeface="Consolas" panose="020B0609020204030204" pitchFamily="49" charset="0"/>
              </a:rPr>
              <a:t>add</a:t>
            </a:r>
          </a:p>
        </p:txBody>
      </p:sp>
      <p:sp>
        <p:nvSpPr>
          <p:cNvPr id="3" name="TextBox 2">
            <a:extLst>
              <a:ext uri="{FF2B5EF4-FFF2-40B4-BE49-F238E27FC236}">
                <a16:creationId xmlns:a16="http://schemas.microsoft.com/office/drawing/2014/main" id="{23FD3173-9990-C847-9570-1F741C6692CC}"/>
              </a:ext>
            </a:extLst>
          </p:cNvPr>
          <p:cNvSpPr txBox="1"/>
          <p:nvPr/>
        </p:nvSpPr>
        <p:spPr>
          <a:xfrm>
            <a:off x="6368035" y="1613564"/>
            <a:ext cx="285684" cy="369332"/>
          </a:xfrm>
          <a:prstGeom prst="rect">
            <a:avLst/>
          </a:prstGeom>
          <a:noFill/>
        </p:spPr>
        <p:txBody>
          <a:bodyPr wrap="square" rtlCol="0">
            <a:spAutoFit/>
          </a:bodyPr>
          <a:lstStyle/>
          <a:p>
            <a:r>
              <a:rPr lang="en-US" sz="1800" dirty="0">
                <a:latin typeface="Consolas" panose="020B0609020204030204" pitchFamily="49" charset="0"/>
                <a:cs typeface="Consolas" panose="020B0609020204030204" pitchFamily="49" charset="0"/>
              </a:rPr>
              <a:t>,</a:t>
            </a:r>
          </a:p>
        </p:txBody>
      </p:sp>
      <p:sp>
        <p:nvSpPr>
          <p:cNvPr id="4" name="TextBox 3">
            <a:extLst>
              <a:ext uri="{FF2B5EF4-FFF2-40B4-BE49-F238E27FC236}">
                <a16:creationId xmlns:a16="http://schemas.microsoft.com/office/drawing/2014/main" id="{0171EE10-11B7-D940-9C00-7EC21B09CB7D}"/>
              </a:ext>
            </a:extLst>
          </p:cNvPr>
          <p:cNvSpPr txBox="1"/>
          <p:nvPr/>
        </p:nvSpPr>
        <p:spPr>
          <a:xfrm>
            <a:off x="5870648" y="1613564"/>
            <a:ext cx="343710" cy="369332"/>
          </a:xfrm>
          <a:prstGeom prst="rect">
            <a:avLst/>
          </a:prstGeom>
          <a:noFill/>
        </p:spPr>
        <p:txBody>
          <a:bodyPr wrap="square" rtlCol="0">
            <a:spAutoFit/>
          </a:bodyPr>
          <a:lstStyle/>
          <a:p>
            <a:r>
              <a:rPr lang="en-US" sz="1800" dirty="0">
                <a:solidFill>
                  <a:srgbClr val="104BC5"/>
                </a:solidFill>
                <a:latin typeface="Consolas" panose="020B0609020204030204" pitchFamily="49" charset="0"/>
                <a:cs typeface="Consolas" panose="020B0609020204030204" pitchFamily="49" charset="0"/>
              </a:rPr>
              <a:t>+</a:t>
            </a: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11022E-16 -2.59259E-6 L -0.05486 0.00031 " pathEditMode="relative" rAng="0" ptsTypes="AA">
                                      <p:cBhvr>
                                        <p:cTn id="6" dur="2000" fill="hold"/>
                                        <p:tgtEl>
                                          <p:spTgt spid="314"/>
                                        </p:tgtEl>
                                        <p:attrNameLst>
                                          <p:attrName>ppt_x</p:attrName>
                                          <p:attrName>ppt_y</p:attrName>
                                        </p:attrNameLst>
                                      </p:cBhvr>
                                      <p:rCtr x="-2743" y="0"/>
                                    </p:animMotion>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0" nodeType="clickEffect">
                                  <p:stCondLst>
                                    <p:cond delay="0"/>
                                  </p:stCondLst>
                                  <p:childTnLst>
                                    <p:animEffect transition="out" filter="dissolve">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0" nodeType="clickEffect">
                                  <p:stCondLst>
                                    <p:cond delay="0"/>
                                  </p:stCondLst>
                                  <p:childTnLst>
                                    <p:animEffect transition="out" filter="dissolv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p:bldP spid="2" grpId="0"/>
      <p:bldP spid="3" grpId="0"/>
      <p:bldP spid="4"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8425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Python to Scheme</a:t>
            </a:r>
            <a:endParaRPr/>
          </a:p>
        </p:txBody>
      </p:sp>
      <p:sp>
        <p:nvSpPr>
          <p:cNvPr id="310" name="Shape 310"/>
          <p:cNvSpPr/>
          <p:nvPr/>
        </p:nvSpPr>
        <p:spPr>
          <a:xfrm>
            <a:off x="662975" y="1464375"/>
            <a:ext cx="3606300" cy="3457500"/>
          </a:xfrm>
          <a:prstGeom prst="rect">
            <a:avLst/>
          </a:prstGeom>
          <a:solidFill>
            <a:srgbClr val="D9D9D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1" name="Shape 311"/>
          <p:cNvSpPr/>
          <p:nvPr/>
        </p:nvSpPr>
        <p:spPr>
          <a:xfrm>
            <a:off x="5022125" y="1464375"/>
            <a:ext cx="3606300" cy="3457500"/>
          </a:xfrm>
          <a:prstGeom prst="rect">
            <a:avLst/>
          </a:prstGeom>
          <a:solidFill>
            <a:srgbClr val="EAD1D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EAD1DC"/>
              </a:solidFill>
            </a:endParaRPr>
          </a:p>
        </p:txBody>
      </p:sp>
      <p:sp>
        <p:nvSpPr>
          <p:cNvPr id="312" name="Shape 312"/>
          <p:cNvSpPr txBox="1"/>
          <p:nvPr/>
        </p:nvSpPr>
        <p:spPr>
          <a:xfrm>
            <a:off x="7722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a:latin typeface="Consolas"/>
                <a:ea typeface="Consolas"/>
                <a:cs typeface="Consolas"/>
                <a:sym typeface="Consolas"/>
              </a:rPr>
              <a:t>&gt;&gt;&gt;</a:t>
            </a:r>
            <a:r>
              <a:rPr lang="en" sz="1800" dirty="0">
                <a:latin typeface="Consolas"/>
                <a:ea typeface="Consolas"/>
                <a:cs typeface="Consolas"/>
                <a:sym typeface="Consolas"/>
              </a:rPr>
              <a:t> </a:t>
            </a:r>
            <a:r>
              <a:rPr lang="en" sz="1800" dirty="0">
                <a:solidFill>
                  <a:srgbClr val="1155CC"/>
                </a:solidFill>
                <a:latin typeface="Consolas"/>
                <a:ea typeface="Consolas"/>
                <a:cs typeface="Consolas"/>
                <a:sym typeface="Consolas"/>
              </a:rPr>
              <a:t>add</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3</a:t>
            </a:r>
            <a:r>
              <a:rPr lang="en" sz="1800" dirty="0">
                <a:latin typeface="Consolas"/>
                <a:ea typeface="Consolas"/>
                <a:cs typeface="Consolas"/>
                <a:sym typeface="Consolas"/>
              </a:rPr>
              <a:t>,</a:t>
            </a:r>
            <a:r>
              <a:rPr lang="en" sz="1800" dirty="0">
                <a:solidFill>
                  <a:srgbClr val="38761D"/>
                </a:solidFill>
                <a:latin typeface="Consolas"/>
                <a:ea typeface="Consolas"/>
                <a:cs typeface="Consolas"/>
                <a:sym typeface="Consolas"/>
              </a:rPr>
              <a:t>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endParaRPr sz="1800" dirty="0">
              <a:latin typeface="Consolas"/>
              <a:ea typeface="Consolas"/>
              <a:cs typeface="Consolas"/>
              <a:sym typeface="Consolas"/>
            </a:endParaRPr>
          </a:p>
        </p:txBody>
      </p:sp>
      <p:sp>
        <p:nvSpPr>
          <p:cNvPr id="313" name="Shape 313"/>
          <p:cNvSpPr txBox="1"/>
          <p:nvPr/>
        </p:nvSpPr>
        <p:spPr>
          <a:xfrm>
            <a:off x="5115650" y="1566375"/>
            <a:ext cx="3395100" cy="324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err="1">
                <a:solidFill>
                  <a:srgbClr val="EAD1DC"/>
                </a:solidFill>
                <a:latin typeface="Consolas"/>
                <a:ea typeface="Consolas"/>
                <a:cs typeface="Consolas"/>
                <a:sym typeface="Consolas"/>
              </a:rPr>
              <a:t>scm</a:t>
            </a:r>
            <a:r>
              <a:rPr lang="en" sz="1800" b="1" dirty="0">
                <a:solidFill>
                  <a:srgbClr val="EAD1DC"/>
                </a:solidFill>
                <a:latin typeface="Consolas"/>
                <a:ea typeface="Consolas"/>
                <a:cs typeface="Consolas"/>
                <a:sym typeface="Consolas"/>
              </a:rPr>
              <a:t>&gt;</a:t>
            </a:r>
            <a:r>
              <a:rPr lang="en" sz="1800" dirty="0">
                <a:latin typeface="Consolas"/>
                <a:ea typeface="Consolas"/>
                <a:cs typeface="Consolas"/>
                <a:sym typeface="Consolas"/>
              </a:rPr>
              <a:t> (</a:t>
            </a:r>
            <a:r>
              <a:rPr lang="en" sz="1800" dirty="0">
                <a:solidFill>
                  <a:srgbClr val="104BC5"/>
                </a:solidFill>
                <a:latin typeface="Consolas"/>
                <a:ea typeface="Consolas"/>
                <a:cs typeface="Consolas"/>
                <a:sym typeface="Consolas"/>
              </a:rPr>
              <a:t>+</a:t>
            </a:r>
            <a:r>
              <a:rPr lang="en" sz="1800" dirty="0">
                <a:solidFill>
                  <a:srgbClr val="C2A9B6"/>
                </a:solidFill>
                <a:latin typeface="Consolas"/>
                <a:ea typeface="Consolas"/>
                <a:cs typeface="Consolas"/>
                <a:sym typeface="Consolas"/>
              </a:rPr>
              <a:t> </a:t>
            </a:r>
            <a:r>
              <a:rPr lang="en" sz="1800" dirty="0">
                <a:solidFill>
                  <a:srgbClr val="316B1B"/>
                </a:solidFill>
                <a:latin typeface="Consolas"/>
                <a:ea typeface="Consolas"/>
                <a:cs typeface="Consolas"/>
                <a:sym typeface="Consolas"/>
              </a:rPr>
              <a:t>3 4</a:t>
            </a:r>
            <a:r>
              <a:rPr lang="en" sz="1800" dirty="0">
                <a:latin typeface="Consolas"/>
                <a:ea typeface="Consolas"/>
                <a:cs typeface="Consolas"/>
                <a:sym typeface="Consolas"/>
              </a:rPr>
              <a:t>)</a:t>
            </a:r>
          </a:p>
          <a:p>
            <a:pPr marL="0" lvl="0" indent="0" rtl="0">
              <a:spcBef>
                <a:spcPts val="0"/>
              </a:spcBef>
              <a:spcAft>
                <a:spcPts val="0"/>
              </a:spcAft>
              <a:buNone/>
            </a:pPr>
            <a:r>
              <a:rPr lang="en" sz="1800" dirty="0">
                <a:latin typeface="Consolas"/>
                <a:ea typeface="Consolas"/>
                <a:cs typeface="Consolas"/>
                <a:sym typeface="Consolas"/>
              </a:rPr>
              <a:t>7</a:t>
            </a:r>
            <a:endParaRPr sz="1800" dirty="0">
              <a:latin typeface="Consolas"/>
              <a:ea typeface="Consolas"/>
              <a:cs typeface="Consolas"/>
              <a:sym typeface="Consolas"/>
            </a:endParaRPr>
          </a:p>
        </p:txBody>
      </p:sp>
      <p:sp>
        <p:nvSpPr>
          <p:cNvPr id="13" name="TextBox 12">
            <a:extLst>
              <a:ext uri="{FF2B5EF4-FFF2-40B4-BE49-F238E27FC236}">
                <a16:creationId xmlns:a16="http://schemas.microsoft.com/office/drawing/2014/main" id="{1A394FED-AEFC-624A-922D-864664A585EF}"/>
              </a:ext>
            </a:extLst>
          </p:cNvPr>
          <p:cNvSpPr txBox="1"/>
          <p:nvPr/>
        </p:nvSpPr>
        <p:spPr>
          <a:xfrm>
            <a:off x="5115650" y="1613564"/>
            <a:ext cx="824707" cy="369332"/>
          </a:xfrm>
          <a:prstGeom prst="rect">
            <a:avLst/>
          </a:prstGeom>
          <a:noFill/>
        </p:spPr>
        <p:txBody>
          <a:bodyPr wrap="square" rtlCol="0">
            <a:spAutoFit/>
          </a:bodyPr>
          <a:lstStyle/>
          <a:p>
            <a:r>
              <a:rPr lang="en-US" sz="1800" b="1" dirty="0" err="1">
                <a:solidFill>
                  <a:srgbClr val="AA6225"/>
                </a:solidFill>
                <a:latin typeface="Consolas" panose="020B0609020204030204" pitchFamily="49" charset="0"/>
                <a:cs typeface="Consolas" panose="020B0609020204030204" pitchFamily="49" charset="0"/>
              </a:rPr>
              <a:t>scm</a:t>
            </a:r>
            <a:r>
              <a:rPr lang="en-US" sz="1800" b="1" dirty="0">
                <a:solidFill>
                  <a:srgbClr val="AA6225"/>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258416811"/>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1310</TotalTime>
  <Words>2719</Words>
  <Application>Microsoft Macintosh PowerPoint</Application>
  <PresentationFormat>On-screen Show (16:9)</PresentationFormat>
  <Paragraphs>557</Paragraphs>
  <Slides>58</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Wingdings</vt:lpstr>
      <vt:lpstr>Arial</vt:lpstr>
      <vt:lpstr>Maven Pro</vt:lpstr>
      <vt:lpstr>Consolas</vt:lpstr>
      <vt:lpstr>Courier New</vt:lpstr>
      <vt:lpstr>Nunito</vt:lpstr>
      <vt:lpstr>Momentum</vt:lpstr>
      <vt:lpstr>Lab 6: ((((Scheme))))</vt:lpstr>
      <vt:lpstr>Announcements</vt:lpstr>
      <vt:lpstr>Stuff About the Exam</vt:lpstr>
      <vt:lpstr>Intro to Scheme</vt:lpstr>
      <vt:lpstr>Introduction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Python to Scheme (Lambdas)</vt:lpstr>
      <vt:lpstr>Scheme to Python (Def Statements)</vt:lpstr>
      <vt:lpstr>Scheme to Python (Def Statements)</vt:lpstr>
      <vt:lpstr>Scheme to Python (Def Statements)</vt:lpstr>
      <vt:lpstr>Scheme to Python (Def Statements)</vt:lpstr>
      <vt:lpstr>Scheme to Python (Def Statements)</vt:lpstr>
      <vt:lpstr>Scheme to Python (Def Statements)</vt:lpstr>
      <vt:lpstr>Scheme to Python (Def Statements)</vt:lpstr>
      <vt:lpstr>Shorthand for Defining Functions</vt:lpstr>
      <vt:lpstr>Shorthand for Defining Functions</vt:lpstr>
      <vt:lpstr>Python to Scheme (IF Special Form)</vt:lpstr>
      <vt:lpstr>Python to Scheme (IF Special Form)</vt:lpstr>
      <vt:lpstr>Python to Scheme (IF Special Form)</vt:lpstr>
      <vt:lpstr>Python to Scheme (IF Special Form)</vt:lpstr>
      <vt:lpstr>Python to Scheme (IF Special Form)</vt:lpstr>
      <vt:lpstr>Python to Scheme (IF Special Form)</vt:lpstr>
      <vt:lpstr>Python to Scheme (IF Special Form)</vt:lpstr>
      <vt:lpstr>Python to Scheme (IF Special Form)</vt:lpstr>
      <vt:lpstr>Python to Scheme (IF Special Form)</vt:lpstr>
      <vt:lpstr>Python to Scheme (IF Special Form)</vt:lpstr>
      <vt:lpstr>Python to Scheme (IF Special Form)</vt:lpstr>
      <vt:lpstr>Recap of Special Forms</vt:lpstr>
      <vt:lpstr>Recap of Special Forms</vt:lpstr>
      <vt:lpstr>Cond</vt:lpstr>
      <vt:lpstr>Cond</vt:lpstr>
      <vt:lpstr>Cond</vt:lpstr>
      <vt:lpstr>Cond</vt:lpstr>
      <vt:lpstr>First thing to check when it errors</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4: Mutability and Data Abstraction</dc:title>
  <cp:lastModifiedBy>Cameron Malloy</cp:lastModifiedBy>
  <cp:revision>26</cp:revision>
  <dcterms:modified xsi:type="dcterms:W3CDTF">2018-07-12T01:21:58Z</dcterms:modified>
</cp:coreProperties>
</file>