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8" r:id="rId10"/>
    <p:sldId id="265" r:id="rId11"/>
    <p:sldId id="266" r:id="rId12"/>
    <p:sldId id="267" r:id="rId13"/>
    <p:sldId id="269" r:id="rId14"/>
    <p:sldId id="270" r:id="rId15"/>
    <p:sldId id="271" r:id="rId16"/>
    <p:sldId id="273" r:id="rId17"/>
    <p:sldId id="272" r:id="rId18"/>
    <p:sldId id="274" r:id="rId19"/>
    <p:sldId id="276" r:id="rId20"/>
    <p:sldId id="279" r:id="rId21"/>
    <p:sldId id="277" r:id="rId22"/>
    <p:sldId id="281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2" r:id="rId34"/>
    <p:sldId id="293" r:id="rId35"/>
    <p:sldId id="291" r:id="rId36"/>
    <p:sldId id="295" r:id="rId37"/>
    <p:sldId id="297" r:id="rId38"/>
    <p:sldId id="298" r:id="rId39"/>
    <p:sldId id="300" r:id="rId40"/>
    <p:sldId id="301" r:id="rId41"/>
    <p:sldId id="275" r:id="rId42"/>
    <p:sldId id="262" r:id="rId43"/>
  </p:sldIdLst>
  <p:sldSz cx="9144000" cy="5143500" type="screen16x9"/>
  <p:notesSz cx="6858000" cy="9144000"/>
  <p:embeddedFontLst>
    <p:embeddedFont>
      <p:font typeface="Maven Pro" pitchFamily="2" charset="77"/>
      <p:regular r:id="rId45"/>
      <p:bold r:id="rId46"/>
    </p:embeddedFont>
    <p:embeddedFont>
      <p:font typeface="Nunito" pitchFamily="2" charset="77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A9B6"/>
    <a:srgbClr val="000000"/>
    <a:srgbClr val="5C5C5C"/>
    <a:srgbClr val="D4D4D4"/>
    <a:srgbClr val="EAD1DC"/>
    <a:srgbClr val="316B1B"/>
    <a:srgbClr val="104BC5"/>
    <a:srgbClr val="AA6225"/>
    <a:srgbClr val="D6BBC8"/>
    <a:srgbClr val="E7C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7"/>
    <p:restoredTop sz="94746"/>
  </p:normalViewPr>
  <p:slideViewPr>
    <p:cSldViewPr snapToGrid="0">
      <p:cViewPr varScale="1">
        <p:scale>
          <a:sx n="119" d="100"/>
          <a:sy n="119" d="100"/>
        </p:scale>
        <p:origin x="21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354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167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538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134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683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120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3444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8144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7660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053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2035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7663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0863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51941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2825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20214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977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6901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53982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491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1133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345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6796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1118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1619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9597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8264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0570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699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516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6908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250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833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586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671600" y="1613825"/>
            <a:ext cx="4953300" cy="1872900"/>
          </a:xfrm>
          <a:prstGeom prst="rect">
            <a:avLst/>
          </a:prstGeom>
        </p:spPr>
        <p:txBody>
          <a:bodyPr spcFirstLastPara="1" wrap="square" lIns="91440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 6: ((((Scheme))))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to Scheme</a:t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662975" y="1464375"/>
            <a:ext cx="3606300" cy="3457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5022125" y="1464375"/>
            <a:ext cx="3606300" cy="34575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AD1DC"/>
              </a:solidFill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772250" y="1566375"/>
            <a:ext cx="3395100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4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7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 err="1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mul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5115650" y="1566375"/>
            <a:ext cx="3395100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scm</a:t>
            </a:r>
            <a:r>
              <a:rPr lang="en" sz="1800" b="1" dirty="0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800" dirty="0">
                <a:solidFill>
                  <a:srgbClr val="C2A9B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3 4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7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800" b="1" dirty="0" err="1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scm</a:t>
            </a:r>
            <a:r>
              <a:rPr lang="en" sz="1800" b="1" dirty="0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 err="1">
                <a:solidFill>
                  <a:srgbClr val="C2A9B6"/>
                </a:solidFill>
                <a:latin typeface="Consolas"/>
                <a:ea typeface="Consolas"/>
                <a:cs typeface="Consolas"/>
                <a:sym typeface="Consolas"/>
              </a:rPr>
              <a:t>mul</a:t>
            </a:r>
            <a:r>
              <a:rPr lang="en" sz="1800" dirty="0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>
                <a:solidFill>
                  <a:srgbClr val="C2A9B6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 dirty="0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 dirty="0">
                <a:solidFill>
                  <a:srgbClr val="C2A9B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 dirty="0">
                <a:solidFill>
                  <a:srgbClr val="C2A9B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394FED-AEFC-624A-922D-864664A585EF}"/>
              </a:ext>
            </a:extLst>
          </p:cNvPr>
          <p:cNvSpPr txBox="1"/>
          <p:nvPr/>
        </p:nvSpPr>
        <p:spPr>
          <a:xfrm>
            <a:off x="5115650" y="1613564"/>
            <a:ext cx="82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73E4C0-1AD1-9B4F-A17B-72F20FED8351}"/>
              </a:ext>
            </a:extLst>
          </p:cNvPr>
          <p:cNvSpPr txBox="1"/>
          <p:nvPr/>
        </p:nvSpPr>
        <p:spPr>
          <a:xfrm>
            <a:off x="5743614" y="2434897"/>
            <a:ext cx="62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104B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endParaRPr lang="en-US" sz="1800" dirty="0">
              <a:solidFill>
                <a:srgbClr val="104BC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33BE9-8EB5-D343-9D4D-CA102C5617DB}"/>
              </a:ext>
            </a:extLst>
          </p:cNvPr>
          <p:cNvSpPr txBox="1"/>
          <p:nvPr/>
        </p:nvSpPr>
        <p:spPr>
          <a:xfrm>
            <a:off x="6867425" y="2434897"/>
            <a:ext cx="62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30F7C2-F898-5B49-B646-BDA55630316B}"/>
              </a:ext>
            </a:extLst>
          </p:cNvPr>
          <p:cNvSpPr txBox="1"/>
          <p:nvPr/>
        </p:nvSpPr>
        <p:spPr>
          <a:xfrm>
            <a:off x="6614507" y="2439901"/>
            <a:ext cx="62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95B464-2E20-D24B-8B54-1D99DADAB904}"/>
              </a:ext>
            </a:extLst>
          </p:cNvPr>
          <p:cNvSpPr txBox="1"/>
          <p:nvPr/>
        </p:nvSpPr>
        <p:spPr>
          <a:xfrm>
            <a:off x="7372963" y="2434897"/>
            <a:ext cx="37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5C2E0D-F7B5-434F-B80D-E8393A20F6CB}"/>
              </a:ext>
            </a:extLst>
          </p:cNvPr>
          <p:cNvSpPr txBox="1"/>
          <p:nvPr/>
        </p:nvSpPr>
        <p:spPr>
          <a:xfrm>
            <a:off x="6118396" y="2438442"/>
            <a:ext cx="62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5947B-F067-1746-B3B6-3946F731A588}"/>
              </a:ext>
            </a:extLst>
          </p:cNvPr>
          <p:cNvSpPr txBox="1"/>
          <p:nvPr/>
        </p:nvSpPr>
        <p:spPr>
          <a:xfrm>
            <a:off x="6244722" y="2434875"/>
            <a:ext cx="62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04B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37EEBF-3C59-4B40-A0B8-510CA10016B8}"/>
              </a:ext>
            </a:extLst>
          </p:cNvPr>
          <p:cNvSpPr txBox="1"/>
          <p:nvPr/>
        </p:nvSpPr>
        <p:spPr>
          <a:xfrm>
            <a:off x="5865477" y="2479364"/>
            <a:ext cx="34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104B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5CD467-0667-F645-99C3-9A08110919FB}"/>
              </a:ext>
            </a:extLst>
          </p:cNvPr>
          <p:cNvSpPr txBox="1"/>
          <p:nvPr/>
        </p:nvSpPr>
        <p:spPr>
          <a:xfrm>
            <a:off x="6368239" y="2426818"/>
            <a:ext cx="34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104B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5AA26D-5713-1044-BB48-C1B297E4EEF1}"/>
              </a:ext>
            </a:extLst>
          </p:cNvPr>
          <p:cNvSpPr txBox="1"/>
          <p:nvPr/>
        </p:nvSpPr>
        <p:spPr>
          <a:xfrm>
            <a:off x="5115649" y="2434875"/>
            <a:ext cx="82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356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45679E-6 L -0.05382 0.000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1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-0.05434 -0.0003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2" grpId="0"/>
      <p:bldP spid="11" grpId="0"/>
      <p:bldP spid="14" grpId="0"/>
      <p:bldP spid="10" grpId="0"/>
      <p:bldP spid="8" grpId="0"/>
      <p:bldP spid="17" grpId="1"/>
      <p:bldP spid="18" grpId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to Scheme</a:t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662975" y="1464375"/>
            <a:ext cx="3606300" cy="3457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5022125" y="1464375"/>
            <a:ext cx="3606300" cy="34575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AD1DC"/>
              </a:solidFill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772250" y="1566375"/>
            <a:ext cx="3395100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4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7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 err="1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mul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5115650" y="1566375"/>
            <a:ext cx="3395100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scm</a:t>
            </a:r>
            <a:r>
              <a:rPr lang="en" sz="1800" b="1" dirty="0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800" dirty="0">
                <a:solidFill>
                  <a:srgbClr val="C2A9B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3 4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7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800" b="1" dirty="0" err="1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scm</a:t>
            </a:r>
            <a:r>
              <a:rPr lang="en" sz="1800" b="1" dirty="0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1 2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394FED-AEFC-624A-922D-864664A585EF}"/>
              </a:ext>
            </a:extLst>
          </p:cNvPr>
          <p:cNvSpPr txBox="1"/>
          <p:nvPr/>
        </p:nvSpPr>
        <p:spPr>
          <a:xfrm>
            <a:off x="5115650" y="1613564"/>
            <a:ext cx="82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5AA26D-5713-1044-BB48-C1B297E4EEF1}"/>
              </a:ext>
            </a:extLst>
          </p:cNvPr>
          <p:cNvSpPr txBox="1"/>
          <p:nvPr/>
        </p:nvSpPr>
        <p:spPr>
          <a:xfrm>
            <a:off x="5115649" y="2434875"/>
            <a:ext cx="82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91656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to Scheme</a:t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662975" y="1464375"/>
            <a:ext cx="3606300" cy="3457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5022125" y="1464375"/>
            <a:ext cx="3606300" cy="34575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AD1DC"/>
              </a:solidFill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772250" y="1566375"/>
            <a:ext cx="3395100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4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7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 err="1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mul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15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 b="1" dirty="0">
              <a:solidFill>
                <a:srgbClr val="316B1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5115650" y="1566375"/>
            <a:ext cx="3395100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scm</a:t>
            </a:r>
            <a:r>
              <a:rPr lang="en" sz="1800" b="1" dirty="0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800" dirty="0">
                <a:solidFill>
                  <a:srgbClr val="C2A9B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3 4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7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800" b="1" dirty="0" err="1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scm</a:t>
            </a:r>
            <a:r>
              <a:rPr lang="en" sz="1800" b="1" dirty="0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1 2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394FED-AEFC-624A-922D-864664A585EF}"/>
              </a:ext>
            </a:extLst>
          </p:cNvPr>
          <p:cNvSpPr txBox="1"/>
          <p:nvPr/>
        </p:nvSpPr>
        <p:spPr>
          <a:xfrm>
            <a:off x="5115650" y="1613564"/>
            <a:ext cx="82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5AA26D-5713-1044-BB48-C1B297E4EEF1}"/>
              </a:ext>
            </a:extLst>
          </p:cNvPr>
          <p:cNvSpPr txBox="1"/>
          <p:nvPr/>
        </p:nvSpPr>
        <p:spPr>
          <a:xfrm>
            <a:off x="5115649" y="2434875"/>
            <a:ext cx="82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72507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to Scheme</a:t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662975" y="1464375"/>
            <a:ext cx="3606300" cy="3457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5022125" y="1464375"/>
            <a:ext cx="3606300" cy="34575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AD1DC"/>
              </a:solidFill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772250" y="1566375"/>
            <a:ext cx="3395100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4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7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 err="1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mul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15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 b="1" dirty="0">
              <a:solidFill>
                <a:srgbClr val="316B1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5115650" y="1566375"/>
            <a:ext cx="3395100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scm</a:t>
            </a:r>
            <a:r>
              <a:rPr lang="en" sz="1800" b="1" dirty="0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800" dirty="0">
                <a:solidFill>
                  <a:srgbClr val="C2A9B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3 4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7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800" b="1" dirty="0" err="1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scm</a:t>
            </a:r>
            <a:r>
              <a:rPr lang="en" sz="1800" b="1" dirty="0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1 2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15</a:t>
            </a:r>
          </a:p>
          <a:p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800" b="1" dirty="0" err="1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scm</a:t>
            </a:r>
            <a:r>
              <a:rPr lang="en-US" sz="1800" b="1" dirty="0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US"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394FED-AEFC-624A-922D-864664A585EF}"/>
              </a:ext>
            </a:extLst>
          </p:cNvPr>
          <p:cNvSpPr txBox="1"/>
          <p:nvPr/>
        </p:nvSpPr>
        <p:spPr>
          <a:xfrm>
            <a:off x="5115650" y="1613564"/>
            <a:ext cx="82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5AA26D-5713-1044-BB48-C1B297E4EEF1}"/>
              </a:ext>
            </a:extLst>
          </p:cNvPr>
          <p:cNvSpPr txBox="1"/>
          <p:nvPr/>
        </p:nvSpPr>
        <p:spPr>
          <a:xfrm>
            <a:off x="5115649" y="2434875"/>
            <a:ext cx="82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46C4C2-3689-8E4B-B7EB-029C507A845C}"/>
              </a:ext>
            </a:extLst>
          </p:cNvPr>
          <p:cNvSpPr txBox="1"/>
          <p:nvPr/>
        </p:nvSpPr>
        <p:spPr>
          <a:xfrm>
            <a:off x="5580607" y="3271875"/>
            <a:ext cx="97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define</a:t>
            </a:r>
            <a:endParaRPr lang="en-US" sz="1800" dirty="0">
              <a:solidFill>
                <a:srgbClr val="104BC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360D52-535F-3A41-BB77-24DE4025E631}"/>
              </a:ext>
            </a:extLst>
          </p:cNvPr>
          <p:cNvSpPr txBox="1"/>
          <p:nvPr/>
        </p:nvSpPr>
        <p:spPr>
          <a:xfrm>
            <a:off x="5739319" y="3262671"/>
            <a:ext cx="82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-US" sz="1800" dirty="0">
                <a:solidFill>
                  <a:srgbClr val="C2A9B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5</a:t>
            </a:r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BCC5ED-3D7A-B747-8FBF-1931771A7407}"/>
              </a:ext>
            </a:extLst>
          </p:cNvPr>
          <p:cNvSpPr txBox="1"/>
          <p:nvPr/>
        </p:nvSpPr>
        <p:spPr>
          <a:xfrm>
            <a:off x="5990639" y="3262671"/>
            <a:ext cx="41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=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D9EBC2-7FDF-2C4C-BE0E-608D0A54247B}"/>
              </a:ext>
            </a:extLst>
          </p:cNvPr>
          <p:cNvSpPr txBox="1"/>
          <p:nvPr/>
        </p:nvSpPr>
        <p:spPr>
          <a:xfrm>
            <a:off x="5470535" y="3281079"/>
            <a:ext cx="20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endParaRPr lang="en-US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F4789B-7B72-B140-96C0-3F49C5DDA741}"/>
              </a:ext>
            </a:extLst>
          </p:cNvPr>
          <p:cNvSpPr txBox="1"/>
          <p:nvPr/>
        </p:nvSpPr>
        <p:spPr>
          <a:xfrm>
            <a:off x="7105187" y="3262671"/>
            <a:ext cx="20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0949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062 L -0.01354 0.03982 C -0.01632 0.04877 -0.02048 0.05401 -0.02482 0.05401 C -0.02986 0.05401 -0.03385 0.04877 -0.03663 0.03982 L -0.05 -0.0006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27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9.87654E-7 L 0.08212 0.0006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3" grpId="0"/>
      <p:bldP spid="3" grpId="1"/>
      <p:bldP spid="4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to Scheme</a:t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662975" y="1464375"/>
            <a:ext cx="3606300" cy="3457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5022125" y="1464375"/>
            <a:ext cx="3606300" cy="34575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AD1DC"/>
              </a:solidFill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772250" y="1566375"/>
            <a:ext cx="3395100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4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7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 err="1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mul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15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 b="1" dirty="0">
              <a:solidFill>
                <a:srgbClr val="316B1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5115650" y="1566375"/>
            <a:ext cx="3395100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scm</a:t>
            </a:r>
            <a:r>
              <a:rPr lang="en" sz="1800" b="1" dirty="0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800" dirty="0">
                <a:solidFill>
                  <a:srgbClr val="C2A9B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3 4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7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800" b="1" dirty="0" err="1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scm</a:t>
            </a:r>
            <a:r>
              <a:rPr lang="en" sz="1800" b="1" dirty="0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1 2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15</a:t>
            </a:r>
          </a:p>
          <a:p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800" b="1" dirty="0" err="1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scm</a:t>
            </a:r>
            <a:r>
              <a:rPr lang="en-US" sz="1800" b="1" dirty="0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define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394FED-AEFC-624A-922D-864664A585EF}"/>
              </a:ext>
            </a:extLst>
          </p:cNvPr>
          <p:cNvSpPr txBox="1"/>
          <p:nvPr/>
        </p:nvSpPr>
        <p:spPr>
          <a:xfrm>
            <a:off x="5115650" y="1613564"/>
            <a:ext cx="82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5AA26D-5713-1044-BB48-C1B297E4EEF1}"/>
              </a:ext>
            </a:extLst>
          </p:cNvPr>
          <p:cNvSpPr txBox="1"/>
          <p:nvPr/>
        </p:nvSpPr>
        <p:spPr>
          <a:xfrm>
            <a:off x="5115649" y="2434875"/>
            <a:ext cx="82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8A088C-B38C-9F41-B676-355953F02B0F}"/>
              </a:ext>
            </a:extLst>
          </p:cNvPr>
          <p:cNvSpPr txBox="1"/>
          <p:nvPr/>
        </p:nvSpPr>
        <p:spPr>
          <a:xfrm>
            <a:off x="5115648" y="3262671"/>
            <a:ext cx="82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24780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to Scheme</a:t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662975" y="1464375"/>
            <a:ext cx="3606300" cy="3457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5022125" y="1464375"/>
            <a:ext cx="3606300" cy="34575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AD1DC"/>
              </a:solidFill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772250" y="1566375"/>
            <a:ext cx="3395100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4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7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 err="1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mul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15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>
              <a:solidFill>
                <a:srgbClr val="316B1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>
              <a:solidFill>
                <a:srgbClr val="316B1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5115650" y="1566375"/>
            <a:ext cx="3395100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scm</a:t>
            </a:r>
            <a:r>
              <a:rPr lang="en" sz="1800" b="1" dirty="0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800" dirty="0">
                <a:solidFill>
                  <a:srgbClr val="C2A9B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3 4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7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800" b="1" dirty="0" err="1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scm</a:t>
            </a:r>
            <a:r>
              <a:rPr lang="en" sz="1800" b="1" dirty="0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1 2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15</a:t>
            </a:r>
          </a:p>
          <a:p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800" b="1" dirty="0" err="1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scm</a:t>
            </a:r>
            <a:r>
              <a:rPr lang="en-US" sz="1800" b="1" dirty="0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define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x</a:t>
            </a:r>
          </a:p>
          <a:p>
            <a:endParaRPr lang="en-US"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394FED-AEFC-624A-922D-864664A585EF}"/>
              </a:ext>
            </a:extLst>
          </p:cNvPr>
          <p:cNvSpPr txBox="1"/>
          <p:nvPr/>
        </p:nvSpPr>
        <p:spPr>
          <a:xfrm>
            <a:off x="5115650" y="1613564"/>
            <a:ext cx="82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5AA26D-5713-1044-BB48-C1B297E4EEF1}"/>
              </a:ext>
            </a:extLst>
          </p:cNvPr>
          <p:cNvSpPr txBox="1"/>
          <p:nvPr/>
        </p:nvSpPr>
        <p:spPr>
          <a:xfrm>
            <a:off x="5115649" y="2434875"/>
            <a:ext cx="82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8A088C-B38C-9F41-B676-355953F02B0F}"/>
              </a:ext>
            </a:extLst>
          </p:cNvPr>
          <p:cNvSpPr txBox="1"/>
          <p:nvPr/>
        </p:nvSpPr>
        <p:spPr>
          <a:xfrm>
            <a:off x="5115648" y="3262671"/>
            <a:ext cx="82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94546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to Scheme</a:t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662975" y="1464375"/>
            <a:ext cx="3606300" cy="3457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5022125" y="1464375"/>
            <a:ext cx="3606300" cy="34575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AD1DC"/>
              </a:solidFill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772250" y="1566375"/>
            <a:ext cx="3395100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4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7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 err="1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mul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15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>
              <a:solidFill>
                <a:srgbClr val="316B1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>
              <a:solidFill>
                <a:srgbClr val="316B1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x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5115650" y="1566375"/>
            <a:ext cx="3395100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scm</a:t>
            </a:r>
            <a:r>
              <a:rPr lang="en" sz="1800" b="1" dirty="0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800" dirty="0">
                <a:solidFill>
                  <a:srgbClr val="C2A9B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3 4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7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800" b="1" dirty="0" err="1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scm</a:t>
            </a:r>
            <a:r>
              <a:rPr lang="en" sz="1800" b="1" dirty="0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1 2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15</a:t>
            </a:r>
          </a:p>
          <a:p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800" b="1" dirty="0" err="1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scm</a:t>
            </a:r>
            <a:r>
              <a:rPr lang="en-US" sz="1800" b="1" dirty="0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define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x</a:t>
            </a:r>
          </a:p>
          <a:p>
            <a:endParaRPr lang="en-US"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394FED-AEFC-624A-922D-864664A585EF}"/>
              </a:ext>
            </a:extLst>
          </p:cNvPr>
          <p:cNvSpPr txBox="1"/>
          <p:nvPr/>
        </p:nvSpPr>
        <p:spPr>
          <a:xfrm>
            <a:off x="5115650" y="1613564"/>
            <a:ext cx="82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5AA26D-5713-1044-BB48-C1B297E4EEF1}"/>
              </a:ext>
            </a:extLst>
          </p:cNvPr>
          <p:cNvSpPr txBox="1"/>
          <p:nvPr/>
        </p:nvSpPr>
        <p:spPr>
          <a:xfrm>
            <a:off x="5115649" y="2434875"/>
            <a:ext cx="82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8A088C-B38C-9F41-B676-355953F02B0F}"/>
              </a:ext>
            </a:extLst>
          </p:cNvPr>
          <p:cNvSpPr txBox="1"/>
          <p:nvPr/>
        </p:nvSpPr>
        <p:spPr>
          <a:xfrm>
            <a:off x="5115648" y="3262671"/>
            <a:ext cx="82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59990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to Scheme</a:t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662975" y="1464375"/>
            <a:ext cx="3606300" cy="3457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5022125" y="1464375"/>
            <a:ext cx="3606300" cy="34575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AD1DC"/>
              </a:solidFill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772250" y="1566375"/>
            <a:ext cx="3395100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4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7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 err="1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mul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15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>
              <a:solidFill>
                <a:srgbClr val="316B1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>
              <a:solidFill>
                <a:srgbClr val="316B1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x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5115650" y="1566375"/>
            <a:ext cx="3395100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scm</a:t>
            </a:r>
            <a:r>
              <a:rPr lang="en" sz="1800" b="1" dirty="0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800" dirty="0">
                <a:solidFill>
                  <a:srgbClr val="C2A9B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3 4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7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800" b="1" dirty="0" err="1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scm</a:t>
            </a:r>
            <a:r>
              <a:rPr lang="en" sz="1800" b="1" dirty="0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1 2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15</a:t>
            </a:r>
          </a:p>
          <a:p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800" b="1" dirty="0" err="1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scm</a:t>
            </a:r>
            <a:r>
              <a:rPr lang="en-US" sz="1800" b="1" dirty="0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define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x</a:t>
            </a:r>
          </a:p>
          <a:p>
            <a:endParaRPr lang="en-US" sz="18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800" b="1" dirty="0" err="1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scm</a:t>
            </a:r>
            <a:r>
              <a:rPr lang="en-US" sz="1800" b="1" dirty="0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x</a:t>
            </a:r>
          </a:p>
          <a:p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394FED-AEFC-624A-922D-864664A585EF}"/>
              </a:ext>
            </a:extLst>
          </p:cNvPr>
          <p:cNvSpPr txBox="1"/>
          <p:nvPr/>
        </p:nvSpPr>
        <p:spPr>
          <a:xfrm>
            <a:off x="5115650" y="1613564"/>
            <a:ext cx="82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5AA26D-5713-1044-BB48-C1B297E4EEF1}"/>
              </a:ext>
            </a:extLst>
          </p:cNvPr>
          <p:cNvSpPr txBox="1"/>
          <p:nvPr/>
        </p:nvSpPr>
        <p:spPr>
          <a:xfrm>
            <a:off x="5115649" y="2434875"/>
            <a:ext cx="82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8A088C-B38C-9F41-B676-355953F02B0F}"/>
              </a:ext>
            </a:extLst>
          </p:cNvPr>
          <p:cNvSpPr txBox="1"/>
          <p:nvPr/>
        </p:nvSpPr>
        <p:spPr>
          <a:xfrm>
            <a:off x="5115648" y="3262671"/>
            <a:ext cx="82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1419EC-E50D-D64E-9225-CA7575173999}"/>
              </a:ext>
            </a:extLst>
          </p:cNvPr>
          <p:cNvSpPr txBox="1"/>
          <p:nvPr/>
        </p:nvSpPr>
        <p:spPr>
          <a:xfrm>
            <a:off x="5115647" y="4083982"/>
            <a:ext cx="82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0042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to Scheme</a:t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662975" y="1464375"/>
            <a:ext cx="3606300" cy="3457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5022125" y="1464375"/>
            <a:ext cx="3606300" cy="34575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AD1DC"/>
              </a:solidFill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772250" y="1566375"/>
            <a:ext cx="3395100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4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7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 err="1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mul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15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>
              <a:solidFill>
                <a:srgbClr val="316B1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>
              <a:solidFill>
                <a:srgbClr val="316B1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x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5115650" y="1566375"/>
            <a:ext cx="3395100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scm</a:t>
            </a:r>
            <a:r>
              <a:rPr lang="en" sz="1800" b="1" dirty="0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800" dirty="0">
                <a:solidFill>
                  <a:srgbClr val="C2A9B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3 4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7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800" b="1" dirty="0" err="1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scm</a:t>
            </a:r>
            <a:r>
              <a:rPr lang="en" sz="1800" b="1" dirty="0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1 2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15</a:t>
            </a:r>
          </a:p>
          <a:p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800" b="1" dirty="0" err="1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scm</a:t>
            </a:r>
            <a:r>
              <a:rPr lang="en-US" sz="1800" b="1" dirty="0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define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x</a:t>
            </a:r>
          </a:p>
          <a:p>
            <a:endParaRPr lang="en-US" sz="18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800" b="1" dirty="0" err="1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scm</a:t>
            </a:r>
            <a:r>
              <a:rPr lang="en-US" sz="1800" b="1" dirty="0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x</a:t>
            </a:r>
          </a:p>
          <a:p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394FED-AEFC-624A-922D-864664A585EF}"/>
              </a:ext>
            </a:extLst>
          </p:cNvPr>
          <p:cNvSpPr txBox="1"/>
          <p:nvPr/>
        </p:nvSpPr>
        <p:spPr>
          <a:xfrm>
            <a:off x="5115650" y="1613564"/>
            <a:ext cx="82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5AA26D-5713-1044-BB48-C1B297E4EEF1}"/>
              </a:ext>
            </a:extLst>
          </p:cNvPr>
          <p:cNvSpPr txBox="1"/>
          <p:nvPr/>
        </p:nvSpPr>
        <p:spPr>
          <a:xfrm>
            <a:off x="5115649" y="2434875"/>
            <a:ext cx="82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8A088C-B38C-9F41-B676-355953F02B0F}"/>
              </a:ext>
            </a:extLst>
          </p:cNvPr>
          <p:cNvSpPr txBox="1"/>
          <p:nvPr/>
        </p:nvSpPr>
        <p:spPr>
          <a:xfrm>
            <a:off x="5115648" y="3262671"/>
            <a:ext cx="82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1419EC-E50D-D64E-9225-CA7575173999}"/>
              </a:ext>
            </a:extLst>
          </p:cNvPr>
          <p:cNvSpPr txBox="1"/>
          <p:nvPr/>
        </p:nvSpPr>
        <p:spPr>
          <a:xfrm>
            <a:off x="5115647" y="4083982"/>
            <a:ext cx="82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92735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to Scheme (Lambdas)</a:t>
            </a:r>
            <a:endParaRPr dirty="0"/>
          </a:p>
        </p:txBody>
      </p:sp>
      <p:sp>
        <p:nvSpPr>
          <p:cNvPr id="310" name="Shape 310"/>
          <p:cNvSpPr/>
          <p:nvPr/>
        </p:nvSpPr>
        <p:spPr>
          <a:xfrm>
            <a:off x="662975" y="1464375"/>
            <a:ext cx="3606300" cy="3457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5022125" y="1464375"/>
            <a:ext cx="3606300" cy="34575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AD1DC"/>
              </a:solidFill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772250" y="1566375"/>
            <a:ext cx="3395100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lambda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x: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* x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&lt;function lambda at ...&gt;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5115650" y="1566375"/>
            <a:ext cx="3395100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scm</a:t>
            </a:r>
            <a:r>
              <a:rPr lang="en" sz="1800" b="1" dirty="0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lambda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x: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* x</a:t>
            </a:r>
          </a:p>
        </p:txBody>
      </p:sp>
    </p:spTree>
    <p:extLst>
      <p:ext uri="{BB962C8B-B14F-4D97-AF65-F5344CB8AC3E}">
        <p14:creationId xmlns:p14="http://schemas.microsoft.com/office/powerpoint/2010/main" val="4173813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1303800" y="1293075"/>
            <a:ext cx="7030500" cy="30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800" dirty="0"/>
              <a:t>Midterm was yesterday</a:t>
            </a:r>
            <a:endParaRPr sz="1800" dirty="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How did it go?? Who saw me? (2050 VLSB!!)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>
                <a:solidFill>
                  <a:srgbClr val="FF0000"/>
                </a:solidFill>
              </a:rPr>
              <a:t>W</a:t>
            </a:r>
            <a:r>
              <a:rPr lang="en" sz="1800" dirty="0">
                <a:solidFill>
                  <a:srgbClr val="FF0000"/>
                </a:solidFill>
              </a:rPr>
              <a:t>rite stuff down cam…</a:t>
            </a:r>
            <a:endParaRPr sz="1800" dirty="0">
              <a:solidFill>
                <a:srgbClr val="FF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Guerilla Section on Friday 12-2 PM in 521 Cory</a:t>
            </a:r>
            <a:endParaRPr sz="18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HW Party on Friday 2-5 PM in 521 Cory</a:t>
            </a:r>
            <a:endParaRPr sz="18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I won’t be in my office hours on Thursday, Alex </a:t>
            </a:r>
            <a:r>
              <a:rPr lang="en" sz="1800" dirty="0" err="1"/>
              <a:t>Stennet</a:t>
            </a:r>
            <a:r>
              <a:rPr lang="en" sz="1800" dirty="0"/>
              <a:t> (super cool dude/TA) is covering for me :(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Maps!!! Due Friday. HMU @ the HW Party if you need help </a:t>
            </a:r>
            <a:r>
              <a:rPr lang="en" sz="1800" dirty="0">
                <a:sym typeface="Wingdings" pitchFamily="2" charset="2"/>
              </a:rPr>
              <a:t>:)</a:t>
            </a:r>
            <a:endParaRPr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to Scheme (Lambdas)</a:t>
            </a:r>
            <a:endParaRPr dirty="0"/>
          </a:p>
        </p:txBody>
      </p:sp>
      <p:sp>
        <p:nvSpPr>
          <p:cNvPr id="310" name="Shape 310"/>
          <p:cNvSpPr/>
          <p:nvPr/>
        </p:nvSpPr>
        <p:spPr>
          <a:xfrm>
            <a:off x="662975" y="1464375"/>
            <a:ext cx="3606300" cy="3457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5022125" y="1464375"/>
            <a:ext cx="3606300" cy="34575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AD1DC"/>
              </a:solidFill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772250" y="1566375"/>
            <a:ext cx="3395100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lambda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x: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* x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&lt;function lambda at ...&gt;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5115650" y="1566375"/>
            <a:ext cx="3395100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scm</a:t>
            </a:r>
            <a:r>
              <a:rPr lang="en" sz="1800" b="1" dirty="0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lambda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x: (*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x)</a:t>
            </a:r>
          </a:p>
        </p:txBody>
      </p:sp>
    </p:spTree>
    <p:extLst>
      <p:ext uri="{BB962C8B-B14F-4D97-AF65-F5344CB8AC3E}">
        <p14:creationId xmlns:p14="http://schemas.microsoft.com/office/powerpoint/2010/main" val="1028269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to Scheme (Lambdas)</a:t>
            </a:r>
            <a:endParaRPr dirty="0"/>
          </a:p>
        </p:txBody>
      </p:sp>
      <p:sp>
        <p:nvSpPr>
          <p:cNvPr id="310" name="Shape 310"/>
          <p:cNvSpPr/>
          <p:nvPr/>
        </p:nvSpPr>
        <p:spPr>
          <a:xfrm>
            <a:off x="662975" y="1464375"/>
            <a:ext cx="3606300" cy="3457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5022125" y="1464375"/>
            <a:ext cx="3606300" cy="34575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AD1DC"/>
              </a:solidFill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772250" y="1566375"/>
            <a:ext cx="3395100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lambda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x: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* x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&lt;function lambda at ...&gt;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5115650" y="1566375"/>
            <a:ext cx="3395100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scm</a:t>
            </a:r>
            <a:r>
              <a:rPr lang="en" sz="1800" b="1" dirty="0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lambda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(x) (*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x)</a:t>
            </a:r>
          </a:p>
        </p:txBody>
      </p:sp>
    </p:spTree>
    <p:extLst>
      <p:ext uri="{BB962C8B-B14F-4D97-AF65-F5344CB8AC3E}">
        <p14:creationId xmlns:p14="http://schemas.microsoft.com/office/powerpoint/2010/main" val="1402589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to Scheme (Lambdas)</a:t>
            </a:r>
            <a:endParaRPr dirty="0"/>
          </a:p>
        </p:txBody>
      </p:sp>
      <p:sp>
        <p:nvSpPr>
          <p:cNvPr id="310" name="Shape 310"/>
          <p:cNvSpPr/>
          <p:nvPr/>
        </p:nvSpPr>
        <p:spPr>
          <a:xfrm>
            <a:off x="662975" y="1464375"/>
            <a:ext cx="3606300" cy="3457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5022125" y="1464375"/>
            <a:ext cx="3606300" cy="34575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AD1DC"/>
              </a:solidFill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772250" y="1566375"/>
            <a:ext cx="3395100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lambda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x: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* x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&lt;function lambda at ...&gt;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5115650" y="1566375"/>
            <a:ext cx="3395100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scm</a:t>
            </a:r>
            <a:r>
              <a:rPr lang="en" sz="1800" b="1" dirty="0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lambda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(x) (*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x))</a:t>
            </a:r>
          </a:p>
        </p:txBody>
      </p:sp>
    </p:spTree>
    <p:extLst>
      <p:ext uri="{BB962C8B-B14F-4D97-AF65-F5344CB8AC3E}">
        <p14:creationId xmlns:p14="http://schemas.microsoft.com/office/powerpoint/2010/main" val="652756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to Scheme (Lambdas)</a:t>
            </a:r>
            <a:endParaRPr dirty="0"/>
          </a:p>
        </p:txBody>
      </p:sp>
      <p:sp>
        <p:nvSpPr>
          <p:cNvPr id="310" name="Shape 310"/>
          <p:cNvSpPr/>
          <p:nvPr/>
        </p:nvSpPr>
        <p:spPr>
          <a:xfrm>
            <a:off x="662975" y="1464375"/>
            <a:ext cx="3606300" cy="3457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5022125" y="1464375"/>
            <a:ext cx="3606300" cy="34575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AD1DC"/>
              </a:solidFill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772250" y="1566375"/>
            <a:ext cx="3395100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lambda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x: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* x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&lt;function lambda at ...&gt;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5115650" y="1566375"/>
            <a:ext cx="3395100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scm</a:t>
            </a:r>
            <a:r>
              <a:rPr lang="en" sz="1800" b="1" dirty="0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lambda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(x) (*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x))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0DC806-1C69-D049-B429-97060F7DAF3A}"/>
              </a:ext>
            </a:extLst>
          </p:cNvPr>
          <p:cNvSpPr txBox="1"/>
          <p:nvPr/>
        </p:nvSpPr>
        <p:spPr>
          <a:xfrm>
            <a:off x="5115650" y="1613564"/>
            <a:ext cx="82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94177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to Scheme (Lambdas)</a:t>
            </a:r>
            <a:endParaRPr dirty="0"/>
          </a:p>
        </p:txBody>
      </p:sp>
      <p:sp>
        <p:nvSpPr>
          <p:cNvPr id="310" name="Shape 310"/>
          <p:cNvSpPr/>
          <p:nvPr/>
        </p:nvSpPr>
        <p:spPr>
          <a:xfrm>
            <a:off x="662975" y="1464375"/>
            <a:ext cx="3606300" cy="3457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5022125" y="1464375"/>
            <a:ext cx="3606300" cy="34575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AD1DC"/>
              </a:solidFill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772250" y="1566375"/>
            <a:ext cx="3395100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lambda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x: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* x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&lt;function lambda at ...&gt;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5115650" y="1566375"/>
            <a:ext cx="3395100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scm</a:t>
            </a:r>
            <a:r>
              <a:rPr lang="en" sz="1800" b="1" dirty="0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lambda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(x) (*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x))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(lambda (x) (* 2 x))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0DC806-1C69-D049-B429-97060F7DAF3A}"/>
              </a:ext>
            </a:extLst>
          </p:cNvPr>
          <p:cNvSpPr txBox="1"/>
          <p:nvPr/>
        </p:nvSpPr>
        <p:spPr>
          <a:xfrm>
            <a:off x="5115650" y="1613564"/>
            <a:ext cx="82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34435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to Scheme (Lambdas)</a:t>
            </a:r>
            <a:endParaRPr dirty="0"/>
          </a:p>
        </p:txBody>
      </p:sp>
      <p:sp>
        <p:nvSpPr>
          <p:cNvPr id="310" name="Shape 310"/>
          <p:cNvSpPr/>
          <p:nvPr/>
        </p:nvSpPr>
        <p:spPr>
          <a:xfrm>
            <a:off x="662975" y="1464375"/>
            <a:ext cx="3606300" cy="3457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5022125" y="1464375"/>
            <a:ext cx="3606300" cy="34575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AD1DC"/>
              </a:solidFill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772250" y="1566375"/>
            <a:ext cx="3395100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lambda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x: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* x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&lt;function lambda at ...&gt;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lambda 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x: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* x)(5)</a:t>
            </a:r>
          </a:p>
          <a:p>
            <a:pPr lvl="0"/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10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5115650" y="1566375"/>
            <a:ext cx="3395100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scm</a:t>
            </a:r>
            <a:r>
              <a:rPr lang="en" sz="1800" b="1" dirty="0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lambda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(x) (*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x))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(lambda (x) (* 2 x))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0DC806-1C69-D049-B429-97060F7DAF3A}"/>
              </a:ext>
            </a:extLst>
          </p:cNvPr>
          <p:cNvSpPr txBox="1"/>
          <p:nvPr/>
        </p:nvSpPr>
        <p:spPr>
          <a:xfrm>
            <a:off x="5115650" y="1613564"/>
            <a:ext cx="82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00131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to Scheme (Lambdas)</a:t>
            </a:r>
            <a:endParaRPr dirty="0"/>
          </a:p>
        </p:txBody>
      </p:sp>
      <p:sp>
        <p:nvSpPr>
          <p:cNvPr id="310" name="Shape 310"/>
          <p:cNvSpPr/>
          <p:nvPr/>
        </p:nvSpPr>
        <p:spPr>
          <a:xfrm>
            <a:off x="662975" y="1464375"/>
            <a:ext cx="3606300" cy="3457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5022124" y="1464375"/>
            <a:ext cx="3843725" cy="34575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AD1DC"/>
              </a:solidFill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772250" y="1566375"/>
            <a:ext cx="3395100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lambda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x: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* x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&lt;function lambda at ...&gt;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lambda 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x: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* x)(5)</a:t>
            </a:r>
          </a:p>
          <a:p>
            <a:pPr lvl="0"/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10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5115650" y="1566375"/>
            <a:ext cx="3665184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scm</a:t>
            </a:r>
            <a:r>
              <a:rPr lang="en" sz="1800" b="1" dirty="0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lambda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(x) (*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x))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(lambda (x) (* 2 x))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0DC806-1C69-D049-B429-97060F7DAF3A}"/>
              </a:ext>
            </a:extLst>
          </p:cNvPr>
          <p:cNvSpPr txBox="1"/>
          <p:nvPr/>
        </p:nvSpPr>
        <p:spPr>
          <a:xfrm>
            <a:off x="5115650" y="1613564"/>
            <a:ext cx="82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60325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to Scheme (Lambdas)</a:t>
            </a:r>
            <a:endParaRPr dirty="0"/>
          </a:p>
        </p:txBody>
      </p:sp>
      <p:sp>
        <p:nvSpPr>
          <p:cNvPr id="310" name="Shape 310"/>
          <p:cNvSpPr/>
          <p:nvPr/>
        </p:nvSpPr>
        <p:spPr>
          <a:xfrm>
            <a:off x="662975" y="1464375"/>
            <a:ext cx="3606300" cy="3457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5022124" y="1464375"/>
            <a:ext cx="3843725" cy="34575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AD1DC"/>
              </a:solidFill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772250" y="1566375"/>
            <a:ext cx="3395100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lambda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x: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* x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&lt;function lambda at ...&gt;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lambda 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x: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* x)(5)</a:t>
            </a:r>
          </a:p>
          <a:p>
            <a:pPr lvl="0"/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10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5115650" y="1566375"/>
            <a:ext cx="3665184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scm</a:t>
            </a:r>
            <a:r>
              <a:rPr lang="en" sz="1800" b="1" dirty="0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lambda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(x) (*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x))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(lambda (x) (* 2 x))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800" b="1" dirty="0" err="1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scm</a:t>
            </a:r>
            <a:r>
              <a:rPr lang="en" sz="1800" b="1" dirty="0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lambda 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x: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* x)</a:t>
            </a:r>
          </a:p>
          <a:p>
            <a:pPr lvl="0"/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0DC806-1C69-D049-B429-97060F7DAF3A}"/>
              </a:ext>
            </a:extLst>
          </p:cNvPr>
          <p:cNvSpPr txBox="1"/>
          <p:nvPr/>
        </p:nvSpPr>
        <p:spPr>
          <a:xfrm>
            <a:off x="5115650" y="1613564"/>
            <a:ext cx="82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54229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to Scheme (Lambdas)</a:t>
            </a:r>
            <a:endParaRPr dirty="0"/>
          </a:p>
        </p:txBody>
      </p:sp>
      <p:sp>
        <p:nvSpPr>
          <p:cNvPr id="310" name="Shape 310"/>
          <p:cNvSpPr/>
          <p:nvPr/>
        </p:nvSpPr>
        <p:spPr>
          <a:xfrm>
            <a:off x="662975" y="1464375"/>
            <a:ext cx="3606300" cy="3457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5022124" y="1464375"/>
            <a:ext cx="3843725" cy="34575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AD1DC"/>
              </a:solidFill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772250" y="1566375"/>
            <a:ext cx="3395100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lambda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x: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* x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&lt;function lambda at ...&gt;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lambda 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x: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* x)(5)</a:t>
            </a:r>
          </a:p>
          <a:p>
            <a:pPr lvl="0"/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10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5115650" y="1566375"/>
            <a:ext cx="3665184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scm</a:t>
            </a:r>
            <a:r>
              <a:rPr lang="en" sz="1800" b="1" dirty="0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lambda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(x) (* 2 x))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(lambda (x) (* 2 x))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800" b="1" dirty="0" err="1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scm</a:t>
            </a:r>
            <a:r>
              <a:rPr lang="en" sz="1800" b="1" dirty="0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lambda 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(x) (* 2 x))</a:t>
            </a:r>
          </a:p>
          <a:p>
            <a:pPr lvl="0"/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0DC806-1C69-D049-B429-97060F7DAF3A}"/>
              </a:ext>
            </a:extLst>
          </p:cNvPr>
          <p:cNvSpPr txBox="1"/>
          <p:nvPr/>
        </p:nvSpPr>
        <p:spPr>
          <a:xfrm>
            <a:off x="5115650" y="1613564"/>
            <a:ext cx="82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17337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to Scheme (Lambdas)</a:t>
            </a:r>
            <a:endParaRPr dirty="0"/>
          </a:p>
        </p:txBody>
      </p:sp>
      <p:sp>
        <p:nvSpPr>
          <p:cNvPr id="310" name="Shape 310"/>
          <p:cNvSpPr/>
          <p:nvPr/>
        </p:nvSpPr>
        <p:spPr>
          <a:xfrm>
            <a:off x="662975" y="1464375"/>
            <a:ext cx="3606300" cy="3457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5022124" y="1464375"/>
            <a:ext cx="3843725" cy="34575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AD1DC"/>
              </a:solidFill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772250" y="1566375"/>
            <a:ext cx="3395100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lambda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x: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* x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&lt;function lambda at ...&gt;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lambda 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x: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* x)(5)</a:t>
            </a:r>
          </a:p>
          <a:p>
            <a:pPr lvl="0"/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10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5115649" y="1566375"/>
            <a:ext cx="3843725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scm</a:t>
            </a:r>
            <a:r>
              <a:rPr lang="en" sz="1800" b="1" dirty="0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lambda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(x) (* 2 x))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(lambda (x) (* 2 x))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800" b="1" dirty="0" err="1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scm</a:t>
            </a:r>
            <a:r>
              <a:rPr lang="en" sz="1800" b="1" dirty="0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lambda 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(x) (* 2 x)) 5)</a:t>
            </a:r>
          </a:p>
          <a:p>
            <a:pPr lvl="0"/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0DC806-1C69-D049-B429-97060F7DAF3A}"/>
              </a:ext>
            </a:extLst>
          </p:cNvPr>
          <p:cNvSpPr txBox="1"/>
          <p:nvPr/>
        </p:nvSpPr>
        <p:spPr>
          <a:xfrm>
            <a:off x="5115650" y="1613564"/>
            <a:ext cx="82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0793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Scheme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to Scheme (Lambdas)</a:t>
            </a:r>
            <a:endParaRPr dirty="0"/>
          </a:p>
        </p:txBody>
      </p:sp>
      <p:sp>
        <p:nvSpPr>
          <p:cNvPr id="310" name="Shape 310"/>
          <p:cNvSpPr/>
          <p:nvPr/>
        </p:nvSpPr>
        <p:spPr>
          <a:xfrm>
            <a:off x="662975" y="1464375"/>
            <a:ext cx="3606300" cy="3457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5022124" y="1464375"/>
            <a:ext cx="3843725" cy="34575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AD1DC"/>
              </a:solidFill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772250" y="1566375"/>
            <a:ext cx="3395100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lambda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x: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* x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&lt;function lambda at ...&gt;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lambda 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x: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* x)(5)</a:t>
            </a:r>
          </a:p>
          <a:p>
            <a:pPr lvl="0"/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10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5115649" y="1566375"/>
            <a:ext cx="3843725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scm</a:t>
            </a:r>
            <a:r>
              <a:rPr lang="en" sz="1800" b="1" dirty="0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lambda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(x) (* 2 x))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(lambda (x) (* 2 x))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800" b="1" dirty="0" err="1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scm</a:t>
            </a:r>
            <a:r>
              <a:rPr lang="en" sz="1800" b="1" dirty="0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lambda 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(x) (* 2 x)) 5)</a:t>
            </a:r>
          </a:p>
          <a:p>
            <a:pPr lvl="0"/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0DC806-1C69-D049-B429-97060F7DAF3A}"/>
              </a:ext>
            </a:extLst>
          </p:cNvPr>
          <p:cNvSpPr txBox="1"/>
          <p:nvPr/>
        </p:nvSpPr>
        <p:spPr>
          <a:xfrm>
            <a:off x="5115650" y="1613564"/>
            <a:ext cx="82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5B322B-04F5-8A42-9DAE-9453897CE4D7}"/>
              </a:ext>
            </a:extLst>
          </p:cNvPr>
          <p:cNvCxnSpPr>
            <a:cxnSpLocks/>
          </p:cNvCxnSpPr>
          <p:nvPr/>
        </p:nvCxnSpPr>
        <p:spPr>
          <a:xfrm>
            <a:off x="5985753" y="2769140"/>
            <a:ext cx="24151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0D104DE-AD66-A24B-B514-886295996BBB}"/>
              </a:ext>
            </a:extLst>
          </p:cNvPr>
          <p:cNvSpPr/>
          <p:nvPr/>
        </p:nvSpPr>
        <p:spPr>
          <a:xfrm>
            <a:off x="5554225" y="3044469"/>
            <a:ext cx="2179411" cy="70243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-342900">
              <a:buClr>
                <a:srgbClr val="FF0000"/>
              </a:buClr>
              <a:buSzPts val="1800"/>
            </a:pPr>
            <a:r>
              <a:rPr lang="en-US" dirty="0"/>
              <a:t>The Lambda expression is the operator, so it comes first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847271-7409-974A-878B-07BF6C254E5D}"/>
              </a:ext>
            </a:extLst>
          </p:cNvPr>
          <p:cNvCxnSpPr/>
          <p:nvPr/>
        </p:nvCxnSpPr>
        <p:spPr>
          <a:xfrm>
            <a:off x="8546315" y="2768929"/>
            <a:ext cx="183399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5BF3C0E-B0C8-5646-BE95-4F1C78D1696D}"/>
              </a:ext>
            </a:extLst>
          </p:cNvPr>
          <p:cNvSpPr/>
          <p:nvPr/>
        </p:nvSpPr>
        <p:spPr>
          <a:xfrm>
            <a:off x="7181601" y="3814957"/>
            <a:ext cx="1599233" cy="652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-342900">
              <a:buClr>
                <a:srgbClr val="FF0000"/>
              </a:buClr>
              <a:buSzPts val="1800"/>
            </a:pPr>
            <a:r>
              <a:rPr lang="en-US" dirty="0"/>
              <a:t>5 is the operand, so it comes second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F430566-413E-6B46-983C-5113251FB8ED}"/>
              </a:ext>
            </a:extLst>
          </p:cNvPr>
          <p:cNvSpPr/>
          <p:nvPr/>
        </p:nvSpPr>
        <p:spPr>
          <a:xfrm>
            <a:off x="5418438" y="4535045"/>
            <a:ext cx="3074209" cy="34191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lvl="1" indent="-342900">
              <a:buClr>
                <a:srgbClr val="FF0000"/>
              </a:buClr>
              <a:buSzPts val="1800"/>
            </a:pPr>
            <a:r>
              <a:rPr lang="en-US" dirty="0"/>
              <a:t>Wrapped in parentheses of course!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29A7F6-DC11-6848-AAE9-2A7120C7EFF8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643931" y="2768929"/>
            <a:ext cx="739002" cy="27554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6A32DE-E330-1B4F-8072-885DFF3B3847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7981218" y="2768929"/>
            <a:ext cx="674374" cy="104602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60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to Scheme (Lambdas)</a:t>
            </a:r>
            <a:endParaRPr dirty="0"/>
          </a:p>
        </p:txBody>
      </p:sp>
      <p:sp>
        <p:nvSpPr>
          <p:cNvPr id="310" name="Shape 310"/>
          <p:cNvSpPr/>
          <p:nvPr/>
        </p:nvSpPr>
        <p:spPr>
          <a:xfrm>
            <a:off x="662975" y="1464375"/>
            <a:ext cx="3606300" cy="3457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5022124" y="1464375"/>
            <a:ext cx="3843725" cy="34575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AD1DC"/>
              </a:solidFill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772250" y="1566375"/>
            <a:ext cx="3395100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lambda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x: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* x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&lt;function lambda at ...&gt;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lambda 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x: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* x)(5)</a:t>
            </a:r>
          </a:p>
          <a:p>
            <a:pPr lvl="0"/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10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5115649" y="1566375"/>
            <a:ext cx="3843725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scm</a:t>
            </a:r>
            <a:r>
              <a:rPr lang="en" sz="1800" b="1" dirty="0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lambda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(x) (* 2 x))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(lambda (x) (* 2 x))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800" b="1" dirty="0" err="1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scm</a:t>
            </a:r>
            <a:r>
              <a:rPr lang="en" sz="1800" b="1" dirty="0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lambda 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(x) (* 2 x)) 5)</a:t>
            </a:r>
          </a:p>
          <a:p>
            <a:pPr lvl="0"/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0DC806-1C69-D049-B429-97060F7DAF3A}"/>
              </a:ext>
            </a:extLst>
          </p:cNvPr>
          <p:cNvSpPr txBox="1"/>
          <p:nvPr/>
        </p:nvSpPr>
        <p:spPr>
          <a:xfrm>
            <a:off x="5115650" y="1613564"/>
            <a:ext cx="82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49FE8A-14DC-1449-945D-D1FC8034D454}"/>
              </a:ext>
            </a:extLst>
          </p:cNvPr>
          <p:cNvSpPr txBox="1"/>
          <p:nvPr/>
        </p:nvSpPr>
        <p:spPr>
          <a:xfrm>
            <a:off x="5115650" y="2436347"/>
            <a:ext cx="82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14522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Scheme to Python (Def Statements)</a:t>
            </a:r>
            <a:endParaRPr dirty="0"/>
          </a:p>
        </p:txBody>
      </p:sp>
      <p:sp>
        <p:nvSpPr>
          <p:cNvPr id="310" name="Shape 310"/>
          <p:cNvSpPr/>
          <p:nvPr/>
        </p:nvSpPr>
        <p:spPr>
          <a:xfrm>
            <a:off x="662974" y="1464375"/>
            <a:ext cx="8202875" cy="1639559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662974" y="3205934"/>
            <a:ext cx="8202875" cy="1715940"/>
          </a:xfrm>
          <a:prstGeom prst="rect">
            <a:avLst/>
          </a:prstGeom>
          <a:solidFill>
            <a:srgbClr val="D4D4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AD1DC"/>
              </a:solidFill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772249" y="1566375"/>
            <a:ext cx="7965351" cy="1429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(define square (lambda (x) (* x x)))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772250" y="3278293"/>
            <a:ext cx="7836658" cy="1530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85456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Scheme to Python (Def Statements)</a:t>
            </a:r>
            <a:endParaRPr dirty="0"/>
          </a:p>
        </p:txBody>
      </p:sp>
      <p:sp>
        <p:nvSpPr>
          <p:cNvPr id="310" name="Shape 310"/>
          <p:cNvSpPr/>
          <p:nvPr/>
        </p:nvSpPr>
        <p:spPr>
          <a:xfrm>
            <a:off x="662974" y="1464375"/>
            <a:ext cx="8202875" cy="1639559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662974" y="3205934"/>
            <a:ext cx="8202875" cy="1715940"/>
          </a:xfrm>
          <a:prstGeom prst="rect">
            <a:avLst/>
          </a:prstGeom>
          <a:solidFill>
            <a:srgbClr val="D4D4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AD1DC"/>
              </a:solidFill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772249" y="1566375"/>
            <a:ext cx="7965351" cy="1429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(define square (lambda (x) (* x x)))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772250" y="3278293"/>
            <a:ext cx="7836658" cy="1530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00608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Scheme to Python (Def Statements)</a:t>
            </a:r>
            <a:endParaRPr dirty="0"/>
          </a:p>
        </p:txBody>
      </p:sp>
      <p:sp>
        <p:nvSpPr>
          <p:cNvPr id="310" name="Shape 310"/>
          <p:cNvSpPr/>
          <p:nvPr/>
        </p:nvSpPr>
        <p:spPr>
          <a:xfrm>
            <a:off x="662974" y="1464375"/>
            <a:ext cx="8202875" cy="1639559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662974" y="3205934"/>
            <a:ext cx="8202875" cy="1715940"/>
          </a:xfrm>
          <a:prstGeom prst="rect">
            <a:avLst/>
          </a:prstGeom>
          <a:solidFill>
            <a:srgbClr val="D4D4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AD1DC"/>
              </a:solidFill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772249" y="1566375"/>
            <a:ext cx="7965351" cy="1429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(define square (lambda (x) (* x x)))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</a:p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772250" y="3278293"/>
            <a:ext cx="7836658" cy="1530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05773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Scheme to Python (Def Statements)</a:t>
            </a:r>
            <a:endParaRPr dirty="0"/>
          </a:p>
        </p:txBody>
      </p:sp>
      <p:sp>
        <p:nvSpPr>
          <p:cNvPr id="310" name="Shape 310"/>
          <p:cNvSpPr/>
          <p:nvPr/>
        </p:nvSpPr>
        <p:spPr>
          <a:xfrm>
            <a:off x="662974" y="1464375"/>
            <a:ext cx="8202875" cy="1639559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662974" y="3205934"/>
            <a:ext cx="8202875" cy="1715940"/>
          </a:xfrm>
          <a:prstGeom prst="rect">
            <a:avLst/>
          </a:prstGeom>
          <a:solidFill>
            <a:srgbClr val="D4D4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AD1DC"/>
              </a:solidFill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772249" y="1566375"/>
            <a:ext cx="7965351" cy="1429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(define square (lambda (x) (* x x)))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</a:p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(lambda (x) (* x x))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772250" y="3278293"/>
            <a:ext cx="7836658" cy="1530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rgbClr val="5C5C5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556421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Scheme to Python (Def Statements)</a:t>
            </a:r>
            <a:endParaRPr dirty="0"/>
          </a:p>
        </p:txBody>
      </p:sp>
      <p:sp>
        <p:nvSpPr>
          <p:cNvPr id="310" name="Shape 310"/>
          <p:cNvSpPr/>
          <p:nvPr/>
        </p:nvSpPr>
        <p:spPr>
          <a:xfrm>
            <a:off x="662974" y="1464375"/>
            <a:ext cx="8202875" cy="1639559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662974" y="3205934"/>
            <a:ext cx="8202875" cy="1715940"/>
          </a:xfrm>
          <a:prstGeom prst="rect">
            <a:avLst/>
          </a:prstGeom>
          <a:solidFill>
            <a:srgbClr val="D4D4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AD1DC"/>
              </a:solidFill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772249" y="1566375"/>
            <a:ext cx="7965351" cy="1429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(define square (lambda (x) (* x x)))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</a:p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(lambda (x) (* x x))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772250" y="3278293"/>
            <a:ext cx="7836658" cy="1530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5C5C5C"/>
                </a:solidFill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1800" dirty="0">
                <a:solidFill>
                  <a:srgbClr val="5C5C5C"/>
                </a:solidFill>
                <a:latin typeface="Consolas"/>
                <a:ea typeface="Consolas"/>
                <a:cs typeface="Consolas"/>
                <a:sym typeface="Consolas"/>
              </a:rPr>
              <a:t>Defined something (square) to a lambda function</a:t>
            </a:r>
            <a:endParaRPr lang="en" sz="18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__________ = _______________________</a:t>
            </a:r>
            <a:endParaRPr lang="en" sz="1800" b="1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24469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Scheme to Python (Def Statements)</a:t>
            </a:r>
            <a:endParaRPr dirty="0"/>
          </a:p>
        </p:txBody>
      </p:sp>
      <p:sp>
        <p:nvSpPr>
          <p:cNvPr id="310" name="Shape 310"/>
          <p:cNvSpPr/>
          <p:nvPr/>
        </p:nvSpPr>
        <p:spPr>
          <a:xfrm>
            <a:off x="662974" y="1464375"/>
            <a:ext cx="8202875" cy="1639559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662974" y="3205934"/>
            <a:ext cx="8202875" cy="1715940"/>
          </a:xfrm>
          <a:prstGeom prst="rect">
            <a:avLst/>
          </a:prstGeom>
          <a:solidFill>
            <a:srgbClr val="D4D4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AD1DC"/>
              </a:solidFill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772249" y="1566375"/>
            <a:ext cx="7965351" cy="1429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(define square (lambda (x) (* x x)))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</a:p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(lambda (x) (* x x))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772250" y="3278293"/>
            <a:ext cx="7836658" cy="1530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5C5C5C"/>
                </a:solidFill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1800" dirty="0">
                <a:solidFill>
                  <a:srgbClr val="5C5C5C"/>
                </a:solidFill>
                <a:latin typeface="Consolas"/>
                <a:ea typeface="Consolas"/>
                <a:cs typeface="Consolas"/>
                <a:sym typeface="Consolas"/>
              </a:rPr>
              <a:t>Defined something (square) to a lambda function</a:t>
            </a:r>
            <a:endParaRPr lang="en" sz="18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__________ = _______________________</a:t>
            </a:r>
            <a:endParaRPr lang="en" sz="18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F458887-D24B-684B-BEA3-99BB7D383434}"/>
              </a:ext>
            </a:extLst>
          </p:cNvPr>
          <p:cNvSpPr/>
          <p:nvPr/>
        </p:nvSpPr>
        <p:spPr>
          <a:xfrm>
            <a:off x="1991451" y="4248282"/>
            <a:ext cx="927855" cy="45241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-342900">
              <a:buClr>
                <a:srgbClr val="FF0000"/>
              </a:buClr>
              <a:buSzPts val="1800"/>
            </a:pPr>
            <a:r>
              <a:rPr lang="en-US" sz="1800" dirty="0">
                <a:latin typeface="Nunito" pitchFamily="2" charset="77"/>
              </a:rPr>
              <a:t>define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6A3999-9DE3-8A42-9DFB-1CA1F87D7BC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455379" y="3901440"/>
            <a:ext cx="308141" cy="34684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D4ABA4F-E18D-5443-A328-9CDE5629A07E}"/>
              </a:ext>
            </a:extLst>
          </p:cNvPr>
          <p:cNvSpPr/>
          <p:nvPr/>
        </p:nvSpPr>
        <p:spPr>
          <a:xfrm>
            <a:off x="2675469" y="3672548"/>
            <a:ext cx="264159" cy="257387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Scheme to Python (Def Statements)</a:t>
            </a:r>
            <a:endParaRPr dirty="0"/>
          </a:p>
        </p:txBody>
      </p:sp>
      <p:sp>
        <p:nvSpPr>
          <p:cNvPr id="310" name="Shape 310"/>
          <p:cNvSpPr/>
          <p:nvPr/>
        </p:nvSpPr>
        <p:spPr>
          <a:xfrm>
            <a:off x="662974" y="1464375"/>
            <a:ext cx="8202875" cy="1639559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662974" y="3205934"/>
            <a:ext cx="8202875" cy="1715940"/>
          </a:xfrm>
          <a:prstGeom prst="rect">
            <a:avLst/>
          </a:prstGeom>
          <a:solidFill>
            <a:srgbClr val="D4D4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AD1DC"/>
              </a:solidFill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772249" y="1566375"/>
            <a:ext cx="7965351" cy="1429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(define square (lambda (x) (* x x)))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</a:p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(lambda (x) (* x x))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772250" y="3278293"/>
            <a:ext cx="7836658" cy="1530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5C5C5C"/>
                </a:solidFill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1800" dirty="0">
                <a:solidFill>
                  <a:srgbClr val="5C5C5C"/>
                </a:solidFill>
                <a:latin typeface="Consolas"/>
                <a:ea typeface="Consolas"/>
                <a:cs typeface="Consolas"/>
                <a:sym typeface="Consolas"/>
              </a:rPr>
              <a:t>Defined something (square) to a lambda function</a:t>
            </a:r>
            <a:endParaRPr lang="en" sz="18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__square___= ____lambda x: x * x____</a:t>
            </a:r>
            <a:endParaRPr lang="en" sz="18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F458887-D24B-684B-BEA3-99BB7D383434}"/>
              </a:ext>
            </a:extLst>
          </p:cNvPr>
          <p:cNvSpPr/>
          <p:nvPr/>
        </p:nvSpPr>
        <p:spPr>
          <a:xfrm>
            <a:off x="1991451" y="4248282"/>
            <a:ext cx="927855" cy="45241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-342900">
              <a:buClr>
                <a:srgbClr val="FF0000"/>
              </a:buClr>
              <a:buSzPts val="1800"/>
            </a:pPr>
            <a:r>
              <a:rPr lang="en-US" sz="1800" dirty="0">
                <a:latin typeface="Nunito" pitchFamily="2" charset="77"/>
              </a:rPr>
              <a:t>define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6A3999-9DE3-8A42-9DFB-1CA1F87D7BC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455379" y="3901440"/>
            <a:ext cx="308141" cy="34684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D4ABA4F-E18D-5443-A328-9CDE5629A07E}"/>
              </a:ext>
            </a:extLst>
          </p:cNvPr>
          <p:cNvSpPr/>
          <p:nvPr/>
        </p:nvSpPr>
        <p:spPr>
          <a:xfrm>
            <a:off x="2675469" y="3672548"/>
            <a:ext cx="264159" cy="257387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1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Shorthand for </a:t>
            </a:r>
            <a:r>
              <a:rPr lang="en" u="sng" dirty="0"/>
              <a:t>Defining</a:t>
            </a:r>
            <a:r>
              <a:rPr lang="en" dirty="0"/>
              <a:t> Functions</a:t>
            </a:r>
            <a:endParaRPr dirty="0"/>
          </a:p>
        </p:txBody>
      </p:sp>
      <p:sp>
        <p:nvSpPr>
          <p:cNvPr id="310" name="Shape 310"/>
          <p:cNvSpPr/>
          <p:nvPr/>
        </p:nvSpPr>
        <p:spPr>
          <a:xfrm>
            <a:off x="662974" y="1464375"/>
            <a:ext cx="8202875" cy="1639559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662974" y="3205934"/>
            <a:ext cx="8202875" cy="1715940"/>
          </a:xfrm>
          <a:prstGeom prst="rect">
            <a:avLst/>
          </a:prstGeom>
          <a:solidFill>
            <a:srgbClr val="D4D4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AD1DC"/>
              </a:solidFill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772249" y="1566375"/>
            <a:ext cx="7965351" cy="1429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(define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square </a:t>
            </a:r>
            <a:r>
              <a:rPr lang="en-US" sz="1800" b="1" dirty="0">
                <a:solidFill>
                  <a:srgbClr val="C2A9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(lambda (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x)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(* x x)))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</a:p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(lambda (x) (* x x))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772250" y="3278293"/>
            <a:ext cx="7836658" cy="1530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5C5C5C"/>
                </a:solidFill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1800" dirty="0">
                <a:solidFill>
                  <a:srgbClr val="5C5C5C"/>
                </a:solidFill>
                <a:latin typeface="Consolas"/>
                <a:ea typeface="Consolas"/>
                <a:cs typeface="Consolas"/>
                <a:sym typeface="Consolas"/>
              </a:rPr>
              <a:t>Defined something (square) to a lambda function</a:t>
            </a:r>
            <a:endParaRPr lang="en" sz="18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square= lambda x: x * x</a:t>
            </a:r>
            <a:endParaRPr lang="en" sz="18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0644B4-CF89-4E4F-8A3E-5CB58856A6C3}"/>
              </a:ext>
            </a:extLst>
          </p:cNvPr>
          <p:cNvSpPr txBox="1"/>
          <p:nvPr/>
        </p:nvSpPr>
        <p:spPr>
          <a:xfrm>
            <a:off x="3278296" y="1611421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2D1661-237E-D242-BB7C-487326D4D43C}"/>
              </a:ext>
            </a:extLst>
          </p:cNvPr>
          <p:cNvSpPr txBox="1"/>
          <p:nvPr/>
        </p:nvSpPr>
        <p:spPr>
          <a:xfrm>
            <a:off x="3406988" y="1611421"/>
            <a:ext cx="135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lambda (</a:t>
            </a:r>
          </a:p>
        </p:txBody>
      </p:sp>
    </p:spTree>
    <p:extLst>
      <p:ext uri="{BB962C8B-B14F-4D97-AF65-F5344CB8AC3E}">
        <p14:creationId xmlns:p14="http://schemas.microsoft.com/office/powerpoint/2010/main" val="85803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07407E-6 L -0.10504 0.002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60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Scheme</a:t>
            </a:r>
            <a:endParaRPr/>
          </a:p>
        </p:txBody>
      </p:sp>
      <p:sp>
        <p:nvSpPr>
          <p:cNvPr id="294" name="Shape 294"/>
          <p:cNvSpPr txBox="1"/>
          <p:nvPr/>
        </p:nvSpPr>
        <p:spPr>
          <a:xfrm>
            <a:off x="3845950" y="1597875"/>
            <a:ext cx="3985800" cy="3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303800" y="1293075"/>
            <a:ext cx="7030500" cy="30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Why are we learning a new language?</a:t>
            </a:r>
            <a:endParaRPr sz="1800" dirty="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○"/>
            </a:pPr>
            <a:r>
              <a:rPr lang="en" sz="1800" dirty="0">
                <a:solidFill>
                  <a:srgbClr val="FF0000"/>
                </a:solidFill>
              </a:rPr>
              <a:t>&lt;Cameron, write responses here omg </a:t>
            </a:r>
            <a:r>
              <a:rPr lang="en" sz="1800" dirty="0" err="1">
                <a:solidFill>
                  <a:srgbClr val="FF0000"/>
                </a:solidFill>
              </a:rPr>
              <a:t>rememberrr</a:t>
            </a:r>
            <a:r>
              <a:rPr lang="en" sz="1800" dirty="0">
                <a:solidFill>
                  <a:srgbClr val="FF0000"/>
                </a:solidFill>
              </a:rPr>
              <a:t>&gt;</a:t>
            </a:r>
            <a:endParaRPr sz="1800" dirty="0">
              <a:solidFill>
                <a:srgbClr val="FF0000"/>
              </a:solidFill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○"/>
            </a:pPr>
            <a:r>
              <a:rPr lang="en" sz="1800" dirty="0">
                <a:solidFill>
                  <a:srgbClr val="FF0000"/>
                </a:solidFill>
              </a:rPr>
              <a:t>^^^ Also turn the color back to black...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Shorthand for </a:t>
            </a:r>
            <a:r>
              <a:rPr lang="en" u="sng" dirty="0"/>
              <a:t>Defining</a:t>
            </a:r>
            <a:r>
              <a:rPr lang="en" dirty="0"/>
              <a:t> Functions</a:t>
            </a:r>
            <a:endParaRPr dirty="0"/>
          </a:p>
        </p:txBody>
      </p:sp>
      <p:sp>
        <p:nvSpPr>
          <p:cNvPr id="310" name="Shape 310"/>
          <p:cNvSpPr/>
          <p:nvPr/>
        </p:nvSpPr>
        <p:spPr>
          <a:xfrm>
            <a:off x="662974" y="1464375"/>
            <a:ext cx="8202875" cy="1639559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662974" y="3205934"/>
            <a:ext cx="8202875" cy="1715940"/>
          </a:xfrm>
          <a:prstGeom prst="rect">
            <a:avLst/>
          </a:prstGeom>
          <a:solidFill>
            <a:srgbClr val="D4D4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AD1DC"/>
              </a:solidFill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772249" y="1566375"/>
            <a:ext cx="7965351" cy="1429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(define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(square x)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(* x x)))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</a:p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(lambda (x) (* x x))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772250" y="3278293"/>
            <a:ext cx="7836658" cy="1530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5C5C5C"/>
                </a:solidFill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1800" dirty="0">
                <a:solidFill>
                  <a:srgbClr val="5C5C5C"/>
                </a:solidFill>
                <a:latin typeface="Consolas"/>
                <a:ea typeface="Consolas"/>
                <a:cs typeface="Consolas"/>
                <a:sym typeface="Consolas"/>
              </a:rPr>
              <a:t>Defined something (square) to a lambda function</a:t>
            </a:r>
            <a:endParaRPr lang="en" sz="18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square= lambda x: x * x</a:t>
            </a:r>
            <a:endParaRPr lang="en" sz="1800" b="1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560265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5C93-2FB2-764F-92D0-681645EE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to Scheme (Lambdas)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510C7-EF3C-FC43-87A6-940FE09003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865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</a:t>
            </a:r>
            <a:endParaRPr/>
          </a:p>
        </p:txBody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/>
              <a:t>Read what’s on the lab about mutability, it’s great!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to Scheme</a:t>
            </a:r>
            <a:endParaRPr/>
          </a:p>
        </p:txBody>
      </p:sp>
      <p:sp>
        <p:nvSpPr>
          <p:cNvPr id="301" name="Shape 301"/>
          <p:cNvSpPr txBox="1"/>
          <p:nvPr/>
        </p:nvSpPr>
        <p:spPr>
          <a:xfrm>
            <a:off x="3845950" y="1597875"/>
            <a:ext cx="3985800" cy="3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662975" y="1464375"/>
            <a:ext cx="3606300" cy="3457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5022125" y="1464375"/>
            <a:ext cx="3606300" cy="34575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Shape 304"/>
          <p:cNvSpPr txBox="1"/>
          <p:nvPr/>
        </p:nvSpPr>
        <p:spPr>
          <a:xfrm>
            <a:off x="772250" y="1566375"/>
            <a:ext cx="3395100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4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to Scheme</a:t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662975" y="1464375"/>
            <a:ext cx="3606300" cy="3457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5022125" y="1464375"/>
            <a:ext cx="3606300" cy="34575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AD1DC"/>
              </a:solidFill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772250" y="1566375"/>
            <a:ext cx="3395100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4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5115650" y="1566375"/>
            <a:ext cx="3395100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scm</a:t>
            </a:r>
            <a:r>
              <a:rPr lang="en" sz="1800" b="1" dirty="0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C2A9B6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 dirty="0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00" dirty="0">
                <a:solidFill>
                  <a:srgbClr val="C2A9B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4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6119725" y="1566375"/>
            <a:ext cx="3351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523DB5-5B03-874C-A904-78044CA3C23F}"/>
              </a:ext>
            </a:extLst>
          </p:cNvPr>
          <p:cNvSpPr txBox="1"/>
          <p:nvPr/>
        </p:nvSpPr>
        <p:spPr>
          <a:xfrm>
            <a:off x="5738980" y="1613564"/>
            <a:ext cx="62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04B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FD3173-9990-C847-9570-1F741C6692CC}"/>
              </a:ext>
            </a:extLst>
          </p:cNvPr>
          <p:cNvSpPr txBox="1"/>
          <p:nvPr/>
        </p:nvSpPr>
        <p:spPr>
          <a:xfrm>
            <a:off x="6368035" y="1613564"/>
            <a:ext cx="28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71EE10-11B7-D940-9C00-7EC21B09CB7D}"/>
              </a:ext>
            </a:extLst>
          </p:cNvPr>
          <p:cNvSpPr txBox="1"/>
          <p:nvPr/>
        </p:nvSpPr>
        <p:spPr>
          <a:xfrm>
            <a:off x="5870648" y="1613564"/>
            <a:ext cx="34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04B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394FED-AEFC-624A-922D-864664A585EF}"/>
              </a:ext>
            </a:extLst>
          </p:cNvPr>
          <p:cNvSpPr txBox="1"/>
          <p:nvPr/>
        </p:nvSpPr>
        <p:spPr>
          <a:xfrm>
            <a:off x="5115650" y="1613564"/>
            <a:ext cx="82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59259E-6 L -0.05486 0.000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" grpId="0"/>
      <p:bldP spid="2" grpId="0"/>
      <p:bldP spid="3" grpId="0"/>
      <p:bldP spid="4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to Scheme</a:t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662975" y="1464375"/>
            <a:ext cx="3606300" cy="3457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5022125" y="1464375"/>
            <a:ext cx="3606300" cy="34575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AD1DC"/>
              </a:solidFill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772250" y="1566375"/>
            <a:ext cx="3395100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4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5115650" y="1566375"/>
            <a:ext cx="3395100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scm</a:t>
            </a:r>
            <a:r>
              <a:rPr lang="en" sz="1800" b="1" dirty="0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800" dirty="0">
                <a:solidFill>
                  <a:srgbClr val="C2A9B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3 4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394FED-AEFC-624A-922D-864664A585EF}"/>
              </a:ext>
            </a:extLst>
          </p:cNvPr>
          <p:cNvSpPr txBox="1"/>
          <p:nvPr/>
        </p:nvSpPr>
        <p:spPr>
          <a:xfrm>
            <a:off x="5115650" y="1613564"/>
            <a:ext cx="82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425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to Scheme</a:t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662975" y="1464375"/>
            <a:ext cx="3606300" cy="3457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5022125" y="1464375"/>
            <a:ext cx="3606300" cy="34575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AD1DC"/>
              </a:solidFill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772250" y="1566375"/>
            <a:ext cx="3395100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4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5115650" y="1566375"/>
            <a:ext cx="3395100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scm</a:t>
            </a:r>
            <a:r>
              <a:rPr lang="en" sz="1800" b="1" dirty="0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800" dirty="0">
                <a:solidFill>
                  <a:srgbClr val="C2A9B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3 4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394FED-AEFC-624A-922D-864664A585EF}"/>
              </a:ext>
            </a:extLst>
          </p:cNvPr>
          <p:cNvSpPr txBox="1"/>
          <p:nvPr/>
        </p:nvSpPr>
        <p:spPr>
          <a:xfrm>
            <a:off x="5115650" y="1613564"/>
            <a:ext cx="82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58416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to Scheme</a:t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662975" y="1464375"/>
            <a:ext cx="3606300" cy="3457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5022125" y="1464375"/>
            <a:ext cx="3606300" cy="34575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AD1DC"/>
              </a:solidFill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772250" y="1566375"/>
            <a:ext cx="3395100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4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7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mul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/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15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5115650" y="1566375"/>
            <a:ext cx="3395100" cy="3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scm</a:t>
            </a:r>
            <a:r>
              <a:rPr lang="en" sz="1800" b="1" dirty="0">
                <a:solidFill>
                  <a:srgbClr val="EAD1DC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 dirty="0">
                <a:solidFill>
                  <a:srgbClr val="104BC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800" dirty="0">
                <a:solidFill>
                  <a:srgbClr val="C2A9B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316B1B"/>
                </a:solidFill>
                <a:latin typeface="Consolas"/>
                <a:ea typeface="Consolas"/>
                <a:cs typeface="Consolas"/>
                <a:sym typeface="Consolas"/>
              </a:rPr>
              <a:t>3 4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394FED-AEFC-624A-922D-864664A585EF}"/>
              </a:ext>
            </a:extLst>
          </p:cNvPr>
          <p:cNvSpPr txBox="1"/>
          <p:nvPr/>
        </p:nvSpPr>
        <p:spPr>
          <a:xfrm>
            <a:off x="5115650" y="1613564"/>
            <a:ext cx="82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en-US" sz="1800" b="1" dirty="0">
                <a:solidFill>
                  <a:srgbClr val="AA6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46189779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1746</Words>
  <Application>Microsoft Macintosh PowerPoint</Application>
  <PresentationFormat>On-screen Show (16:9)</PresentationFormat>
  <Paragraphs>390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Wingdings</vt:lpstr>
      <vt:lpstr>Arial</vt:lpstr>
      <vt:lpstr>Maven Pro</vt:lpstr>
      <vt:lpstr>Consolas</vt:lpstr>
      <vt:lpstr>Nunito</vt:lpstr>
      <vt:lpstr>Momentum</vt:lpstr>
      <vt:lpstr>Lab 6: ((((Scheme))))</vt:lpstr>
      <vt:lpstr>Announcements</vt:lpstr>
      <vt:lpstr>Intro to Scheme</vt:lpstr>
      <vt:lpstr>Introduction to Scheme</vt:lpstr>
      <vt:lpstr>Python to Scheme</vt:lpstr>
      <vt:lpstr>Python to Scheme</vt:lpstr>
      <vt:lpstr>Python to Scheme</vt:lpstr>
      <vt:lpstr>Python to Scheme</vt:lpstr>
      <vt:lpstr>Python to Scheme</vt:lpstr>
      <vt:lpstr>Python to Scheme</vt:lpstr>
      <vt:lpstr>Python to Scheme</vt:lpstr>
      <vt:lpstr>Python to Scheme</vt:lpstr>
      <vt:lpstr>Python to Scheme</vt:lpstr>
      <vt:lpstr>Python to Scheme</vt:lpstr>
      <vt:lpstr>Python to Scheme</vt:lpstr>
      <vt:lpstr>Python to Scheme</vt:lpstr>
      <vt:lpstr>Python to Scheme</vt:lpstr>
      <vt:lpstr>Python to Scheme</vt:lpstr>
      <vt:lpstr>Python to Scheme (Lambdas)</vt:lpstr>
      <vt:lpstr>Python to Scheme (Lambdas)</vt:lpstr>
      <vt:lpstr>Python to Scheme (Lambdas)</vt:lpstr>
      <vt:lpstr>Python to Scheme (Lambdas)</vt:lpstr>
      <vt:lpstr>Python to Scheme (Lambdas)</vt:lpstr>
      <vt:lpstr>Python to Scheme (Lambdas)</vt:lpstr>
      <vt:lpstr>Python to Scheme (Lambdas)</vt:lpstr>
      <vt:lpstr>Python to Scheme (Lambdas)</vt:lpstr>
      <vt:lpstr>Python to Scheme (Lambdas)</vt:lpstr>
      <vt:lpstr>Python to Scheme (Lambdas)</vt:lpstr>
      <vt:lpstr>Python to Scheme (Lambdas)</vt:lpstr>
      <vt:lpstr>Python to Scheme (Lambdas)</vt:lpstr>
      <vt:lpstr>Python to Scheme (Lambdas)</vt:lpstr>
      <vt:lpstr>Scheme to Python (Def Statements)</vt:lpstr>
      <vt:lpstr>Scheme to Python (Def Statements)</vt:lpstr>
      <vt:lpstr>Scheme to Python (Def Statements)</vt:lpstr>
      <vt:lpstr>Scheme to Python (Def Statements)</vt:lpstr>
      <vt:lpstr>Scheme to Python (Def Statements)</vt:lpstr>
      <vt:lpstr>Scheme to Python (Def Statements)</vt:lpstr>
      <vt:lpstr>Scheme to Python (Def Statements)</vt:lpstr>
      <vt:lpstr>Shorthand for Defining Functions</vt:lpstr>
      <vt:lpstr>Shorthand for Defining Functions</vt:lpstr>
      <vt:lpstr>Python to Scheme (Lambdas)</vt:lpstr>
      <vt:lpstr>Remember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4: Mutability and Data Abstraction</dc:title>
  <cp:lastModifiedBy>Cameron Malloy</cp:lastModifiedBy>
  <cp:revision>15</cp:revision>
  <dcterms:modified xsi:type="dcterms:W3CDTF">2018-07-10T08:18:33Z</dcterms:modified>
</cp:coreProperties>
</file>