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56" r:id="rId2"/>
    <p:sldId id="257" r:id="rId3"/>
    <p:sldId id="302" r:id="rId4"/>
    <p:sldId id="258" r:id="rId5"/>
    <p:sldId id="259" r:id="rId6"/>
    <p:sldId id="260" r:id="rId7"/>
    <p:sldId id="261" r:id="rId8"/>
    <p:sldId id="263" r:id="rId9"/>
    <p:sldId id="264" r:id="rId10"/>
    <p:sldId id="268" r:id="rId11"/>
    <p:sldId id="265" r:id="rId12"/>
    <p:sldId id="266" r:id="rId13"/>
    <p:sldId id="267" r:id="rId14"/>
    <p:sldId id="269" r:id="rId15"/>
    <p:sldId id="270" r:id="rId16"/>
    <p:sldId id="271" r:id="rId17"/>
    <p:sldId id="273" r:id="rId18"/>
    <p:sldId id="272" r:id="rId19"/>
    <p:sldId id="274" r:id="rId20"/>
    <p:sldId id="276" r:id="rId21"/>
    <p:sldId id="279" r:id="rId22"/>
    <p:sldId id="277" r:id="rId23"/>
    <p:sldId id="281" r:id="rId24"/>
    <p:sldId id="280" r:id="rId25"/>
    <p:sldId id="282" r:id="rId26"/>
    <p:sldId id="283" r:id="rId27"/>
    <p:sldId id="284" r:id="rId28"/>
    <p:sldId id="285" r:id="rId29"/>
    <p:sldId id="286" r:id="rId30"/>
    <p:sldId id="287" r:id="rId31"/>
    <p:sldId id="288" r:id="rId32"/>
    <p:sldId id="289" r:id="rId33"/>
    <p:sldId id="290" r:id="rId34"/>
    <p:sldId id="292" r:id="rId35"/>
    <p:sldId id="293" r:id="rId36"/>
    <p:sldId id="291" r:id="rId37"/>
    <p:sldId id="295" r:id="rId38"/>
    <p:sldId id="297" r:id="rId39"/>
    <p:sldId id="298" r:id="rId40"/>
    <p:sldId id="300" r:id="rId41"/>
    <p:sldId id="301" r:id="rId42"/>
    <p:sldId id="275" r:id="rId43"/>
    <p:sldId id="303" r:id="rId44"/>
    <p:sldId id="304" r:id="rId45"/>
    <p:sldId id="305" r:id="rId46"/>
    <p:sldId id="306" r:id="rId47"/>
    <p:sldId id="307" r:id="rId48"/>
    <p:sldId id="308" r:id="rId49"/>
    <p:sldId id="309" r:id="rId50"/>
    <p:sldId id="310" r:id="rId51"/>
    <p:sldId id="311" r:id="rId52"/>
    <p:sldId id="312" r:id="rId53"/>
    <p:sldId id="318" r:id="rId54"/>
    <p:sldId id="313" r:id="rId55"/>
    <p:sldId id="314" r:id="rId56"/>
    <p:sldId id="315" r:id="rId57"/>
    <p:sldId id="316" r:id="rId58"/>
    <p:sldId id="317" r:id="rId59"/>
    <p:sldId id="319" r:id="rId60"/>
  </p:sldIdLst>
  <p:sldSz cx="9144000" cy="5143500" type="screen16x9"/>
  <p:notesSz cx="6858000" cy="9144000"/>
  <p:embeddedFontLst>
    <p:embeddedFont>
      <p:font typeface="Maven Pro" pitchFamily="2" charset="77"/>
      <p:regular r:id="rId62"/>
      <p:bold r:id="rId63"/>
    </p:embeddedFont>
    <p:embeddedFont>
      <p:font typeface="Nunito" pitchFamily="2" charset="77"/>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16B1B"/>
    <a:srgbClr val="AA6225"/>
    <a:srgbClr val="C2A9B6"/>
    <a:srgbClr val="5C5C5C"/>
    <a:srgbClr val="D4D4D4"/>
    <a:srgbClr val="EAD1DC"/>
    <a:srgbClr val="104BC5"/>
    <a:srgbClr val="D6BBC8"/>
    <a:srgbClr val="E7C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4"/>
    <p:restoredTop sz="94802"/>
  </p:normalViewPr>
  <p:slideViewPr>
    <p:cSldViewPr snapToGrid="0">
      <p:cViewPr varScale="1">
        <p:scale>
          <a:sx n="185" d="100"/>
          <a:sy n="185" d="100"/>
        </p:scale>
        <p:origin x="184" y="4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5258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11354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4716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253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313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568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51120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23444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814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3576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00053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93203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3766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59086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519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628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2021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297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74690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1539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9396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0491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41113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6934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02679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3111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56161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69959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12826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71057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226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78516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7269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9925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0483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cameronmalloy.com/teach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s61a.org/articles/about.html#exam-recovery-polic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671600" y="1613825"/>
            <a:ext cx="4953300" cy="1872900"/>
          </a:xfrm>
          <a:prstGeom prst="rect">
            <a:avLst/>
          </a:prstGeom>
        </p:spPr>
        <p:txBody>
          <a:bodyPr spcFirstLastPara="1" wrap="square" lIns="91440" tIns="91425" rIns="91425" bIns="91425" anchor="ctr" anchorCtr="0">
            <a:noAutofit/>
          </a:bodyPr>
          <a:lstStyle/>
          <a:p>
            <a:pPr marL="0" lvl="0" indent="0">
              <a:spcBef>
                <a:spcPts val="0"/>
              </a:spcBef>
              <a:spcAft>
                <a:spcPts val="0"/>
              </a:spcAft>
              <a:buNone/>
            </a:pPr>
            <a:r>
              <a:rPr lang="en" dirty="0"/>
              <a:t>Lab 6: ((((Scheme))))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lvl="0"/>
            <a:r>
              <a:rPr lang="en-US" sz="1800" b="1" dirty="0">
                <a:latin typeface="Consolas"/>
                <a:ea typeface="Consolas"/>
                <a:cs typeface="Consolas"/>
                <a:sym typeface="Consolas"/>
              </a:rPr>
              <a:t>&gt;&gt;&gt;</a:t>
            </a:r>
            <a:r>
              <a:rPr lang="en-US" sz="1800" dirty="0">
                <a:latin typeface="Consolas"/>
                <a:ea typeface="Consolas"/>
                <a:cs typeface="Consolas"/>
                <a:sym typeface="Consolas"/>
              </a:rPr>
              <a:t> </a:t>
            </a:r>
            <a:r>
              <a:rPr lang="en-US" sz="1800" dirty="0" err="1">
                <a:solidFill>
                  <a:srgbClr val="104BC5"/>
                </a:solidFill>
                <a:latin typeface="Consolas"/>
                <a:ea typeface="Consolas"/>
                <a:cs typeface="Consolas"/>
                <a:sym typeface="Consolas"/>
              </a:rPr>
              <a:t>mul</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add</a:t>
            </a:r>
            <a:r>
              <a:rPr lang="en-US" sz="1800" dirty="0">
                <a:latin typeface="Consolas"/>
                <a:ea typeface="Consolas"/>
                <a:cs typeface="Consolas"/>
                <a:sym typeface="Consolas"/>
              </a:rPr>
              <a:t>(</a:t>
            </a:r>
            <a:r>
              <a:rPr lang="en-US" sz="1800" dirty="0">
                <a:solidFill>
                  <a:srgbClr val="316B1B"/>
                </a:solidFill>
                <a:latin typeface="Consolas"/>
                <a:ea typeface="Consolas"/>
                <a:cs typeface="Consolas"/>
                <a:sym typeface="Consolas"/>
              </a:rPr>
              <a:t>1</a:t>
            </a:r>
            <a:r>
              <a:rPr lang="en-US" sz="1800" dirty="0">
                <a:latin typeface="Consolas"/>
                <a:ea typeface="Consolas"/>
                <a:cs typeface="Consolas"/>
                <a:sym typeface="Consolas"/>
              </a:rPr>
              <a:t>, </a:t>
            </a:r>
            <a:r>
              <a:rPr lang="en-US" sz="1800" dirty="0">
                <a:solidFill>
                  <a:srgbClr val="316B1B"/>
                </a:solidFill>
                <a:latin typeface="Consolas"/>
                <a:ea typeface="Consolas"/>
                <a:cs typeface="Consolas"/>
                <a:sym typeface="Consolas"/>
              </a:rPr>
              <a:t>2</a:t>
            </a:r>
            <a:r>
              <a:rPr lang="en-US" sz="1800" dirty="0">
                <a:latin typeface="Consolas"/>
                <a:ea typeface="Consolas"/>
                <a:cs typeface="Consolas"/>
                <a:sym typeface="Consolas"/>
              </a:rPr>
              <a:t>),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pPr lvl="0"/>
            <a:r>
              <a:rPr lang="en-US" sz="1800" dirty="0">
                <a:latin typeface="Consolas"/>
                <a:ea typeface="Consolas"/>
                <a:cs typeface="Consolas"/>
                <a:sym typeface="Consolas"/>
              </a:rPr>
              <a:t>15</a:t>
            </a:r>
          </a:p>
          <a:p>
            <a:pPr marL="0" lvl="0" indent="0" rtl="0">
              <a:spcBef>
                <a:spcPts val="0"/>
              </a:spcBef>
              <a:spcAft>
                <a:spcPts val="0"/>
              </a:spcAft>
              <a:buNone/>
            </a:pP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84618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err="1">
                <a:solidFill>
                  <a:srgbClr val="C2A9B6"/>
                </a:solidFill>
                <a:latin typeface="Consolas"/>
                <a:ea typeface="Consolas"/>
                <a:cs typeface="Consolas"/>
                <a:sym typeface="Consolas"/>
              </a:rPr>
              <a:t>mul</a:t>
            </a:r>
            <a:r>
              <a:rPr lang="en" sz="1800" dirty="0">
                <a:solidFill>
                  <a:srgbClr val="EAD1DC"/>
                </a:solidFill>
                <a:latin typeface="Consolas"/>
                <a:ea typeface="Consolas"/>
                <a:cs typeface="Consolas"/>
                <a:sym typeface="Consolas"/>
              </a:rPr>
              <a:t>(</a:t>
            </a:r>
            <a:r>
              <a:rPr lang="en" sz="1800" dirty="0">
                <a:solidFill>
                  <a:srgbClr val="C2A9B6"/>
                </a:solidFill>
                <a:latin typeface="Consolas"/>
                <a:ea typeface="Consolas"/>
                <a:cs typeface="Consolas"/>
                <a:sym typeface="Consolas"/>
              </a:rPr>
              <a:t>add</a:t>
            </a:r>
            <a:r>
              <a:rPr lang="en" sz="1800" dirty="0">
                <a:solidFill>
                  <a:srgbClr val="EAD1DC"/>
                </a:solidFill>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solidFill>
                  <a:srgbClr val="C2A9B6"/>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a:t>
            </a:r>
            <a:r>
              <a:rPr lang="en" sz="1800" dirty="0">
                <a:solidFill>
                  <a:srgbClr val="C2A9B6"/>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6" name="TextBox 15">
            <a:extLst>
              <a:ext uri="{FF2B5EF4-FFF2-40B4-BE49-F238E27FC236}">
                <a16:creationId xmlns:a16="http://schemas.microsoft.com/office/drawing/2014/main" id="{6473E4C0-1AD1-9B4F-A17B-72F20FED8351}"/>
              </a:ext>
            </a:extLst>
          </p:cNvPr>
          <p:cNvSpPr txBox="1"/>
          <p:nvPr/>
        </p:nvSpPr>
        <p:spPr>
          <a:xfrm>
            <a:off x="5743614" y="2434897"/>
            <a:ext cx="629055" cy="369332"/>
          </a:xfrm>
          <a:prstGeom prst="rect">
            <a:avLst/>
          </a:prstGeom>
          <a:noFill/>
        </p:spPr>
        <p:txBody>
          <a:bodyPr wrap="square" rtlCol="0">
            <a:spAutoFit/>
          </a:bodyPr>
          <a:lstStyle/>
          <a:p>
            <a:r>
              <a:rPr lang="en-US" sz="1800" dirty="0" err="1">
                <a:solidFill>
                  <a:srgbClr val="104BC5"/>
                </a:solidFill>
                <a:latin typeface="Consolas" panose="020B0609020204030204" pitchFamily="49" charset="0"/>
                <a:cs typeface="Consolas" panose="020B0609020204030204" pitchFamily="49" charset="0"/>
              </a:rPr>
              <a:t>mul</a:t>
            </a:r>
            <a:endParaRPr lang="en-US" sz="1800" dirty="0">
              <a:solidFill>
                <a:srgbClr val="104BC5"/>
              </a:soli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33233BE9-8EB5-D343-9D4D-CA102C5617DB}"/>
              </a:ext>
            </a:extLst>
          </p:cNvPr>
          <p:cNvSpPr txBox="1"/>
          <p:nvPr/>
        </p:nvSpPr>
        <p:spPr>
          <a:xfrm>
            <a:off x="6867425" y="2434897"/>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CB30F7C2-F898-5B49-B646-BDA55630316B}"/>
              </a:ext>
            </a:extLst>
          </p:cNvPr>
          <p:cNvSpPr txBox="1"/>
          <p:nvPr/>
        </p:nvSpPr>
        <p:spPr>
          <a:xfrm>
            <a:off x="6614507" y="2439901"/>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4" name="TextBox 13">
            <a:extLst>
              <a:ext uri="{FF2B5EF4-FFF2-40B4-BE49-F238E27FC236}">
                <a16:creationId xmlns:a16="http://schemas.microsoft.com/office/drawing/2014/main" id="{5395B464-2E20-D24B-8B54-1D99DADAB904}"/>
              </a:ext>
            </a:extLst>
          </p:cNvPr>
          <p:cNvSpPr txBox="1"/>
          <p:nvPr/>
        </p:nvSpPr>
        <p:spPr>
          <a:xfrm>
            <a:off x="7372963" y="2434897"/>
            <a:ext cx="376436"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A25C2E0D-F7B5-434F-B80D-E8393A20F6CB}"/>
              </a:ext>
            </a:extLst>
          </p:cNvPr>
          <p:cNvSpPr txBox="1"/>
          <p:nvPr/>
        </p:nvSpPr>
        <p:spPr>
          <a:xfrm>
            <a:off x="6118396" y="2438442"/>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8405947B-F067-1746-B3B6-3946F731A588}"/>
              </a:ext>
            </a:extLst>
          </p:cNvPr>
          <p:cNvSpPr txBox="1"/>
          <p:nvPr/>
        </p:nvSpPr>
        <p:spPr>
          <a:xfrm>
            <a:off x="6244722" y="2434875"/>
            <a:ext cx="629055"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add</a:t>
            </a:r>
          </a:p>
        </p:txBody>
      </p:sp>
      <p:sp>
        <p:nvSpPr>
          <p:cNvPr id="17" name="TextBox 16">
            <a:extLst>
              <a:ext uri="{FF2B5EF4-FFF2-40B4-BE49-F238E27FC236}">
                <a16:creationId xmlns:a16="http://schemas.microsoft.com/office/drawing/2014/main" id="{A137EEBF-3C59-4B40-A0B8-510CA10016B8}"/>
              </a:ext>
            </a:extLst>
          </p:cNvPr>
          <p:cNvSpPr txBox="1"/>
          <p:nvPr/>
        </p:nvSpPr>
        <p:spPr>
          <a:xfrm>
            <a:off x="5865477" y="2479364"/>
            <a:ext cx="348708" cy="369332"/>
          </a:xfrm>
          <a:prstGeom prst="rect">
            <a:avLst/>
          </a:prstGeom>
          <a:noFill/>
        </p:spPr>
        <p:txBody>
          <a:bodyPr wrap="square" rtlCol="0">
            <a:spAutoFit/>
          </a:bodyPr>
          <a:lstStyle/>
          <a:p>
            <a:r>
              <a:rPr lang="en-US" sz="1800" b="1" dirty="0">
                <a:solidFill>
                  <a:srgbClr val="104BC5"/>
                </a:solidFill>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465CD467-0667-F645-99C3-9A08110919FB}"/>
              </a:ext>
            </a:extLst>
          </p:cNvPr>
          <p:cNvSpPr txBox="1"/>
          <p:nvPr/>
        </p:nvSpPr>
        <p:spPr>
          <a:xfrm>
            <a:off x="6368239" y="2426818"/>
            <a:ext cx="348708" cy="369332"/>
          </a:xfrm>
          <a:prstGeom prst="rect">
            <a:avLst/>
          </a:prstGeom>
          <a:noFill/>
        </p:spPr>
        <p:txBody>
          <a:bodyPr wrap="square" rtlCol="0">
            <a:spAutoFit/>
          </a:bodyPr>
          <a:lstStyle/>
          <a:p>
            <a:r>
              <a:rPr lang="en-US" sz="1800" b="1" dirty="0">
                <a:solidFill>
                  <a:srgbClr val="104BC5"/>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0356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45679E-6 L -0.05382 0.00061 " pathEditMode="relative" rAng="0" ptsTypes="AA">
                                      <p:cBhvr>
                                        <p:cTn id="6" dur="2000" fill="hold"/>
                                        <p:tgtEl>
                                          <p:spTgt spid="10"/>
                                        </p:tgtEl>
                                        <p:attrNameLst>
                                          <p:attrName>ppt_x</p:attrName>
                                          <p:attrName>ppt_y</p:attrName>
                                        </p:attrNameLst>
                                      </p:cBhvr>
                                      <p:rCtr x="-2691" y="31"/>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5E-6 4.81481E-6 L -0.05434 -0.00031 " pathEditMode="relative" rAng="0" ptsTypes="AA">
                                      <p:cBhvr>
                                        <p:cTn id="18" dur="2000" fill="hold"/>
                                        <p:tgtEl>
                                          <p:spTgt spid="11"/>
                                        </p:tgtEl>
                                        <p:attrNameLst>
                                          <p:attrName>ppt_x</p:attrName>
                                          <p:attrName>ppt_y</p:attrName>
                                        </p:attrNameLst>
                                      </p:cBhvr>
                                      <p:rCtr x="-2795" y="0"/>
                                    </p:animMotion>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1" grpId="0"/>
      <p:bldP spid="14" grpId="0"/>
      <p:bldP spid="10" grpId="0"/>
      <p:bldP spid="8" grpId="0"/>
      <p:bldP spid="17" grpId="1"/>
      <p:bldP spid="18" grpId="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09165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57250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a:t>
            </a:r>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1" name="TextBox 10">
            <a:extLst>
              <a:ext uri="{FF2B5EF4-FFF2-40B4-BE49-F238E27FC236}">
                <a16:creationId xmlns:a16="http://schemas.microsoft.com/office/drawing/2014/main" id="{2346C4C2-3689-8E4B-B7EB-029C507A845C}"/>
              </a:ext>
            </a:extLst>
          </p:cNvPr>
          <p:cNvSpPr txBox="1"/>
          <p:nvPr/>
        </p:nvSpPr>
        <p:spPr>
          <a:xfrm>
            <a:off x="5580607" y="3271875"/>
            <a:ext cx="972767" cy="369332"/>
          </a:xfrm>
          <a:prstGeom prst="rect">
            <a:avLst/>
          </a:prstGeom>
          <a:noFill/>
        </p:spPr>
        <p:txBody>
          <a:bodyPr wrap="square" rtlCol="0">
            <a:spAutoFit/>
          </a:bodyPr>
          <a:lstStyle/>
          <a:p>
            <a:r>
              <a:rPr lang="en-US" sz="1800" dirty="0">
                <a:solidFill>
                  <a:srgbClr val="104BC5"/>
                </a:solidFill>
                <a:latin typeface="Consolas"/>
                <a:ea typeface="Consolas"/>
                <a:cs typeface="Consolas"/>
                <a:sym typeface="Consolas"/>
              </a:rPr>
              <a:t>define</a:t>
            </a:r>
            <a:endParaRPr lang="en-US" sz="1800" dirty="0">
              <a:solidFill>
                <a:srgbClr val="104BC5"/>
              </a:solidFill>
            </a:endParaRPr>
          </a:p>
        </p:txBody>
      </p:sp>
      <p:sp>
        <p:nvSpPr>
          <p:cNvPr id="2" name="TextBox 1">
            <a:extLst>
              <a:ext uri="{FF2B5EF4-FFF2-40B4-BE49-F238E27FC236}">
                <a16:creationId xmlns:a16="http://schemas.microsoft.com/office/drawing/2014/main" id="{CD360D52-535F-3A41-BB77-24DE4025E631}"/>
              </a:ext>
            </a:extLst>
          </p:cNvPr>
          <p:cNvSpPr txBox="1"/>
          <p:nvPr/>
        </p:nvSpPr>
        <p:spPr>
          <a:xfrm>
            <a:off x="5739319" y="3262671"/>
            <a:ext cx="823608" cy="369332"/>
          </a:xfrm>
          <a:prstGeom prst="rect">
            <a:avLst/>
          </a:prstGeom>
          <a:noFill/>
        </p:spPr>
        <p:txBody>
          <a:bodyPr wrap="square" rtlCol="0">
            <a:spAutoFit/>
          </a:bodyPr>
          <a:lstStyle/>
          <a:p>
            <a:r>
              <a:rPr lang="en-US" sz="1800" dirty="0">
                <a:latin typeface="Consolas"/>
                <a:ea typeface="Consolas"/>
                <a:cs typeface="Consolas"/>
                <a:sym typeface="Consolas"/>
              </a:rPr>
              <a:t>x </a:t>
            </a:r>
            <a:r>
              <a:rPr lang="en-US" sz="1800" dirty="0">
                <a:solidFill>
                  <a:srgbClr val="C2A9B6"/>
                </a:solidFill>
                <a:latin typeface="Consolas"/>
                <a:ea typeface="Consolas"/>
                <a:cs typeface="Consolas"/>
                <a:sym typeface="Consolas"/>
              </a:rPr>
              <a:t>=</a:t>
            </a:r>
            <a:r>
              <a:rPr lang="en-US" sz="1800" dirty="0">
                <a:latin typeface="Consolas"/>
                <a:ea typeface="Consolas"/>
                <a:cs typeface="Consolas"/>
                <a:sym typeface="Consolas"/>
              </a:rPr>
              <a:t> 5</a:t>
            </a:r>
            <a:endParaRPr lang="en-US" sz="1800" dirty="0"/>
          </a:p>
        </p:txBody>
      </p:sp>
      <p:sp>
        <p:nvSpPr>
          <p:cNvPr id="3" name="TextBox 2">
            <a:extLst>
              <a:ext uri="{FF2B5EF4-FFF2-40B4-BE49-F238E27FC236}">
                <a16:creationId xmlns:a16="http://schemas.microsoft.com/office/drawing/2014/main" id="{06BCC5ED-3D7A-B747-8FBF-1931771A7407}"/>
              </a:ext>
            </a:extLst>
          </p:cNvPr>
          <p:cNvSpPr txBox="1"/>
          <p:nvPr/>
        </p:nvSpPr>
        <p:spPr>
          <a:xfrm>
            <a:off x="5990639" y="3262671"/>
            <a:ext cx="412104" cy="369332"/>
          </a:xfrm>
          <a:prstGeom prst="rect">
            <a:avLst/>
          </a:prstGeom>
          <a:noFill/>
        </p:spPr>
        <p:txBody>
          <a:bodyPr wrap="square" rtlCol="0">
            <a:spAutoFit/>
          </a:bodyPr>
          <a:lstStyle/>
          <a:p>
            <a:r>
              <a:rPr lang="en-US" sz="1800" dirty="0">
                <a:latin typeface="Consolas"/>
                <a:ea typeface="Consolas"/>
                <a:cs typeface="Consolas"/>
                <a:sym typeface="Consolas"/>
              </a:rPr>
              <a:t>=</a:t>
            </a:r>
            <a:endParaRPr lang="en-US" sz="1800" dirty="0"/>
          </a:p>
        </p:txBody>
      </p:sp>
      <p:sp>
        <p:nvSpPr>
          <p:cNvPr id="4" name="TextBox 3">
            <a:extLst>
              <a:ext uri="{FF2B5EF4-FFF2-40B4-BE49-F238E27FC236}">
                <a16:creationId xmlns:a16="http://schemas.microsoft.com/office/drawing/2014/main" id="{76D9EBC2-7FDF-2C4C-BE0E-608D0A54247B}"/>
              </a:ext>
            </a:extLst>
          </p:cNvPr>
          <p:cNvSpPr txBox="1"/>
          <p:nvPr/>
        </p:nvSpPr>
        <p:spPr>
          <a:xfrm>
            <a:off x="5470535" y="3281079"/>
            <a:ext cx="201037" cy="369332"/>
          </a:xfrm>
          <a:prstGeom prst="rect">
            <a:avLst/>
          </a:prstGeom>
          <a:noFill/>
        </p:spPr>
        <p:txBody>
          <a:bodyPr wrap="square" rtlCol="0">
            <a:spAutoFit/>
          </a:bodyPr>
          <a:lstStyle/>
          <a:p>
            <a:r>
              <a:rPr lang="en" sz="1800" dirty="0">
                <a:latin typeface="Consolas"/>
                <a:ea typeface="Consolas"/>
                <a:cs typeface="Consolas"/>
                <a:sym typeface="Consolas"/>
              </a:rPr>
              <a:t>(</a:t>
            </a:r>
            <a:endParaRPr lang="en-US" sz="1800" dirty="0"/>
          </a:p>
        </p:txBody>
      </p:sp>
      <p:sp>
        <p:nvSpPr>
          <p:cNvPr id="14" name="TextBox 13">
            <a:extLst>
              <a:ext uri="{FF2B5EF4-FFF2-40B4-BE49-F238E27FC236}">
                <a16:creationId xmlns:a16="http://schemas.microsoft.com/office/drawing/2014/main" id="{38F4789B-7B72-B140-96C0-3F49C5DDA741}"/>
              </a:ext>
            </a:extLst>
          </p:cNvPr>
          <p:cNvSpPr txBox="1"/>
          <p:nvPr/>
        </p:nvSpPr>
        <p:spPr>
          <a:xfrm>
            <a:off x="7105187" y="3262671"/>
            <a:ext cx="201037" cy="369332"/>
          </a:xfrm>
          <a:prstGeom prst="rect">
            <a:avLst/>
          </a:prstGeom>
          <a:noFill/>
        </p:spPr>
        <p:txBody>
          <a:bodyPr wrap="square" rtlCol="0">
            <a:spAutoFit/>
          </a:bodyPr>
          <a:lstStyle/>
          <a:p>
            <a:r>
              <a:rPr lang="en" sz="1800" dirty="0">
                <a:latin typeface="Consolas"/>
                <a:ea typeface="Consolas"/>
                <a:cs typeface="Consolas"/>
                <a:sym typeface="Consolas"/>
              </a:rPr>
              <a:t>)</a:t>
            </a:r>
            <a:endParaRPr lang="en-US" sz="1800" dirty="0"/>
          </a:p>
        </p:txBody>
      </p:sp>
    </p:spTree>
    <p:extLst>
      <p:ext uri="{BB962C8B-B14F-4D97-AF65-F5344CB8AC3E}">
        <p14:creationId xmlns:p14="http://schemas.microsoft.com/office/powerpoint/2010/main" val="50949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16667E-6 -0.00062 L -0.01354 0.03982 C -0.01632 0.04877 -0.02048 0.05401 -0.02482 0.05401 C -0.02986 0.05401 -0.03385 0.04877 -0.03663 0.03982 L -0.05 -0.00062 " pathEditMode="relative" rAng="0" ptsTypes="AAAAA">
                                      <p:cBhvr>
                                        <p:cTn id="6" dur="2000" fill="hold"/>
                                        <p:tgtEl>
                                          <p:spTgt spid="3"/>
                                        </p:tgtEl>
                                        <p:attrNameLst>
                                          <p:attrName>ppt_x</p:attrName>
                                          <p:attrName>ppt_y</p:attrName>
                                        </p:attrNameLst>
                                      </p:cBhvr>
                                      <p:rCtr x="-2500" y="271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9.87654E-7 L 0.08212 0.00062 " pathEditMode="relative" rAng="0" ptsTypes="AA">
                                      <p:cBhvr>
                                        <p:cTn id="10" dur="2000" fill="hold"/>
                                        <p:tgtEl>
                                          <p:spTgt spid="2"/>
                                        </p:tgtEl>
                                        <p:attrNameLst>
                                          <p:attrName>ppt_x</p:attrName>
                                          <p:attrName>ppt_y</p:attrName>
                                        </p:attrNameLst>
                                      </p:cBhvr>
                                      <p:rCtr x="4080" y="0"/>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par>
                                <p:cTn id="15" presetID="9" presetClass="exit" presetSubtype="0" fill="hold" grpId="1" nodeType="withEffect">
                                  <p:stCondLst>
                                    <p:cond delay="0"/>
                                  </p:stCondLst>
                                  <p:childTnLst>
                                    <p:animEffect transition="out" filter="dissolv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3" grpId="1"/>
      <p:bldP spid="4"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2478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29454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259990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x</a:t>
            </a:r>
          </a:p>
          <a:p>
            <a:r>
              <a:rPr lang="en-US" sz="1800" dirty="0">
                <a:latin typeface="Consolas"/>
                <a:ea typeface="Consolas"/>
                <a:cs typeface="Consolas"/>
                <a:sym typeface="Consolas"/>
              </a:rPr>
              <a:t>5</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0" name="TextBox 9">
            <a:extLst>
              <a:ext uri="{FF2B5EF4-FFF2-40B4-BE49-F238E27FC236}">
                <a16:creationId xmlns:a16="http://schemas.microsoft.com/office/drawing/2014/main" id="{331419EC-E50D-D64E-9225-CA7575173999}"/>
              </a:ext>
            </a:extLst>
          </p:cNvPr>
          <p:cNvSpPr txBox="1"/>
          <p:nvPr/>
        </p:nvSpPr>
        <p:spPr>
          <a:xfrm>
            <a:off x="5115647" y="4083982"/>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004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x</a:t>
            </a:r>
          </a:p>
          <a:p>
            <a:r>
              <a:rPr lang="en-US" sz="1800" dirty="0">
                <a:latin typeface="Consolas"/>
                <a:ea typeface="Consolas"/>
                <a:cs typeface="Consolas"/>
                <a:sym typeface="Consolas"/>
              </a:rPr>
              <a:t>5</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0" name="TextBox 9">
            <a:extLst>
              <a:ext uri="{FF2B5EF4-FFF2-40B4-BE49-F238E27FC236}">
                <a16:creationId xmlns:a16="http://schemas.microsoft.com/office/drawing/2014/main" id="{331419EC-E50D-D64E-9225-CA7575173999}"/>
              </a:ext>
            </a:extLst>
          </p:cNvPr>
          <p:cNvSpPr txBox="1"/>
          <p:nvPr/>
        </p:nvSpPr>
        <p:spPr>
          <a:xfrm>
            <a:off x="5115647" y="4083982"/>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09273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Announcements</a:t>
            </a:r>
            <a:endParaRPr/>
          </a:p>
        </p:txBody>
      </p:sp>
      <p:sp>
        <p:nvSpPr>
          <p:cNvPr id="283" name="Shape 283"/>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 sz="1800" dirty="0"/>
              <a:t>Midterm was yesterday</a:t>
            </a:r>
            <a:endParaRPr sz="1800" dirty="0"/>
          </a:p>
          <a:p>
            <a:pPr marL="914400" marR="0" lvl="1" indent="-342900" algn="l" rtl="0">
              <a:lnSpc>
                <a:spcPct val="115000"/>
              </a:lnSpc>
              <a:spcBef>
                <a:spcPts val="0"/>
              </a:spcBef>
              <a:spcAft>
                <a:spcPts val="0"/>
              </a:spcAft>
              <a:buSzPts val="1800"/>
              <a:buChar char="○"/>
            </a:pPr>
            <a:r>
              <a:rPr lang="en" sz="1800" dirty="0"/>
              <a:t>How did it go?? Who saw me? (2050 VLSB!!)</a:t>
            </a:r>
          </a:p>
          <a:p>
            <a:pPr marL="914400" marR="0" lvl="1" indent="-342900" algn="l" rtl="0">
              <a:lnSpc>
                <a:spcPct val="115000"/>
              </a:lnSpc>
              <a:spcBef>
                <a:spcPts val="0"/>
              </a:spcBef>
              <a:spcAft>
                <a:spcPts val="0"/>
              </a:spcAft>
              <a:buSzPts val="1800"/>
              <a:buChar char="○"/>
            </a:pPr>
            <a:r>
              <a:rPr lang="en-US" sz="1800" dirty="0">
                <a:solidFill>
                  <a:srgbClr val="FF0000"/>
                </a:solidFill>
              </a:rPr>
              <a:t>W</a:t>
            </a:r>
            <a:r>
              <a:rPr lang="en" sz="1800" dirty="0">
                <a:solidFill>
                  <a:srgbClr val="FF0000"/>
                </a:solidFill>
              </a:rPr>
              <a:t>rite stuff down cam…</a:t>
            </a:r>
            <a:endParaRPr sz="1800" dirty="0">
              <a:solidFill>
                <a:srgbClr val="FF0000"/>
              </a:solidFill>
            </a:endParaRPr>
          </a:p>
          <a:p>
            <a:pPr marL="457200" marR="0" lvl="0" indent="-342900" algn="l" rtl="0">
              <a:lnSpc>
                <a:spcPct val="115000"/>
              </a:lnSpc>
              <a:spcBef>
                <a:spcPts val="0"/>
              </a:spcBef>
              <a:spcAft>
                <a:spcPts val="0"/>
              </a:spcAft>
              <a:buSzPts val="1800"/>
              <a:buChar char="●"/>
            </a:pPr>
            <a:r>
              <a:rPr lang="en" sz="1800" dirty="0"/>
              <a:t>Guerilla Section on Friday 12-2 PM in 521 Cory</a:t>
            </a:r>
            <a:endParaRPr sz="1800" dirty="0"/>
          </a:p>
          <a:p>
            <a:pPr marL="457200" marR="0" lvl="0" indent="-342900" algn="l" rtl="0">
              <a:lnSpc>
                <a:spcPct val="115000"/>
              </a:lnSpc>
              <a:spcBef>
                <a:spcPts val="0"/>
              </a:spcBef>
              <a:spcAft>
                <a:spcPts val="0"/>
              </a:spcAft>
              <a:buSzPts val="1800"/>
              <a:buChar char="●"/>
            </a:pPr>
            <a:r>
              <a:rPr lang="en" sz="1800" dirty="0"/>
              <a:t>HW Party on Friday 2-5 PM in 521 Cory</a:t>
            </a:r>
            <a:endParaRPr sz="1800" dirty="0"/>
          </a:p>
          <a:p>
            <a:pPr marL="457200" marR="0" lvl="0" indent="-342900" algn="l" rtl="0">
              <a:lnSpc>
                <a:spcPct val="115000"/>
              </a:lnSpc>
              <a:spcBef>
                <a:spcPts val="0"/>
              </a:spcBef>
              <a:spcAft>
                <a:spcPts val="0"/>
              </a:spcAft>
              <a:buSzPts val="1800"/>
              <a:buChar char="●"/>
            </a:pPr>
            <a:r>
              <a:rPr lang="en" sz="1800" dirty="0"/>
              <a:t>I won’t be in my office hours on Thursday, Alex </a:t>
            </a:r>
            <a:r>
              <a:rPr lang="en" sz="1800" dirty="0" err="1"/>
              <a:t>Stennet</a:t>
            </a:r>
            <a:r>
              <a:rPr lang="en" sz="1800" dirty="0"/>
              <a:t> (super cool dude/TA) is covering for me :(</a:t>
            </a:r>
          </a:p>
          <a:p>
            <a:pPr marL="457200" marR="0" lvl="0" indent="-342900" algn="l" rtl="0">
              <a:lnSpc>
                <a:spcPct val="115000"/>
              </a:lnSpc>
              <a:spcBef>
                <a:spcPts val="0"/>
              </a:spcBef>
              <a:spcAft>
                <a:spcPts val="0"/>
              </a:spcAft>
              <a:buSzPts val="1800"/>
              <a:buChar char="●"/>
            </a:pPr>
            <a:r>
              <a:rPr lang="en" sz="1800" dirty="0"/>
              <a:t>Maps!!! Due Friday. HMU @ the HW Party if you need help </a:t>
            </a:r>
            <a:r>
              <a:rPr lang="en" sz="1800" dirty="0">
                <a:sym typeface="Wingdings" pitchFamily="2" charset="2"/>
              </a:rPr>
              <a:t>:)</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p:txBody>
      </p:sp>
    </p:spTree>
    <p:extLst>
      <p:ext uri="{BB962C8B-B14F-4D97-AF65-F5344CB8AC3E}">
        <p14:creationId xmlns:p14="http://schemas.microsoft.com/office/powerpoint/2010/main" val="417381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102826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140258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652756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39417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134435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70013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6032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554229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91733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Stuff About the Exam</a:t>
            </a:r>
            <a:endParaRPr dirty="0"/>
          </a:p>
        </p:txBody>
      </p:sp>
      <p:sp>
        <p:nvSpPr>
          <p:cNvPr id="283" name="Shape 283"/>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US" sz="1800" dirty="0"/>
              <a:t>Yeah, it was pretty hard huh? That’s ok, it’s meant to be that way</a:t>
            </a:r>
          </a:p>
          <a:p>
            <a:pPr marL="457200" marR="0" lvl="0" indent="-330200" algn="l" rtl="0">
              <a:lnSpc>
                <a:spcPct val="115000"/>
              </a:lnSpc>
              <a:spcBef>
                <a:spcPts val="0"/>
              </a:spcBef>
              <a:spcAft>
                <a:spcPts val="0"/>
              </a:spcAft>
              <a:buSzPts val="1600"/>
              <a:buChar char="●"/>
            </a:pPr>
            <a:r>
              <a:rPr lang="en-US" sz="1800" dirty="0"/>
              <a:t>If you feel like you did poorly, that’s totally ok. You can come meet with me and we can chat more personally about it and make some goals for the rest of the semester:</a:t>
            </a:r>
          </a:p>
          <a:p>
            <a:pPr lvl="1" indent="-330200">
              <a:spcBef>
                <a:spcPts val="0"/>
              </a:spcBef>
              <a:buSzPts val="1600"/>
              <a:buFont typeface="Courier New" panose="02070309020205020404" pitchFamily="49" charset="0"/>
              <a:buChar char="o"/>
            </a:pPr>
            <a:r>
              <a:rPr lang="en-US" sz="1600" dirty="0">
                <a:hlinkClick r:id="rId3"/>
              </a:rPr>
              <a:t>www.cameronmalloy.com/teaching</a:t>
            </a:r>
            <a:r>
              <a:rPr lang="en-US" sz="1600" dirty="0"/>
              <a:t> (I’ll handle booking the room)</a:t>
            </a:r>
          </a:p>
          <a:p>
            <a:pPr indent="-330200">
              <a:buSzPts val="1600"/>
            </a:pPr>
            <a:r>
              <a:rPr lang="en-US" sz="1800" dirty="0"/>
              <a:t>Remember there’s exam recovery points</a:t>
            </a:r>
          </a:p>
          <a:p>
            <a:pPr lvl="1" indent="-330200">
              <a:buSzPts val="1600"/>
            </a:pPr>
            <a:r>
              <a:rPr lang="en-US" sz="1600" dirty="0">
                <a:hlinkClick r:id="rId4"/>
              </a:rPr>
              <a:t>https://cs61a.org/articles/</a:t>
            </a:r>
            <a:r>
              <a:rPr lang="en-US" sz="1600" dirty="0" err="1">
                <a:hlinkClick r:id="rId4"/>
              </a:rPr>
              <a:t>about.html#exam-recovery-policy</a:t>
            </a:r>
            <a:endParaRPr lang="en-US" sz="1600" dirty="0"/>
          </a:p>
        </p:txBody>
      </p:sp>
    </p:spTree>
    <p:extLst>
      <p:ext uri="{BB962C8B-B14F-4D97-AF65-F5344CB8AC3E}">
        <p14:creationId xmlns:p14="http://schemas.microsoft.com/office/powerpoint/2010/main" val="3144659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40793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cxnSp>
        <p:nvCxnSpPr>
          <p:cNvPr id="3" name="Straight Connector 2">
            <a:extLst>
              <a:ext uri="{FF2B5EF4-FFF2-40B4-BE49-F238E27FC236}">
                <a16:creationId xmlns:a16="http://schemas.microsoft.com/office/drawing/2014/main" id="{D55B322B-04F5-8A42-9DAE-9453897CE4D7}"/>
              </a:ext>
            </a:extLst>
          </p:cNvPr>
          <p:cNvCxnSpPr>
            <a:cxnSpLocks/>
          </p:cNvCxnSpPr>
          <p:nvPr/>
        </p:nvCxnSpPr>
        <p:spPr>
          <a:xfrm>
            <a:off x="5985753" y="2769140"/>
            <a:ext cx="2415194"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Rounded Rectangle 4">
            <a:extLst>
              <a:ext uri="{FF2B5EF4-FFF2-40B4-BE49-F238E27FC236}">
                <a16:creationId xmlns:a16="http://schemas.microsoft.com/office/drawing/2014/main" id="{90D104DE-AD66-A24B-B514-886295996BBB}"/>
              </a:ext>
            </a:extLst>
          </p:cNvPr>
          <p:cNvSpPr/>
          <p:nvPr/>
        </p:nvSpPr>
        <p:spPr>
          <a:xfrm>
            <a:off x="5554225" y="3044469"/>
            <a:ext cx="2179411" cy="7024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dirty="0"/>
              <a:t>The Lambda expression is the operator, so it comes first</a:t>
            </a:r>
          </a:p>
        </p:txBody>
      </p:sp>
      <p:cxnSp>
        <p:nvCxnSpPr>
          <p:cNvPr id="4" name="Straight Connector 3">
            <a:extLst>
              <a:ext uri="{FF2B5EF4-FFF2-40B4-BE49-F238E27FC236}">
                <a16:creationId xmlns:a16="http://schemas.microsoft.com/office/drawing/2014/main" id="{82847271-7409-974A-878B-07BF6C254E5D}"/>
              </a:ext>
            </a:extLst>
          </p:cNvPr>
          <p:cNvCxnSpPr/>
          <p:nvPr/>
        </p:nvCxnSpPr>
        <p:spPr>
          <a:xfrm>
            <a:off x="8546315" y="2768929"/>
            <a:ext cx="183399"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2" name="Rounded Rectangle 11">
            <a:extLst>
              <a:ext uri="{FF2B5EF4-FFF2-40B4-BE49-F238E27FC236}">
                <a16:creationId xmlns:a16="http://schemas.microsoft.com/office/drawing/2014/main" id="{85BF3C0E-B0C8-5646-BE95-4F1C78D1696D}"/>
              </a:ext>
            </a:extLst>
          </p:cNvPr>
          <p:cNvSpPr/>
          <p:nvPr/>
        </p:nvSpPr>
        <p:spPr>
          <a:xfrm>
            <a:off x="7181601" y="3814957"/>
            <a:ext cx="1599233" cy="652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342900">
              <a:buClr>
                <a:srgbClr val="FF0000"/>
              </a:buClr>
              <a:buSzPts val="1800"/>
            </a:pPr>
            <a:r>
              <a:rPr lang="en-US" dirty="0"/>
              <a:t>5 is the operand, so it comes second</a:t>
            </a:r>
          </a:p>
        </p:txBody>
      </p:sp>
      <p:sp>
        <p:nvSpPr>
          <p:cNvPr id="13" name="Rounded Rectangle 12">
            <a:extLst>
              <a:ext uri="{FF2B5EF4-FFF2-40B4-BE49-F238E27FC236}">
                <a16:creationId xmlns:a16="http://schemas.microsoft.com/office/drawing/2014/main" id="{AF430566-413E-6B46-983C-5113251FB8ED}"/>
              </a:ext>
            </a:extLst>
          </p:cNvPr>
          <p:cNvSpPr/>
          <p:nvPr/>
        </p:nvSpPr>
        <p:spPr>
          <a:xfrm>
            <a:off x="5418438" y="4535045"/>
            <a:ext cx="3074209" cy="34191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lvl="1" indent="-342900">
              <a:buClr>
                <a:srgbClr val="FF0000"/>
              </a:buClr>
              <a:buSzPts val="1800"/>
            </a:pPr>
            <a:r>
              <a:rPr lang="en-US" dirty="0"/>
              <a:t>Wrapped in parentheses of course!</a:t>
            </a:r>
          </a:p>
        </p:txBody>
      </p:sp>
      <p:cxnSp>
        <p:nvCxnSpPr>
          <p:cNvPr id="8" name="Straight Connector 7">
            <a:extLst>
              <a:ext uri="{FF2B5EF4-FFF2-40B4-BE49-F238E27FC236}">
                <a16:creationId xmlns:a16="http://schemas.microsoft.com/office/drawing/2014/main" id="{A029A7F6-DC11-6848-AAE9-2A7120C7EFF8}"/>
              </a:ext>
            </a:extLst>
          </p:cNvPr>
          <p:cNvCxnSpPr>
            <a:cxnSpLocks/>
            <a:stCxn id="5" idx="0"/>
          </p:cNvCxnSpPr>
          <p:nvPr/>
        </p:nvCxnSpPr>
        <p:spPr>
          <a:xfrm flipV="1">
            <a:off x="6643931" y="2768929"/>
            <a:ext cx="739002" cy="2755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2B6A32DE-E330-1B4F-8072-885DFF3B3847}"/>
              </a:ext>
            </a:extLst>
          </p:cNvPr>
          <p:cNvCxnSpPr>
            <a:cxnSpLocks/>
            <a:stCxn id="12" idx="0"/>
          </p:cNvCxnSpPr>
          <p:nvPr/>
        </p:nvCxnSpPr>
        <p:spPr>
          <a:xfrm flipV="1">
            <a:off x="7981218" y="2768929"/>
            <a:ext cx="674374" cy="104602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6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r>
              <a:rPr lang="en" sz="1800" dirty="0">
                <a:latin typeface="Consolas"/>
                <a:ea typeface="Consolas"/>
                <a:cs typeface="Consolas"/>
                <a:sym typeface="Consolas"/>
              </a:rPr>
              <a:t>10</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8" name="TextBox 7">
            <a:extLst>
              <a:ext uri="{FF2B5EF4-FFF2-40B4-BE49-F238E27FC236}">
                <a16:creationId xmlns:a16="http://schemas.microsoft.com/office/drawing/2014/main" id="{3149FE8A-14DC-1449-945D-D1FC8034D454}"/>
              </a:ext>
            </a:extLst>
          </p:cNvPr>
          <p:cNvSpPr txBox="1"/>
          <p:nvPr/>
        </p:nvSpPr>
        <p:spPr>
          <a:xfrm>
            <a:off x="5115650" y="2436347"/>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914522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885456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400608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505773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solidFill>
                <a:srgbClr val="5C5C5C"/>
              </a:solidFill>
              <a:latin typeface="Consolas"/>
              <a:ea typeface="Consolas"/>
              <a:cs typeface="Consolas"/>
              <a:sym typeface="Consolas"/>
            </a:endParaRPr>
          </a:p>
        </p:txBody>
      </p:sp>
    </p:spTree>
    <p:extLst>
      <p:ext uri="{BB962C8B-B14F-4D97-AF65-F5344CB8AC3E}">
        <p14:creationId xmlns:p14="http://schemas.microsoft.com/office/powerpoint/2010/main" val="2155642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__________ = _______________________</a:t>
            </a:r>
            <a:endParaRPr lang="en" sz="1800" b="1" dirty="0">
              <a:latin typeface="Consolas"/>
              <a:ea typeface="Consolas"/>
              <a:cs typeface="Consolas"/>
              <a:sym typeface="Consolas"/>
            </a:endParaRPr>
          </a:p>
        </p:txBody>
      </p:sp>
    </p:spTree>
    <p:extLst>
      <p:ext uri="{BB962C8B-B14F-4D97-AF65-F5344CB8AC3E}">
        <p14:creationId xmlns:p14="http://schemas.microsoft.com/office/powerpoint/2010/main" val="3324469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__________ = _______________________</a:t>
            </a:r>
            <a:endParaRPr lang="en" sz="1800" b="1" dirty="0">
              <a:latin typeface="Consolas"/>
              <a:ea typeface="Consolas"/>
              <a:cs typeface="Consolas"/>
              <a:sym typeface="Consolas"/>
            </a:endParaRPr>
          </a:p>
        </p:txBody>
      </p:sp>
      <p:sp>
        <p:nvSpPr>
          <p:cNvPr id="7" name="Rounded Rectangle 6">
            <a:extLst>
              <a:ext uri="{FF2B5EF4-FFF2-40B4-BE49-F238E27FC236}">
                <a16:creationId xmlns:a16="http://schemas.microsoft.com/office/drawing/2014/main" id="{CF458887-D24B-684B-BEA3-99BB7D383434}"/>
              </a:ext>
            </a:extLst>
          </p:cNvPr>
          <p:cNvSpPr/>
          <p:nvPr/>
        </p:nvSpPr>
        <p:spPr>
          <a:xfrm>
            <a:off x="1991451" y="4248282"/>
            <a:ext cx="927855" cy="4524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sz="1800" dirty="0">
                <a:latin typeface="Nunito" pitchFamily="2" charset="77"/>
              </a:rPr>
              <a:t>define</a:t>
            </a:r>
          </a:p>
        </p:txBody>
      </p:sp>
      <p:cxnSp>
        <p:nvCxnSpPr>
          <p:cNvPr id="8" name="Straight Connector 7">
            <a:extLst>
              <a:ext uri="{FF2B5EF4-FFF2-40B4-BE49-F238E27FC236}">
                <a16:creationId xmlns:a16="http://schemas.microsoft.com/office/drawing/2014/main" id="{036A3999-9DE3-8A42-9DFB-1CA1F87D7BC9}"/>
              </a:ext>
            </a:extLst>
          </p:cNvPr>
          <p:cNvCxnSpPr>
            <a:cxnSpLocks/>
            <a:stCxn id="7" idx="0"/>
          </p:cNvCxnSpPr>
          <p:nvPr/>
        </p:nvCxnSpPr>
        <p:spPr>
          <a:xfrm flipV="1">
            <a:off x="2455379" y="3901440"/>
            <a:ext cx="308141" cy="3468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9D4ABA4F-E18D-5443-A328-9CDE5629A07E}"/>
              </a:ext>
            </a:extLst>
          </p:cNvPr>
          <p:cNvSpPr/>
          <p:nvPr/>
        </p:nvSpPr>
        <p:spPr>
          <a:xfrm>
            <a:off x="2675469" y="3672548"/>
            <a:ext cx="264159" cy="257387"/>
          </a:xfrm>
          <a:prstGeom prst="ellipse">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5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__square___= ____lambda x: x * x____</a:t>
            </a:r>
            <a:endParaRPr lang="en" sz="1800" b="1" dirty="0">
              <a:latin typeface="Consolas"/>
              <a:ea typeface="Consolas"/>
              <a:cs typeface="Consolas"/>
              <a:sym typeface="Consolas"/>
            </a:endParaRPr>
          </a:p>
        </p:txBody>
      </p:sp>
      <p:sp>
        <p:nvSpPr>
          <p:cNvPr id="7" name="Rounded Rectangle 6">
            <a:extLst>
              <a:ext uri="{FF2B5EF4-FFF2-40B4-BE49-F238E27FC236}">
                <a16:creationId xmlns:a16="http://schemas.microsoft.com/office/drawing/2014/main" id="{CF458887-D24B-684B-BEA3-99BB7D383434}"/>
              </a:ext>
            </a:extLst>
          </p:cNvPr>
          <p:cNvSpPr/>
          <p:nvPr/>
        </p:nvSpPr>
        <p:spPr>
          <a:xfrm>
            <a:off x="1991451" y="4248282"/>
            <a:ext cx="927855" cy="4524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sz="1800" dirty="0">
                <a:latin typeface="Nunito" pitchFamily="2" charset="77"/>
              </a:rPr>
              <a:t>define</a:t>
            </a:r>
          </a:p>
        </p:txBody>
      </p:sp>
      <p:cxnSp>
        <p:nvCxnSpPr>
          <p:cNvPr id="8" name="Straight Connector 7">
            <a:extLst>
              <a:ext uri="{FF2B5EF4-FFF2-40B4-BE49-F238E27FC236}">
                <a16:creationId xmlns:a16="http://schemas.microsoft.com/office/drawing/2014/main" id="{036A3999-9DE3-8A42-9DFB-1CA1F87D7BC9}"/>
              </a:ext>
            </a:extLst>
          </p:cNvPr>
          <p:cNvCxnSpPr>
            <a:cxnSpLocks/>
            <a:stCxn id="7" idx="0"/>
          </p:cNvCxnSpPr>
          <p:nvPr/>
        </p:nvCxnSpPr>
        <p:spPr>
          <a:xfrm flipV="1">
            <a:off x="2455379" y="3901440"/>
            <a:ext cx="308141" cy="3468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9D4ABA4F-E18D-5443-A328-9CDE5629A07E}"/>
              </a:ext>
            </a:extLst>
          </p:cNvPr>
          <p:cNvSpPr/>
          <p:nvPr/>
        </p:nvSpPr>
        <p:spPr>
          <a:xfrm>
            <a:off x="2675469" y="3672548"/>
            <a:ext cx="264159" cy="257387"/>
          </a:xfrm>
          <a:prstGeom prst="ellipse">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7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Intro to Scheme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Shorthand for </a:t>
            </a:r>
            <a:r>
              <a:rPr lang="en" u="sng" dirty="0"/>
              <a:t>Defining</a:t>
            </a:r>
            <a:r>
              <a:rPr lang="en" dirty="0"/>
              <a:t> Functions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a:t>
            </a:r>
            <a:r>
              <a:rPr lang="en-US" sz="1800" b="1" dirty="0">
                <a:latin typeface="Consolas" panose="020B0609020204030204" pitchFamily="49" charset="0"/>
                <a:cs typeface="Consolas" panose="020B0609020204030204" pitchFamily="49" charset="0"/>
              </a:rPr>
              <a:t>square </a:t>
            </a:r>
            <a:r>
              <a:rPr lang="en-US" sz="1800" b="1" dirty="0">
                <a:solidFill>
                  <a:srgbClr val="C2A9B6"/>
                </a:solidFill>
                <a:latin typeface="Consolas" panose="020B0609020204030204" pitchFamily="49" charset="0"/>
                <a:cs typeface="Consolas" panose="020B0609020204030204" pitchFamily="49" charset="0"/>
              </a:rPr>
              <a:t>(lambda (</a:t>
            </a:r>
            <a:r>
              <a:rPr lang="en-US" sz="1800" b="1" dirty="0">
                <a:latin typeface="Consolas" panose="020B0609020204030204" pitchFamily="49" charset="0"/>
                <a:cs typeface="Consolas" panose="020B0609020204030204" pitchFamily="49" charset="0"/>
              </a:rPr>
              <a:t>x) </a:t>
            </a:r>
            <a:r>
              <a:rPr lang="en-US" sz="1800" dirty="0">
                <a:latin typeface="Consolas" panose="020B0609020204030204" pitchFamily="49" charset="0"/>
                <a:cs typeface="Consolas" panose="020B0609020204030204" pitchFamily="49" charset="0"/>
              </a:rPr>
              <a:t>(*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square= lambda x: x * x</a:t>
            </a:r>
            <a:endParaRPr lang="en" sz="1800" b="1" dirty="0">
              <a:latin typeface="Consolas"/>
              <a:ea typeface="Consolas"/>
              <a:cs typeface="Consolas"/>
              <a:sym typeface="Consolas"/>
            </a:endParaRPr>
          </a:p>
        </p:txBody>
      </p:sp>
      <p:sp>
        <p:nvSpPr>
          <p:cNvPr id="2" name="TextBox 1">
            <a:extLst>
              <a:ext uri="{FF2B5EF4-FFF2-40B4-BE49-F238E27FC236}">
                <a16:creationId xmlns:a16="http://schemas.microsoft.com/office/drawing/2014/main" id="{540644B4-CF89-4E4F-8A3E-5CB58856A6C3}"/>
              </a:ext>
            </a:extLst>
          </p:cNvPr>
          <p:cNvSpPr txBox="1"/>
          <p:nvPr/>
        </p:nvSpPr>
        <p:spPr>
          <a:xfrm>
            <a:off x="3278296" y="1611421"/>
            <a:ext cx="284480" cy="369332"/>
          </a:xfrm>
          <a:prstGeom prst="rect">
            <a:avLst/>
          </a:prstGeom>
          <a:noFill/>
        </p:spPr>
        <p:txBody>
          <a:bodyPr wrap="square" rtlCol="0">
            <a:spAutoFit/>
          </a:bodyPr>
          <a:lstStyle/>
          <a:p>
            <a:r>
              <a:rPr lang="en-US" sz="1800" b="1" dirty="0">
                <a:latin typeface="Consolas" panose="020B0609020204030204" pitchFamily="49" charset="0"/>
                <a:cs typeface="Consolas" panose="020B0609020204030204" pitchFamily="49" charset="0"/>
              </a:rPr>
              <a:t>(</a:t>
            </a:r>
          </a:p>
        </p:txBody>
      </p:sp>
      <p:sp>
        <p:nvSpPr>
          <p:cNvPr id="3" name="TextBox 2">
            <a:extLst>
              <a:ext uri="{FF2B5EF4-FFF2-40B4-BE49-F238E27FC236}">
                <a16:creationId xmlns:a16="http://schemas.microsoft.com/office/drawing/2014/main" id="{722D1661-237E-D242-BB7C-487326D4D43C}"/>
              </a:ext>
            </a:extLst>
          </p:cNvPr>
          <p:cNvSpPr txBox="1"/>
          <p:nvPr/>
        </p:nvSpPr>
        <p:spPr>
          <a:xfrm>
            <a:off x="3406988" y="1611421"/>
            <a:ext cx="1354664" cy="369332"/>
          </a:xfrm>
          <a:prstGeom prst="rect">
            <a:avLst/>
          </a:prstGeom>
          <a:noFill/>
        </p:spPr>
        <p:txBody>
          <a:bodyPr wrap="square" rtlCol="0">
            <a:spAutoFit/>
          </a:bodyPr>
          <a:lstStyle/>
          <a:p>
            <a:r>
              <a:rPr lang="en-US" sz="1800" b="1" dirty="0">
                <a:latin typeface="Consolas" panose="020B0609020204030204" pitchFamily="49" charset="0"/>
                <a:cs typeface="Consolas" panose="020B0609020204030204" pitchFamily="49" charset="0"/>
              </a:rPr>
              <a:t>lambda (</a:t>
            </a:r>
          </a:p>
        </p:txBody>
      </p:sp>
    </p:spTree>
    <p:extLst>
      <p:ext uri="{BB962C8B-B14F-4D97-AF65-F5344CB8AC3E}">
        <p14:creationId xmlns:p14="http://schemas.microsoft.com/office/powerpoint/2010/main" val="85803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4.07407E-6 L -0.10504 0.00247 " pathEditMode="relative" rAng="0" ptsTypes="AA">
                                      <p:cBhvr>
                                        <p:cTn id="6" dur="2000" fill="hold"/>
                                        <p:tgtEl>
                                          <p:spTgt spid="2"/>
                                        </p:tgtEl>
                                        <p:attrNameLst>
                                          <p:attrName>ppt_x</p:attrName>
                                          <p:attrName>ppt_y</p:attrName>
                                        </p:attrNameLst>
                                      </p:cBhvr>
                                      <p:rCtr x="-5260" y="123"/>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lvl="0"/>
            <a:r>
              <a:rPr lang="en" dirty="0"/>
              <a:t>Shorthand for </a:t>
            </a:r>
            <a:r>
              <a:rPr lang="en" u="sng" dirty="0"/>
              <a:t>Defining</a:t>
            </a:r>
            <a:r>
              <a:rPr lang="en" dirty="0"/>
              <a:t> Functions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a:t>
            </a:r>
            <a:r>
              <a:rPr lang="en-US" sz="1800" b="1" dirty="0">
                <a:latin typeface="Consolas" panose="020B0609020204030204" pitchFamily="49" charset="0"/>
                <a:cs typeface="Consolas" panose="020B0609020204030204" pitchFamily="49" charset="0"/>
              </a:rPr>
              <a:t>(square x) </a:t>
            </a:r>
            <a:r>
              <a:rPr lang="en-US" sz="1800" dirty="0">
                <a:latin typeface="Consolas" panose="020B0609020204030204" pitchFamily="49" charset="0"/>
                <a:cs typeface="Consolas" panose="020B0609020204030204" pitchFamily="49" charset="0"/>
              </a:rPr>
              <a:t>(*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square= lambda x: x * x</a:t>
            </a:r>
            <a:endParaRPr lang="en" sz="1800" b="1" dirty="0">
              <a:latin typeface="Consolas"/>
              <a:ea typeface="Consolas"/>
              <a:cs typeface="Consolas"/>
              <a:sym typeface="Consolas"/>
            </a:endParaRPr>
          </a:p>
        </p:txBody>
      </p:sp>
    </p:spTree>
    <p:extLst>
      <p:ext uri="{BB962C8B-B14F-4D97-AF65-F5344CB8AC3E}">
        <p14:creationId xmlns:p14="http://schemas.microsoft.com/office/powerpoint/2010/main" val="3156026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lvl="0"/>
            <a:r>
              <a:rPr lang="en" sz="1800" dirty="0">
                <a:latin typeface="Consolas"/>
                <a:ea typeface="Consolas"/>
                <a:cs typeface="Consolas"/>
                <a:sym typeface="Consolas"/>
              </a:rPr>
              <a:t>       </a:t>
            </a:r>
            <a:r>
              <a:rPr lang="en" sz="1800" dirty="0">
                <a:solidFill>
                  <a:srgbClr val="C2A9B6"/>
                </a:solidFill>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p:txBody>
      </p:sp>
      <p:sp>
        <p:nvSpPr>
          <p:cNvPr id="18" name="TextBox 17">
            <a:extLst>
              <a:ext uri="{FF2B5EF4-FFF2-40B4-BE49-F238E27FC236}">
                <a16:creationId xmlns:a16="http://schemas.microsoft.com/office/drawing/2014/main" id="{837E00D7-4869-5242-BD31-151C29900ED8}"/>
              </a:ext>
            </a:extLst>
          </p:cNvPr>
          <p:cNvSpPr txBox="1"/>
          <p:nvPr/>
        </p:nvSpPr>
        <p:spPr>
          <a:xfrm>
            <a:off x="5995357" y="1886480"/>
            <a:ext cx="460638"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227048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77778E-6 8.64198E-7 L 0.04809 8.64198E-7 C 0.06979 8.64198E-7 0.09653 -0.01636 0.09653 -0.02901 L 0.09653 -0.05772 " pathEditMode="relative" rAng="0" ptsTypes="AAAA">
                                      <p:cBhvr>
                                        <p:cTn id="6" dur="2000" fill="hold"/>
                                        <p:tgtEl>
                                          <p:spTgt spid="18"/>
                                        </p:tgtEl>
                                        <p:attrNameLst>
                                          <p:attrName>ppt_x</p:attrName>
                                          <p:attrName>ppt_y</p:attrName>
                                        </p:attrNameLst>
                                      </p:cBhvr>
                                      <p:rCtr x="4826" y="-29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endParaRPr lang="en" sz="1800" b="1" dirty="0">
              <a:solidFill>
                <a:srgbClr val="7030A0"/>
              </a:solidFill>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74135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b="1" dirty="0">
                <a:solidFill>
                  <a:srgbClr val="7030A0"/>
                </a:solidFill>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r>
              <a:rPr lang="en" sz="1800" b="1" dirty="0">
                <a:solidFill>
                  <a:srgbClr val="7030A0"/>
                </a:solidFill>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555795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930755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624644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&lt;predicate&gt;</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&lt;t&gt;</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958069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&lt;t&gt;</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6402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03197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Introduction to Scheme</a:t>
            </a:r>
            <a:endParaRPr/>
          </a:p>
        </p:txBody>
      </p:sp>
      <p:sp>
        <p:nvSpPr>
          <p:cNvPr id="294" name="Shape 294"/>
          <p:cNvSpPr txBox="1"/>
          <p:nvPr/>
        </p:nvSpPr>
        <p:spPr>
          <a:xfrm>
            <a:off x="3845950" y="1597875"/>
            <a:ext cx="3985800" cy="345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800">
              <a:latin typeface="Consolas"/>
              <a:ea typeface="Consolas"/>
              <a:cs typeface="Consolas"/>
              <a:sym typeface="Consolas"/>
            </a:endParaRPr>
          </a:p>
        </p:txBody>
      </p:sp>
      <p:sp>
        <p:nvSpPr>
          <p:cNvPr id="295" name="Shape 295"/>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1800" dirty="0"/>
              <a:t>Why are we learning a new language?</a:t>
            </a:r>
            <a:endParaRPr sz="1800" dirty="0"/>
          </a:p>
          <a:p>
            <a:pPr marL="914400" marR="0" lvl="1" indent="-342900" algn="l" rtl="0">
              <a:lnSpc>
                <a:spcPct val="115000"/>
              </a:lnSpc>
              <a:spcBef>
                <a:spcPts val="0"/>
              </a:spcBef>
              <a:spcAft>
                <a:spcPts val="0"/>
              </a:spcAft>
              <a:buClr>
                <a:srgbClr val="FF0000"/>
              </a:buClr>
              <a:buSzPts val="1800"/>
              <a:buChar char="○"/>
            </a:pPr>
            <a:r>
              <a:rPr lang="en" sz="1800" dirty="0">
                <a:solidFill>
                  <a:srgbClr val="FF0000"/>
                </a:solidFill>
              </a:rPr>
              <a:t>&lt;Cameron, write responses here omg </a:t>
            </a:r>
            <a:r>
              <a:rPr lang="en" sz="1800" dirty="0" err="1">
                <a:solidFill>
                  <a:srgbClr val="FF0000"/>
                </a:solidFill>
              </a:rPr>
              <a:t>rememberrr</a:t>
            </a:r>
            <a:r>
              <a:rPr lang="en" sz="1800" dirty="0">
                <a:solidFill>
                  <a:srgbClr val="FF0000"/>
                </a:solidFill>
              </a:rPr>
              <a:t>&gt;</a:t>
            </a:r>
            <a:endParaRPr sz="1800" dirty="0">
              <a:solidFill>
                <a:srgbClr val="FF0000"/>
              </a:solidFill>
            </a:endParaRPr>
          </a:p>
          <a:p>
            <a:pPr marL="914400" marR="0" lvl="1" indent="-342900" algn="l" rtl="0">
              <a:lnSpc>
                <a:spcPct val="115000"/>
              </a:lnSpc>
              <a:spcBef>
                <a:spcPts val="0"/>
              </a:spcBef>
              <a:spcAft>
                <a:spcPts val="0"/>
              </a:spcAft>
              <a:buClr>
                <a:srgbClr val="FF0000"/>
              </a:buClr>
              <a:buSzPts val="1800"/>
              <a:buChar char="○"/>
            </a:pPr>
            <a:r>
              <a:rPr lang="en" sz="1800" dirty="0">
                <a:solidFill>
                  <a:srgbClr val="FF0000"/>
                </a:solidFill>
              </a:rPr>
              <a:t>^^^ Also turn the color back to black...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10</a:t>
            </a:r>
            <a:r>
              <a:rPr lang="en" sz="1800" dirty="0">
                <a:latin typeface="Consolas"/>
                <a:ea typeface="Consolas"/>
                <a:cs typeface="Consolas"/>
                <a:sym typeface="Consolas"/>
              </a:rPr>
              <a:t>)</a:t>
            </a:r>
          </a:p>
          <a:p>
            <a:pPr lvl="0"/>
            <a:endParaRPr lang="en" sz="1800" dirty="0">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820312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10</a:t>
            </a:r>
            <a:r>
              <a:rPr lang="en" sz="1800" dirty="0">
                <a:latin typeface="Consolas"/>
                <a:ea typeface="Consolas"/>
                <a:cs typeface="Consolas"/>
                <a:sym typeface="Consolas"/>
              </a:rPr>
              <a:t>)</a:t>
            </a:r>
          </a:p>
          <a:p>
            <a:pPr lvl="0"/>
            <a:r>
              <a:rPr lang="en" sz="1800" dirty="0">
                <a:latin typeface="Consolas"/>
                <a:ea typeface="Consolas"/>
                <a:cs typeface="Consolas"/>
                <a:sym typeface="Consolas"/>
              </a:rPr>
              <a:t>1</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109108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Recap of Special Forms</a:t>
            </a:r>
            <a:endParaRPr dirty="0"/>
          </a:p>
        </p:txBody>
      </p:sp>
      <p:sp>
        <p:nvSpPr>
          <p:cNvPr id="3" name="TextBox 2">
            <a:extLst>
              <a:ext uri="{FF2B5EF4-FFF2-40B4-BE49-F238E27FC236}">
                <a16:creationId xmlns:a16="http://schemas.microsoft.com/office/drawing/2014/main" id="{9E27D276-C939-F049-B36F-2F74B1BFC2B0}"/>
              </a:ext>
            </a:extLst>
          </p:cNvPr>
          <p:cNvSpPr txBox="1"/>
          <p:nvPr/>
        </p:nvSpPr>
        <p:spPr>
          <a:xfrm>
            <a:off x="205801"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(define &lt;name&gt; &lt;expr&gt;)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given expression.</a:t>
            </a:r>
          </a:p>
          <a:p>
            <a:r>
              <a:rPr lang="en-US" sz="1800" b="1" dirty="0">
                <a:latin typeface="Nunito" pitchFamily="2" charset="77"/>
              </a:rPr>
              <a:t>Step 2. </a:t>
            </a:r>
            <a:r>
              <a:rPr lang="en-US" sz="1800" dirty="0">
                <a:latin typeface="Nunito" pitchFamily="2" charset="77"/>
              </a:rPr>
              <a:t>Bind the value to the given name.</a:t>
            </a:r>
          </a:p>
          <a:p>
            <a:r>
              <a:rPr lang="en-US" sz="1800" b="1" dirty="0">
                <a:latin typeface="Nunito" pitchFamily="2" charset="77"/>
              </a:rPr>
              <a:t>Step 3. </a:t>
            </a:r>
            <a:r>
              <a:rPr lang="en-US" sz="1800" dirty="0">
                <a:latin typeface="Nunito" pitchFamily="2" charset="77"/>
              </a:rPr>
              <a:t>Return the name as a symbol.</a:t>
            </a:r>
          </a:p>
          <a:p>
            <a:endParaRPr lang="en-US" dirty="0"/>
          </a:p>
        </p:txBody>
      </p:sp>
      <p:sp>
        <p:nvSpPr>
          <p:cNvPr id="9" name="TextBox 8">
            <a:extLst>
              <a:ext uri="{FF2B5EF4-FFF2-40B4-BE49-F238E27FC236}">
                <a16:creationId xmlns:a16="http://schemas.microsoft.com/office/drawing/2014/main" id="{4C36E60E-A12F-8449-B2E0-ADA20CC8CE57}"/>
              </a:ext>
            </a:extLst>
          </p:cNvPr>
          <p:cNvSpPr txBox="1"/>
          <p:nvPr/>
        </p:nvSpPr>
        <p:spPr>
          <a:xfrm>
            <a:off x="4572000"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(lambda (&lt;p1&gt; &lt;p2&gt; …) &lt;body&gt;)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Create a procedure with the given parameters and body.</a:t>
            </a:r>
          </a:p>
          <a:p>
            <a:r>
              <a:rPr lang="en-US" sz="1800" b="1" dirty="0">
                <a:latin typeface="Nunito" pitchFamily="2" charset="77"/>
              </a:rPr>
              <a:t>Step 2. </a:t>
            </a:r>
            <a:r>
              <a:rPr lang="en-US" sz="1800" dirty="0">
                <a:latin typeface="Nunito" pitchFamily="2" charset="77"/>
              </a:rPr>
              <a:t>Return the procedure.</a:t>
            </a:r>
          </a:p>
          <a:p>
            <a:endParaRPr lang="en-US" dirty="0"/>
          </a:p>
        </p:txBody>
      </p:sp>
      <p:sp>
        <p:nvSpPr>
          <p:cNvPr id="10" name="TextBox 9">
            <a:extLst>
              <a:ext uri="{FF2B5EF4-FFF2-40B4-BE49-F238E27FC236}">
                <a16:creationId xmlns:a16="http://schemas.microsoft.com/office/drawing/2014/main" id="{5FFEB8A8-6525-5048-928C-A305967FBC82}"/>
              </a:ext>
            </a:extLst>
          </p:cNvPr>
          <p:cNvSpPr txBox="1"/>
          <p:nvPr/>
        </p:nvSpPr>
        <p:spPr>
          <a:xfrm>
            <a:off x="2323813" y="3284671"/>
            <a:ext cx="4496374" cy="1692771"/>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(if &lt;</a:t>
            </a:r>
            <a:r>
              <a:rPr lang="en-US" sz="1800" b="1" dirty="0" err="1">
                <a:solidFill>
                  <a:srgbClr val="3D85C6"/>
                </a:solidFill>
                <a:latin typeface="Consolas" panose="020B0609020204030204" pitchFamily="49" charset="0"/>
                <a:cs typeface="Consolas" panose="020B0609020204030204" pitchFamily="49" charset="0"/>
              </a:rPr>
              <a:t>pred</a:t>
            </a:r>
            <a:r>
              <a:rPr lang="en-US" sz="1800" b="1" dirty="0">
                <a:solidFill>
                  <a:srgbClr val="3D85C6"/>
                </a:solidFill>
                <a:latin typeface="Consolas" panose="020B0609020204030204" pitchFamily="49" charset="0"/>
                <a:cs typeface="Consolas" panose="020B0609020204030204" pitchFamily="49" charset="0"/>
              </a:rPr>
              <a:t>&gt; &lt;if-true&gt; [if-false])</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predicate.</a:t>
            </a:r>
          </a:p>
          <a:p>
            <a:r>
              <a:rPr lang="en-US" sz="1800" b="1" dirty="0">
                <a:latin typeface="Nunito" pitchFamily="2" charset="77"/>
              </a:rPr>
              <a:t>Step 2. </a:t>
            </a:r>
            <a:r>
              <a:rPr lang="en-US" sz="1800" dirty="0">
                <a:latin typeface="Nunito" pitchFamily="2" charset="77"/>
              </a:rPr>
              <a:t>If the predicate isn't </a:t>
            </a:r>
            <a:r>
              <a:rPr lang="en-US" sz="1800" dirty="0">
                <a:solidFill>
                  <a:srgbClr val="3D85C6"/>
                </a:solidFill>
                <a:latin typeface="Nunito" pitchFamily="2" charset="77"/>
              </a:rPr>
              <a:t>#f</a:t>
            </a:r>
            <a:r>
              <a:rPr lang="en-US" sz="1800" dirty="0">
                <a:latin typeface="Nunito" pitchFamily="2" charset="77"/>
              </a:rPr>
              <a:t>, evaluate </a:t>
            </a:r>
            <a:r>
              <a:rPr lang="en-US" sz="1800" dirty="0">
                <a:solidFill>
                  <a:srgbClr val="3D85C6"/>
                </a:solidFill>
                <a:latin typeface="Nunito" pitchFamily="2" charset="77"/>
              </a:rPr>
              <a:t>&lt;if-true&gt;</a:t>
            </a:r>
            <a:r>
              <a:rPr lang="en-US" sz="1800" dirty="0">
                <a:latin typeface="Nunito" pitchFamily="2" charset="77"/>
              </a:rPr>
              <a:t> and return the value. Otherwise, evaluate </a:t>
            </a:r>
            <a:r>
              <a:rPr lang="en-US" sz="1800" dirty="0">
                <a:solidFill>
                  <a:srgbClr val="3D85C6"/>
                </a:solidFill>
                <a:latin typeface="Nunito" pitchFamily="2" charset="77"/>
              </a:rPr>
              <a:t>[if-false]</a:t>
            </a:r>
            <a:r>
              <a:rPr lang="en-US" sz="1800" dirty="0">
                <a:latin typeface="Nunito" pitchFamily="2" charset="77"/>
              </a:rPr>
              <a:t> and return the value.</a:t>
            </a:r>
          </a:p>
          <a:p>
            <a:endParaRPr lang="en-US" dirty="0"/>
          </a:p>
        </p:txBody>
      </p:sp>
    </p:spTree>
    <p:extLst>
      <p:ext uri="{BB962C8B-B14F-4D97-AF65-F5344CB8AC3E}">
        <p14:creationId xmlns:p14="http://schemas.microsoft.com/office/powerpoint/2010/main" val="537732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Recap of Special Forms</a:t>
            </a:r>
            <a:endParaRPr dirty="0"/>
          </a:p>
        </p:txBody>
      </p:sp>
      <p:sp>
        <p:nvSpPr>
          <p:cNvPr id="3" name="TextBox 2">
            <a:extLst>
              <a:ext uri="{FF2B5EF4-FFF2-40B4-BE49-F238E27FC236}">
                <a16:creationId xmlns:a16="http://schemas.microsoft.com/office/drawing/2014/main" id="{9E27D276-C939-F049-B36F-2F74B1BFC2B0}"/>
              </a:ext>
            </a:extLst>
          </p:cNvPr>
          <p:cNvSpPr txBox="1"/>
          <p:nvPr/>
        </p:nvSpPr>
        <p:spPr>
          <a:xfrm>
            <a:off x="205801"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(define &lt;name&gt; &lt;expr&gt;)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given expression.</a:t>
            </a:r>
          </a:p>
          <a:p>
            <a:r>
              <a:rPr lang="en-US" sz="1800" b="1" dirty="0">
                <a:latin typeface="Nunito" pitchFamily="2" charset="77"/>
              </a:rPr>
              <a:t>Step 2. </a:t>
            </a:r>
            <a:r>
              <a:rPr lang="en-US" sz="1800" dirty="0">
                <a:latin typeface="Nunito" pitchFamily="2" charset="77"/>
              </a:rPr>
              <a:t>Bind the value to the given name.</a:t>
            </a:r>
          </a:p>
          <a:p>
            <a:r>
              <a:rPr lang="en-US" sz="1800" b="1" dirty="0">
                <a:latin typeface="Nunito" pitchFamily="2" charset="77"/>
              </a:rPr>
              <a:t>Step 3. </a:t>
            </a:r>
            <a:r>
              <a:rPr lang="en-US" sz="1800" dirty="0">
                <a:latin typeface="Nunito" pitchFamily="2" charset="77"/>
              </a:rPr>
              <a:t>Return the name as a symbol.</a:t>
            </a:r>
          </a:p>
          <a:p>
            <a:endParaRPr lang="en-US" dirty="0"/>
          </a:p>
        </p:txBody>
      </p:sp>
      <p:sp>
        <p:nvSpPr>
          <p:cNvPr id="9" name="TextBox 8">
            <a:extLst>
              <a:ext uri="{FF2B5EF4-FFF2-40B4-BE49-F238E27FC236}">
                <a16:creationId xmlns:a16="http://schemas.microsoft.com/office/drawing/2014/main" id="{4C36E60E-A12F-8449-B2E0-ADA20CC8CE57}"/>
              </a:ext>
            </a:extLst>
          </p:cNvPr>
          <p:cNvSpPr txBox="1"/>
          <p:nvPr/>
        </p:nvSpPr>
        <p:spPr>
          <a:xfrm>
            <a:off x="4572000"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(lambda (&lt;p1&gt; &lt;p2&gt; …) &lt;body&gt;)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Create a procedure with the given parameters and body.</a:t>
            </a:r>
          </a:p>
          <a:p>
            <a:r>
              <a:rPr lang="en-US" sz="1800" b="1" dirty="0">
                <a:latin typeface="Nunito" pitchFamily="2" charset="77"/>
              </a:rPr>
              <a:t>Step 2. </a:t>
            </a:r>
            <a:r>
              <a:rPr lang="en-US" sz="1800" dirty="0">
                <a:latin typeface="Nunito" pitchFamily="2" charset="77"/>
              </a:rPr>
              <a:t>Return the procedure.</a:t>
            </a:r>
          </a:p>
          <a:p>
            <a:endParaRPr lang="en-US" dirty="0"/>
          </a:p>
        </p:txBody>
      </p:sp>
      <p:sp>
        <p:nvSpPr>
          <p:cNvPr id="10" name="TextBox 9">
            <a:extLst>
              <a:ext uri="{FF2B5EF4-FFF2-40B4-BE49-F238E27FC236}">
                <a16:creationId xmlns:a16="http://schemas.microsoft.com/office/drawing/2014/main" id="{5FFEB8A8-6525-5048-928C-A305967FBC82}"/>
              </a:ext>
            </a:extLst>
          </p:cNvPr>
          <p:cNvSpPr txBox="1"/>
          <p:nvPr/>
        </p:nvSpPr>
        <p:spPr>
          <a:xfrm>
            <a:off x="2323813" y="3284671"/>
            <a:ext cx="4496374" cy="1692771"/>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(if &lt;</a:t>
            </a:r>
            <a:r>
              <a:rPr lang="en-US" sz="1800" b="1" dirty="0" err="1">
                <a:solidFill>
                  <a:srgbClr val="3D85C6"/>
                </a:solidFill>
                <a:latin typeface="Consolas" panose="020B0609020204030204" pitchFamily="49" charset="0"/>
                <a:cs typeface="Consolas" panose="020B0609020204030204" pitchFamily="49" charset="0"/>
              </a:rPr>
              <a:t>pred</a:t>
            </a:r>
            <a:r>
              <a:rPr lang="en-US" sz="1800" b="1" dirty="0">
                <a:solidFill>
                  <a:srgbClr val="3D85C6"/>
                </a:solidFill>
                <a:latin typeface="Consolas" panose="020B0609020204030204" pitchFamily="49" charset="0"/>
                <a:cs typeface="Consolas" panose="020B0609020204030204" pitchFamily="49" charset="0"/>
              </a:rPr>
              <a:t>&gt; &lt;if-true&gt; [if-false])</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predicate.</a:t>
            </a:r>
          </a:p>
          <a:p>
            <a:r>
              <a:rPr lang="en-US" sz="1800" b="1" dirty="0">
                <a:latin typeface="Nunito" pitchFamily="2" charset="77"/>
              </a:rPr>
              <a:t>Step 2. </a:t>
            </a:r>
            <a:r>
              <a:rPr lang="en-US" sz="1800" dirty="0">
                <a:latin typeface="Nunito" pitchFamily="2" charset="77"/>
              </a:rPr>
              <a:t>If the predicate isn't </a:t>
            </a:r>
            <a:r>
              <a:rPr lang="en-US" sz="1800" dirty="0">
                <a:solidFill>
                  <a:srgbClr val="3D85C6"/>
                </a:solidFill>
                <a:latin typeface="Nunito" pitchFamily="2" charset="77"/>
              </a:rPr>
              <a:t>#f</a:t>
            </a:r>
            <a:r>
              <a:rPr lang="en-US" sz="1800" dirty="0">
                <a:latin typeface="Nunito" pitchFamily="2" charset="77"/>
              </a:rPr>
              <a:t>, evaluate </a:t>
            </a:r>
            <a:r>
              <a:rPr lang="en-US" sz="1800" dirty="0">
                <a:solidFill>
                  <a:srgbClr val="3D85C6"/>
                </a:solidFill>
                <a:latin typeface="Nunito" pitchFamily="2" charset="77"/>
              </a:rPr>
              <a:t>&lt;if-true&gt;</a:t>
            </a:r>
            <a:r>
              <a:rPr lang="en-US" sz="1800" dirty="0">
                <a:latin typeface="Nunito" pitchFamily="2" charset="77"/>
              </a:rPr>
              <a:t> and return the value. Otherwise, evaluate </a:t>
            </a:r>
            <a:r>
              <a:rPr lang="en-US" sz="1800" dirty="0">
                <a:solidFill>
                  <a:srgbClr val="3D85C6"/>
                </a:solidFill>
                <a:latin typeface="Nunito" pitchFamily="2" charset="77"/>
              </a:rPr>
              <a:t>[if-false]</a:t>
            </a:r>
            <a:r>
              <a:rPr lang="en-US" sz="1800" dirty="0">
                <a:latin typeface="Nunito" pitchFamily="2" charset="77"/>
              </a:rPr>
              <a:t> and return the value.</a:t>
            </a:r>
          </a:p>
          <a:p>
            <a:endParaRPr lang="en-US" dirty="0"/>
          </a:p>
        </p:txBody>
      </p:sp>
      <p:sp>
        <p:nvSpPr>
          <p:cNvPr id="6" name="Rounded Rectangle 5">
            <a:extLst>
              <a:ext uri="{FF2B5EF4-FFF2-40B4-BE49-F238E27FC236}">
                <a16:creationId xmlns:a16="http://schemas.microsoft.com/office/drawing/2014/main" id="{8DDD1ED5-5068-DF4D-AEBA-B50BC4BD50AC}"/>
              </a:ext>
            </a:extLst>
          </p:cNvPr>
          <p:cNvSpPr/>
          <p:nvPr/>
        </p:nvSpPr>
        <p:spPr>
          <a:xfrm>
            <a:off x="6820187" y="3551872"/>
            <a:ext cx="2075616" cy="5663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t>Taken from Tammy’s 6/10 Lecture, Slide 18</a:t>
            </a:r>
          </a:p>
        </p:txBody>
      </p:sp>
    </p:spTree>
    <p:extLst>
      <p:ext uri="{BB962C8B-B14F-4D97-AF65-F5344CB8AC3E}">
        <p14:creationId xmlns:p14="http://schemas.microsoft.com/office/powerpoint/2010/main" val="3664788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Tree>
    <p:extLst>
      <p:ext uri="{BB962C8B-B14F-4D97-AF65-F5344CB8AC3E}">
        <p14:creationId xmlns:p14="http://schemas.microsoft.com/office/powerpoint/2010/main" val="1952237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241312" y="4191998"/>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spTree>
    <p:extLst>
      <p:ext uri="{BB962C8B-B14F-4D97-AF65-F5344CB8AC3E}">
        <p14:creationId xmlns:p14="http://schemas.microsoft.com/office/powerpoint/2010/main" val="310551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35061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a:extLst>
              <a:ext uri="{FF2B5EF4-FFF2-40B4-BE49-F238E27FC236}">
                <a16:creationId xmlns:a16="http://schemas.microsoft.com/office/drawing/2014/main" id="{F829BCE7-E30A-0542-838C-F411F7C52BF6}"/>
              </a:ext>
            </a:extLst>
          </p:cNvPr>
          <p:cNvSpPr/>
          <p:nvPr/>
        </p:nvSpPr>
        <p:spPr>
          <a:xfrm>
            <a:off x="4093178" y="3162587"/>
            <a:ext cx="1765776" cy="3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Must have an else!!</a:t>
            </a:r>
          </a:p>
        </p:txBody>
      </p:sp>
    </p:spTree>
    <p:extLst>
      <p:ext uri="{BB962C8B-B14F-4D97-AF65-F5344CB8AC3E}">
        <p14:creationId xmlns:p14="http://schemas.microsoft.com/office/powerpoint/2010/main" val="6981690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a:extLst>
              <a:ext uri="{FF2B5EF4-FFF2-40B4-BE49-F238E27FC236}">
                <a16:creationId xmlns:a16="http://schemas.microsoft.com/office/drawing/2014/main" id="{F829BCE7-E30A-0542-838C-F411F7C52BF6}"/>
              </a:ext>
            </a:extLst>
          </p:cNvPr>
          <p:cNvSpPr/>
          <p:nvPr/>
        </p:nvSpPr>
        <p:spPr>
          <a:xfrm>
            <a:off x="4093178" y="3162587"/>
            <a:ext cx="1765776" cy="3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Must have an else!!</a:t>
            </a:r>
          </a:p>
        </p:txBody>
      </p:sp>
      <p:sp>
        <p:nvSpPr>
          <p:cNvPr id="12" name="Rounded Rectangle 11">
            <a:extLst>
              <a:ext uri="{FF2B5EF4-FFF2-40B4-BE49-F238E27FC236}">
                <a16:creationId xmlns:a16="http://schemas.microsoft.com/office/drawing/2014/main" id="{07002372-8D44-A44F-BEDA-CA677821B2E2}"/>
              </a:ext>
            </a:extLst>
          </p:cNvPr>
          <p:cNvSpPr/>
          <p:nvPr/>
        </p:nvSpPr>
        <p:spPr>
          <a:xfrm>
            <a:off x="3534192" y="4397990"/>
            <a:ext cx="2075616" cy="3368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t>Read more on your lab!</a:t>
            </a:r>
          </a:p>
        </p:txBody>
      </p:sp>
    </p:spTree>
    <p:extLst>
      <p:ext uri="{BB962C8B-B14F-4D97-AF65-F5344CB8AC3E}">
        <p14:creationId xmlns:p14="http://schemas.microsoft.com/office/powerpoint/2010/main" val="431299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5B39-7858-4D4E-836B-72ED011FD96E}"/>
              </a:ext>
            </a:extLst>
          </p:cNvPr>
          <p:cNvSpPr>
            <a:spLocks noGrp="1"/>
          </p:cNvSpPr>
          <p:nvPr>
            <p:ph type="title"/>
          </p:nvPr>
        </p:nvSpPr>
        <p:spPr/>
        <p:txBody>
          <a:bodyPr/>
          <a:lstStyle/>
          <a:p>
            <a:r>
              <a:rPr lang="en-US" dirty="0"/>
              <a:t>First thing to check when it errors</a:t>
            </a:r>
          </a:p>
        </p:txBody>
      </p:sp>
      <p:sp>
        <p:nvSpPr>
          <p:cNvPr id="3" name="Text Placeholder 2">
            <a:extLst>
              <a:ext uri="{FF2B5EF4-FFF2-40B4-BE49-F238E27FC236}">
                <a16:creationId xmlns:a16="http://schemas.microsoft.com/office/drawing/2014/main" id="{CDC6F738-2B3E-C847-A2DC-E078C09D2484}"/>
              </a:ext>
            </a:extLst>
          </p:cNvPr>
          <p:cNvSpPr>
            <a:spLocks noGrp="1"/>
          </p:cNvSpPr>
          <p:nvPr>
            <p:ph type="body" idx="1"/>
          </p:nvPr>
        </p:nvSpPr>
        <p:spPr/>
        <p:txBody>
          <a:bodyPr/>
          <a:lstStyle/>
          <a:p>
            <a:r>
              <a:rPr lang="en-US" sz="2000" dirty="0"/>
              <a:t>Unknown identifier? Some weird error you don’t know. Check your parentheses, honestly, that’s probably it. Everywhere. Do yourself a favor and always open/close them immediately.</a:t>
            </a:r>
          </a:p>
        </p:txBody>
      </p:sp>
    </p:spTree>
    <p:extLst>
      <p:ext uri="{BB962C8B-B14F-4D97-AF65-F5344CB8AC3E}">
        <p14:creationId xmlns:p14="http://schemas.microsoft.com/office/powerpoint/2010/main" val="127683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01" name="Shape 301"/>
          <p:cNvSpPr txBox="1"/>
          <p:nvPr/>
        </p:nvSpPr>
        <p:spPr>
          <a:xfrm>
            <a:off x="3845950" y="1597875"/>
            <a:ext cx="3985800" cy="345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latin typeface="Consolas"/>
              <a:ea typeface="Consolas"/>
              <a:cs typeface="Consolas"/>
              <a:sym typeface="Consolas"/>
            </a:endParaRPr>
          </a:p>
        </p:txBody>
      </p:sp>
      <p:sp>
        <p:nvSpPr>
          <p:cNvPr id="302" name="Shape 302"/>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C2A9B6"/>
                </a:solidFill>
                <a:latin typeface="Consolas"/>
                <a:ea typeface="Consolas"/>
                <a:cs typeface="Consolas"/>
                <a:sym typeface="Consolas"/>
              </a:rPr>
              <a:t>add</a:t>
            </a:r>
            <a:r>
              <a:rPr lang="en" sz="1800" dirty="0">
                <a:solidFill>
                  <a:srgbClr val="EAD1DC"/>
                </a:solidFill>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solidFill>
                  <a:srgbClr val="C2A9B6"/>
                </a:solidFill>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314" name="Shape 314"/>
          <p:cNvSpPr txBox="1"/>
          <p:nvPr/>
        </p:nvSpPr>
        <p:spPr>
          <a:xfrm>
            <a:off x="6119725" y="1566375"/>
            <a:ext cx="335100" cy="39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2" name="TextBox 1">
            <a:extLst>
              <a:ext uri="{FF2B5EF4-FFF2-40B4-BE49-F238E27FC236}">
                <a16:creationId xmlns:a16="http://schemas.microsoft.com/office/drawing/2014/main" id="{7D523DB5-5B03-874C-A904-78044CA3C23F}"/>
              </a:ext>
            </a:extLst>
          </p:cNvPr>
          <p:cNvSpPr txBox="1"/>
          <p:nvPr/>
        </p:nvSpPr>
        <p:spPr>
          <a:xfrm>
            <a:off x="5738980" y="1613564"/>
            <a:ext cx="629055"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add</a:t>
            </a:r>
          </a:p>
        </p:txBody>
      </p:sp>
      <p:sp>
        <p:nvSpPr>
          <p:cNvPr id="3" name="TextBox 2">
            <a:extLst>
              <a:ext uri="{FF2B5EF4-FFF2-40B4-BE49-F238E27FC236}">
                <a16:creationId xmlns:a16="http://schemas.microsoft.com/office/drawing/2014/main" id="{23FD3173-9990-C847-9570-1F741C6692CC}"/>
              </a:ext>
            </a:extLst>
          </p:cNvPr>
          <p:cNvSpPr txBox="1"/>
          <p:nvPr/>
        </p:nvSpPr>
        <p:spPr>
          <a:xfrm>
            <a:off x="6368035" y="1613564"/>
            <a:ext cx="285684"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4" name="TextBox 3">
            <a:extLst>
              <a:ext uri="{FF2B5EF4-FFF2-40B4-BE49-F238E27FC236}">
                <a16:creationId xmlns:a16="http://schemas.microsoft.com/office/drawing/2014/main" id="{0171EE10-11B7-D940-9C00-7EC21B09CB7D}"/>
              </a:ext>
            </a:extLst>
          </p:cNvPr>
          <p:cNvSpPr txBox="1"/>
          <p:nvPr/>
        </p:nvSpPr>
        <p:spPr>
          <a:xfrm>
            <a:off x="5870648" y="1613564"/>
            <a:ext cx="343710"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022E-16 -2.59259E-6 L -0.05486 0.00031 " pathEditMode="relative" rAng="0" ptsTypes="AA">
                                      <p:cBhvr>
                                        <p:cTn id="6" dur="2000" fill="hold"/>
                                        <p:tgtEl>
                                          <p:spTgt spid="314"/>
                                        </p:tgtEl>
                                        <p:attrNameLst>
                                          <p:attrName>ppt_x</p:attrName>
                                          <p:attrName>ppt_y</p:attrName>
                                        </p:attrNameLst>
                                      </p:cBhvr>
                                      <p:rCtr x="-2743" y="0"/>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P spid="2" grpId="0"/>
      <p:bldP spid="3" grpId="0"/>
      <p:bldP spid="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425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25841681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2789</Words>
  <Application>Microsoft Macintosh PowerPoint</Application>
  <PresentationFormat>On-screen Show (16:9)</PresentationFormat>
  <Paragraphs>582</Paragraphs>
  <Slides>59</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Wingdings</vt:lpstr>
      <vt:lpstr>Arial</vt:lpstr>
      <vt:lpstr>Maven Pro</vt:lpstr>
      <vt:lpstr>Consolas</vt:lpstr>
      <vt:lpstr>Courier New</vt:lpstr>
      <vt:lpstr>Nunito</vt:lpstr>
      <vt:lpstr>Momentum</vt:lpstr>
      <vt:lpstr>Lab 6: ((((Scheme))))</vt:lpstr>
      <vt:lpstr>Announcements</vt:lpstr>
      <vt:lpstr>Stuff About the Exam</vt:lpstr>
      <vt:lpstr>Intro to Scheme</vt:lpstr>
      <vt:lpstr>Introduction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Scheme to Python (Def Statements)</vt:lpstr>
      <vt:lpstr>Scheme to Python (Def Statements)</vt:lpstr>
      <vt:lpstr>Scheme to Python (Def Statements)</vt:lpstr>
      <vt:lpstr>Scheme to Python (Def Statements)</vt:lpstr>
      <vt:lpstr>Scheme to Python (Def Statements)</vt:lpstr>
      <vt:lpstr>Scheme to Python (Def Statements)</vt:lpstr>
      <vt:lpstr>Scheme to Python (Def Statements)</vt:lpstr>
      <vt:lpstr>Shorthand for Defining Functions</vt:lpstr>
      <vt:lpstr>Shorthand for Defining Functions</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Recap of Special Forms</vt:lpstr>
      <vt:lpstr>Recap of Special Forms</vt:lpstr>
      <vt:lpstr>Cond</vt:lpstr>
      <vt:lpstr>Cond</vt:lpstr>
      <vt:lpstr>Cond</vt:lpstr>
      <vt:lpstr>Cond</vt:lpstr>
      <vt:lpstr>Cond</vt:lpstr>
      <vt:lpstr>First thing to check when it errors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 Mutability and Data Abstraction</dc:title>
  <cp:lastModifiedBy>Cameron Malloy</cp:lastModifiedBy>
  <cp:revision>20</cp:revision>
  <dcterms:modified xsi:type="dcterms:W3CDTF">2018-07-11T06:23:35Z</dcterms:modified>
</cp:coreProperties>
</file>