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806" r:id="rId5"/>
  </p:sldMasterIdLst>
  <p:notesMasterIdLst>
    <p:notesMasterId r:id="rId17"/>
  </p:notesMasterIdLst>
  <p:sldIdLst>
    <p:sldId id="256" r:id="rId6"/>
    <p:sldId id="277" r:id="rId7"/>
    <p:sldId id="285" r:id="rId8"/>
    <p:sldId id="283" r:id="rId9"/>
    <p:sldId id="4514" r:id="rId10"/>
    <p:sldId id="4515" r:id="rId11"/>
    <p:sldId id="4513" r:id="rId12"/>
    <p:sldId id="4516" r:id="rId13"/>
    <p:sldId id="4517" r:id="rId14"/>
    <p:sldId id="451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E6B94A-517A-19A0-EB96-4270FF71EC93}" name="Sarah Binney" initials="SB" userId="S::Sarah.Binney@softwire.com::ed05069e-5831-4aee-b322-71b777f26003" providerId="AD"/>
  <p188:author id="{85589D52-B9BE-1E4B-F842-58252ADC6593}" name="Cameron McCormack" initials="CM" userId="S::cameron.mccormack@softwire.com::3d4a7dd2-9be6-4b8b-8c87-c5b826917358" providerId="AD"/>
  <p188:author id="{FA76E5EB-70FB-D330-1CAC-4B653F95EC7B}" name="Steven Jones" initials="SJ" userId="S::steven.jones@softwire.com::66a771a5-6f10-4940-968c-92e0e27219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BCC8"/>
    <a:srgbClr val="FF8109"/>
    <a:srgbClr val="1EB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772D-67CF-446E-AB14-873D70346968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4FF2C-5262-47ED-8A93-F0C639F12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6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1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57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82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3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84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11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895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2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2263-E540-41D2-927E-9B9FEFE7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00" y="1198563"/>
            <a:ext cx="4142740" cy="2387600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D9C6D-22EB-4489-B513-AA7C37FA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500" y="4003675"/>
            <a:ext cx="414274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E2D8854-E37F-4E0B-96C4-205E65B7E3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9557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E5D3CE-CAC0-4173-A774-2E886F3782B5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A03-981D-3F4F-ABFD-F2CAE44CF4DF}" type="datetime1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1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180975" indent="-180975">
              <a:defRPr/>
            </a:lvl3pPr>
            <a:lvl4pPr marL="534988" indent="-173038">
              <a:defRPr/>
            </a:lvl4pPr>
            <a:lvl5pPr marL="896938" indent="-180975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513-F0D7-9140-9852-9A843D8B81D3}" type="datetime1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/>
        </p:nvSpPr>
        <p:spPr>
          <a:xfrm>
            <a:off x="7926680" y="3115153"/>
            <a:ext cx="3060633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/>
        </p:nvSpPr>
        <p:spPr>
          <a:xfrm>
            <a:off x="6705217" y="1952578"/>
            <a:ext cx="3255631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1325" y="2035493"/>
            <a:ext cx="4100513" cy="417195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948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3D9-AEB3-884A-8B61-40B359253CCD}" type="datetime1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8054625" y="2626568"/>
            <a:ext cx="2190035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7245080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38121" y="202950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38121" y="459141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669541" y="2620583"/>
            <a:ext cx="2190035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859996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53037" y="2023523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53037" y="4585430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7" y="2614598"/>
            <a:ext cx="2190035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553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F5BF-54FA-BF48-B61D-2432192EF666}" type="datetime1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 userDrawn="1"/>
        </p:nvSpPr>
        <p:spPr>
          <a:xfrm>
            <a:off x="9921465" y="2632553"/>
            <a:ext cx="1827848" cy="3194207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 userDrawn="1"/>
        </p:nvSpPr>
        <p:spPr>
          <a:xfrm>
            <a:off x="9109484" y="1957531"/>
            <a:ext cx="1944303" cy="3023553"/>
          </a:xfrm>
          <a:prstGeom prst="rect">
            <a:avLst/>
          </a:prstGeom>
          <a:solidFill>
            <a:schemeClr val="accent4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4960" y="203549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DE8A18-7878-4039-B9B7-D31D45BC66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04960" y="459740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7036712" y="2626568"/>
            <a:ext cx="1827848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6227166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0207" y="202950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0207" y="459141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151960" y="2620583"/>
            <a:ext cx="1827848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342414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5455" y="202352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35455" y="458543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8" y="2614598"/>
            <a:ext cx="1827848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060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5BBC10E5-4400-4C2B-A80C-346292469D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24118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1ED3DB-0FCC-4693-97C6-428745AE03E7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98961C-8F33-47ED-8A92-87070DCF7320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4F26575-932B-4547-BBE3-4551380067EE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6E366447-E7B1-4CD4-81CB-15898FF264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3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1DEB0BF-6162-4423-85E1-1484BADE721E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C79350-B62D-48CC-A68E-6975CE8E0304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5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FD5160A-8B52-44D5-A63B-A7603A9D5724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C03D9CB1-66FA-402F-8C4A-5B62781E8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E62E6C6-7345-4D26-B469-26D5F832D77D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4F3DBA-9C6B-4261-BF3C-D29AE969D1E2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AA5FDE43-5CF2-4E83-8EFB-ADAF797144A1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9F466CB4-BB3E-4A65-BA02-88E2B1D7E3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FF63-41E2-4AF2-8A56-59CF24EE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9966A-D977-48CC-8590-FB133668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72FC-9C63-1B41-803B-B958A5F6CE25}" type="datetime1">
              <a:rPr lang="en-GB" smtClean="0"/>
              <a:t>16/02/2022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0E749-14B9-41AC-BBD6-E1D1423C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0C314-AE85-4DB9-99CC-AA42F8BE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5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F345D-B1E5-4C65-81CC-9EDEF6DF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873-7FD8-1244-ABA1-499AC4AF712B}" type="datetime1">
              <a:rPr lang="en-GB" smtClean="0"/>
              <a:t>16/02/2022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FA4D4-43B8-4956-89D1-6BCEC339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6BDF3-10A3-4399-8D88-9604F4E8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E0D-163E-D54F-96AD-C92D6F353048}" type="datetime1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4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text, tableware, sign, dishware&#10;&#10;Description automatically generated">
            <a:extLst>
              <a:ext uri="{FF2B5EF4-FFF2-40B4-BE49-F238E27FC236}">
                <a16:creationId xmlns:a16="http://schemas.microsoft.com/office/drawing/2014/main" id="{CAF34963-94FA-42AF-B715-B5AB3EC229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D0E80C4B-7B55-4E9C-8E90-75B4E761ADC9}"/>
              </a:ext>
            </a:extLst>
          </p:cNvPr>
          <p:cNvSpPr/>
          <p:nvPr userDrawn="1"/>
        </p:nvSpPr>
        <p:spPr>
          <a:xfrm>
            <a:off x="0" y="885825"/>
            <a:ext cx="10553920" cy="5972175"/>
          </a:xfrm>
          <a:prstGeom prst="rtTriangl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A78622A-2CAD-46CD-B851-5CFC71599081}"/>
              </a:ext>
            </a:extLst>
          </p:cNvPr>
          <p:cNvSpPr/>
          <p:nvPr userDrawn="1"/>
        </p:nvSpPr>
        <p:spPr>
          <a:xfrm>
            <a:off x="3953917" y="3124200"/>
            <a:ext cx="7022280" cy="3733800"/>
          </a:xfrm>
          <a:custGeom>
            <a:avLst/>
            <a:gdLst>
              <a:gd name="connsiteX0" fmla="*/ 7022059 w 7022280"/>
              <a:gd name="connsiteY0" fmla="*/ 0 h 3733800"/>
              <a:gd name="connsiteX1" fmla="*/ 7022280 w 7022280"/>
              <a:gd name="connsiteY1" fmla="*/ 0 h 3733800"/>
              <a:gd name="connsiteX2" fmla="*/ 7022280 w 7022280"/>
              <a:gd name="connsiteY2" fmla="*/ 3733800 h 3733800"/>
              <a:gd name="connsiteX3" fmla="*/ 7022059 w 7022280"/>
              <a:gd name="connsiteY3" fmla="*/ 3733800 h 3733800"/>
              <a:gd name="connsiteX4" fmla="*/ 0 w 7022280"/>
              <a:gd name="connsiteY4" fmla="*/ 0 h 3733800"/>
              <a:gd name="connsiteX5" fmla="*/ 423755 w 7022280"/>
              <a:gd name="connsiteY5" fmla="*/ 0 h 3733800"/>
              <a:gd name="connsiteX6" fmla="*/ 7022059 w 7022280"/>
              <a:gd name="connsiteY6" fmla="*/ 3733800 h 3733800"/>
              <a:gd name="connsiteX7" fmla="*/ 6598304 w 7022280"/>
              <a:gd name="connsiteY7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2280" h="3733800">
                <a:moveTo>
                  <a:pt x="7022059" y="0"/>
                </a:moveTo>
                <a:lnTo>
                  <a:pt x="7022280" y="0"/>
                </a:lnTo>
                <a:lnTo>
                  <a:pt x="7022280" y="3733800"/>
                </a:lnTo>
                <a:lnTo>
                  <a:pt x="7022059" y="3733800"/>
                </a:lnTo>
                <a:close/>
                <a:moveTo>
                  <a:pt x="0" y="0"/>
                </a:moveTo>
                <a:lnTo>
                  <a:pt x="423755" y="0"/>
                </a:lnTo>
                <a:lnTo>
                  <a:pt x="7022059" y="3733800"/>
                </a:lnTo>
                <a:lnTo>
                  <a:pt x="6598304" y="3733800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0FD91A79-DEFC-48F0-8F40-CDEFA17120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91851A3-0558-4E0E-B247-8B69DF13E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 (Use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C841AF62-640D-4F43-A2C5-8462A21123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AFAAA013-26E1-4A99-BEBE-D2E85F27D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B48F38D-6784-437C-A59C-76423C307D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35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6ECB88-1CB2-1049-9D64-DFC413A1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823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11228081" cy="4373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FF1AC1-38D5-A344-BD60-313B0178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818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2+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5402160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DC2CBA0-21B5-A347-8D62-3408B6A2ED2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530C4D-D2B5-3644-8AC9-8CF70209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443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3+1/3+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F8AE867-79B6-D94D-8D70-FA887486241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7762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856926-F85B-C743-8475-7B7C2FA8216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85523" y="1935000"/>
            <a:ext cx="3456466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04FEE7-8DEB-A943-8EF0-6AFEFDD7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231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+ Conten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494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8900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2 + 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50355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42394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4 + Image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34486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6331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7AC-4808-7844-8878-C4DC36017FAF}" type="datetime1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/4 + Conten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60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60660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C777D3B0-4EEE-0A4E-B3CD-27BD6712F334}"/>
              </a:ext>
            </a:extLst>
          </p:cNvPr>
          <p:cNvSpPr/>
          <p:nvPr userDrawn="1"/>
        </p:nvSpPr>
        <p:spPr>
          <a:xfrm flipV="1">
            <a:off x="1643758" y="277089"/>
            <a:ext cx="0" cy="207471"/>
          </a:xfrm>
          <a:prstGeom prst="line">
            <a:avLst/>
          </a:prstGeom>
          <a:ln w="12700">
            <a:solidFill>
              <a:srgbClr val="1396AE"/>
            </a:solidFill>
          </a:ln>
        </p:spPr>
        <p:txBody>
          <a:bodyPr lIns="60956" tIns="60956" rIns="60956" bIns="60956"/>
          <a:lstStyle/>
          <a:p>
            <a:pPr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 b="0" i="0">
              <a:latin typeface="Montserra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719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1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78A-EDB8-3145-A182-C5ED532937CD}" type="datetime1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5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1D55-4B75-6148-B497-8307DFA79D9F}" type="datetime1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7BC6-0B0F-3C48-A90A-106E7F9DC3AC}" type="datetime1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866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6CEE-F6CC-7B46-8301-E62F55883839}" type="datetime1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7177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21EF-E3B6-AC44-B311-3F80F8F520D1}" type="datetime1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877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151-BC5D-0342-B9A9-219468AF0BB5}" type="datetime1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9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11.emf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A9CA1-F464-4A91-95ED-C5F6E2D8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19" cy="11331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F42A1-CE05-4D09-8E86-611C981E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933893"/>
            <a:ext cx="10553919" cy="43430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75A4-24A9-4D34-8A27-63A7DB17C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88400" y="6394451"/>
            <a:ext cx="2203450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1D05CA0-F179-1E48-8911-D48A170F3146}" type="datetime1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D231-676D-4BFA-B766-779EDFF4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394451"/>
            <a:ext cx="8331201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05392-A2EF-4756-B0C9-706B4A9F3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1118" y="6394451"/>
            <a:ext cx="733205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BC3375C0-E832-4564-9B1D-553F653E382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3E7C04E-2412-4F7A-8F13-218F4EA9E46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57201" y="276542"/>
            <a:ext cx="1021080" cy="2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7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64" r:id="rId4"/>
    <p:sldLayoutId id="2147483666" r:id="rId5"/>
    <p:sldLayoutId id="2147483656" r:id="rId6"/>
    <p:sldLayoutId id="2147483668" r:id="rId7"/>
    <p:sldLayoutId id="2147483669" r:id="rId8"/>
    <p:sldLayoutId id="2147483658" r:id="rId9"/>
    <p:sldLayoutId id="2147483660" r:id="rId10"/>
    <p:sldLayoutId id="2147483659" r:id="rId11"/>
    <p:sldLayoutId id="2147483667" r:id="rId12"/>
    <p:sldLayoutId id="2147483661" r:id="rId13"/>
    <p:sldLayoutId id="2147483651" r:id="rId14"/>
    <p:sldLayoutId id="2147483670" r:id="rId15"/>
    <p:sldLayoutId id="2147483671" r:id="rId16"/>
    <p:sldLayoutId id="2147483672" r:id="rId17"/>
    <p:sldLayoutId id="2147483654" r:id="rId18"/>
    <p:sldLayoutId id="2147483655" r:id="rId19"/>
    <p:sldLayoutId id="2147483662" r:id="rId20"/>
    <p:sldLayoutId id="214748366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F965A-4EF9-194E-9DC0-7F8914BAA66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7244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5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8" r:id="rId2"/>
    <p:sldLayoutId id="2147483809" r:id="rId3"/>
    <p:sldLayoutId id="2147483810" r:id="rId4"/>
    <p:sldLayoutId id="2147483811" r:id="rId5"/>
    <p:sldLayoutId id="2147483817" r:id="rId6"/>
    <p:sldLayoutId id="2147483818" r:id="rId7"/>
    <p:sldLayoutId id="2147483833" r:id="rId8"/>
    <p:sldLayoutId id="2147483834" r:id="rId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663FA16-8FA7-4F00-AA02-52384A620A4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>
            <a:fillRect/>
          </a:stretch>
        </p:blipFill>
        <p:spPr/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C75CB-DB20-4040-8546-68B34EA39AAE}"/>
              </a:ext>
            </a:extLst>
          </p:cNvPr>
          <p:cNvGrpSpPr/>
          <p:nvPr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154AFA6-C074-428B-B0AE-E71AB93A1E8A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DF701FF-00CF-461A-9663-EEF28EDC0C1A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F892048-0790-46C2-ACF3-1CE4C0802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93A835-5B96-4E15-A4F3-C19CDEACD97D}"/>
              </a:ext>
            </a:extLst>
          </p:cNvPr>
          <p:cNvCxnSpPr/>
          <p:nvPr/>
        </p:nvCxnSpPr>
        <p:spPr>
          <a:xfrm>
            <a:off x="489744" y="3817620"/>
            <a:ext cx="393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DC999B2D-8B69-418A-87F2-4EE8E4F2E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HTTP Requests and Backend Development</a:t>
            </a:r>
            <a:endParaRPr lang="en-GB" b="0" dirty="0">
              <a:latin typeface="Montserrat Light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C18FD46-FD70-4741-9167-8704FAC49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February 2022</a:t>
            </a:r>
          </a:p>
        </p:txBody>
      </p:sp>
    </p:spTree>
    <p:extLst>
      <p:ext uri="{BB962C8B-B14F-4D97-AF65-F5344CB8AC3E}">
        <p14:creationId xmlns:p14="http://schemas.microsoft.com/office/powerpoint/2010/main" val="28430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pc="-75" dirty="0">
                <a:latin typeface="Montserrat Light"/>
              </a:rPr>
              <a:t>How can we receive and enact HTTP requests in the backend?</a:t>
            </a:r>
            <a:endParaRPr lang="en-GB" sz="2800" spc="-75" dirty="0">
              <a:latin typeface="Montserra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10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85AB2-E6B9-4103-A4B0-075CFDAF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Our backend code is a web application – a Node.js/Express app to be 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We can define “endpoints” on this application. An endpoint is a point of entry to our backend app, it received a specific HTTP request method at a specific URL.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For each of these endpoints, we define a function in the backend code that is called when a client makes the request. This function will do some processing and then return a response to the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I’ll now run through an example endpoint in the backend codebase to explain how this process works end-to-end.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65415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05209-A882-490B-B276-3DA912922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Cameron McCormack</a:t>
            </a:r>
            <a:endParaRPr lang="en-US"/>
          </a:p>
          <a:p>
            <a:pPr lvl="1"/>
            <a:r>
              <a:rPr lang="en-GB"/>
              <a:t>Software Developer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F59F-0424-4A8B-A680-3575D2C510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942493" cy="10287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cameron.mccormack@softwire.com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4B2D39-28AC-4B3B-8068-2C3436F7D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03594" y="4797425"/>
            <a:ext cx="2590801" cy="1028700"/>
          </a:xfrm>
        </p:spPr>
        <p:txBody>
          <a:bodyPr/>
          <a:lstStyle/>
          <a:p>
            <a:r>
              <a:rPr lang="en-GB"/>
              <a:t>Suite 110, Highgate Studios</a:t>
            </a:r>
          </a:p>
          <a:p>
            <a:r>
              <a:rPr lang="en-GB"/>
              <a:t>53-79 Highgate Road</a:t>
            </a:r>
          </a:p>
          <a:p>
            <a:r>
              <a:rPr lang="en-GB"/>
              <a:t>London NW5 1TL</a:t>
            </a:r>
          </a:p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0E7D1B-F2E3-4636-8DFF-F737E21A56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Copyright © Softwire 2021</a:t>
            </a:r>
          </a:p>
          <a:p>
            <a:r>
              <a:rPr lang="en-GB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459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F7FD-C987-4C45-8D76-654CF91F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290777-9525-46A9-9E80-652D5B7A9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399800"/>
              </p:ext>
            </p:extLst>
          </p:nvPr>
        </p:nvGraphicFramePr>
        <p:xfrm>
          <a:off x="457201" y="1933575"/>
          <a:ext cx="9281885" cy="208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409738297"/>
                    </a:ext>
                  </a:extLst>
                </a:gridCol>
                <a:gridCol w="8723086">
                  <a:extLst>
                    <a:ext uri="{9D8B030D-6E8A-4147-A177-3AD203B41FA5}">
                      <a16:colId xmlns:a16="http://schemas.microsoft.com/office/drawing/2014/main" val="35687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lang="en-GB" sz="2000" b="0" i="0" u="none" strike="noStrike" noProof="0" dirty="0">
                          <a:latin typeface="Montserrat"/>
                        </a:rPr>
                        <a:t>What are HTTP requests and why do we use them?</a:t>
                      </a:r>
                      <a:endParaRPr lang="en-US" sz="2000" b="0" i="0" u="none" strike="noStrike" noProof="0" dirty="0">
                        <a:latin typeface="Montserrat"/>
                      </a:endParaRP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46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lang="en-US" sz="2000" b="0" i="0" u="none" strike="noStrike" noProof="0" dirty="0">
                          <a:latin typeface="Montserrat"/>
                        </a:rPr>
                        <a:t>How can we easily test an HTTP request?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9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How can we send HTTP requests from the frontend code?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5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How do we receive and enact HTTP requests in the backend?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69760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6DCAF-7F12-4B9E-9C37-691FB4C1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 Requests and Backend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B753-A5F3-4147-97F1-5BEC2D63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4DF2C1D4-7A52-451D-95CF-699A1F90F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6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are HTTP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requests and why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do we use them?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HTTP requests?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4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85AB2-E6B9-4103-A4B0-075CFDAF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HTTP stands for Hypertext Transfer Protocol. We use an HTTP request when we want to get or modify data on a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HTTP requests are a structure of requests made by a client to a server. There are several types of request; we’ll only need to worry about the following: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GET:</a:t>
            </a:r>
            <a:r>
              <a:rPr lang="en-GB" sz="1200" dirty="0">
                <a:solidFill>
                  <a:schemeClr val="accent1"/>
                </a:solidFill>
              </a:rPr>
              <a:t> </a:t>
            </a:r>
            <a:r>
              <a:rPr lang="en-GB" sz="1200" dirty="0"/>
              <a:t>this is used to get data from the server, in a read-only operation. (This is what a web browser uses to load a page, but is also used for many other calls to get data from a server).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POST: </a:t>
            </a:r>
            <a:r>
              <a:rPr lang="en-GB" sz="1200" dirty="0"/>
              <a:t>this is used to create, update or otherwise modify data on the server.</a:t>
            </a:r>
          </a:p>
          <a:p>
            <a:pPr marL="819150" lvl="2" indent="-285750"/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HTTP responses return data from the request. As well as containing the data, they also contain a response code to indicate what type of response it is. There are many response codes, we’ll only need to worry about the following: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200 OK: </a:t>
            </a:r>
            <a:r>
              <a:rPr lang="en-GB" sz="1200" dirty="0"/>
              <a:t>The request succeeded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400 Bad Request: </a:t>
            </a:r>
            <a:r>
              <a:rPr lang="en-GB" sz="1200" dirty="0"/>
              <a:t>The server could not understand the request due to bad syntax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404 Not Found:</a:t>
            </a:r>
            <a:r>
              <a:rPr lang="en-GB" sz="1200" dirty="0"/>
              <a:t> The server could not find the requested resource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500 Internal Server Error: </a:t>
            </a:r>
            <a:r>
              <a:rPr lang="en-GB" sz="1200" dirty="0"/>
              <a:t>The server has had an unexpected error</a:t>
            </a:r>
          </a:p>
          <a:p>
            <a:pPr marL="819150" lvl="2" indent="-285750"/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There are links to more details about request types and response codes in the README</a:t>
            </a:r>
          </a:p>
        </p:txBody>
      </p:sp>
    </p:spTree>
    <p:extLst>
      <p:ext uri="{BB962C8B-B14F-4D97-AF65-F5344CB8AC3E}">
        <p14:creationId xmlns:p14="http://schemas.microsoft.com/office/powerpoint/2010/main" val="36995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09937D-D048-4F11-8F91-0B3964A01BA2}"/>
              </a:ext>
            </a:extLst>
          </p:cNvPr>
          <p:cNvSpPr/>
          <p:nvPr/>
        </p:nvSpPr>
        <p:spPr>
          <a:xfrm>
            <a:off x="0" y="1"/>
            <a:ext cx="12192000" cy="6884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4417275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can we easily test an HTTP request?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05FFBAC-8EEB-4A09-B7BB-6DB07D20F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011" y="808999"/>
            <a:ext cx="5894265" cy="52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2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we easily test an HTTP request?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6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85AB2-E6B9-4103-A4B0-075CFDAF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Postman can be used – this is an API platform for using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 will now demonstrate using the Trello API to access our Trello board via Postman</a:t>
            </a:r>
          </a:p>
        </p:txBody>
      </p:sp>
    </p:spTree>
    <p:extLst>
      <p:ext uri="{BB962C8B-B14F-4D97-AF65-F5344CB8AC3E}">
        <p14:creationId xmlns:p14="http://schemas.microsoft.com/office/powerpoint/2010/main" val="2097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36EFA9-374F-4A8E-9849-D2197B4D0646}"/>
              </a:ext>
            </a:extLst>
          </p:cNvPr>
          <p:cNvSpPr/>
          <p:nvPr/>
        </p:nvSpPr>
        <p:spPr>
          <a:xfrm>
            <a:off x="0" y="1"/>
            <a:ext cx="12192000" cy="68842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4407750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can we send HTTP requests from the frontend code?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28396-FC25-459E-9143-B03D52C5A43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50" y="2473035"/>
            <a:ext cx="6579450" cy="27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pc="-75" dirty="0">
                <a:latin typeface="Montserrat Light"/>
              </a:rPr>
              <a:t>How can we send HTTP requests from the frontend code?</a:t>
            </a:r>
            <a:endParaRPr lang="en-GB" sz="2800" spc="-75" dirty="0">
              <a:latin typeface="Montserra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8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85AB2-E6B9-4103-A4B0-075CFDAF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There is already a helper class implemented for this – </a:t>
            </a:r>
            <a:r>
              <a:rPr lang="en-GB" sz="1800" dirty="0" err="1"/>
              <a:t>ApiMessageSender</a:t>
            </a:r>
            <a:r>
              <a:rPr lang="en-GB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This class is set up to be able to make GET and POST requests, with body parameters on the POST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HTTP requests will be handled as asynchronous operations, so need to be awaited.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I’ll now run through the code, and how to use this class.</a:t>
            </a:r>
          </a:p>
        </p:txBody>
      </p:sp>
    </p:spTree>
    <p:extLst>
      <p:ext uri="{BB962C8B-B14F-4D97-AF65-F5344CB8AC3E}">
        <p14:creationId xmlns:p14="http://schemas.microsoft.com/office/powerpoint/2010/main" val="16828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ng hallway with rows of computer servers&#10;&#10;Description automatically generated with low confidence">
            <a:extLst>
              <a:ext uri="{FF2B5EF4-FFF2-40B4-BE49-F238E27FC236}">
                <a16:creationId xmlns:a16="http://schemas.microsoft.com/office/drawing/2014/main" id="{6DCB2F0F-8AED-4817-A173-F8ADF1317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4407750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can we receive and enact HTTP requests in the backend?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0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08">
      <a:dk1>
        <a:srgbClr val="222222"/>
      </a:dk1>
      <a:lt1>
        <a:sysClr val="window" lastClr="FFFFFF"/>
      </a:lt1>
      <a:dk2>
        <a:srgbClr val="6D6F78"/>
      </a:dk2>
      <a:lt2>
        <a:srgbClr val="EFEFEF"/>
      </a:lt2>
      <a:accent1>
        <a:srgbClr val="1EBC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563C1"/>
      </a:hlink>
      <a:folHlink>
        <a:srgbClr val="954F72"/>
      </a:folHlink>
    </a:clrScheme>
    <a:fontScheme name="Custom 253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Company Meeting Update Oct 21_2" id="{B6DF40AB-D128-40B9-B887-4FC14429201D}" vid="{59FE6BD5-5478-4793-9455-8020E07B028D}"/>
    </a:ext>
  </a:extLst>
</a:theme>
</file>

<file path=ppt/theme/theme2.xml><?xml version="1.0" encoding="utf-8"?>
<a:theme xmlns:a="http://schemas.openxmlformats.org/drawingml/2006/main" name="Core Slides">
  <a:themeElements>
    <a:clrScheme name="Softwire - Brand">
      <a:dk1>
        <a:srgbClr val="535353"/>
      </a:dk1>
      <a:lt1>
        <a:srgbClr val="FFFFFF"/>
      </a:lt1>
      <a:dk2>
        <a:srgbClr val="222222"/>
      </a:dk2>
      <a:lt2>
        <a:srgbClr val="E7E6E6"/>
      </a:lt2>
      <a:accent1>
        <a:srgbClr val="1EB6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1CF2333F1C904B80A4811D68B50097" ma:contentTypeVersion="12" ma:contentTypeDescription="Create a new document." ma:contentTypeScope="" ma:versionID="ed495581af461ca466c171f5b872cd83">
  <xsd:schema xmlns:xsd="http://www.w3.org/2001/XMLSchema" xmlns:xs="http://www.w3.org/2001/XMLSchema" xmlns:p="http://schemas.microsoft.com/office/2006/metadata/properties" xmlns:ns2="b3e7612e-fdb2-4974-b106-74dc7088542d" xmlns:ns3="16822fe8-4949-411e-b509-0583e0da6ec6" targetNamespace="http://schemas.microsoft.com/office/2006/metadata/properties" ma:root="true" ma:fieldsID="b031bb905399b1b75517dac07ffd7c20" ns2:_="" ns3:_="">
    <xsd:import namespace="b3e7612e-fdb2-4974-b106-74dc7088542d"/>
    <xsd:import namespace="16822fe8-4949-411e-b509-0583e0da6e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7612e-fdb2-4974-b106-74dc708854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22fe8-4949-411e-b509-0583e0da6e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1CAEE4-FACD-4E29-9FA2-1415ACCF9B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3E776E-B10B-4ADA-92E8-25AFDF00BE65}">
  <ds:schemaRefs>
    <ds:schemaRef ds:uri="16822fe8-4949-411e-b509-0583e0da6ec6"/>
    <ds:schemaRef ds:uri="b3e7612e-fdb2-4974-b106-74dc7088542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EDF40A-C432-41BD-9360-5BDA75CC15AC}">
  <ds:schemaRefs>
    <ds:schemaRef ds:uri="16822fe8-4949-411e-b509-0583e0da6ec6"/>
    <ds:schemaRef ds:uri="b3e7612e-fdb2-4974-b106-74dc708854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631</Words>
  <Application>Microsoft Office PowerPoint</Application>
  <PresentationFormat>Widescreen</PresentationFormat>
  <Paragraphs>77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Montserrat</vt:lpstr>
      <vt:lpstr>Montserrat Bold</vt:lpstr>
      <vt:lpstr>Montserrat Light</vt:lpstr>
      <vt:lpstr>Office Theme</vt:lpstr>
      <vt:lpstr>Core Slides</vt:lpstr>
      <vt:lpstr>HTTP Requests and Backend Development</vt:lpstr>
      <vt:lpstr>Contents</vt:lpstr>
      <vt:lpstr>PowerPoint Presentation</vt:lpstr>
      <vt:lpstr>What are HTTP requests?</vt:lpstr>
      <vt:lpstr>PowerPoint Presentation</vt:lpstr>
      <vt:lpstr>How can we easily test an HTTP request?</vt:lpstr>
      <vt:lpstr>PowerPoint Presentation</vt:lpstr>
      <vt:lpstr>How can we send HTTP requests from the frontend code?</vt:lpstr>
      <vt:lpstr>PowerPoint Presentation</vt:lpstr>
      <vt:lpstr>How can we receive and enact HTTP requests in the backend?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runs here</dc:title>
  <dc:creator>Cameron McCormack</dc:creator>
  <cp:lastModifiedBy>Cameron McCormack</cp:lastModifiedBy>
  <cp:revision>7</cp:revision>
  <dcterms:created xsi:type="dcterms:W3CDTF">2021-11-04T13:51:55Z</dcterms:created>
  <dcterms:modified xsi:type="dcterms:W3CDTF">2022-02-16T11:12:54Z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0x010100C41CF2333F1C904B80A4811D68B50097</vt:lpwstr>
  </property>
</Properties>
</file>