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9" r:id="rId4"/>
    <p:sldId id="259" r:id="rId5"/>
    <p:sldId id="260" r:id="rId6"/>
    <p:sldId id="266" r:id="rId7"/>
    <p:sldId id="279" r:id="rId8"/>
    <p:sldId id="281" r:id="rId9"/>
    <p:sldId id="280" r:id="rId10"/>
    <p:sldId id="283" r:id="rId11"/>
    <p:sldId id="282" r:id="rId12"/>
    <p:sldId id="267" r:id="rId13"/>
    <p:sldId id="268" r:id="rId14"/>
    <p:sldId id="263" r:id="rId15"/>
    <p:sldId id="261" r:id="rId16"/>
    <p:sldId id="273" r:id="rId17"/>
    <p:sldId id="270" r:id="rId18"/>
    <p:sldId id="294" r:id="rId19"/>
    <p:sldId id="293" r:id="rId20"/>
    <p:sldId id="295" r:id="rId21"/>
    <p:sldId id="296" r:id="rId22"/>
    <p:sldId id="297" r:id="rId23"/>
    <p:sldId id="287" r:id="rId24"/>
    <p:sldId id="288" r:id="rId25"/>
    <p:sldId id="290" r:id="rId26"/>
    <p:sldId id="292" r:id="rId27"/>
    <p:sldId id="291" r:id="rId28"/>
    <p:sldId id="275" r:id="rId29"/>
  </p:sldIdLst>
  <p:sldSz cx="12192000" cy="6858000"/>
  <p:notesSz cx="6954838" cy="9240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D17D"/>
    <a:srgbClr val="009900"/>
    <a:srgbClr val="00FF00"/>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69" y="1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An ontology of the unconscious</a:t>
            </a:r>
            <a:endParaRPr lang="en-US" dirty="0"/>
          </a:p>
        </p:txBody>
      </p:sp>
      <p:sp>
        <p:nvSpPr>
          <p:cNvPr id="3" name="Subtitle 2"/>
          <p:cNvSpPr>
            <a:spLocks noGrp="1"/>
          </p:cNvSpPr>
          <p:nvPr>
            <p:ph type="subTitle" idx="1"/>
          </p:nvPr>
        </p:nvSpPr>
        <p:spPr>
          <a:xfrm>
            <a:off x="1371599" y="3632201"/>
            <a:ext cx="9764973" cy="685800"/>
          </a:xfrm>
        </p:spPr>
        <p:txBody>
          <a:bodyPr>
            <a:normAutofit/>
          </a:bodyPr>
          <a:lstStyle/>
          <a:p>
            <a:r>
              <a:rPr lang="en-US" dirty="0" smtClean="0"/>
              <a:t>Expanding the Mental Functioning Ontology (MF) to include entities to which psychological disciplines are ontologically committed</a:t>
            </a:r>
            <a:endParaRPr lang="en-US" dirty="0"/>
          </a:p>
        </p:txBody>
      </p:sp>
      <p:sp>
        <p:nvSpPr>
          <p:cNvPr id="4" name="TextBox 3"/>
          <p:cNvSpPr txBox="1"/>
          <p:nvPr/>
        </p:nvSpPr>
        <p:spPr>
          <a:xfrm>
            <a:off x="8794916" y="6488668"/>
            <a:ext cx="3397084" cy="369332"/>
          </a:xfrm>
          <a:prstGeom prst="rect">
            <a:avLst/>
          </a:prstGeom>
          <a:noFill/>
        </p:spPr>
        <p:txBody>
          <a:bodyPr wrap="none" rtlCol="0">
            <a:spAutoFit/>
          </a:bodyPr>
          <a:lstStyle/>
          <a:p>
            <a:r>
              <a:rPr lang="en-US" dirty="0" smtClean="0"/>
              <a:t>Jonathan Vajda, Spring 2018</a:t>
            </a:r>
            <a:endParaRPr lang="en-US" dirty="0"/>
          </a:p>
        </p:txBody>
      </p:sp>
    </p:spTree>
    <p:extLst>
      <p:ext uri="{BB962C8B-B14F-4D97-AF65-F5344CB8AC3E}">
        <p14:creationId xmlns:p14="http://schemas.microsoft.com/office/powerpoint/2010/main" val="25175469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1"/>
            <a:ext cx="10820400" cy="4584699"/>
          </a:xfrm>
        </p:spPr>
        <p:txBody>
          <a:bodyPr>
            <a:normAutofit/>
          </a:bodyPr>
          <a:lstStyle/>
          <a:p>
            <a:r>
              <a:rPr lang="en-US" sz="2400" dirty="0" smtClean="0"/>
              <a:t>Functionalism</a:t>
            </a:r>
          </a:p>
          <a:p>
            <a:pPr lvl="1"/>
            <a:r>
              <a:rPr lang="en-US" dirty="0" smtClean="0"/>
              <a:t>Mental processes can be realized by different kinds of entities</a:t>
            </a:r>
          </a:p>
          <a:p>
            <a:pPr lvl="2"/>
            <a:r>
              <a:rPr lang="en-US" dirty="0" smtClean="0"/>
              <a:t>Rejects the claim that mental processes are identical to, or can simply be reduced to, physical configurations</a:t>
            </a:r>
          </a:p>
          <a:p>
            <a:pPr lvl="2"/>
            <a:r>
              <a:rPr lang="en-US" dirty="0" smtClean="0"/>
              <a:t>Cliché example: the experience of pain is not equal to c-fibers firing, but c-fibers can realize that process</a:t>
            </a:r>
          </a:p>
          <a:p>
            <a:pPr lvl="1"/>
            <a:r>
              <a:rPr lang="en-US" dirty="0" smtClean="0"/>
              <a:t>Rather than being identical to some configuration, a mental process is </a:t>
            </a:r>
            <a:r>
              <a:rPr lang="en-US" i="1" dirty="0" smtClean="0"/>
              <a:t>realized</a:t>
            </a:r>
            <a:r>
              <a:rPr lang="en-US" dirty="0" smtClean="0"/>
              <a:t> by a configuration and is identical to the </a:t>
            </a:r>
            <a:r>
              <a:rPr lang="en-US" i="1" dirty="0" smtClean="0"/>
              <a:t>function</a:t>
            </a:r>
            <a:r>
              <a:rPr lang="en-US" dirty="0" smtClean="0"/>
              <a:t> of that configuration.</a:t>
            </a:r>
          </a:p>
          <a:p>
            <a:pPr lvl="2"/>
            <a:r>
              <a:rPr lang="en-US" dirty="0" smtClean="0"/>
              <a:t>By ‘function’ the theory has a broad notion of basically causing an output given an input, not the term as defined in BFO</a:t>
            </a:r>
          </a:p>
        </p:txBody>
      </p:sp>
      <p:sp>
        <p:nvSpPr>
          <p:cNvPr id="6" name="Title 1"/>
          <p:cNvSpPr>
            <a:spLocks noGrp="1"/>
          </p:cNvSpPr>
          <p:nvPr>
            <p:ph type="title"/>
          </p:nvPr>
        </p:nvSpPr>
        <p:spPr>
          <a:xfrm>
            <a:off x="1473958" y="764373"/>
            <a:ext cx="10032242" cy="1293028"/>
          </a:xfrm>
        </p:spPr>
        <p:txBody>
          <a:bodyPr/>
          <a:lstStyle/>
          <a:p>
            <a:r>
              <a:rPr lang="en-US" dirty="0"/>
              <a:t>The Status of the mind</a:t>
            </a:r>
          </a:p>
        </p:txBody>
      </p:sp>
    </p:spTree>
    <p:custDataLst>
      <p:tags r:id="rId1"/>
    </p:custDataLst>
    <p:extLst>
      <p:ext uri="{BB962C8B-B14F-4D97-AF65-F5344CB8AC3E}">
        <p14:creationId xmlns:p14="http://schemas.microsoft.com/office/powerpoint/2010/main" val="39499666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1"/>
            <a:ext cx="10820400" cy="4584699"/>
          </a:xfrm>
        </p:spPr>
        <p:txBody>
          <a:bodyPr>
            <a:normAutofit/>
          </a:bodyPr>
          <a:lstStyle/>
          <a:p>
            <a:r>
              <a:rPr lang="en-US" sz="2400" dirty="0" smtClean="0"/>
              <a:t>Non-</a:t>
            </a:r>
            <a:r>
              <a:rPr lang="en-US" sz="2400" dirty="0" err="1" smtClean="0"/>
              <a:t>Eliminativist</a:t>
            </a:r>
            <a:endParaRPr lang="en-US" sz="2400" dirty="0"/>
          </a:p>
          <a:p>
            <a:pPr lvl="1"/>
            <a:r>
              <a:rPr lang="en-US" dirty="0" smtClean="0"/>
              <a:t>I don’t buy the error theory nor will the proposed ontology make such a strong commitment. (MF also explicitly rejects Eliminativism)</a:t>
            </a:r>
          </a:p>
          <a:p>
            <a:r>
              <a:rPr lang="en-US" sz="2400" dirty="0" smtClean="0"/>
              <a:t>Non-Behaviorist</a:t>
            </a:r>
          </a:p>
          <a:p>
            <a:pPr lvl="1"/>
            <a:r>
              <a:rPr lang="en-US" dirty="0" smtClean="0"/>
              <a:t>It is not enough to point out that behaviorism has fallen out of favor</a:t>
            </a:r>
          </a:p>
          <a:p>
            <a:pPr lvl="1"/>
            <a:r>
              <a:rPr lang="en-US" dirty="0" smtClean="0"/>
              <a:t>It is enough to say that we observe our private mental activity from a first-person perspective, and this satisfies the empirical requirement (MF again rejects)</a:t>
            </a:r>
          </a:p>
          <a:p>
            <a:r>
              <a:rPr lang="en-US" sz="2400" dirty="0" smtClean="0"/>
              <a:t>Uncommitted but sympathetic to Functionalism</a:t>
            </a:r>
          </a:p>
          <a:p>
            <a:pPr lvl="1"/>
            <a:r>
              <a:rPr lang="en-US" dirty="0" smtClean="0"/>
              <a:t>Anti-</a:t>
            </a:r>
            <a:r>
              <a:rPr lang="en-US" dirty="0" err="1" smtClean="0"/>
              <a:t>reductionistic</a:t>
            </a:r>
            <a:endParaRPr lang="en-US" dirty="0" smtClean="0"/>
          </a:p>
          <a:p>
            <a:pPr lvl="1"/>
            <a:r>
              <a:rPr lang="en-US" dirty="0" smtClean="0"/>
              <a:t>Allows for multiple realizations of the phenomena of which we are interested</a:t>
            </a:r>
          </a:p>
        </p:txBody>
      </p:sp>
      <p:sp>
        <p:nvSpPr>
          <p:cNvPr id="6" name="Title 1"/>
          <p:cNvSpPr>
            <a:spLocks noGrp="1"/>
          </p:cNvSpPr>
          <p:nvPr>
            <p:ph type="title"/>
          </p:nvPr>
        </p:nvSpPr>
        <p:spPr>
          <a:xfrm>
            <a:off x="1473958" y="764373"/>
            <a:ext cx="10032242" cy="1293028"/>
          </a:xfrm>
        </p:spPr>
        <p:txBody>
          <a:bodyPr/>
          <a:lstStyle/>
          <a:p>
            <a:r>
              <a:rPr lang="en-US" dirty="0"/>
              <a:t>The Status of the mind</a:t>
            </a:r>
          </a:p>
        </p:txBody>
      </p:sp>
    </p:spTree>
    <p:custDataLst>
      <p:tags r:id="rId1"/>
    </p:custDataLst>
    <p:extLst>
      <p:ext uri="{BB962C8B-B14F-4D97-AF65-F5344CB8AC3E}">
        <p14:creationId xmlns:p14="http://schemas.microsoft.com/office/powerpoint/2010/main" val="2529404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1"/>
            <a:ext cx="10820400" cy="4698999"/>
          </a:xfrm>
        </p:spPr>
        <p:txBody>
          <a:bodyPr>
            <a:normAutofit/>
          </a:bodyPr>
          <a:lstStyle/>
          <a:p>
            <a:r>
              <a:rPr lang="en-US" sz="2400" dirty="0" smtClean="0"/>
              <a:t>Is psychology committed to unconscious mental processes?</a:t>
            </a:r>
          </a:p>
          <a:p>
            <a:pPr lvl="1"/>
            <a:r>
              <a:rPr lang="en-US" dirty="0" smtClean="0"/>
              <a:t>Depth psychology is committed, but empirical evidence is too weak to adopt the range of entities discussed</a:t>
            </a:r>
          </a:p>
          <a:p>
            <a:pPr lvl="1"/>
            <a:r>
              <a:rPr lang="en-US" dirty="0" smtClean="0"/>
              <a:t>Social psychology is committed, and has more empirical support</a:t>
            </a:r>
          </a:p>
          <a:p>
            <a:pPr lvl="2"/>
            <a:r>
              <a:rPr lang="en-US" dirty="0" smtClean="0"/>
              <a:t>Evidence </a:t>
            </a:r>
            <a:r>
              <a:rPr lang="en-US" dirty="0"/>
              <a:t>of </a:t>
            </a:r>
            <a:r>
              <a:rPr lang="en-US" dirty="0" smtClean="0"/>
              <a:t>automaticity, priming, implicit memory</a:t>
            </a:r>
          </a:p>
          <a:p>
            <a:pPr lvl="2"/>
            <a:r>
              <a:rPr lang="en-US" dirty="0" smtClean="0"/>
              <a:t>Evidence of implicit belief, implicit association, implicit attitude, implicit bias</a:t>
            </a:r>
          </a:p>
          <a:p>
            <a:pPr lvl="3"/>
            <a:r>
              <a:rPr lang="en-US" dirty="0" smtClean="0"/>
              <a:t>NB: while the IAT has been misapplied and its implications exaggerated, the entities underlying the test are not thereby refuted nor without independent empirical basis.</a:t>
            </a:r>
          </a:p>
          <a:p>
            <a:r>
              <a:rPr lang="en-US" sz="2000" dirty="0" smtClean="0"/>
              <a:t>Conceptual problems</a:t>
            </a:r>
          </a:p>
          <a:p>
            <a:pPr lvl="1"/>
            <a:r>
              <a:rPr lang="en-US" sz="1800" dirty="0" smtClean="0"/>
              <a:t>The empirical support for the entities posited by social psychology </a:t>
            </a:r>
          </a:p>
          <a:p>
            <a:pPr lvl="1"/>
            <a:r>
              <a:rPr lang="en-US" sz="1800" dirty="0" smtClean="0"/>
              <a:t>Lowest common denominator between psychological fields is the goal</a:t>
            </a:r>
          </a:p>
          <a:p>
            <a:pPr lvl="2"/>
            <a:r>
              <a:rPr lang="en-US" sz="1600" dirty="0" smtClean="0"/>
              <a:t>Definitions will have social psychology as its main target, but if depth psychology were supported empirically that sub-disciplines entities are not excluded</a:t>
            </a:r>
          </a:p>
        </p:txBody>
      </p:sp>
      <p:sp>
        <p:nvSpPr>
          <p:cNvPr id="6" name="Title 1"/>
          <p:cNvSpPr>
            <a:spLocks noGrp="1"/>
          </p:cNvSpPr>
          <p:nvPr>
            <p:ph type="title"/>
          </p:nvPr>
        </p:nvSpPr>
        <p:spPr>
          <a:xfrm>
            <a:off x="1473958" y="764373"/>
            <a:ext cx="10032242" cy="1293028"/>
          </a:xfrm>
        </p:spPr>
        <p:txBody>
          <a:bodyPr/>
          <a:lstStyle/>
          <a:p>
            <a:r>
              <a:rPr lang="en-US" dirty="0" smtClean="0"/>
              <a:t>Acceptance of the Unconscious</a:t>
            </a:r>
            <a:endParaRPr lang="en-US" dirty="0"/>
          </a:p>
        </p:txBody>
      </p:sp>
    </p:spTree>
    <p:custDataLst>
      <p:tags r:id="rId1"/>
    </p:custDataLst>
    <p:extLst>
      <p:ext uri="{BB962C8B-B14F-4D97-AF65-F5344CB8AC3E}">
        <p14:creationId xmlns:p14="http://schemas.microsoft.com/office/powerpoint/2010/main" val="26202038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6159500" cy="4024125"/>
          </a:xfrm>
        </p:spPr>
        <p:txBody>
          <a:bodyPr>
            <a:normAutofit/>
          </a:bodyPr>
          <a:lstStyle/>
          <a:p>
            <a:r>
              <a:rPr lang="en-US" dirty="0" smtClean="0"/>
              <a:t>MF provides universals for some baseline concepts: </a:t>
            </a:r>
            <a:r>
              <a:rPr lang="en-US" b="1" dirty="0" smtClean="0"/>
              <a:t>mental dispositions</a:t>
            </a:r>
          </a:p>
          <a:p>
            <a:pPr lvl="1"/>
            <a:r>
              <a:rPr lang="en-US" dirty="0" smtClean="0"/>
              <a:t>"A </a:t>
            </a:r>
            <a:r>
              <a:rPr lang="en-US" dirty="0"/>
              <a:t>mental disposition is a bodily disposition that is realized in a mental process</a:t>
            </a:r>
            <a:r>
              <a:rPr lang="en-US" dirty="0" smtClean="0"/>
              <a:t>.”</a:t>
            </a:r>
          </a:p>
          <a:p>
            <a:pPr lvl="1"/>
            <a:r>
              <a:rPr lang="en-US" dirty="0" smtClean="0"/>
              <a:t>Under this universal there are /belief, /memory, /mental capability, etc.</a:t>
            </a:r>
          </a:p>
          <a:p>
            <a:r>
              <a:rPr lang="en-US" dirty="0" smtClean="0"/>
              <a:t>Relevant for my purposes</a:t>
            </a:r>
          </a:p>
          <a:p>
            <a:pPr lvl="1"/>
            <a:r>
              <a:rPr lang="en-US" b="1" dirty="0" smtClean="0"/>
              <a:t>Belief</a:t>
            </a:r>
            <a:r>
              <a:rPr lang="en-US" dirty="0" smtClean="0"/>
              <a:t> has only one kind (no sub-classes)</a:t>
            </a:r>
          </a:p>
          <a:p>
            <a:pPr lvl="1"/>
            <a:r>
              <a:rPr lang="en-US" b="1" dirty="0" smtClean="0"/>
              <a:t>Memory</a:t>
            </a:r>
            <a:r>
              <a:rPr lang="en-US" dirty="0" smtClean="0"/>
              <a:t> includes only four kinds: anesthesia-resistant, long-term, medium-term, short-term</a:t>
            </a:r>
          </a:p>
        </p:txBody>
      </p:sp>
      <p:sp>
        <p:nvSpPr>
          <p:cNvPr id="6" name="Title 1"/>
          <p:cNvSpPr>
            <a:spLocks noGrp="1"/>
          </p:cNvSpPr>
          <p:nvPr>
            <p:ph type="title"/>
          </p:nvPr>
        </p:nvSpPr>
        <p:spPr>
          <a:xfrm>
            <a:off x="1473958" y="764373"/>
            <a:ext cx="10032242" cy="1293028"/>
          </a:xfrm>
        </p:spPr>
        <p:txBody>
          <a:bodyPr/>
          <a:lstStyle/>
          <a:p>
            <a:r>
              <a:rPr lang="en-US" dirty="0" smtClean="0"/>
              <a:t>MF and Mental dispositions</a:t>
            </a:r>
            <a:endParaRPr lang="en-US" dirty="0"/>
          </a:p>
        </p:txBody>
      </p:sp>
      <p:pic>
        <p:nvPicPr>
          <p:cNvPr id="2" name="Picture 1"/>
          <p:cNvPicPr>
            <a:picLocks noChangeAspect="1"/>
          </p:cNvPicPr>
          <p:nvPr/>
        </p:nvPicPr>
        <p:blipFill>
          <a:blip r:embed="rId3"/>
          <a:stretch>
            <a:fillRect/>
          </a:stretch>
        </p:blipFill>
        <p:spPr>
          <a:xfrm>
            <a:off x="6986587" y="2194560"/>
            <a:ext cx="4800747" cy="4337404"/>
          </a:xfrm>
          <a:prstGeom prst="rect">
            <a:avLst/>
          </a:prstGeom>
        </p:spPr>
      </p:pic>
    </p:spTree>
    <p:custDataLst>
      <p:tags r:id="rId1"/>
    </p:custDataLst>
    <p:extLst>
      <p:ext uri="{BB962C8B-B14F-4D97-AF65-F5344CB8AC3E}">
        <p14:creationId xmlns:p14="http://schemas.microsoft.com/office/powerpoint/2010/main" val="39404070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MF provides universals for some relevantly similar concepts</a:t>
            </a:r>
          </a:p>
          <a:p>
            <a:pPr lvl="1"/>
            <a:r>
              <a:rPr lang="en-US" dirty="0" smtClean="0"/>
              <a:t>“attending” mental process and “consciousness” mental processes</a:t>
            </a:r>
          </a:p>
          <a:p>
            <a:pPr lvl="1"/>
            <a:endParaRPr lang="en-US" dirty="0" smtClean="0"/>
          </a:p>
          <a:p>
            <a:pPr marL="457200" lvl="1" indent="0">
              <a:buNone/>
            </a:pPr>
            <a:endParaRPr lang="en-US" dirty="0"/>
          </a:p>
        </p:txBody>
      </p:sp>
      <p:pic>
        <p:nvPicPr>
          <p:cNvPr id="4" name="Picture 3"/>
          <p:cNvPicPr>
            <a:picLocks noChangeAspect="1"/>
          </p:cNvPicPr>
          <p:nvPr/>
        </p:nvPicPr>
        <p:blipFill>
          <a:blip r:embed="rId2"/>
          <a:stretch>
            <a:fillRect/>
          </a:stretch>
        </p:blipFill>
        <p:spPr>
          <a:xfrm>
            <a:off x="1473958" y="2995395"/>
            <a:ext cx="4076187" cy="3223290"/>
          </a:xfrm>
          <a:prstGeom prst="rect">
            <a:avLst/>
          </a:prstGeom>
        </p:spPr>
      </p:pic>
      <p:sp>
        <p:nvSpPr>
          <p:cNvPr id="8" name="Title 1"/>
          <p:cNvSpPr>
            <a:spLocks noGrp="1"/>
          </p:cNvSpPr>
          <p:nvPr>
            <p:ph type="title"/>
          </p:nvPr>
        </p:nvSpPr>
        <p:spPr>
          <a:xfrm>
            <a:off x="1282700" y="764373"/>
            <a:ext cx="10223500" cy="1293028"/>
          </a:xfrm>
        </p:spPr>
        <p:txBody>
          <a:bodyPr/>
          <a:lstStyle/>
          <a:p>
            <a:r>
              <a:rPr lang="en-US" dirty="0" smtClean="0"/>
              <a:t>MF and Mental processes</a:t>
            </a:r>
            <a:endParaRPr lang="en-US" sz="2000" dirty="0"/>
          </a:p>
        </p:txBody>
      </p:sp>
    </p:spTree>
    <p:extLst>
      <p:ext uri="{BB962C8B-B14F-4D97-AF65-F5344CB8AC3E}">
        <p14:creationId xmlns:p14="http://schemas.microsoft.com/office/powerpoint/2010/main" val="41571257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194560"/>
            <a:ext cx="8466667" cy="4024125"/>
          </a:xfrm>
        </p:spPr>
        <p:txBody>
          <a:bodyPr>
            <a:normAutofit/>
          </a:bodyPr>
          <a:lstStyle/>
          <a:p>
            <a:r>
              <a:rPr lang="en-US" dirty="0" smtClean="0"/>
              <a:t>MF defines ‘consciousness’ as follows:</a:t>
            </a:r>
            <a:endParaRPr lang="en-US" dirty="0"/>
          </a:p>
          <a:p>
            <a:pPr lvl="1"/>
            <a:r>
              <a:rPr lang="en-US" dirty="0" smtClean="0"/>
              <a:t>Consciousness </a:t>
            </a:r>
            <a:r>
              <a:rPr lang="en-US" dirty="0"/>
              <a:t>is an inseparable part of all mental processes. It is that part of the mental process that:</a:t>
            </a:r>
          </a:p>
          <a:p>
            <a:pPr marL="914400" lvl="1" indent="-457200">
              <a:buFont typeface="+mj-lt"/>
              <a:buAutoNum type="alphaLcParenR"/>
            </a:pPr>
            <a:r>
              <a:rPr lang="en-US" dirty="0" smtClean="0"/>
              <a:t>confers </a:t>
            </a:r>
            <a:r>
              <a:rPr lang="en-US" dirty="0"/>
              <a:t>a subjective perspective, a phenomenology, an experience of the mental process of which it is a part; </a:t>
            </a:r>
            <a:r>
              <a:rPr lang="en-US" dirty="0" smtClean="0"/>
              <a:t>and</a:t>
            </a:r>
          </a:p>
          <a:p>
            <a:pPr marL="914400" lvl="1" indent="-457200">
              <a:buFont typeface="+mj-lt"/>
              <a:buAutoNum type="alphaLcParenR"/>
            </a:pPr>
            <a:r>
              <a:rPr lang="en-US" dirty="0" smtClean="0"/>
              <a:t>intends </a:t>
            </a:r>
            <a:r>
              <a:rPr lang="en-US" dirty="0"/>
              <a:t>the object or event that the mental process is about, should such exist; i.e., it confers intentionality on the mental process</a:t>
            </a:r>
            <a:r>
              <a:rPr lang="en-US" dirty="0" smtClean="0"/>
              <a:t>.</a:t>
            </a:r>
          </a:p>
        </p:txBody>
      </p:sp>
      <p:sp>
        <p:nvSpPr>
          <p:cNvPr id="6" name="Title 1"/>
          <p:cNvSpPr>
            <a:spLocks noGrp="1"/>
          </p:cNvSpPr>
          <p:nvPr>
            <p:ph type="title"/>
          </p:nvPr>
        </p:nvSpPr>
        <p:spPr>
          <a:xfrm>
            <a:off x="1473958" y="764373"/>
            <a:ext cx="10032242" cy="1293028"/>
          </a:xfrm>
        </p:spPr>
        <p:txBody>
          <a:bodyPr/>
          <a:lstStyle/>
          <a:p>
            <a:r>
              <a:rPr lang="en-US" dirty="0" smtClean="0"/>
              <a:t>MF and the unconscious</a:t>
            </a:r>
            <a:endParaRPr lang="en-US" dirty="0"/>
          </a:p>
        </p:txBody>
      </p:sp>
      <p:sp>
        <p:nvSpPr>
          <p:cNvPr id="4" name="Rectangle 3"/>
          <p:cNvSpPr/>
          <p:nvPr/>
        </p:nvSpPr>
        <p:spPr>
          <a:xfrm>
            <a:off x="3903133" y="2565401"/>
            <a:ext cx="5037667" cy="33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940800" y="2233881"/>
            <a:ext cx="2887133" cy="1323439"/>
          </a:xfrm>
          <a:prstGeom prst="rect">
            <a:avLst/>
          </a:prstGeom>
          <a:noFill/>
        </p:spPr>
        <p:txBody>
          <a:bodyPr wrap="square" rtlCol="0">
            <a:spAutoFit/>
          </a:bodyPr>
          <a:lstStyle/>
          <a:p>
            <a:pPr algn="ctr"/>
            <a:r>
              <a:rPr lang="en-US" sz="2000" b="1" dirty="0" smtClean="0">
                <a:solidFill>
                  <a:srgbClr val="FF2F2F"/>
                </a:solidFill>
              </a:rPr>
              <a:t>This precludes the possibility of a mental process which has no conscious parts</a:t>
            </a:r>
            <a:endParaRPr lang="en-US" sz="2000" b="1" dirty="0">
              <a:solidFill>
                <a:srgbClr val="FF2F2F"/>
              </a:solidFill>
            </a:endParaRPr>
          </a:p>
        </p:txBody>
      </p:sp>
      <p:sp>
        <p:nvSpPr>
          <p:cNvPr id="7" name="TextBox 6"/>
          <p:cNvSpPr txBox="1"/>
          <p:nvPr/>
        </p:nvSpPr>
        <p:spPr>
          <a:xfrm>
            <a:off x="6773333" y="4934567"/>
            <a:ext cx="4013199" cy="1015663"/>
          </a:xfrm>
          <a:prstGeom prst="rect">
            <a:avLst/>
          </a:prstGeom>
          <a:noFill/>
        </p:spPr>
        <p:txBody>
          <a:bodyPr wrap="square" rtlCol="0">
            <a:spAutoFit/>
          </a:bodyPr>
          <a:lstStyle/>
          <a:p>
            <a:pPr algn="ctr"/>
            <a:r>
              <a:rPr lang="en-US" sz="2000" b="1" dirty="0" smtClean="0">
                <a:solidFill>
                  <a:schemeClr val="accent1"/>
                </a:solidFill>
              </a:rPr>
              <a:t>This is based on the view that all mental processes are capable of consciousness</a:t>
            </a:r>
            <a:endParaRPr lang="en-US" sz="2000" b="1" dirty="0">
              <a:solidFill>
                <a:schemeClr val="accent1"/>
              </a:solidFill>
            </a:endParaRPr>
          </a:p>
        </p:txBody>
      </p:sp>
    </p:spTree>
    <p:custDataLst>
      <p:tags r:id="rId1"/>
    </p:custDataLst>
    <p:extLst>
      <p:ext uri="{BB962C8B-B14F-4D97-AF65-F5344CB8AC3E}">
        <p14:creationId xmlns:p14="http://schemas.microsoft.com/office/powerpoint/2010/main" val="2724620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059" y="764373"/>
            <a:ext cx="10251141" cy="1293028"/>
          </a:xfrm>
        </p:spPr>
        <p:txBody>
          <a:bodyPr/>
          <a:lstStyle/>
          <a:p>
            <a:r>
              <a:rPr lang="en-US" dirty="0" smtClean="0"/>
              <a:t>Conceptual Motivation</a:t>
            </a:r>
            <a:endParaRPr lang="en-US" dirty="0"/>
          </a:p>
        </p:txBody>
      </p:sp>
      <p:sp>
        <p:nvSpPr>
          <p:cNvPr id="3" name="Content Placeholder 2"/>
          <p:cNvSpPr>
            <a:spLocks noGrp="1"/>
          </p:cNvSpPr>
          <p:nvPr>
            <p:ph idx="1"/>
          </p:nvPr>
        </p:nvSpPr>
        <p:spPr>
          <a:xfrm>
            <a:off x="685800" y="2194560"/>
            <a:ext cx="10215282" cy="4024125"/>
          </a:xfrm>
        </p:spPr>
        <p:txBody>
          <a:bodyPr/>
          <a:lstStyle/>
          <a:p>
            <a:r>
              <a:rPr lang="en-US" dirty="0" smtClean="0"/>
              <a:t>Motivating the concept of a non-conscious mental process</a:t>
            </a:r>
          </a:p>
          <a:p>
            <a:pPr lvl="1"/>
            <a:r>
              <a:rPr lang="en-US" dirty="0" smtClean="0"/>
              <a:t>Split-brain cases</a:t>
            </a:r>
          </a:p>
          <a:p>
            <a:pPr lvl="2"/>
            <a:r>
              <a:rPr lang="en-US" dirty="0" smtClean="0"/>
              <a:t>Subject can be asked to “pick up the apple”, perform the task with no awareness of having done so</a:t>
            </a:r>
          </a:p>
          <a:p>
            <a:pPr lvl="3"/>
            <a:r>
              <a:rPr lang="en-US" dirty="0" smtClean="0"/>
              <a:t>Worry: begging the question, as there may be multiple streams of consciousness</a:t>
            </a:r>
          </a:p>
          <a:p>
            <a:pPr lvl="1"/>
            <a:r>
              <a:rPr lang="en-US" dirty="0" smtClean="0"/>
              <a:t>Somnambulism</a:t>
            </a:r>
          </a:p>
          <a:p>
            <a:pPr lvl="2"/>
            <a:r>
              <a:rPr lang="en-US" dirty="0" smtClean="0"/>
              <a:t>Sleepwalking</a:t>
            </a:r>
          </a:p>
          <a:p>
            <a:pPr lvl="1"/>
            <a:r>
              <a:rPr lang="en-US" dirty="0" smtClean="0"/>
              <a:t>“Philosophical Zombies”</a:t>
            </a:r>
          </a:p>
          <a:p>
            <a:pPr lvl="2"/>
            <a:r>
              <a:rPr lang="en-US" dirty="0" smtClean="0"/>
              <a:t>Imagined scenario in which an organism behaves identically to humans, but there is no corresponding consciousness</a:t>
            </a:r>
          </a:p>
        </p:txBody>
      </p:sp>
    </p:spTree>
    <p:custDataLst>
      <p:tags r:id="rId1"/>
    </p:custDataLst>
    <p:extLst>
      <p:ext uri="{BB962C8B-B14F-4D97-AF65-F5344CB8AC3E}">
        <p14:creationId xmlns:p14="http://schemas.microsoft.com/office/powerpoint/2010/main" val="2685461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expansions of MF</a:t>
            </a:r>
            <a:endParaRPr lang="en-US" dirty="0"/>
          </a:p>
        </p:txBody>
      </p:sp>
      <p:sp>
        <p:nvSpPr>
          <p:cNvPr id="3" name="Content Placeholder 2"/>
          <p:cNvSpPr>
            <a:spLocks noGrp="1"/>
          </p:cNvSpPr>
          <p:nvPr>
            <p:ph idx="1"/>
          </p:nvPr>
        </p:nvSpPr>
        <p:spPr>
          <a:xfrm>
            <a:off x="685799" y="2194560"/>
            <a:ext cx="7743825" cy="4502075"/>
          </a:xfrm>
        </p:spPr>
        <p:txBody>
          <a:bodyPr>
            <a:normAutofit/>
          </a:bodyPr>
          <a:lstStyle/>
          <a:p>
            <a:pPr marL="0" lvl="0" indent="0">
              <a:buNone/>
            </a:pPr>
            <a:r>
              <a:rPr lang="en-US" sz="2000" dirty="0" smtClean="0"/>
              <a:t>UNCONSCIOUS MEMORIES</a:t>
            </a:r>
          </a:p>
          <a:p>
            <a:pPr lvl="0"/>
            <a:r>
              <a:rPr lang="en-US" sz="2000" dirty="0" smtClean="0"/>
              <a:t>Implicit </a:t>
            </a:r>
            <a:r>
              <a:rPr lang="en-US" sz="2000" dirty="0"/>
              <a:t>Memory</a:t>
            </a:r>
          </a:p>
          <a:p>
            <a:pPr lvl="1"/>
            <a:r>
              <a:rPr lang="en-US" sz="1800" dirty="0"/>
              <a:t>=</a:t>
            </a:r>
            <a:r>
              <a:rPr lang="en-US" sz="1800" baseline="-25000" dirty="0"/>
              <a:t>def</a:t>
            </a:r>
            <a:r>
              <a:rPr lang="en-US" sz="1800" dirty="0"/>
              <a:t> A memory that is stored and can have an influence on a mental process, but the agent neither introspects the content thereof nor is aware of this influence.</a:t>
            </a:r>
            <a:endParaRPr lang="en-US" sz="1800" dirty="0" smtClean="0"/>
          </a:p>
          <a:p>
            <a:pPr lvl="0"/>
            <a:r>
              <a:rPr lang="en-US" sz="2000" dirty="0" smtClean="0"/>
              <a:t>Implicit Association</a:t>
            </a:r>
          </a:p>
          <a:p>
            <a:pPr lvl="1"/>
            <a:r>
              <a:rPr lang="en-US" sz="1800" dirty="0" smtClean="0"/>
              <a:t>=</a:t>
            </a:r>
            <a:r>
              <a:rPr lang="en-US" sz="1800" baseline="-25000" dirty="0"/>
              <a:t>def</a:t>
            </a:r>
            <a:r>
              <a:rPr lang="en-US" sz="1800" dirty="0"/>
              <a:t> </a:t>
            </a:r>
            <a:r>
              <a:rPr lang="en-US" sz="1800" i="1" dirty="0"/>
              <a:t>An implicit memory distinguished by the agent's realization of (automatic) association between different cognitive representations of objects</a:t>
            </a:r>
            <a:r>
              <a:rPr lang="en-US" sz="1800" i="1" dirty="0" smtClean="0"/>
              <a:t>.</a:t>
            </a:r>
            <a:endParaRPr lang="en-US" sz="1800" dirty="0"/>
          </a:p>
          <a:p>
            <a:pPr lvl="0"/>
            <a:r>
              <a:rPr lang="en-US" sz="2000" dirty="0"/>
              <a:t>Repressed Memory</a:t>
            </a:r>
          </a:p>
          <a:p>
            <a:pPr lvl="1"/>
            <a:r>
              <a:rPr lang="en-US" sz="1800" dirty="0"/>
              <a:t>=</a:t>
            </a:r>
            <a:r>
              <a:rPr lang="en-US" sz="1800" baseline="-25000" dirty="0"/>
              <a:t>def</a:t>
            </a:r>
            <a:r>
              <a:rPr lang="en-US" sz="1800" dirty="0"/>
              <a:t> </a:t>
            </a:r>
            <a:r>
              <a:rPr lang="en-US" sz="1800" i="1" dirty="0"/>
              <a:t>An implicit memory that the agent is unable to self-ascribe from a first-person perspective. An implicit memory is said to be repressed when its cause is due to dissociation events, such as intense trauma</a:t>
            </a:r>
            <a:r>
              <a:rPr lang="en-US" sz="1800" i="1" dirty="0" smtClean="0"/>
              <a:t>.</a:t>
            </a:r>
            <a:endParaRPr lang="en-US" sz="18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076795" y="2731097"/>
            <a:ext cx="2657475" cy="1714500"/>
          </a:xfrm>
          <a:prstGeom prst="rect">
            <a:avLst/>
          </a:prstGeom>
          <a:ln w="12700">
            <a:solidFill>
              <a:schemeClr val="accent1"/>
            </a:solidFill>
          </a:ln>
        </p:spPr>
      </p:pic>
    </p:spTree>
    <p:custDataLst>
      <p:tags r:id="rId1"/>
    </p:custDataLst>
    <p:extLst>
      <p:ext uri="{BB962C8B-B14F-4D97-AF65-F5344CB8AC3E}">
        <p14:creationId xmlns:p14="http://schemas.microsoft.com/office/powerpoint/2010/main" val="837325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01996" y="732606"/>
            <a:ext cx="1166323" cy="408891"/>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process</a:t>
            </a:r>
            <a:endParaRPr lang="en-US" sz="1100" dirty="0">
              <a:solidFill>
                <a:schemeClr val="tx1"/>
              </a:solidFill>
            </a:endParaRPr>
          </a:p>
        </p:txBody>
      </p:sp>
      <p:sp>
        <p:nvSpPr>
          <p:cNvPr id="17" name="Rounded Rectangle 16"/>
          <p:cNvSpPr/>
          <p:nvPr/>
        </p:nvSpPr>
        <p:spPr>
          <a:xfrm>
            <a:off x="6251550" y="317099"/>
            <a:ext cx="1493299" cy="58922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independent continuant</a:t>
            </a:r>
            <a:endParaRPr lang="en-US" sz="1100" dirty="0">
              <a:solidFill>
                <a:schemeClr val="tx1"/>
              </a:solidFill>
            </a:endParaRPr>
          </a:p>
        </p:txBody>
      </p:sp>
      <p:sp>
        <p:nvSpPr>
          <p:cNvPr id="18" name="Rounded Rectangle 17"/>
          <p:cNvSpPr/>
          <p:nvPr/>
        </p:nvSpPr>
        <p:spPr>
          <a:xfrm>
            <a:off x="9338261" y="211356"/>
            <a:ext cx="1169010" cy="664322"/>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Specifically dependent continuant</a:t>
            </a:r>
            <a:endParaRPr lang="en-US" sz="1050" dirty="0">
              <a:solidFill>
                <a:schemeClr val="tx1"/>
              </a:solidFill>
            </a:endParaRPr>
          </a:p>
        </p:txBody>
      </p:sp>
      <p:sp>
        <p:nvSpPr>
          <p:cNvPr id="26" name="Rounded Rectangle 25"/>
          <p:cNvSpPr/>
          <p:nvPr/>
        </p:nvSpPr>
        <p:spPr>
          <a:xfrm>
            <a:off x="10997866" y="1948115"/>
            <a:ext cx="1026065" cy="52081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Realizable entity</a:t>
            </a:r>
            <a:endParaRPr lang="en-US" sz="1100" dirty="0">
              <a:solidFill>
                <a:schemeClr val="tx1"/>
              </a:solidFill>
            </a:endParaRPr>
          </a:p>
        </p:txBody>
      </p:sp>
      <p:cxnSp>
        <p:nvCxnSpPr>
          <p:cNvPr id="29" name="Straight Arrow Connector 28"/>
          <p:cNvCxnSpPr>
            <a:stCxn id="26" idx="0"/>
            <a:endCxn id="18" idx="2"/>
          </p:cNvCxnSpPr>
          <p:nvPr/>
        </p:nvCxnSpPr>
        <p:spPr>
          <a:xfrm flipH="1" flipV="1">
            <a:off x="9922766" y="875678"/>
            <a:ext cx="1588133" cy="107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994177" y="2993088"/>
            <a:ext cx="1029754" cy="479875"/>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disposition</a:t>
            </a:r>
            <a:endParaRPr lang="en-US" sz="1100" dirty="0">
              <a:solidFill>
                <a:schemeClr val="tx1"/>
              </a:solidFill>
            </a:endParaRPr>
          </a:p>
        </p:txBody>
      </p:sp>
      <p:sp>
        <p:nvSpPr>
          <p:cNvPr id="36" name="Rounded Rectangle 35"/>
          <p:cNvSpPr/>
          <p:nvPr/>
        </p:nvSpPr>
        <p:spPr>
          <a:xfrm>
            <a:off x="9058692" y="3015416"/>
            <a:ext cx="1149735" cy="420224"/>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quality</a:t>
            </a:r>
            <a:endParaRPr lang="en-US" sz="1100" dirty="0">
              <a:solidFill>
                <a:schemeClr val="tx1"/>
              </a:solidFill>
            </a:endParaRPr>
          </a:p>
        </p:txBody>
      </p:sp>
      <p:cxnSp>
        <p:nvCxnSpPr>
          <p:cNvPr id="44" name="Straight Arrow Connector 43"/>
          <p:cNvCxnSpPr>
            <a:stCxn id="35" idx="0"/>
            <a:endCxn id="26" idx="2"/>
          </p:cNvCxnSpPr>
          <p:nvPr/>
        </p:nvCxnSpPr>
        <p:spPr>
          <a:xfrm flipV="1">
            <a:off x="11509054" y="2468925"/>
            <a:ext cx="1845" cy="52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19073" y="1019023"/>
            <a:ext cx="1166323" cy="408891"/>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organism</a:t>
            </a:r>
            <a:endParaRPr lang="en-US" sz="1100" dirty="0">
              <a:solidFill>
                <a:schemeClr val="tx1"/>
              </a:solidFill>
            </a:endParaRPr>
          </a:p>
        </p:txBody>
      </p:sp>
      <p:sp>
        <p:nvSpPr>
          <p:cNvPr id="49" name="Rounded Rectangle 48"/>
          <p:cNvSpPr/>
          <p:nvPr/>
        </p:nvSpPr>
        <p:spPr>
          <a:xfrm>
            <a:off x="1751730" y="1641311"/>
            <a:ext cx="849512" cy="508945"/>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bodily process</a:t>
            </a:r>
            <a:endParaRPr lang="en-US" sz="1100" dirty="0">
              <a:solidFill>
                <a:schemeClr val="tx1"/>
              </a:solidFill>
            </a:endParaRPr>
          </a:p>
        </p:txBody>
      </p:sp>
      <p:sp>
        <p:nvSpPr>
          <p:cNvPr id="50" name="Rounded Rectangle 49"/>
          <p:cNvSpPr/>
          <p:nvPr/>
        </p:nvSpPr>
        <p:spPr>
          <a:xfrm>
            <a:off x="3224245" y="2362843"/>
            <a:ext cx="1166323" cy="408891"/>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behavior</a:t>
            </a:r>
            <a:endParaRPr lang="en-US" sz="1200" dirty="0">
              <a:solidFill>
                <a:schemeClr val="tx1"/>
              </a:solidFill>
            </a:endParaRPr>
          </a:p>
        </p:txBody>
      </p:sp>
      <p:sp>
        <p:nvSpPr>
          <p:cNvPr id="51" name="Rounded Rectangle 50"/>
          <p:cNvSpPr/>
          <p:nvPr/>
        </p:nvSpPr>
        <p:spPr>
          <a:xfrm>
            <a:off x="5837721" y="1734309"/>
            <a:ext cx="1639339" cy="78133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functioning related anatomical structure</a:t>
            </a:r>
            <a:endParaRPr lang="en-US" sz="1100" dirty="0">
              <a:solidFill>
                <a:schemeClr val="tx1"/>
              </a:solidFill>
            </a:endParaRPr>
          </a:p>
        </p:txBody>
      </p:sp>
      <p:sp>
        <p:nvSpPr>
          <p:cNvPr id="52" name="Rounded Rectangle 51"/>
          <p:cNvSpPr/>
          <p:nvPr/>
        </p:nvSpPr>
        <p:spPr>
          <a:xfrm>
            <a:off x="7923880" y="1555456"/>
            <a:ext cx="1657291" cy="71241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cognitive representation</a:t>
            </a:r>
            <a:endParaRPr lang="en-US" sz="1100" dirty="0">
              <a:solidFill>
                <a:schemeClr val="tx1"/>
              </a:solidFill>
            </a:endParaRPr>
          </a:p>
        </p:txBody>
      </p:sp>
      <p:cxnSp>
        <p:nvCxnSpPr>
          <p:cNvPr id="57" name="Straight Arrow Connector 56"/>
          <p:cNvCxnSpPr>
            <a:stCxn id="48" idx="0"/>
            <a:endCxn id="17" idx="1"/>
          </p:cNvCxnSpPr>
          <p:nvPr/>
        </p:nvCxnSpPr>
        <p:spPr>
          <a:xfrm flipV="1">
            <a:off x="4951439" y="616014"/>
            <a:ext cx="1300111" cy="40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0"/>
            <a:endCxn id="17" idx="2"/>
          </p:cNvCxnSpPr>
          <p:nvPr/>
        </p:nvCxnSpPr>
        <p:spPr>
          <a:xfrm flipV="1">
            <a:off x="6657391" y="906319"/>
            <a:ext cx="340809" cy="8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 idx="0"/>
            <a:endCxn id="18" idx="2"/>
          </p:cNvCxnSpPr>
          <p:nvPr/>
        </p:nvCxnSpPr>
        <p:spPr>
          <a:xfrm flipV="1">
            <a:off x="8752526" y="875678"/>
            <a:ext cx="1170240" cy="67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36" idx="3"/>
            <a:endCxn id="18" idx="2"/>
          </p:cNvCxnSpPr>
          <p:nvPr/>
        </p:nvCxnSpPr>
        <p:spPr>
          <a:xfrm flipH="1" flipV="1">
            <a:off x="9922766" y="875678"/>
            <a:ext cx="285661" cy="2349850"/>
          </a:xfrm>
          <a:prstGeom prst="curvedConnector4">
            <a:avLst>
              <a:gd name="adj1" fmla="val -80025"/>
              <a:gd name="adj2" fmla="val 5447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99107" y="546138"/>
            <a:ext cx="1307953" cy="452388"/>
          </a:xfrm>
          <a:prstGeom prst="roundRect">
            <a:avLst/>
          </a:prstGeom>
          <a:solidFill>
            <a:schemeClr val="bg1"/>
          </a:solidFill>
          <a:ln w="38100">
            <a:solidFill>
              <a:srgbClr val="FF0000"/>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smtClean="0">
                <a:solidFill>
                  <a:schemeClr val="tx1"/>
                </a:solidFill>
              </a:rPr>
              <a:t>Other ontologies (OGMS, etc.)</a:t>
            </a:r>
            <a:endParaRPr lang="en-US" sz="1100" dirty="0">
              <a:solidFill>
                <a:schemeClr val="tx1"/>
              </a:solidFill>
            </a:endParaRPr>
          </a:p>
        </p:txBody>
      </p:sp>
      <p:sp>
        <p:nvSpPr>
          <p:cNvPr id="111" name="Rounded Rectangle 110"/>
          <p:cNvSpPr/>
          <p:nvPr/>
        </p:nvSpPr>
        <p:spPr>
          <a:xfrm>
            <a:off x="93162" y="83441"/>
            <a:ext cx="1314633" cy="337445"/>
          </a:xfrm>
          <a:prstGeom prst="roundRect">
            <a:avLst/>
          </a:prstGeom>
          <a:solidFill>
            <a:schemeClr val="bg1"/>
          </a:solid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BFO fragment</a:t>
            </a:r>
            <a:endParaRPr lang="en-US" sz="1100" dirty="0">
              <a:solidFill>
                <a:schemeClr val="tx1"/>
              </a:solidFill>
            </a:endParaRPr>
          </a:p>
        </p:txBody>
      </p:sp>
      <p:sp>
        <p:nvSpPr>
          <p:cNvPr id="112" name="Rounded Rectangle 111"/>
          <p:cNvSpPr/>
          <p:nvPr/>
        </p:nvSpPr>
        <p:spPr>
          <a:xfrm>
            <a:off x="92826" y="1097417"/>
            <a:ext cx="1321311" cy="337445"/>
          </a:xfrm>
          <a:prstGeom prst="roundRect">
            <a:avLst/>
          </a:prstGeom>
          <a:solidFill>
            <a:schemeClr val="bg1"/>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MF fragment</a:t>
            </a:r>
            <a:endParaRPr lang="en-US" sz="1100" dirty="0">
              <a:solidFill>
                <a:schemeClr val="tx1"/>
              </a:solidFill>
            </a:endParaRPr>
          </a:p>
        </p:txBody>
      </p:sp>
      <p:cxnSp>
        <p:nvCxnSpPr>
          <p:cNvPr id="114" name="Straight Arrow Connector 113"/>
          <p:cNvCxnSpPr>
            <a:stCxn id="50" idx="0"/>
            <a:endCxn id="16" idx="2"/>
          </p:cNvCxnSpPr>
          <p:nvPr/>
        </p:nvCxnSpPr>
        <p:spPr>
          <a:xfrm flipH="1" flipV="1">
            <a:off x="3185158" y="1141497"/>
            <a:ext cx="622249" cy="122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782919" y="2958105"/>
            <a:ext cx="807790" cy="399353"/>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process</a:t>
            </a:r>
            <a:endParaRPr lang="en-US" sz="1100" dirty="0">
              <a:solidFill>
                <a:schemeClr val="tx1"/>
              </a:solidFill>
            </a:endParaRPr>
          </a:p>
        </p:txBody>
      </p:sp>
      <p:cxnSp>
        <p:nvCxnSpPr>
          <p:cNvPr id="119" name="Straight Arrow Connector 118"/>
          <p:cNvCxnSpPr>
            <a:stCxn id="117" idx="0"/>
            <a:endCxn id="49" idx="2"/>
          </p:cNvCxnSpPr>
          <p:nvPr/>
        </p:nvCxnSpPr>
        <p:spPr>
          <a:xfrm flipH="1" flipV="1">
            <a:off x="2176486" y="2150256"/>
            <a:ext cx="10328"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9" idx="0"/>
            <a:endCxn id="16" idx="1"/>
          </p:cNvCxnSpPr>
          <p:nvPr/>
        </p:nvCxnSpPr>
        <p:spPr>
          <a:xfrm flipV="1">
            <a:off x="2176486" y="937052"/>
            <a:ext cx="425510" cy="70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5615033" y="3295302"/>
            <a:ext cx="1323670" cy="599030"/>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Behavior inducing state</a:t>
            </a:r>
            <a:endParaRPr lang="en-US" sz="1100" dirty="0">
              <a:solidFill>
                <a:schemeClr val="tx1"/>
              </a:solidFill>
            </a:endParaRPr>
          </a:p>
        </p:txBody>
      </p:sp>
      <p:sp>
        <p:nvSpPr>
          <p:cNvPr id="133" name="Rounded Rectangle 132"/>
          <p:cNvSpPr/>
          <p:nvPr/>
        </p:nvSpPr>
        <p:spPr>
          <a:xfrm>
            <a:off x="8165550" y="3919497"/>
            <a:ext cx="1013802" cy="469314"/>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disposition</a:t>
            </a:r>
            <a:endParaRPr lang="en-US" sz="1100" dirty="0">
              <a:solidFill>
                <a:schemeClr val="tx1"/>
              </a:solidFill>
            </a:endParaRPr>
          </a:p>
        </p:txBody>
      </p:sp>
      <p:cxnSp>
        <p:nvCxnSpPr>
          <p:cNvPr id="141" name="Straight Arrow Connector 140"/>
          <p:cNvCxnSpPr>
            <a:stCxn id="133" idx="3"/>
            <a:endCxn id="35" idx="1"/>
          </p:cNvCxnSpPr>
          <p:nvPr/>
        </p:nvCxnSpPr>
        <p:spPr>
          <a:xfrm flipV="1">
            <a:off x="9179352" y="3233026"/>
            <a:ext cx="1814825" cy="9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32" idx="3"/>
            <a:endCxn id="36" idx="1"/>
          </p:cNvCxnSpPr>
          <p:nvPr/>
        </p:nvCxnSpPr>
        <p:spPr>
          <a:xfrm flipV="1">
            <a:off x="6938703" y="3225528"/>
            <a:ext cx="2119989" cy="369289"/>
          </a:xfrm>
          <a:prstGeom prst="curvedConnector3">
            <a:avLst>
              <a:gd name="adj1" fmla="val 606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0"/>
          </p:cNvCxnSpPr>
          <p:nvPr/>
        </p:nvCxnSpPr>
        <p:spPr>
          <a:xfrm flipV="1">
            <a:off x="3807407" y="1948115"/>
            <a:ext cx="499139" cy="414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63" idx="0"/>
            <a:endCxn id="48" idx="2"/>
          </p:cNvCxnSpPr>
          <p:nvPr/>
        </p:nvCxnSpPr>
        <p:spPr>
          <a:xfrm flipV="1">
            <a:off x="4460218" y="1427914"/>
            <a:ext cx="342017" cy="3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51" idx="1"/>
          </p:cNvCxnSpPr>
          <p:nvPr/>
        </p:nvCxnSpPr>
        <p:spPr>
          <a:xfrm flipH="1" flipV="1">
            <a:off x="5584737" y="1986813"/>
            <a:ext cx="252984" cy="13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64" idx="0"/>
            <a:endCxn id="48" idx="2"/>
          </p:cNvCxnSpPr>
          <p:nvPr/>
        </p:nvCxnSpPr>
        <p:spPr>
          <a:xfrm flipH="1" flipV="1">
            <a:off x="4802235" y="1427914"/>
            <a:ext cx="548619" cy="415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010557" y="1738648"/>
            <a:ext cx="899322" cy="230832"/>
          </a:xfrm>
          <a:prstGeom prst="rect">
            <a:avLst/>
          </a:prstGeom>
          <a:noFill/>
        </p:spPr>
        <p:txBody>
          <a:bodyPr wrap="square" rtlCol="0">
            <a:spAutoFit/>
          </a:bodyPr>
          <a:lstStyle/>
          <a:p>
            <a:r>
              <a:rPr lang="en-US" sz="900" dirty="0" err="1" smtClean="0"/>
              <a:t>hasAgent</a:t>
            </a:r>
            <a:endParaRPr lang="en-US" sz="900" dirty="0"/>
          </a:p>
        </p:txBody>
      </p:sp>
      <p:sp>
        <p:nvSpPr>
          <p:cNvPr id="164" name="TextBox 163"/>
          <p:cNvSpPr txBox="1"/>
          <p:nvPr/>
        </p:nvSpPr>
        <p:spPr>
          <a:xfrm>
            <a:off x="5041809" y="1843423"/>
            <a:ext cx="618089" cy="246221"/>
          </a:xfrm>
          <a:prstGeom prst="rect">
            <a:avLst/>
          </a:prstGeom>
          <a:noFill/>
        </p:spPr>
        <p:txBody>
          <a:bodyPr wrap="square" rtlCol="0">
            <a:spAutoFit/>
          </a:bodyPr>
          <a:lstStyle/>
          <a:p>
            <a:r>
              <a:rPr lang="en-US" sz="1000" dirty="0" err="1" smtClean="0"/>
              <a:t>partOf</a:t>
            </a:r>
            <a:endParaRPr lang="en-US" sz="1000" dirty="0"/>
          </a:p>
        </p:txBody>
      </p:sp>
      <p:cxnSp>
        <p:nvCxnSpPr>
          <p:cNvPr id="165" name="Straight Connector 164"/>
          <p:cNvCxnSpPr>
            <a:stCxn id="117" idx="3"/>
            <a:endCxn id="169" idx="1"/>
          </p:cNvCxnSpPr>
          <p:nvPr/>
        </p:nvCxnSpPr>
        <p:spPr>
          <a:xfrm>
            <a:off x="2590709" y="3157782"/>
            <a:ext cx="1229830" cy="6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132" idx="1"/>
          </p:cNvCxnSpPr>
          <p:nvPr/>
        </p:nvCxnSpPr>
        <p:spPr>
          <a:xfrm>
            <a:off x="4822359" y="3521280"/>
            <a:ext cx="792674" cy="73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51" idx="2"/>
          </p:cNvCxnSpPr>
          <p:nvPr/>
        </p:nvCxnSpPr>
        <p:spPr>
          <a:xfrm flipH="1" flipV="1">
            <a:off x="6657391" y="2515648"/>
            <a:ext cx="281312" cy="21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70" idx="2"/>
            <a:endCxn id="133" idx="0"/>
          </p:cNvCxnSpPr>
          <p:nvPr/>
        </p:nvCxnSpPr>
        <p:spPr>
          <a:xfrm>
            <a:off x="7045966" y="2897839"/>
            <a:ext cx="1626485" cy="1021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820539" y="3097582"/>
            <a:ext cx="1092775" cy="246221"/>
          </a:xfrm>
          <a:prstGeom prst="rect">
            <a:avLst/>
          </a:prstGeom>
          <a:noFill/>
        </p:spPr>
        <p:txBody>
          <a:bodyPr wrap="square" rtlCol="0">
            <a:spAutoFit/>
          </a:bodyPr>
          <a:lstStyle/>
          <a:p>
            <a:r>
              <a:rPr lang="en-US" sz="1000" dirty="0" err="1" smtClean="0"/>
              <a:t>hasParticipant</a:t>
            </a:r>
            <a:endParaRPr lang="en-US" sz="1000" dirty="0"/>
          </a:p>
        </p:txBody>
      </p:sp>
      <p:sp>
        <p:nvSpPr>
          <p:cNvPr id="170" name="TextBox 169"/>
          <p:cNvSpPr txBox="1"/>
          <p:nvPr/>
        </p:nvSpPr>
        <p:spPr>
          <a:xfrm>
            <a:off x="6663007" y="2651618"/>
            <a:ext cx="765918" cy="246221"/>
          </a:xfrm>
          <a:prstGeom prst="rect">
            <a:avLst/>
          </a:prstGeom>
          <a:noFill/>
        </p:spPr>
        <p:txBody>
          <a:bodyPr wrap="square" rtlCol="0">
            <a:spAutoFit/>
          </a:bodyPr>
          <a:lstStyle/>
          <a:p>
            <a:r>
              <a:rPr lang="en-US" sz="1000" dirty="0" err="1" smtClean="0"/>
              <a:t>bearerOf</a:t>
            </a:r>
            <a:endParaRPr lang="en-US" sz="1000" dirty="0"/>
          </a:p>
        </p:txBody>
      </p:sp>
      <p:cxnSp>
        <p:nvCxnSpPr>
          <p:cNvPr id="185" name="Straight Connector 184"/>
          <p:cNvCxnSpPr>
            <a:stCxn id="117" idx="3"/>
            <a:endCxn id="190" idx="1"/>
          </p:cNvCxnSpPr>
          <p:nvPr/>
        </p:nvCxnSpPr>
        <p:spPr>
          <a:xfrm>
            <a:off x="2590709" y="3157782"/>
            <a:ext cx="1238814" cy="354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829523" y="3388820"/>
            <a:ext cx="1121741" cy="246221"/>
          </a:xfrm>
          <a:prstGeom prst="rect">
            <a:avLst/>
          </a:prstGeom>
          <a:noFill/>
        </p:spPr>
        <p:txBody>
          <a:bodyPr wrap="square" rtlCol="0">
            <a:spAutoFit/>
          </a:bodyPr>
          <a:lstStyle/>
          <a:p>
            <a:r>
              <a:rPr lang="en-US" sz="1000" dirty="0" err="1" smtClean="0"/>
              <a:t>hasParticipant</a:t>
            </a:r>
            <a:endParaRPr lang="en-US" sz="1000" dirty="0"/>
          </a:p>
        </p:txBody>
      </p:sp>
      <p:sp>
        <p:nvSpPr>
          <p:cNvPr id="205" name="Freeform 204"/>
          <p:cNvSpPr/>
          <p:nvPr/>
        </p:nvSpPr>
        <p:spPr>
          <a:xfrm>
            <a:off x="2184160" y="3367434"/>
            <a:ext cx="2725719" cy="770514"/>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6" name="TextBox 205"/>
          <p:cNvSpPr txBox="1"/>
          <p:nvPr/>
        </p:nvSpPr>
        <p:spPr>
          <a:xfrm>
            <a:off x="4824374" y="3993152"/>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209" name="Straight Arrow Connector 208"/>
          <p:cNvCxnSpPr>
            <a:stCxn id="206" idx="3"/>
            <a:endCxn id="133" idx="1"/>
          </p:cNvCxnSpPr>
          <p:nvPr/>
        </p:nvCxnSpPr>
        <p:spPr>
          <a:xfrm>
            <a:off x="5877331" y="4116263"/>
            <a:ext cx="2288219" cy="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Rounded Rectangle 186"/>
          <p:cNvSpPr/>
          <p:nvPr/>
        </p:nvSpPr>
        <p:spPr>
          <a:xfrm>
            <a:off x="8907537" y="4527696"/>
            <a:ext cx="1015229" cy="346738"/>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solidFill>
                  <a:schemeClr val="tx1"/>
                </a:solidFill>
              </a:rPr>
              <a:t>memory</a:t>
            </a:r>
            <a:endParaRPr lang="en-US" sz="1050" dirty="0">
              <a:solidFill>
                <a:schemeClr val="tx1"/>
              </a:solidFill>
            </a:endParaRPr>
          </a:p>
        </p:txBody>
      </p:sp>
      <p:cxnSp>
        <p:nvCxnSpPr>
          <p:cNvPr id="188" name="Straight Arrow Connector 187"/>
          <p:cNvCxnSpPr>
            <a:stCxn id="187" idx="0"/>
            <a:endCxn id="133" idx="2"/>
          </p:cNvCxnSpPr>
          <p:nvPr/>
        </p:nvCxnSpPr>
        <p:spPr>
          <a:xfrm flipH="1" flipV="1">
            <a:off x="8672451" y="4388811"/>
            <a:ext cx="742701" cy="1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456507" y="2293733"/>
            <a:ext cx="495101"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12393" y="2253278"/>
            <a:ext cx="493853" cy="246221"/>
          </a:xfrm>
          <a:prstGeom prst="rect">
            <a:avLst/>
          </a:prstGeom>
          <a:noFill/>
        </p:spPr>
        <p:txBody>
          <a:bodyPr wrap="square" rtlCol="0">
            <a:spAutoFit/>
          </a:bodyPr>
          <a:lstStyle/>
          <a:p>
            <a:r>
              <a:rPr lang="en-US" sz="1000" dirty="0"/>
              <a:t>i</a:t>
            </a:r>
            <a:r>
              <a:rPr lang="en-US" sz="1000" dirty="0" smtClean="0"/>
              <a:t>s_a</a:t>
            </a:r>
            <a:endParaRPr lang="en-US" sz="1000" dirty="0"/>
          </a:p>
        </p:txBody>
      </p:sp>
      <p:sp>
        <p:nvSpPr>
          <p:cNvPr id="236" name="Rounded Rectangle 235"/>
          <p:cNvSpPr/>
          <p:nvPr/>
        </p:nvSpPr>
        <p:spPr>
          <a:xfrm>
            <a:off x="127804" y="1635203"/>
            <a:ext cx="125152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MF-EMO frag.</a:t>
            </a:r>
            <a:endParaRPr lang="en-US" sz="1100" dirty="0">
              <a:solidFill>
                <a:schemeClr val="tx1"/>
              </a:solidFill>
            </a:endParaRPr>
          </a:p>
        </p:txBody>
      </p:sp>
      <p:sp>
        <p:nvSpPr>
          <p:cNvPr id="237" name="Rounded Rectangle 236"/>
          <p:cNvSpPr/>
          <p:nvPr/>
        </p:nvSpPr>
        <p:spPr>
          <a:xfrm>
            <a:off x="1716037" y="4370451"/>
            <a:ext cx="920897"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 process</a:t>
            </a:r>
          </a:p>
        </p:txBody>
      </p:sp>
      <p:sp>
        <p:nvSpPr>
          <p:cNvPr id="238" name="Rounded Rectangle 237"/>
          <p:cNvSpPr/>
          <p:nvPr/>
        </p:nvSpPr>
        <p:spPr>
          <a:xfrm>
            <a:off x="101155" y="4173370"/>
            <a:ext cx="1251522" cy="5541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Emotional</a:t>
            </a:r>
          </a:p>
          <a:p>
            <a:pPr algn="ctr"/>
            <a:r>
              <a:rPr lang="en-US" sz="1100" dirty="0" smtClean="0">
                <a:solidFill>
                  <a:schemeClr val="tx1"/>
                </a:solidFill>
              </a:rPr>
              <a:t>behavioral  process</a:t>
            </a:r>
          </a:p>
        </p:txBody>
      </p:sp>
      <p:cxnSp>
        <p:nvCxnSpPr>
          <p:cNvPr id="239" name="Straight Arrow Connector 238"/>
          <p:cNvCxnSpPr>
            <a:stCxn id="237" idx="0"/>
            <a:endCxn id="117" idx="2"/>
          </p:cNvCxnSpPr>
          <p:nvPr/>
        </p:nvCxnSpPr>
        <p:spPr>
          <a:xfrm flipV="1">
            <a:off x="2176486" y="3357458"/>
            <a:ext cx="10328" cy="10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a:stCxn id="238" idx="0"/>
          </p:cNvCxnSpPr>
          <p:nvPr/>
        </p:nvCxnSpPr>
        <p:spPr>
          <a:xfrm rot="5400000" flipH="1" flipV="1">
            <a:off x="242911" y="2634261"/>
            <a:ext cx="2023114" cy="10551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4" name="Rounded Rectangle 333"/>
          <p:cNvSpPr/>
          <p:nvPr/>
        </p:nvSpPr>
        <p:spPr>
          <a:xfrm>
            <a:off x="3069045" y="4519457"/>
            <a:ext cx="95860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Appraisal process</a:t>
            </a:r>
          </a:p>
        </p:txBody>
      </p:sp>
      <p:cxnSp>
        <p:nvCxnSpPr>
          <p:cNvPr id="335" name="Straight Arrow Connector 334"/>
          <p:cNvCxnSpPr>
            <a:stCxn id="334" idx="0"/>
            <a:endCxn id="205" idx="0"/>
          </p:cNvCxnSpPr>
          <p:nvPr/>
        </p:nvCxnSpPr>
        <p:spPr>
          <a:xfrm flipH="1" flipV="1">
            <a:off x="2184160" y="3367434"/>
            <a:ext cx="1364186" cy="11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TextBox 356"/>
          <p:cNvSpPr txBox="1"/>
          <p:nvPr/>
        </p:nvSpPr>
        <p:spPr>
          <a:xfrm>
            <a:off x="2584867" y="1664942"/>
            <a:ext cx="794743" cy="230832"/>
          </a:xfrm>
          <a:prstGeom prst="rect">
            <a:avLst/>
          </a:prstGeom>
          <a:noFill/>
        </p:spPr>
        <p:txBody>
          <a:bodyPr wrap="square" rtlCol="0">
            <a:spAutoFit/>
          </a:bodyPr>
          <a:lstStyle/>
          <a:p>
            <a:r>
              <a:rPr lang="en-US" sz="900" dirty="0" err="1" smtClean="0"/>
              <a:t>hasAgent</a:t>
            </a:r>
            <a:endParaRPr lang="en-US" sz="900" dirty="0"/>
          </a:p>
        </p:txBody>
      </p:sp>
      <p:sp>
        <p:nvSpPr>
          <p:cNvPr id="361" name="Freeform 360"/>
          <p:cNvSpPr/>
          <p:nvPr/>
        </p:nvSpPr>
        <p:spPr>
          <a:xfrm rot="9330150" flipV="1">
            <a:off x="1955429" y="2079081"/>
            <a:ext cx="1491892" cy="2039645"/>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68" name="Curved Connector 367"/>
          <p:cNvCxnSpPr>
            <a:stCxn id="357" idx="0"/>
            <a:endCxn id="48" idx="1"/>
          </p:cNvCxnSpPr>
          <p:nvPr/>
        </p:nvCxnSpPr>
        <p:spPr>
          <a:xfrm rot="5400000" flipH="1" flipV="1">
            <a:off x="3379920" y="825789"/>
            <a:ext cx="441473" cy="12368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8" name="Rounded Rectangle 397"/>
          <p:cNvSpPr/>
          <p:nvPr/>
        </p:nvSpPr>
        <p:spPr>
          <a:xfrm>
            <a:off x="6380397" y="4378618"/>
            <a:ext cx="888391" cy="261768"/>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solidFill>
                  <a:schemeClr val="tx1"/>
                </a:solidFill>
              </a:rPr>
              <a:t>appraisal</a:t>
            </a:r>
            <a:endParaRPr lang="en-US" sz="1000" dirty="0">
              <a:solidFill>
                <a:schemeClr val="tx1"/>
              </a:solidFill>
            </a:endParaRPr>
          </a:p>
        </p:txBody>
      </p:sp>
      <p:cxnSp>
        <p:nvCxnSpPr>
          <p:cNvPr id="417" name="Straight Arrow Connector 416"/>
          <p:cNvCxnSpPr>
            <a:stCxn id="398" idx="0"/>
            <a:endCxn id="52" idx="2"/>
          </p:cNvCxnSpPr>
          <p:nvPr/>
        </p:nvCxnSpPr>
        <p:spPr>
          <a:xfrm flipV="1">
            <a:off x="6824593" y="2267875"/>
            <a:ext cx="1927933" cy="211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1" name="TextBox 440"/>
          <p:cNvSpPr txBox="1"/>
          <p:nvPr/>
        </p:nvSpPr>
        <p:spPr>
          <a:xfrm>
            <a:off x="4835570" y="4605131"/>
            <a:ext cx="892241" cy="246221"/>
          </a:xfrm>
          <a:prstGeom prst="rect">
            <a:avLst/>
          </a:prstGeom>
          <a:noFill/>
        </p:spPr>
        <p:txBody>
          <a:bodyPr wrap="square" rtlCol="0">
            <a:spAutoFit/>
          </a:bodyPr>
          <a:lstStyle/>
          <a:p>
            <a:r>
              <a:rPr lang="en-US" sz="1000" dirty="0" err="1" smtClean="0"/>
              <a:t>hasOutput</a:t>
            </a:r>
            <a:endParaRPr lang="en-US" sz="1000" dirty="0"/>
          </a:p>
        </p:txBody>
      </p:sp>
      <p:cxnSp>
        <p:nvCxnSpPr>
          <p:cNvPr id="442" name="Straight Arrow Connector 441"/>
          <p:cNvCxnSpPr>
            <a:stCxn id="441" idx="3"/>
            <a:endCxn id="398" idx="1"/>
          </p:cNvCxnSpPr>
          <p:nvPr/>
        </p:nvCxnSpPr>
        <p:spPr>
          <a:xfrm flipV="1">
            <a:off x="5727811" y="4509502"/>
            <a:ext cx="652586" cy="218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Freeform 448"/>
          <p:cNvSpPr/>
          <p:nvPr/>
        </p:nvSpPr>
        <p:spPr>
          <a:xfrm>
            <a:off x="4126778" y="4678795"/>
            <a:ext cx="663203" cy="48766"/>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78" name="Curved Connector 477"/>
          <p:cNvCxnSpPr>
            <a:stCxn id="334" idx="2"/>
            <a:endCxn id="237" idx="3"/>
          </p:cNvCxnSpPr>
          <p:nvPr/>
        </p:nvCxnSpPr>
        <p:spPr>
          <a:xfrm rot="5400000" flipH="1">
            <a:off x="2915914" y="4295917"/>
            <a:ext cx="353451" cy="911412"/>
          </a:xfrm>
          <a:prstGeom prst="curvedConnector4">
            <a:avLst>
              <a:gd name="adj1" fmla="val -64677"/>
              <a:gd name="adj2" fmla="val 762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a:stCxn id="238" idx="2"/>
            <a:endCxn id="237" idx="1"/>
          </p:cNvCxnSpPr>
          <p:nvPr/>
        </p:nvCxnSpPr>
        <p:spPr>
          <a:xfrm rot="5400000" flipH="1" flipV="1">
            <a:off x="1145144" y="4156668"/>
            <a:ext cx="152664" cy="989121"/>
          </a:xfrm>
          <a:prstGeom prst="curvedConnector4">
            <a:avLst>
              <a:gd name="adj1" fmla="val -149741"/>
              <a:gd name="adj2" fmla="val 816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1" name="TextBox 480"/>
          <p:cNvSpPr txBox="1"/>
          <p:nvPr/>
        </p:nvSpPr>
        <p:spPr>
          <a:xfrm>
            <a:off x="809435" y="4910477"/>
            <a:ext cx="618089" cy="246221"/>
          </a:xfrm>
          <a:prstGeom prst="rect">
            <a:avLst/>
          </a:prstGeom>
          <a:noFill/>
        </p:spPr>
        <p:txBody>
          <a:bodyPr wrap="square" rtlCol="0">
            <a:spAutoFit/>
          </a:bodyPr>
          <a:lstStyle/>
          <a:p>
            <a:r>
              <a:rPr lang="en-US" sz="1000" dirty="0" err="1" smtClean="0"/>
              <a:t>partOf</a:t>
            </a:r>
            <a:endParaRPr lang="en-US" sz="1000" dirty="0"/>
          </a:p>
        </p:txBody>
      </p:sp>
      <p:sp>
        <p:nvSpPr>
          <p:cNvPr id="482" name="TextBox 481"/>
          <p:cNvSpPr txBox="1"/>
          <p:nvPr/>
        </p:nvSpPr>
        <p:spPr>
          <a:xfrm>
            <a:off x="2928658" y="5111954"/>
            <a:ext cx="618089" cy="246221"/>
          </a:xfrm>
          <a:prstGeom prst="rect">
            <a:avLst/>
          </a:prstGeom>
          <a:noFill/>
        </p:spPr>
        <p:txBody>
          <a:bodyPr wrap="square" rtlCol="0">
            <a:spAutoFit/>
          </a:bodyPr>
          <a:lstStyle/>
          <a:p>
            <a:r>
              <a:rPr lang="en-US" sz="1000" dirty="0" err="1" smtClean="0"/>
              <a:t>partOf</a:t>
            </a:r>
            <a:endParaRPr lang="en-US" sz="1000" dirty="0"/>
          </a:p>
        </p:txBody>
      </p:sp>
      <p:sp>
        <p:nvSpPr>
          <p:cNvPr id="511" name="Freeform 510"/>
          <p:cNvSpPr/>
          <p:nvPr/>
        </p:nvSpPr>
        <p:spPr>
          <a:xfrm>
            <a:off x="4789981" y="2311098"/>
            <a:ext cx="3401036" cy="923034"/>
          </a:xfrm>
          <a:custGeom>
            <a:avLst/>
            <a:gdLst>
              <a:gd name="connsiteX0" fmla="*/ 0 w 3704734"/>
              <a:gd name="connsiteY0" fmla="*/ 904973 h 904973"/>
              <a:gd name="connsiteX1" fmla="*/ 2620652 w 3704734"/>
              <a:gd name="connsiteY1" fmla="*/ 754144 h 904973"/>
              <a:gd name="connsiteX2" fmla="*/ 3704734 w 3704734"/>
              <a:gd name="connsiteY2" fmla="*/ 0 h 904973"/>
            </a:gdLst>
            <a:ahLst/>
            <a:cxnLst>
              <a:cxn ang="0">
                <a:pos x="connsiteX0" y="connsiteY0"/>
              </a:cxn>
              <a:cxn ang="0">
                <a:pos x="connsiteX1" y="connsiteY1"/>
              </a:cxn>
              <a:cxn ang="0">
                <a:pos x="connsiteX2" y="connsiteY2"/>
              </a:cxn>
            </a:cxnLst>
            <a:rect l="l" t="t" r="r" b="b"/>
            <a:pathLst>
              <a:path w="3704734" h="904973">
                <a:moveTo>
                  <a:pt x="0" y="904973"/>
                </a:moveTo>
                <a:cubicBezTo>
                  <a:pt x="1001598" y="904973"/>
                  <a:pt x="2003196" y="904973"/>
                  <a:pt x="2620652" y="754144"/>
                </a:cubicBezTo>
                <a:cubicBezTo>
                  <a:pt x="3238108" y="603315"/>
                  <a:pt x="3561761" y="43992"/>
                  <a:pt x="370473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ight Arrow 511"/>
          <p:cNvSpPr/>
          <p:nvPr/>
        </p:nvSpPr>
        <p:spPr>
          <a:xfrm rot="18934533" flipV="1">
            <a:off x="8187481" y="2256598"/>
            <a:ext cx="63815" cy="7734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3867" y="4107298"/>
            <a:ext cx="7284073" cy="1269881"/>
          </a:xfrm>
          <a:prstGeom prst="rect">
            <a:avLst/>
          </a:prstGeom>
          <a:solidFill>
            <a:srgbClr val="00B0F0">
              <a:alpha val="25882"/>
            </a:srgbClr>
          </a:solidFill>
          <a:ln w="9525">
            <a:solidFill>
              <a:srgbClr val="00B0F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531093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expansions of MF</a:t>
            </a:r>
            <a:endParaRPr lang="en-US" dirty="0"/>
          </a:p>
        </p:txBody>
      </p:sp>
      <p:sp>
        <p:nvSpPr>
          <p:cNvPr id="3" name="Content Placeholder 2"/>
          <p:cNvSpPr>
            <a:spLocks noGrp="1"/>
          </p:cNvSpPr>
          <p:nvPr>
            <p:ph idx="1"/>
          </p:nvPr>
        </p:nvSpPr>
        <p:spPr>
          <a:xfrm>
            <a:off x="685799" y="2194560"/>
            <a:ext cx="8368554" cy="4502075"/>
          </a:xfrm>
        </p:spPr>
        <p:txBody>
          <a:bodyPr>
            <a:normAutofit/>
          </a:bodyPr>
          <a:lstStyle/>
          <a:p>
            <a:pPr marL="0" lvl="0" indent="0">
              <a:buNone/>
            </a:pPr>
            <a:r>
              <a:rPr lang="en-US" sz="2000" dirty="0" smtClean="0"/>
              <a:t>CONSCIOUS AND UNCONSCIOUS ATTITUDES</a:t>
            </a:r>
          </a:p>
          <a:p>
            <a:pPr lvl="0"/>
            <a:r>
              <a:rPr lang="en-US" sz="2000" dirty="0" smtClean="0"/>
              <a:t>Attitude</a:t>
            </a:r>
            <a:endParaRPr lang="en-US" sz="2000" dirty="0"/>
          </a:p>
          <a:p>
            <a:pPr lvl="1"/>
            <a:r>
              <a:rPr lang="en-US" sz="1800" dirty="0"/>
              <a:t>=</a:t>
            </a:r>
            <a:r>
              <a:rPr lang="en-US" sz="1800" baseline="-25000" dirty="0"/>
              <a:t>def</a:t>
            </a:r>
            <a:r>
              <a:rPr lang="en-US" sz="1800" dirty="0"/>
              <a:t> A mental disposition to attribute positive or negative evaluation in an appraisal</a:t>
            </a:r>
            <a:r>
              <a:rPr lang="en-US" sz="1800" dirty="0" smtClean="0"/>
              <a:t>.</a:t>
            </a:r>
          </a:p>
          <a:p>
            <a:pPr lvl="1"/>
            <a:r>
              <a:rPr lang="en-US" sz="1800" dirty="0" smtClean="0"/>
              <a:t>Connected to MF-EMO</a:t>
            </a:r>
          </a:p>
          <a:p>
            <a:pPr lvl="0"/>
            <a:r>
              <a:rPr lang="en-US" sz="2000" dirty="0" smtClean="0"/>
              <a:t>Implicit Attitude</a:t>
            </a:r>
          </a:p>
          <a:p>
            <a:pPr lvl="1"/>
            <a:r>
              <a:rPr lang="en-US" sz="1800" dirty="0" smtClean="0"/>
              <a:t>=</a:t>
            </a:r>
            <a:r>
              <a:rPr lang="en-US" sz="1800" baseline="-25000" dirty="0" smtClean="0"/>
              <a:t>def</a:t>
            </a:r>
            <a:r>
              <a:rPr lang="en-US" sz="1800" dirty="0" smtClean="0"/>
              <a:t> </a:t>
            </a:r>
            <a:r>
              <a:rPr lang="en-US" sz="1800" i="1" dirty="0"/>
              <a:t>An attitude which influences the bearer’s appraisal process without the agent's awareness.</a:t>
            </a:r>
            <a:endParaRPr lang="en-US" sz="1800" dirty="0" smtClean="0"/>
          </a:p>
          <a:p>
            <a:pPr lvl="0"/>
            <a:r>
              <a:rPr lang="en-US" sz="2000" dirty="0"/>
              <a:t>Implicit Stereotype</a:t>
            </a:r>
          </a:p>
          <a:p>
            <a:pPr lvl="1"/>
            <a:r>
              <a:rPr lang="en-US" sz="1800" dirty="0" smtClean="0"/>
              <a:t>=</a:t>
            </a:r>
            <a:r>
              <a:rPr lang="en-US" sz="1800" baseline="-25000" dirty="0" smtClean="0"/>
              <a:t>def</a:t>
            </a:r>
            <a:r>
              <a:rPr lang="en-US" sz="1800" dirty="0" smtClean="0"/>
              <a:t> </a:t>
            </a:r>
            <a:r>
              <a:rPr lang="en-US" sz="1800" i="1" dirty="0" smtClean="0"/>
              <a:t>An implicit attitude which attributes particular qualities to a member of a certain social group. Also known as "implicit bias.”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228697" y="2194560"/>
            <a:ext cx="2352675" cy="1095375"/>
          </a:xfrm>
          <a:prstGeom prst="rect">
            <a:avLst/>
          </a:prstGeom>
          <a:ln w="12700">
            <a:solidFill>
              <a:schemeClr val="accent1"/>
            </a:solidFill>
          </a:ln>
        </p:spPr>
      </p:pic>
    </p:spTree>
    <p:custDataLst>
      <p:tags r:id="rId1"/>
    </p:custDataLst>
    <p:extLst>
      <p:ext uri="{BB962C8B-B14F-4D97-AF65-F5344CB8AC3E}">
        <p14:creationId xmlns:p14="http://schemas.microsoft.com/office/powerpoint/2010/main" val="4622621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Mental Functioning Ontology (MF)</a:t>
            </a:r>
          </a:p>
          <a:p>
            <a:r>
              <a:rPr lang="en-US" dirty="0" smtClean="0"/>
              <a:t>Unconscious Mind in psychology</a:t>
            </a:r>
          </a:p>
          <a:p>
            <a:pPr lvl="1"/>
            <a:r>
              <a:rPr lang="en-US" dirty="0" smtClean="0"/>
              <a:t>Debates on status</a:t>
            </a:r>
          </a:p>
          <a:p>
            <a:pPr lvl="1"/>
            <a:r>
              <a:rPr lang="en-US" dirty="0" smtClean="0"/>
              <a:t>Conceptual differences and common ground</a:t>
            </a:r>
          </a:p>
          <a:p>
            <a:r>
              <a:rPr lang="en-US" dirty="0" smtClean="0"/>
              <a:t>Gap in MF regarding unconscious mental states and processes</a:t>
            </a:r>
          </a:p>
          <a:p>
            <a:r>
              <a:rPr lang="en-US" dirty="0" smtClean="0"/>
              <a:t>Expanding MF</a:t>
            </a:r>
          </a:p>
          <a:p>
            <a:r>
              <a:rPr lang="en-US" dirty="0" smtClean="0"/>
              <a:t>Future developments and outstanding questions</a:t>
            </a:r>
            <a:endParaRPr lang="en-US" dirty="0"/>
          </a:p>
        </p:txBody>
      </p:sp>
    </p:spTree>
    <p:custDataLst>
      <p:tags r:id="rId1"/>
    </p:custDataLst>
    <p:extLst>
      <p:ext uri="{BB962C8B-B14F-4D97-AF65-F5344CB8AC3E}">
        <p14:creationId xmlns:p14="http://schemas.microsoft.com/office/powerpoint/2010/main" val="19536904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expansions of MF</a:t>
            </a:r>
            <a:endParaRPr lang="en-US" dirty="0"/>
          </a:p>
        </p:txBody>
      </p:sp>
      <p:sp>
        <p:nvSpPr>
          <p:cNvPr id="3" name="Content Placeholder 2"/>
          <p:cNvSpPr>
            <a:spLocks noGrp="1"/>
          </p:cNvSpPr>
          <p:nvPr>
            <p:ph idx="1"/>
          </p:nvPr>
        </p:nvSpPr>
        <p:spPr>
          <a:xfrm>
            <a:off x="685799" y="2194560"/>
            <a:ext cx="8368554" cy="4502075"/>
          </a:xfrm>
        </p:spPr>
        <p:txBody>
          <a:bodyPr>
            <a:normAutofit/>
          </a:bodyPr>
          <a:lstStyle/>
          <a:p>
            <a:pPr marL="0" lvl="0" indent="0">
              <a:buNone/>
            </a:pPr>
            <a:r>
              <a:rPr lang="en-US" sz="2000" dirty="0" smtClean="0"/>
              <a:t>CONSCIOUS AND UNCONSCIOUS ATTITUDES (continued)</a:t>
            </a:r>
          </a:p>
          <a:p>
            <a:pPr lvl="0"/>
            <a:r>
              <a:rPr lang="en-US" sz="2000" dirty="0" smtClean="0"/>
              <a:t>Self-Esteem</a:t>
            </a:r>
            <a:endParaRPr lang="en-US" sz="2000" dirty="0"/>
          </a:p>
          <a:p>
            <a:pPr lvl="1"/>
            <a:r>
              <a:rPr lang="en-US" sz="1800" dirty="0"/>
              <a:t>=</a:t>
            </a:r>
            <a:r>
              <a:rPr lang="en-US" sz="1800" baseline="-25000" dirty="0"/>
              <a:t>def</a:t>
            </a:r>
            <a:r>
              <a:rPr lang="en-US" sz="1800" dirty="0"/>
              <a:t> An attitude, a type of mental disposition, to evaluate oneself</a:t>
            </a:r>
            <a:r>
              <a:rPr lang="en-US" sz="1800" dirty="0" smtClean="0"/>
              <a:t>.</a:t>
            </a:r>
          </a:p>
          <a:p>
            <a:pPr lvl="0"/>
            <a:r>
              <a:rPr lang="en-US" sz="2000" dirty="0" smtClean="0"/>
              <a:t>Explicit Self-Esteem</a:t>
            </a:r>
          </a:p>
          <a:p>
            <a:pPr lvl="1"/>
            <a:r>
              <a:rPr lang="en-US" sz="1800" dirty="0" smtClean="0"/>
              <a:t>=</a:t>
            </a:r>
            <a:r>
              <a:rPr lang="en-US" sz="1800" baseline="-25000" dirty="0" smtClean="0"/>
              <a:t>def</a:t>
            </a:r>
            <a:r>
              <a:rPr lang="en-US" sz="1800" dirty="0" smtClean="0"/>
              <a:t> </a:t>
            </a:r>
            <a:r>
              <a:rPr lang="en-US" sz="1800" i="1" dirty="0"/>
              <a:t>A mental disposition to evaluate oneself in a conscious, reflective, and deliberate manner</a:t>
            </a:r>
            <a:r>
              <a:rPr lang="en-US" sz="1800" i="1" dirty="0" smtClean="0"/>
              <a:t>.</a:t>
            </a:r>
            <a:endParaRPr lang="en-US" sz="1800" dirty="0" smtClean="0"/>
          </a:p>
          <a:p>
            <a:pPr lvl="0"/>
            <a:r>
              <a:rPr lang="en-US" sz="2000" dirty="0"/>
              <a:t>Implicit </a:t>
            </a:r>
            <a:r>
              <a:rPr lang="en-US" sz="2000" dirty="0" smtClean="0"/>
              <a:t>Self-Esteem</a:t>
            </a:r>
            <a:endParaRPr lang="en-US" sz="2000" dirty="0"/>
          </a:p>
          <a:p>
            <a:pPr lvl="1"/>
            <a:r>
              <a:rPr lang="en-US" sz="1800" dirty="0" smtClean="0"/>
              <a:t>=</a:t>
            </a:r>
            <a:r>
              <a:rPr lang="en-US" sz="1800" baseline="-25000" dirty="0" smtClean="0"/>
              <a:t>def</a:t>
            </a:r>
            <a:r>
              <a:rPr lang="en-US" sz="1800" dirty="0" smtClean="0"/>
              <a:t> </a:t>
            </a:r>
            <a:r>
              <a:rPr lang="en-US" sz="1800" i="1" dirty="0"/>
              <a:t>A disposition to evaluate oneself in a spontaneous, automatic, or unconscious manner</a:t>
            </a:r>
            <a:r>
              <a:rPr lang="en-US" sz="1800" i="1" dirty="0" smtClean="0"/>
              <a:t>.</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9228697" y="2194560"/>
            <a:ext cx="2352675" cy="1095375"/>
          </a:xfrm>
          <a:prstGeom prst="rect">
            <a:avLst/>
          </a:prstGeom>
          <a:ln w="12700">
            <a:solidFill>
              <a:schemeClr val="accent1"/>
            </a:solidFill>
          </a:ln>
        </p:spPr>
      </p:pic>
    </p:spTree>
    <p:custDataLst>
      <p:tags r:id="rId1"/>
    </p:custDataLst>
    <p:extLst>
      <p:ext uri="{BB962C8B-B14F-4D97-AF65-F5344CB8AC3E}">
        <p14:creationId xmlns:p14="http://schemas.microsoft.com/office/powerpoint/2010/main" val="33846570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expansions of MF</a:t>
            </a:r>
            <a:endParaRPr lang="en-US" dirty="0"/>
          </a:p>
        </p:txBody>
      </p:sp>
      <p:sp>
        <p:nvSpPr>
          <p:cNvPr id="3" name="Content Placeholder 2"/>
          <p:cNvSpPr>
            <a:spLocks noGrp="1"/>
          </p:cNvSpPr>
          <p:nvPr>
            <p:ph idx="1"/>
          </p:nvPr>
        </p:nvSpPr>
        <p:spPr>
          <a:xfrm>
            <a:off x="685798" y="2194560"/>
            <a:ext cx="8359121" cy="4502075"/>
          </a:xfrm>
        </p:spPr>
        <p:txBody>
          <a:bodyPr>
            <a:noAutofit/>
          </a:bodyPr>
          <a:lstStyle/>
          <a:p>
            <a:pPr marL="0" lvl="0" indent="0">
              <a:buNone/>
            </a:pPr>
            <a:r>
              <a:rPr lang="en-US" sz="1800" dirty="0" smtClean="0"/>
              <a:t>UNCONSCIOUS TASK COMPLETION and AUTOMATICITY</a:t>
            </a:r>
          </a:p>
          <a:p>
            <a:pPr lvl="0"/>
            <a:r>
              <a:rPr lang="en-US" sz="1800" dirty="0" smtClean="0"/>
              <a:t>Automaticity</a:t>
            </a:r>
          </a:p>
          <a:p>
            <a:pPr lvl="1"/>
            <a:r>
              <a:rPr lang="en-US" sz="1800" dirty="0"/>
              <a:t>=</a:t>
            </a:r>
            <a:r>
              <a:rPr lang="en-US" sz="1800" baseline="-25000" dirty="0"/>
              <a:t>def</a:t>
            </a:r>
            <a:r>
              <a:rPr lang="en-US" sz="1800" b="1" dirty="0"/>
              <a:t> </a:t>
            </a:r>
            <a:r>
              <a:rPr lang="en-US" sz="1800" dirty="0"/>
              <a:t>A quality of an entity </a:t>
            </a:r>
            <a:r>
              <a:rPr lang="en-US" sz="1800" dirty="0" smtClean="0"/>
              <a:t>characterized </a:t>
            </a:r>
            <a:r>
              <a:rPr lang="en-US" sz="1800" dirty="0"/>
              <a:t>by having high performance despite the fact that the core mental processes involved are unconscious. I.e., the behavior no longer requires an 'attending', 'awareness', or 'consciousness' process. Quality is acquired by frequent successful repetitions of a behavior process or mental process</a:t>
            </a:r>
            <a:r>
              <a:rPr lang="en-US" sz="1800" dirty="0" smtClean="0"/>
              <a:t>.</a:t>
            </a:r>
          </a:p>
          <a:p>
            <a:pPr lvl="0"/>
            <a:r>
              <a:rPr lang="en-US" sz="1800" dirty="0" smtClean="0"/>
              <a:t>Automatic </a:t>
            </a:r>
            <a:r>
              <a:rPr lang="en-US" sz="1800" dirty="0"/>
              <a:t>process</a:t>
            </a:r>
          </a:p>
          <a:p>
            <a:pPr lvl="1"/>
            <a:r>
              <a:rPr lang="en-US" sz="1800" dirty="0"/>
              <a:t>=</a:t>
            </a:r>
            <a:r>
              <a:rPr lang="en-US" sz="1800" baseline="-25000" dirty="0"/>
              <a:t>def</a:t>
            </a:r>
            <a:r>
              <a:rPr lang="en-US" sz="1800" dirty="0"/>
              <a:t> </a:t>
            </a:r>
            <a:r>
              <a:rPr lang="en-US" sz="1800" i="1" dirty="0"/>
              <a:t>A mental process which “can run to completion without conscious monitoring, irrespective of whether it was started intentionally or unintentionally</a:t>
            </a:r>
            <a:r>
              <a:rPr lang="en-US" sz="1800" i="1" dirty="0" smtClean="0"/>
              <a:t>.”</a:t>
            </a:r>
            <a:r>
              <a:rPr lang="en-US" sz="1800" i="1" baseline="30000" dirty="0" smtClean="0"/>
              <a:t>1</a:t>
            </a:r>
            <a:endParaRPr lang="en-US" sz="1800" i="1" dirty="0" smtClean="0"/>
          </a:p>
        </p:txBody>
      </p:sp>
      <p:sp>
        <p:nvSpPr>
          <p:cNvPr id="4" name="TextBox 3"/>
          <p:cNvSpPr txBox="1"/>
          <p:nvPr/>
        </p:nvSpPr>
        <p:spPr>
          <a:xfrm>
            <a:off x="149598" y="6234970"/>
            <a:ext cx="11446901" cy="461665"/>
          </a:xfrm>
          <a:prstGeom prst="rect">
            <a:avLst/>
          </a:prstGeom>
          <a:noFill/>
        </p:spPr>
        <p:txBody>
          <a:bodyPr wrap="square" rtlCol="0">
            <a:spAutoFit/>
          </a:bodyPr>
          <a:lstStyle/>
          <a:p>
            <a:r>
              <a:rPr lang="en-US" sz="1200" dirty="0" smtClean="0"/>
              <a:t>1. Agnes </a:t>
            </a:r>
            <a:r>
              <a:rPr lang="en-US" sz="1200" dirty="0" err="1"/>
              <a:t>Moores</a:t>
            </a:r>
            <a:r>
              <a:rPr lang="en-US" sz="1200" dirty="0"/>
              <a:t> and Jan De </a:t>
            </a:r>
            <a:r>
              <a:rPr lang="en-US" sz="1200" dirty="0" err="1"/>
              <a:t>Houwer</a:t>
            </a:r>
            <a:r>
              <a:rPr lang="en-US" sz="1200" dirty="0"/>
              <a:t>, “What Is Automaticity? An Analysis of Its Component Features and Their Interrelations,” in </a:t>
            </a:r>
            <a:r>
              <a:rPr lang="en-US" sz="1200" i="1" dirty="0"/>
              <a:t>Social Psychology and the Unconscious: The Automaticity of Higher Order Processes</a:t>
            </a:r>
            <a:r>
              <a:rPr lang="en-US" sz="1200" dirty="0"/>
              <a:t>, ed. John A. </a:t>
            </a:r>
            <a:r>
              <a:rPr lang="en-US" sz="1200" dirty="0" err="1"/>
              <a:t>Bargh</a:t>
            </a:r>
            <a:r>
              <a:rPr lang="en-US" sz="1200" dirty="0"/>
              <a:t> (New York, NY: Psychology Press, 2007), </a:t>
            </a:r>
            <a:r>
              <a:rPr lang="en-US" sz="1200" dirty="0" smtClean="0"/>
              <a:t>19.</a:t>
            </a:r>
            <a:endParaRPr lang="en-US" sz="1200"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9044919" y="2633942"/>
            <a:ext cx="2686050" cy="885825"/>
          </a:xfrm>
          <a:prstGeom prst="rect">
            <a:avLst/>
          </a:prstGeom>
          <a:ln w="12700">
            <a:solidFill>
              <a:schemeClr val="accent1"/>
            </a:solidFill>
          </a:ln>
        </p:spPr>
      </p:pic>
      <p:pic>
        <p:nvPicPr>
          <p:cNvPr id="7" name="Picture 6"/>
          <p:cNvPicPr>
            <a:picLocks noChangeAspect="1"/>
          </p:cNvPicPr>
          <p:nvPr/>
        </p:nvPicPr>
        <p:blipFill>
          <a:blip r:embed="rId4"/>
          <a:stretch>
            <a:fillRect/>
          </a:stretch>
        </p:blipFill>
        <p:spPr>
          <a:xfrm>
            <a:off x="9044919" y="4538382"/>
            <a:ext cx="2209800" cy="990600"/>
          </a:xfrm>
          <a:prstGeom prst="rect">
            <a:avLst/>
          </a:prstGeom>
        </p:spPr>
      </p:pic>
    </p:spTree>
    <p:custDataLst>
      <p:tags r:id="rId1"/>
    </p:custDataLst>
    <p:extLst>
      <p:ext uri="{BB962C8B-B14F-4D97-AF65-F5344CB8AC3E}">
        <p14:creationId xmlns:p14="http://schemas.microsoft.com/office/powerpoint/2010/main" val="2977640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expansions of MF</a:t>
            </a:r>
            <a:endParaRPr lang="en-US" dirty="0"/>
          </a:p>
        </p:txBody>
      </p:sp>
      <p:sp>
        <p:nvSpPr>
          <p:cNvPr id="3" name="Content Placeholder 2"/>
          <p:cNvSpPr>
            <a:spLocks noGrp="1"/>
          </p:cNvSpPr>
          <p:nvPr>
            <p:ph idx="1"/>
          </p:nvPr>
        </p:nvSpPr>
        <p:spPr>
          <a:xfrm>
            <a:off x="685799" y="2194560"/>
            <a:ext cx="8655426" cy="4502075"/>
          </a:xfrm>
        </p:spPr>
        <p:txBody>
          <a:bodyPr>
            <a:noAutofit/>
          </a:bodyPr>
          <a:lstStyle/>
          <a:p>
            <a:pPr marL="0" lvl="0" indent="0">
              <a:buNone/>
            </a:pPr>
            <a:r>
              <a:rPr lang="en-US" sz="1800" dirty="0" smtClean="0"/>
              <a:t>UNCONSCIOUS TASK COMPLETION and AUTOMATICITY</a:t>
            </a:r>
          </a:p>
          <a:p>
            <a:r>
              <a:rPr lang="en-US" sz="2000" dirty="0" smtClean="0"/>
              <a:t>Perceptual priming</a:t>
            </a:r>
          </a:p>
          <a:p>
            <a:pPr lvl="1"/>
            <a:r>
              <a:rPr lang="en-US" sz="1800" dirty="0" smtClean="0"/>
              <a:t>=</a:t>
            </a:r>
            <a:r>
              <a:rPr lang="en-US" sz="1800" baseline="-25000" dirty="0"/>
              <a:t>def</a:t>
            </a:r>
            <a:r>
              <a:rPr lang="en-US" sz="1800" dirty="0"/>
              <a:t> </a:t>
            </a:r>
            <a:r>
              <a:rPr lang="en-US" sz="1800" i="1" dirty="0"/>
              <a:t>An automatic mental process in which the agent unconsciously perceives a stimulus, such that the agent more quickly recognizes another similar (perceptually relevant) stimulus. </a:t>
            </a:r>
            <a:endParaRPr lang="en-US" sz="1800" dirty="0"/>
          </a:p>
          <a:p>
            <a:r>
              <a:rPr lang="en-US" sz="2000" dirty="0"/>
              <a:t>Semantic priming</a:t>
            </a:r>
          </a:p>
          <a:p>
            <a:pPr lvl="1"/>
            <a:r>
              <a:rPr lang="en-US" sz="1800" dirty="0"/>
              <a:t>=</a:t>
            </a:r>
            <a:r>
              <a:rPr lang="en-US" sz="1800" baseline="-25000" dirty="0"/>
              <a:t>def</a:t>
            </a:r>
            <a:r>
              <a:rPr lang="en-US" sz="1800" dirty="0"/>
              <a:t> </a:t>
            </a:r>
            <a:r>
              <a:rPr lang="en-US" sz="1800" i="1" dirty="0"/>
              <a:t>An automatic mental process in which the agent unconsciously acknowledges a word whose semantic content enables the agent to recognize more quickly another similar (semantically relevant) stimulus. AKA word recognition.</a:t>
            </a:r>
            <a:endParaRPr lang="en-US" sz="1800" dirty="0"/>
          </a:p>
          <a:p>
            <a:r>
              <a:rPr lang="en-US" sz="2000" dirty="0"/>
              <a:t>Conceptual priming</a:t>
            </a:r>
          </a:p>
          <a:p>
            <a:pPr lvl="1"/>
            <a:r>
              <a:rPr lang="en-US" sz="1800" dirty="0"/>
              <a:t>=</a:t>
            </a:r>
            <a:r>
              <a:rPr lang="en-US" sz="1800" baseline="-25000" dirty="0"/>
              <a:t>def</a:t>
            </a:r>
            <a:r>
              <a:rPr lang="en-US" sz="1800" dirty="0"/>
              <a:t> </a:t>
            </a:r>
            <a:r>
              <a:rPr lang="en-US" sz="1800" i="1" dirty="0"/>
              <a:t>An automatic mental process in which the agent unconsciously acknowledges a concept whose conceptual content enables the agent to recognize more quickly another similar (conceptually relevant) stimulus. AKA concept recognition</a:t>
            </a:r>
            <a:r>
              <a:rPr lang="en-US" sz="1800" i="1" dirty="0" smtClean="0"/>
              <a:t>.</a:t>
            </a:r>
            <a:endParaRPr lang="en-US" sz="1800" dirty="0"/>
          </a:p>
        </p:txBody>
      </p:sp>
      <p:pic>
        <p:nvPicPr>
          <p:cNvPr id="6" name="Picture 5"/>
          <p:cNvPicPr>
            <a:picLocks noChangeAspect="1"/>
          </p:cNvPicPr>
          <p:nvPr/>
        </p:nvPicPr>
        <p:blipFill>
          <a:blip r:embed="rId3"/>
          <a:stretch>
            <a:fillRect/>
          </a:stretch>
        </p:blipFill>
        <p:spPr>
          <a:xfrm>
            <a:off x="9455524" y="2333065"/>
            <a:ext cx="2209800" cy="990600"/>
          </a:xfrm>
          <a:prstGeom prst="rect">
            <a:avLst/>
          </a:prstGeom>
        </p:spPr>
      </p:pic>
    </p:spTree>
    <p:custDataLst>
      <p:tags r:id="rId1"/>
    </p:custDataLst>
    <p:extLst>
      <p:ext uri="{BB962C8B-B14F-4D97-AF65-F5344CB8AC3E}">
        <p14:creationId xmlns:p14="http://schemas.microsoft.com/office/powerpoint/2010/main" val="28693485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01996" y="732606"/>
            <a:ext cx="1166323" cy="408891"/>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process</a:t>
            </a:r>
            <a:endParaRPr lang="en-US" sz="1100" dirty="0">
              <a:solidFill>
                <a:schemeClr val="tx1"/>
              </a:solidFill>
            </a:endParaRPr>
          </a:p>
        </p:txBody>
      </p:sp>
      <p:sp>
        <p:nvSpPr>
          <p:cNvPr id="17" name="Rounded Rectangle 16"/>
          <p:cNvSpPr/>
          <p:nvPr/>
        </p:nvSpPr>
        <p:spPr>
          <a:xfrm>
            <a:off x="6251550" y="317099"/>
            <a:ext cx="1493299" cy="58922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independent continuant</a:t>
            </a:r>
            <a:endParaRPr lang="en-US" sz="1100" dirty="0">
              <a:solidFill>
                <a:schemeClr val="tx1"/>
              </a:solidFill>
            </a:endParaRPr>
          </a:p>
        </p:txBody>
      </p:sp>
      <p:sp>
        <p:nvSpPr>
          <p:cNvPr id="18" name="Rounded Rectangle 17"/>
          <p:cNvSpPr/>
          <p:nvPr/>
        </p:nvSpPr>
        <p:spPr>
          <a:xfrm>
            <a:off x="9338261" y="211356"/>
            <a:ext cx="1169010" cy="664322"/>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Specifically dependent continuant</a:t>
            </a:r>
            <a:endParaRPr lang="en-US" sz="1050" dirty="0">
              <a:solidFill>
                <a:schemeClr val="tx1"/>
              </a:solidFill>
            </a:endParaRPr>
          </a:p>
        </p:txBody>
      </p:sp>
      <p:sp>
        <p:nvSpPr>
          <p:cNvPr id="26" name="Rounded Rectangle 25"/>
          <p:cNvSpPr/>
          <p:nvPr/>
        </p:nvSpPr>
        <p:spPr>
          <a:xfrm>
            <a:off x="10997866" y="1948115"/>
            <a:ext cx="1026065" cy="52081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Realizable entity</a:t>
            </a:r>
            <a:endParaRPr lang="en-US" sz="1100" dirty="0">
              <a:solidFill>
                <a:schemeClr val="tx1"/>
              </a:solidFill>
            </a:endParaRPr>
          </a:p>
        </p:txBody>
      </p:sp>
      <p:cxnSp>
        <p:nvCxnSpPr>
          <p:cNvPr id="29" name="Straight Arrow Connector 28"/>
          <p:cNvCxnSpPr>
            <a:stCxn id="26" idx="0"/>
            <a:endCxn id="18" idx="2"/>
          </p:cNvCxnSpPr>
          <p:nvPr/>
        </p:nvCxnSpPr>
        <p:spPr>
          <a:xfrm flipH="1" flipV="1">
            <a:off x="9922766" y="875678"/>
            <a:ext cx="1588133" cy="107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994177" y="2993088"/>
            <a:ext cx="1029754" cy="479875"/>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disposition</a:t>
            </a:r>
            <a:endParaRPr lang="en-US" sz="1100" dirty="0">
              <a:solidFill>
                <a:schemeClr val="tx1"/>
              </a:solidFill>
            </a:endParaRPr>
          </a:p>
        </p:txBody>
      </p:sp>
      <p:sp>
        <p:nvSpPr>
          <p:cNvPr id="36" name="Rounded Rectangle 35"/>
          <p:cNvSpPr/>
          <p:nvPr/>
        </p:nvSpPr>
        <p:spPr>
          <a:xfrm>
            <a:off x="9058692" y="3015416"/>
            <a:ext cx="1149735" cy="420224"/>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quality</a:t>
            </a:r>
            <a:endParaRPr lang="en-US" sz="1100" dirty="0">
              <a:solidFill>
                <a:schemeClr val="tx1"/>
              </a:solidFill>
            </a:endParaRPr>
          </a:p>
        </p:txBody>
      </p:sp>
      <p:cxnSp>
        <p:nvCxnSpPr>
          <p:cNvPr id="44" name="Straight Arrow Connector 43"/>
          <p:cNvCxnSpPr>
            <a:stCxn id="35" idx="0"/>
            <a:endCxn id="26" idx="2"/>
          </p:cNvCxnSpPr>
          <p:nvPr/>
        </p:nvCxnSpPr>
        <p:spPr>
          <a:xfrm flipV="1">
            <a:off x="11509054" y="2468925"/>
            <a:ext cx="1845" cy="52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19073" y="1019023"/>
            <a:ext cx="1166323" cy="408891"/>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organism</a:t>
            </a:r>
            <a:endParaRPr lang="en-US" sz="1100" dirty="0">
              <a:solidFill>
                <a:schemeClr val="tx1"/>
              </a:solidFill>
            </a:endParaRPr>
          </a:p>
        </p:txBody>
      </p:sp>
      <p:sp>
        <p:nvSpPr>
          <p:cNvPr id="49" name="Rounded Rectangle 48"/>
          <p:cNvSpPr/>
          <p:nvPr/>
        </p:nvSpPr>
        <p:spPr>
          <a:xfrm>
            <a:off x="1751730" y="1641311"/>
            <a:ext cx="849512" cy="508945"/>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bodily process</a:t>
            </a:r>
            <a:endParaRPr lang="en-US" sz="1100" dirty="0">
              <a:solidFill>
                <a:schemeClr val="tx1"/>
              </a:solidFill>
            </a:endParaRPr>
          </a:p>
        </p:txBody>
      </p:sp>
      <p:sp>
        <p:nvSpPr>
          <p:cNvPr id="50" name="Rounded Rectangle 49"/>
          <p:cNvSpPr/>
          <p:nvPr/>
        </p:nvSpPr>
        <p:spPr>
          <a:xfrm>
            <a:off x="3224245" y="2362843"/>
            <a:ext cx="1166323" cy="408891"/>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behavior</a:t>
            </a:r>
            <a:endParaRPr lang="en-US" sz="1200" dirty="0">
              <a:solidFill>
                <a:schemeClr val="tx1"/>
              </a:solidFill>
            </a:endParaRPr>
          </a:p>
        </p:txBody>
      </p:sp>
      <p:sp>
        <p:nvSpPr>
          <p:cNvPr id="51" name="Rounded Rectangle 50"/>
          <p:cNvSpPr/>
          <p:nvPr/>
        </p:nvSpPr>
        <p:spPr>
          <a:xfrm>
            <a:off x="5837721" y="1734309"/>
            <a:ext cx="1639339" cy="78133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functioning related anatomical structure</a:t>
            </a:r>
            <a:endParaRPr lang="en-US" sz="1100" dirty="0">
              <a:solidFill>
                <a:schemeClr val="tx1"/>
              </a:solidFill>
            </a:endParaRPr>
          </a:p>
        </p:txBody>
      </p:sp>
      <p:sp>
        <p:nvSpPr>
          <p:cNvPr id="52" name="Rounded Rectangle 51"/>
          <p:cNvSpPr/>
          <p:nvPr/>
        </p:nvSpPr>
        <p:spPr>
          <a:xfrm>
            <a:off x="7923880" y="1555456"/>
            <a:ext cx="1657291" cy="71241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cognitive representation</a:t>
            </a:r>
            <a:endParaRPr lang="en-US" sz="1100" dirty="0">
              <a:solidFill>
                <a:schemeClr val="tx1"/>
              </a:solidFill>
            </a:endParaRPr>
          </a:p>
        </p:txBody>
      </p:sp>
      <p:cxnSp>
        <p:nvCxnSpPr>
          <p:cNvPr id="57" name="Straight Arrow Connector 56"/>
          <p:cNvCxnSpPr>
            <a:stCxn id="48" idx="0"/>
            <a:endCxn id="17" idx="1"/>
          </p:cNvCxnSpPr>
          <p:nvPr/>
        </p:nvCxnSpPr>
        <p:spPr>
          <a:xfrm flipV="1">
            <a:off x="4951439" y="616014"/>
            <a:ext cx="1300111" cy="40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0"/>
            <a:endCxn id="17" idx="2"/>
          </p:cNvCxnSpPr>
          <p:nvPr/>
        </p:nvCxnSpPr>
        <p:spPr>
          <a:xfrm flipV="1">
            <a:off x="6657391" y="906319"/>
            <a:ext cx="340809" cy="8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 idx="0"/>
            <a:endCxn id="18" idx="2"/>
          </p:cNvCxnSpPr>
          <p:nvPr/>
        </p:nvCxnSpPr>
        <p:spPr>
          <a:xfrm flipV="1">
            <a:off x="8752526" y="875678"/>
            <a:ext cx="1170240" cy="67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36" idx="3"/>
            <a:endCxn id="18" idx="2"/>
          </p:cNvCxnSpPr>
          <p:nvPr/>
        </p:nvCxnSpPr>
        <p:spPr>
          <a:xfrm flipH="1" flipV="1">
            <a:off x="9922766" y="875678"/>
            <a:ext cx="285661" cy="2349850"/>
          </a:xfrm>
          <a:prstGeom prst="curvedConnector4">
            <a:avLst>
              <a:gd name="adj1" fmla="val -80025"/>
              <a:gd name="adj2" fmla="val 5447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99107" y="546138"/>
            <a:ext cx="1307953" cy="452388"/>
          </a:xfrm>
          <a:prstGeom prst="roundRect">
            <a:avLst/>
          </a:prstGeom>
          <a:solidFill>
            <a:schemeClr val="bg1"/>
          </a:solidFill>
          <a:ln w="38100">
            <a:solidFill>
              <a:srgbClr val="FF0000"/>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smtClean="0">
                <a:solidFill>
                  <a:schemeClr val="tx1"/>
                </a:solidFill>
              </a:rPr>
              <a:t>Other ontologies (OGMS, etc.)</a:t>
            </a:r>
            <a:endParaRPr lang="en-US" sz="1100" dirty="0">
              <a:solidFill>
                <a:schemeClr val="tx1"/>
              </a:solidFill>
            </a:endParaRPr>
          </a:p>
        </p:txBody>
      </p:sp>
      <p:sp>
        <p:nvSpPr>
          <p:cNvPr id="111" name="Rounded Rectangle 110"/>
          <p:cNvSpPr/>
          <p:nvPr/>
        </p:nvSpPr>
        <p:spPr>
          <a:xfrm>
            <a:off x="93162" y="83441"/>
            <a:ext cx="1314633" cy="337445"/>
          </a:xfrm>
          <a:prstGeom prst="roundRect">
            <a:avLst/>
          </a:prstGeom>
          <a:solidFill>
            <a:schemeClr val="bg1"/>
          </a:solid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BFO fragment</a:t>
            </a:r>
            <a:endParaRPr lang="en-US" sz="1100" dirty="0">
              <a:solidFill>
                <a:schemeClr val="tx1"/>
              </a:solidFill>
            </a:endParaRPr>
          </a:p>
        </p:txBody>
      </p:sp>
      <p:sp>
        <p:nvSpPr>
          <p:cNvPr id="112" name="Rounded Rectangle 111"/>
          <p:cNvSpPr/>
          <p:nvPr/>
        </p:nvSpPr>
        <p:spPr>
          <a:xfrm>
            <a:off x="92826" y="1097417"/>
            <a:ext cx="1321311" cy="337445"/>
          </a:xfrm>
          <a:prstGeom prst="roundRect">
            <a:avLst/>
          </a:prstGeom>
          <a:solidFill>
            <a:schemeClr val="bg1"/>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MF fragment</a:t>
            </a:r>
            <a:endParaRPr lang="en-US" sz="1100" dirty="0">
              <a:solidFill>
                <a:schemeClr val="tx1"/>
              </a:solidFill>
            </a:endParaRPr>
          </a:p>
        </p:txBody>
      </p:sp>
      <p:cxnSp>
        <p:nvCxnSpPr>
          <p:cNvPr id="114" name="Straight Arrow Connector 113"/>
          <p:cNvCxnSpPr>
            <a:stCxn id="50" idx="0"/>
            <a:endCxn id="16" idx="2"/>
          </p:cNvCxnSpPr>
          <p:nvPr/>
        </p:nvCxnSpPr>
        <p:spPr>
          <a:xfrm flipH="1" flipV="1">
            <a:off x="3185158" y="1141497"/>
            <a:ext cx="622249" cy="122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782919" y="2958105"/>
            <a:ext cx="807790" cy="399353"/>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process</a:t>
            </a:r>
            <a:endParaRPr lang="en-US" sz="1100" dirty="0">
              <a:solidFill>
                <a:schemeClr val="tx1"/>
              </a:solidFill>
            </a:endParaRPr>
          </a:p>
        </p:txBody>
      </p:sp>
      <p:cxnSp>
        <p:nvCxnSpPr>
          <p:cNvPr id="119" name="Straight Arrow Connector 118"/>
          <p:cNvCxnSpPr>
            <a:stCxn id="117" idx="0"/>
            <a:endCxn id="49" idx="2"/>
          </p:cNvCxnSpPr>
          <p:nvPr/>
        </p:nvCxnSpPr>
        <p:spPr>
          <a:xfrm flipH="1" flipV="1">
            <a:off x="2176486" y="2150256"/>
            <a:ext cx="10328"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9" idx="0"/>
            <a:endCxn id="16" idx="1"/>
          </p:cNvCxnSpPr>
          <p:nvPr/>
        </p:nvCxnSpPr>
        <p:spPr>
          <a:xfrm flipV="1">
            <a:off x="2176486" y="937052"/>
            <a:ext cx="425510" cy="70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5615033" y="3295302"/>
            <a:ext cx="1323670" cy="599030"/>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Behavior inducing state</a:t>
            </a:r>
            <a:endParaRPr lang="en-US" sz="1100" dirty="0">
              <a:solidFill>
                <a:schemeClr val="tx1"/>
              </a:solidFill>
            </a:endParaRPr>
          </a:p>
        </p:txBody>
      </p:sp>
      <p:sp>
        <p:nvSpPr>
          <p:cNvPr id="133" name="Rounded Rectangle 132"/>
          <p:cNvSpPr/>
          <p:nvPr/>
        </p:nvSpPr>
        <p:spPr>
          <a:xfrm>
            <a:off x="8165550" y="3919497"/>
            <a:ext cx="1013802" cy="469314"/>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disposition</a:t>
            </a:r>
            <a:endParaRPr lang="en-US" sz="1100" dirty="0">
              <a:solidFill>
                <a:schemeClr val="tx1"/>
              </a:solidFill>
            </a:endParaRPr>
          </a:p>
        </p:txBody>
      </p:sp>
      <p:cxnSp>
        <p:nvCxnSpPr>
          <p:cNvPr id="141" name="Straight Arrow Connector 140"/>
          <p:cNvCxnSpPr>
            <a:stCxn id="133" idx="3"/>
            <a:endCxn id="35" idx="1"/>
          </p:cNvCxnSpPr>
          <p:nvPr/>
        </p:nvCxnSpPr>
        <p:spPr>
          <a:xfrm flipV="1">
            <a:off x="9179352" y="3233026"/>
            <a:ext cx="1814825" cy="9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32" idx="3"/>
            <a:endCxn id="36" idx="1"/>
          </p:cNvCxnSpPr>
          <p:nvPr/>
        </p:nvCxnSpPr>
        <p:spPr>
          <a:xfrm flipV="1">
            <a:off x="6938703" y="3225528"/>
            <a:ext cx="2119989" cy="369289"/>
          </a:xfrm>
          <a:prstGeom prst="curvedConnector3">
            <a:avLst>
              <a:gd name="adj1" fmla="val 606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0"/>
          </p:cNvCxnSpPr>
          <p:nvPr/>
        </p:nvCxnSpPr>
        <p:spPr>
          <a:xfrm flipV="1">
            <a:off x="3807407" y="1948115"/>
            <a:ext cx="499139" cy="414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63" idx="0"/>
            <a:endCxn id="48" idx="2"/>
          </p:cNvCxnSpPr>
          <p:nvPr/>
        </p:nvCxnSpPr>
        <p:spPr>
          <a:xfrm flipV="1">
            <a:off x="4460218" y="1427914"/>
            <a:ext cx="342017" cy="3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51" idx="1"/>
          </p:cNvCxnSpPr>
          <p:nvPr/>
        </p:nvCxnSpPr>
        <p:spPr>
          <a:xfrm flipH="1" flipV="1">
            <a:off x="5584737" y="1986813"/>
            <a:ext cx="252984" cy="13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64" idx="0"/>
            <a:endCxn id="48" idx="2"/>
          </p:cNvCxnSpPr>
          <p:nvPr/>
        </p:nvCxnSpPr>
        <p:spPr>
          <a:xfrm flipH="1" flipV="1">
            <a:off x="4802235" y="1427914"/>
            <a:ext cx="548619" cy="415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010557" y="1738648"/>
            <a:ext cx="899322" cy="230832"/>
          </a:xfrm>
          <a:prstGeom prst="rect">
            <a:avLst/>
          </a:prstGeom>
          <a:noFill/>
        </p:spPr>
        <p:txBody>
          <a:bodyPr wrap="square" rtlCol="0">
            <a:spAutoFit/>
          </a:bodyPr>
          <a:lstStyle/>
          <a:p>
            <a:r>
              <a:rPr lang="en-US" sz="900" dirty="0" err="1" smtClean="0"/>
              <a:t>hasAgent</a:t>
            </a:r>
            <a:endParaRPr lang="en-US" sz="900" dirty="0"/>
          </a:p>
        </p:txBody>
      </p:sp>
      <p:sp>
        <p:nvSpPr>
          <p:cNvPr id="164" name="TextBox 163"/>
          <p:cNvSpPr txBox="1"/>
          <p:nvPr/>
        </p:nvSpPr>
        <p:spPr>
          <a:xfrm>
            <a:off x="5041809" y="1843423"/>
            <a:ext cx="618089" cy="246221"/>
          </a:xfrm>
          <a:prstGeom prst="rect">
            <a:avLst/>
          </a:prstGeom>
          <a:noFill/>
        </p:spPr>
        <p:txBody>
          <a:bodyPr wrap="square" rtlCol="0">
            <a:spAutoFit/>
          </a:bodyPr>
          <a:lstStyle/>
          <a:p>
            <a:r>
              <a:rPr lang="en-US" sz="1000" dirty="0" err="1" smtClean="0"/>
              <a:t>partOf</a:t>
            </a:r>
            <a:endParaRPr lang="en-US" sz="1000" dirty="0"/>
          </a:p>
        </p:txBody>
      </p:sp>
      <p:cxnSp>
        <p:nvCxnSpPr>
          <p:cNvPr id="165" name="Straight Connector 164"/>
          <p:cNvCxnSpPr>
            <a:stCxn id="117" idx="3"/>
            <a:endCxn id="169" idx="1"/>
          </p:cNvCxnSpPr>
          <p:nvPr/>
        </p:nvCxnSpPr>
        <p:spPr>
          <a:xfrm>
            <a:off x="2590709" y="3157782"/>
            <a:ext cx="1229830" cy="6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132" idx="1"/>
          </p:cNvCxnSpPr>
          <p:nvPr/>
        </p:nvCxnSpPr>
        <p:spPr>
          <a:xfrm>
            <a:off x="4822359" y="3521280"/>
            <a:ext cx="792674" cy="73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51" idx="2"/>
          </p:cNvCxnSpPr>
          <p:nvPr/>
        </p:nvCxnSpPr>
        <p:spPr>
          <a:xfrm flipH="1" flipV="1">
            <a:off x="6657391" y="2515648"/>
            <a:ext cx="281312" cy="21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70" idx="2"/>
            <a:endCxn id="133" idx="0"/>
          </p:cNvCxnSpPr>
          <p:nvPr/>
        </p:nvCxnSpPr>
        <p:spPr>
          <a:xfrm>
            <a:off x="7045966" y="2897839"/>
            <a:ext cx="1626485" cy="1021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820539" y="3097582"/>
            <a:ext cx="1092775" cy="246221"/>
          </a:xfrm>
          <a:prstGeom prst="rect">
            <a:avLst/>
          </a:prstGeom>
          <a:noFill/>
        </p:spPr>
        <p:txBody>
          <a:bodyPr wrap="square" rtlCol="0">
            <a:spAutoFit/>
          </a:bodyPr>
          <a:lstStyle/>
          <a:p>
            <a:r>
              <a:rPr lang="en-US" sz="1000" dirty="0" err="1" smtClean="0"/>
              <a:t>hasParticipant</a:t>
            </a:r>
            <a:endParaRPr lang="en-US" sz="1000" dirty="0"/>
          </a:p>
        </p:txBody>
      </p:sp>
      <p:sp>
        <p:nvSpPr>
          <p:cNvPr id="170" name="TextBox 169"/>
          <p:cNvSpPr txBox="1"/>
          <p:nvPr/>
        </p:nvSpPr>
        <p:spPr>
          <a:xfrm>
            <a:off x="6663007" y="2651618"/>
            <a:ext cx="765918" cy="246221"/>
          </a:xfrm>
          <a:prstGeom prst="rect">
            <a:avLst/>
          </a:prstGeom>
          <a:noFill/>
        </p:spPr>
        <p:txBody>
          <a:bodyPr wrap="square" rtlCol="0">
            <a:spAutoFit/>
          </a:bodyPr>
          <a:lstStyle/>
          <a:p>
            <a:r>
              <a:rPr lang="en-US" sz="1000" dirty="0" err="1" smtClean="0"/>
              <a:t>bearerOf</a:t>
            </a:r>
            <a:endParaRPr lang="en-US" sz="1000" dirty="0"/>
          </a:p>
        </p:txBody>
      </p:sp>
      <p:cxnSp>
        <p:nvCxnSpPr>
          <p:cNvPr id="185" name="Straight Connector 184"/>
          <p:cNvCxnSpPr>
            <a:stCxn id="117" idx="3"/>
            <a:endCxn id="190" idx="1"/>
          </p:cNvCxnSpPr>
          <p:nvPr/>
        </p:nvCxnSpPr>
        <p:spPr>
          <a:xfrm>
            <a:off x="2590709" y="3157782"/>
            <a:ext cx="1238814" cy="354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829523" y="3388820"/>
            <a:ext cx="1121741" cy="246221"/>
          </a:xfrm>
          <a:prstGeom prst="rect">
            <a:avLst/>
          </a:prstGeom>
          <a:noFill/>
        </p:spPr>
        <p:txBody>
          <a:bodyPr wrap="square" rtlCol="0">
            <a:spAutoFit/>
          </a:bodyPr>
          <a:lstStyle/>
          <a:p>
            <a:r>
              <a:rPr lang="en-US" sz="1000" dirty="0" err="1" smtClean="0"/>
              <a:t>hasParticipant</a:t>
            </a:r>
            <a:endParaRPr lang="en-US" sz="1000" dirty="0"/>
          </a:p>
        </p:txBody>
      </p:sp>
      <p:sp>
        <p:nvSpPr>
          <p:cNvPr id="205" name="Freeform 204"/>
          <p:cNvSpPr/>
          <p:nvPr/>
        </p:nvSpPr>
        <p:spPr>
          <a:xfrm>
            <a:off x="2184160" y="3367434"/>
            <a:ext cx="2725719" cy="770514"/>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6" name="TextBox 205"/>
          <p:cNvSpPr txBox="1"/>
          <p:nvPr/>
        </p:nvSpPr>
        <p:spPr>
          <a:xfrm>
            <a:off x="4824374" y="3993152"/>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209" name="Straight Arrow Connector 208"/>
          <p:cNvCxnSpPr>
            <a:stCxn id="206" idx="3"/>
            <a:endCxn id="133" idx="1"/>
          </p:cNvCxnSpPr>
          <p:nvPr/>
        </p:nvCxnSpPr>
        <p:spPr>
          <a:xfrm>
            <a:off x="5877331" y="4116263"/>
            <a:ext cx="2288219" cy="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Rounded Rectangle 186"/>
          <p:cNvSpPr/>
          <p:nvPr/>
        </p:nvSpPr>
        <p:spPr>
          <a:xfrm>
            <a:off x="8907537" y="4527696"/>
            <a:ext cx="1015229" cy="346738"/>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solidFill>
                  <a:schemeClr val="tx1"/>
                </a:solidFill>
              </a:rPr>
              <a:t>memory</a:t>
            </a:r>
            <a:endParaRPr lang="en-US" sz="1050" dirty="0">
              <a:solidFill>
                <a:schemeClr val="tx1"/>
              </a:solidFill>
            </a:endParaRPr>
          </a:p>
        </p:txBody>
      </p:sp>
      <p:cxnSp>
        <p:nvCxnSpPr>
          <p:cNvPr id="188" name="Straight Arrow Connector 187"/>
          <p:cNvCxnSpPr>
            <a:stCxn id="187" idx="0"/>
            <a:endCxn id="133" idx="2"/>
          </p:cNvCxnSpPr>
          <p:nvPr/>
        </p:nvCxnSpPr>
        <p:spPr>
          <a:xfrm flipH="1" flipV="1">
            <a:off x="8672451" y="4388811"/>
            <a:ext cx="742701" cy="138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456507" y="2293733"/>
            <a:ext cx="495101"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12393" y="2253278"/>
            <a:ext cx="493853" cy="246221"/>
          </a:xfrm>
          <a:prstGeom prst="rect">
            <a:avLst/>
          </a:prstGeom>
          <a:noFill/>
        </p:spPr>
        <p:txBody>
          <a:bodyPr wrap="square" rtlCol="0">
            <a:spAutoFit/>
          </a:bodyPr>
          <a:lstStyle/>
          <a:p>
            <a:r>
              <a:rPr lang="en-US" sz="1000" dirty="0"/>
              <a:t>i</a:t>
            </a:r>
            <a:r>
              <a:rPr lang="en-US" sz="1000" dirty="0" smtClean="0"/>
              <a:t>s_a</a:t>
            </a:r>
            <a:endParaRPr lang="en-US" sz="1000" dirty="0"/>
          </a:p>
        </p:txBody>
      </p:sp>
      <p:sp>
        <p:nvSpPr>
          <p:cNvPr id="236" name="Rounded Rectangle 235"/>
          <p:cNvSpPr/>
          <p:nvPr/>
        </p:nvSpPr>
        <p:spPr>
          <a:xfrm>
            <a:off x="127804" y="1635203"/>
            <a:ext cx="125152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MF-EMO frag.</a:t>
            </a:r>
            <a:endParaRPr lang="en-US" sz="1100" dirty="0">
              <a:solidFill>
                <a:schemeClr val="tx1"/>
              </a:solidFill>
            </a:endParaRPr>
          </a:p>
        </p:txBody>
      </p:sp>
      <p:sp>
        <p:nvSpPr>
          <p:cNvPr id="237" name="Rounded Rectangle 236"/>
          <p:cNvSpPr/>
          <p:nvPr/>
        </p:nvSpPr>
        <p:spPr>
          <a:xfrm>
            <a:off x="1716037" y="4370451"/>
            <a:ext cx="920897"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 process</a:t>
            </a:r>
          </a:p>
        </p:txBody>
      </p:sp>
      <p:sp>
        <p:nvSpPr>
          <p:cNvPr id="238" name="Rounded Rectangle 237"/>
          <p:cNvSpPr/>
          <p:nvPr/>
        </p:nvSpPr>
        <p:spPr>
          <a:xfrm>
            <a:off x="101155" y="4173370"/>
            <a:ext cx="1251522" cy="5541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Emotional</a:t>
            </a:r>
          </a:p>
          <a:p>
            <a:pPr algn="ctr"/>
            <a:r>
              <a:rPr lang="en-US" sz="1100" dirty="0" smtClean="0">
                <a:solidFill>
                  <a:schemeClr val="tx1"/>
                </a:solidFill>
              </a:rPr>
              <a:t>behavioral  process</a:t>
            </a:r>
          </a:p>
        </p:txBody>
      </p:sp>
      <p:cxnSp>
        <p:nvCxnSpPr>
          <p:cNvPr id="239" name="Straight Arrow Connector 238"/>
          <p:cNvCxnSpPr>
            <a:stCxn id="237" idx="0"/>
            <a:endCxn id="117" idx="2"/>
          </p:cNvCxnSpPr>
          <p:nvPr/>
        </p:nvCxnSpPr>
        <p:spPr>
          <a:xfrm flipV="1">
            <a:off x="2176486" y="3357458"/>
            <a:ext cx="10328" cy="10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a:stCxn id="238" idx="0"/>
          </p:cNvCxnSpPr>
          <p:nvPr/>
        </p:nvCxnSpPr>
        <p:spPr>
          <a:xfrm rot="5400000" flipH="1" flipV="1">
            <a:off x="242911" y="2634261"/>
            <a:ext cx="2023114" cy="10551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4" name="Rounded Rectangle 333"/>
          <p:cNvSpPr/>
          <p:nvPr/>
        </p:nvSpPr>
        <p:spPr>
          <a:xfrm>
            <a:off x="3069045" y="4519457"/>
            <a:ext cx="95860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Appraisal process</a:t>
            </a:r>
          </a:p>
        </p:txBody>
      </p:sp>
      <p:cxnSp>
        <p:nvCxnSpPr>
          <p:cNvPr id="335" name="Straight Arrow Connector 334"/>
          <p:cNvCxnSpPr>
            <a:stCxn id="334" idx="0"/>
            <a:endCxn id="205" idx="0"/>
          </p:cNvCxnSpPr>
          <p:nvPr/>
        </p:nvCxnSpPr>
        <p:spPr>
          <a:xfrm flipH="1" flipV="1">
            <a:off x="2184160" y="3367434"/>
            <a:ext cx="1364186" cy="11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TextBox 356"/>
          <p:cNvSpPr txBox="1"/>
          <p:nvPr/>
        </p:nvSpPr>
        <p:spPr>
          <a:xfrm>
            <a:off x="2584867" y="1664942"/>
            <a:ext cx="794743" cy="230832"/>
          </a:xfrm>
          <a:prstGeom prst="rect">
            <a:avLst/>
          </a:prstGeom>
          <a:noFill/>
        </p:spPr>
        <p:txBody>
          <a:bodyPr wrap="square" rtlCol="0">
            <a:spAutoFit/>
          </a:bodyPr>
          <a:lstStyle/>
          <a:p>
            <a:r>
              <a:rPr lang="en-US" sz="900" dirty="0" err="1" smtClean="0"/>
              <a:t>hasAgent</a:t>
            </a:r>
            <a:endParaRPr lang="en-US" sz="900" dirty="0"/>
          </a:p>
        </p:txBody>
      </p:sp>
      <p:sp>
        <p:nvSpPr>
          <p:cNvPr id="361" name="Freeform 360"/>
          <p:cNvSpPr/>
          <p:nvPr/>
        </p:nvSpPr>
        <p:spPr>
          <a:xfrm rot="9330150" flipV="1">
            <a:off x="1955429" y="2079081"/>
            <a:ext cx="1491892" cy="2039645"/>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68" name="Curved Connector 367"/>
          <p:cNvCxnSpPr>
            <a:stCxn id="357" idx="0"/>
            <a:endCxn id="48" idx="1"/>
          </p:cNvCxnSpPr>
          <p:nvPr/>
        </p:nvCxnSpPr>
        <p:spPr>
          <a:xfrm rot="5400000" flipH="1" flipV="1">
            <a:off x="3379920" y="825789"/>
            <a:ext cx="441473" cy="12368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8" name="Rounded Rectangle 397"/>
          <p:cNvSpPr/>
          <p:nvPr/>
        </p:nvSpPr>
        <p:spPr>
          <a:xfrm>
            <a:off x="6380397" y="4378618"/>
            <a:ext cx="888391" cy="261768"/>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solidFill>
                  <a:schemeClr val="tx1"/>
                </a:solidFill>
              </a:rPr>
              <a:t>appraisal</a:t>
            </a:r>
            <a:endParaRPr lang="en-US" sz="1000" dirty="0">
              <a:solidFill>
                <a:schemeClr val="tx1"/>
              </a:solidFill>
            </a:endParaRPr>
          </a:p>
        </p:txBody>
      </p:sp>
      <p:cxnSp>
        <p:nvCxnSpPr>
          <p:cNvPr id="417" name="Straight Arrow Connector 416"/>
          <p:cNvCxnSpPr>
            <a:stCxn id="398" idx="0"/>
            <a:endCxn id="52" idx="2"/>
          </p:cNvCxnSpPr>
          <p:nvPr/>
        </p:nvCxnSpPr>
        <p:spPr>
          <a:xfrm flipV="1">
            <a:off x="6824593" y="2267875"/>
            <a:ext cx="1927933" cy="211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1" name="TextBox 440"/>
          <p:cNvSpPr txBox="1"/>
          <p:nvPr/>
        </p:nvSpPr>
        <p:spPr>
          <a:xfrm>
            <a:off x="4835570" y="4605131"/>
            <a:ext cx="892241" cy="246221"/>
          </a:xfrm>
          <a:prstGeom prst="rect">
            <a:avLst/>
          </a:prstGeom>
          <a:noFill/>
        </p:spPr>
        <p:txBody>
          <a:bodyPr wrap="square" rtlCol="0">
            <a:spAutoFit/>
          </a:bodyPr>
          <a:lstStyle/>
          <a:p>
            <a:r>
              <a:rPr lang="en-US" sz="1000" dirty="0" err="1" smtClean="0"/>
              <a:t>hasOutput</a:t>
            </a:r>
            <a:endParaRPr lang="en-US" sz="1000" dirty="0"/>
          </a:p>
        </p:txBody>
      </p:sp>
      <p:cxnSp>
        <p:nvCxnSpPr>
          <p:cNvPr id="442" name="Straight Arrow Connector 441"/>
          <p:cNvCxnSpPr>
            <a:stCxn id="441" idx="3"/>
            <a:endCxn id="398" idx="1"/>
          </p:cNvCxnSpPr>
          <p:nvPr/>
        </p:nvCxnSpPr>
        <p:spPr>
          <a:xfrm flipV="1">
            <a:off x="5727811" y="4509502"/>
            <a:ext cx="652586" cy="218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Freeform 448"/>
          <p:cNvSpPr/>
          <p:nvPr/>
        </p:nvSpPr>
        <p:spPr>
          <a:xfrm>
            <a:off x="4126778" y="4678795"/>
            <a:ext cx="663203" cy="48766"/>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78" name="Curved Connector 477"/>
          <p:cNvCxnSpPr>
            <a:stCxn id="334" idx="2"/>
            <a:endCxn id="237" idx="3"/>
          </p:cNvCxnSpPr>
          <p:nvPr/>
        </p:nvCxnSpPr>
        <p:spPr>
          <a:xfrm rot="5400000" flipH="1">
            <a:off x="2915914" y="4295917"/>
            <a:ext cx="353451" cy="911412"/>
          </a:xfrm>
          <a:prstGeom prst="curvedConnector4">
            <a:avLst>
              <a:gd name="adj1" fmla="val -64677"/>
              <a:gd name="adj2" fmla="val 762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a:stCxn id="238" idx="2"/>
            <a:endCxn id="237" idx="1"/>
          </p:cNvCxnSpPr>
          <p:nvPr/>
        </p:nvCxnSpPr>
        <p:spPr>
          <a:xfrm rot="5400000" flipH="1" flipV="1">
            <a:off x="1145144" y="4156668"/>
            <a:ext cx="152664" cy="989121"/>
          </a:xfrm>
          <a:prstGeom prst="curvedConnector4">
            <a:avLst>
              <a:gd name="adj1" fmla="val -149741"/>
              <a:gd name="adj2" fmla="val 816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1" name="TextBox 480"/>
          <p:cNvSpPr txBox="1"/>
          <p:nvPr/>
        </p:nvSpPr>
        <p:spPr>
          <a:xfrm>
            <a:off x="809435" y="4910477"/>
            <a:ext cx="618089" cy="246221"/>
          </a:xfrm>
          <a:prstGeom prst="rect">
            <a:avLst/>
          </a:prstGeom>
          <a:noFill/>
        </p:spPr>
        <p:txBody>
          <a:bodyPr wrap="square" rtlCol="0">
            <a:spAutoFit/>
          </a:bodyPr>
          <a:lstStyle/>
          <a:p>
            <a:r>
              <a:rPr lang="en-US" sz="1000" dirty="0" err="1" smtClean="0"/>
              <a:t>partOf</a:t>
            </a:r>
            <a:endParaRPr lang="en-US" sz="1000" dirty="0"/>
          </a:p>
        </p:txBody>
      </p:sp>
      <p:sp>
        <p:nvSpPr>
          <p:cNvPr id="482" name="TextBox 481"/>
          <p:cNvSpPr txBox="1"/>
          <p:nvPr/>
        </p:nvSpPr>
        <p:spPr>
          <a:xfrm>
            <a:off x="2928658" y="5111954"/>
            <a:ext cx="618089" cy="246221"/>
          </a:xfrm>
          <a:prstGeom prst="rect">
            <a:avLst/>
          </a:prstGeom>
          <a:noFill/>
        </p:spPr>
        <p:txBody>
          <a:bodyPr wrap="square" rtlCol="0">
            <a:spAutoFit/>
          </a:bodyPr>
          <a:lstStyle/>
          <a:p>
            <a:r>
              <a:rPr lang="en-US" sz="1000" dirty="0" err="1" smtClean="0"/>
              <a:t>partOf</a:t>
            </a:r>
            <a:endParaRPr lang="en-US" sz="1000" dirty="0"/>
          </a:p>
        </p:txBody>
      </p:sp>
      <p:sp>
        <p:nvSpPr>
          <p:cNvPr id="511" name="Freeform 510"/>
          <p:cNvSpPr/>
          <p:nvPr/>
        </p:nvSpPr>
        <p:spPr>
          <a:xfrm>
            <a:off x="4789981" y="2311098"/>
            <a:ext cx="3401036" cy="923034"/>
          </a:xfrm>
          <a:custGeom>
            <a:avLst/>
            <a:gdLst>
              <a:gd name="connsiteX0" fmla="*/ 0 w 3704734"/>
              <a:gd name="connsiteY0" fmla="*/ 904973 h 904973"/>
              <a:gd name="connsiteX1" fmla="*/ 2620652 w 3704734"/>
              <a:gd name="connsiteY1" fmla="*/ 754144 h 904973"/>
              <a:gd name="connsiteX2" fmla="*/ 3704734 w 3704734"/>
              <a:gd name="connsiteY2" fmla="*/ 0 h 904973"/>
            </a:gdLst>
            <a:ahLst/>
            <a:cxnLst>
              <a:cxn ang="0">
                <a:pos x="connsiteX0" y="connsiteY0"/>
              </a:cxn>
              <a:cxn ang="0">
                <a:pos x="connsiteX1" y="connsiteY1"/>
              </a:cxn>
              <a:cxn ang="0">
                <a:pos x="connsiteX2" y="connsiteY2"/>
              </a:cxn>
            </a:cxnLst>
            <a:rect l="l" t="t" r="r" b="b"/>
            <a:pathLst>
              <a:path w="3704734" h="904973">
                <a:moveTo>
                  <a:pt x="0" y="904973"/>
                </a:moveTo>
                <a:cubicBezTo>
                  <a:pt x="1001598" y="904973"/>
                  <a:pt x="2003196" y="904973"/>
                  <a:pt x="2620652" y="754144"/>
                </a:cubicBezTo>
                <a:cubicBezTo>
                  <a:pt x="3238108" y="603315"/>
                  <a:pt x="3561761" y="43992"/>
                  <a:pt x="370473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ight Arrow 511"/>
          <p:cNvSpPr/>
          <p:nvPr/>
        </p:nvSpPr>
        <p:spPr>
          <a:xfrm rot="18934533" flipV="1">
            <a:off x="8187481" y="2256598"/>
            <a:ext cx="63815" cy="7734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itle 1"/>
          <p:cNvSpPr>
            <a:spLocks noGrp="1"/>
          </p:cNvSpPr>
          <p:nvPr>
            <p:ph type="title"/>
          </p:nvPr>
        </p:nvSpPr>
        <p:spPr>
          <a:xfrm>
            <a:off x="4448125" y="5455676"/>
            <a:ext cx="2980800" cy="886926"/>
          </a:xfrm>
        </p:spPr>
        <p:txBody>
          <a:bodyPr>
            <a:noAutofit/>
          </a:bodyPr>
          <a:lstStyle/>
          <a:p>
            <a:pPr algn="ctr"/>
            <a:r>
              <a:rPr lang="en-US" sz="2400" i="1" dirty="0" smtClean="0">
                <a:solidFill>
                  <a:srgbClr val="FFFF00"/>
                </a:solidFill>
              </a:rPr>
              <a:t>Before revisions</a:t>
            </a:r>
            <a:endParaRPr lang="en-US" sz="2400" i="1" dirty="0">
              <a:solidFill>
                <a:srgbClr val="FFFF00"/>
              </a:solidFill>
            </a:endParaRPr>
          </a:p>
        </p:txBody>
      </p:sp>
    </p:spTree>
    <p:extLst>
      <p:ext uri="{BB962C8B-B14F-4D97-AF65-F5344CB8AC3E}">
        <p14:creationId xmlns:p14="http://schemas.microsoft.com/office/powerpoint/2010/main" val="4157474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01996" y="732606"/>
            <a:ext cx="1166323" cy="408891"/>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process</a:t>
            </a:r>
            <a:endParaRPr lang="en-US" sz="1100" dirty="0">
              <a:solidFill>
                <a:schemeClr val="tx1"/>
              </a:solidFill>
            </a:endParaRPr>
          </a:p>
        </p:txBody>
      </p:sp>
      <p:sp>
        <p:nvSpPr>
          <p:cNvPr id="17" name="Rounded Rectangle 16"/>
          <p:cNvSpPr/>
          <p:nvPr/>
        </p:nvSpPr>
        <p:spPr>
          <a:xfrm>
            <a:off x="6251550" y="317099"/>
            <a:ext cx="1493299" cy="58922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independent continuant</a:t>
            </a:r>
            <a:endParaRPr lang="en-US" sz="1100" dirty="0">
              <a:solidFill>
                <a:schemeClr val="tx1"/>
              </a:solidFill>
            </a:endParaRPr>
          </a:p>
        </p:txBody>
      </p:sp>
      <p:sp>
        <p:nvSpPr>
          <p:cNvPr id="18" name="Rounded Rectangle 17"/>
          <p:cNvSpPr/>
          <p:nvPr/>
        </p:nvSpPr>
        <p:spPr>
          <a:xfrm>
            <a:off x="9338261" y="211356"/>
            <a:ext cx="1169010" cy="664322"/>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Specifically dependent continuant</a:t>
            </a:r>
            <a:endParaRPr lang="en-US" sz="1050" dirty="0">
              <a:solidFill>
                <a:schemeClr val="tx1"/>
              </a:solidFill>
            </a:endParaRPr>
          </a:p>
        </p:txBody>
      </p:sp>
      <p:sp>
        <p:nvSpPr>
          <p:cNvPr id="26" name="Rounded Rectangle 25"/>
          <p:cNvSpPr/>
          <p:nvPr/>
        </p:nvSpPr>
        <p:spPr>
          <a:xfrm>
            <a:off x="10997866" y="1948115"/>
            <a:ext cx="1026065" cy="52081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Realizable entity</a:t>
            </a:r>
            <a:endParaRPr lang="en-US" sz="1100" dirty="0">
              <a:solidFill>
                <a:schemeClr val="tx1"/>
              </a:solidFill>
            </a:endParaRPr>
          </a:p>
        </p:txBody>
      </p:sp>
      <p:cxnSp>
        <p:nvCxnSpPr>
          <p:cNvPr id="29" name="Straight Arrow Connector 28"/>
          <p:cNvCxnSpPr>
            <a:stCxn id="26" idx="0"/>
            <a:endCxn id="18" idx="2"/>
          </p:cNvCxnSpPr>
          <p:nvPr/>
        </p:nvCxnSpPr>
        <p:spPr>
          <a:xfrm flipH="1" flipV="1">
            <a:off x="9922766" y="875678"/>
            <a:ext cx="1588133" cy="107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994177" y="2993088"/>
            <a:ext cx="1029754" cy="479875"/>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disposition</a:t>
            </a:r>
            <a:endParaRPr lang="en-US" sz="1100" dirty="0">
              <a:solidFill>
                <a:schemeClr val="tx1"/>
              </a:solidFill>
            </a:endParaRPr>
          </a:p>
        </p:txBody>
      </p:sp>
      <p:sp>
        <p:nvSpPr>
          <p:cNvPr id="36" name="Rounded Rectangle 35"/>
          <p:cNvSpPr/>
          <p:nvPr/>
        </p:nvSpPr>
        <p:spPr>
          <a:xfrm>
            <a:off x="9058692" y="3015416"/>
            <a:ext cx="1149735" cy="420224"/>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quality</a:t>
            </a:r>
            <a:endParaRPr lang="en-US" sz="1100" dirty="0">
              <a:solidFill>
                <a:schemeClr val="tx1"/>
              </a:solidFill>
            </a:endParaRPr>
          </a:p>
        </p:txBody>
      </p:sp>
      <p:cxnSp>
        <p:nvCxnSpPr>
          <p:cNvPr id="44" name="Straight Arrow Connector 43"/>
          <p:cNvCxnSpPr>
            <a:stCxn id="35" idx="0"/>
            <a:endCxn id="26" idx="2"/>
          </p:cNvCxnSpPr>
          <p:nvPr/>
        </p:nvCxnSpPr>
        <p:spPr>
          <a:xfrm flipV="1">
            <a:off x="11509054" y="2468925"/>
            <a:ext cx="1845" cy="52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19073" y="1019023"/>
            <a:ext cx="1166323" cy="408891"/>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organism</a:t>
            </a:r>
            <a:endParaRPr lang="en-US" sz="1100" dirty="0">
              <a:solidFill>
                <a:schemeClr val="tx1"/>
              </a:solidFill>
            </a:endParaRPr>
          </a:p>
        </p:txBody>
      </p:sp>
      <p:sp>
        <p:nvSpPr>
          <p:cNvPr id="49" name="Rounded Rectangle 48"/>
          <p:cNvSpPr/>
          <p:nvPr/>
        </p:nvSpPr>
        <p:spPr>
          <a:xfrm>
            <a:off x="1751730" y="1641311"/>
            <a:ext cx="849512" cy="508945"/>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bodily process</a:t>
            </a:r>
            <a:endParaRPr lang="en-US" sz="1100" dirty="0">
              <a:solidFill>
                <a:schemeClr val="tx1"/>
              </a:solidFill>
            </a:endParaRPr>
          </a:p>
        </p:txBody>
      </p:sp>
      <p:sp>
        <p:nvSpPr>
          <p:cNvPr id="50" name="Rounded Rectangle 49"/>
          <p:cNvSpPr/>
          <p:nvPr/>
        </p:nvSpPr>
        <p:spPr>
          <a:xfrm>
            <a:off x="3224245" y="2362843"/>
            <a:ext cx="1166323" cy="408891"/>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behavior</a:t>
            </a:r>
            <a:endParaRPr lang="en-US" sz="1200" dirty="0">
              <a:solidFill>
                <a:schemeClr val="tx1"/>
              </a:solidFill>
            </a:endParaRPr>
          </a:p>
        </p:txBody>
      </p:sp>
      <p:sp>
        <p:nvSpPr>
          <p:cNvPr id="51" name="Rounded Rectangle 50"/>
          <p:cNvSpPr/>
          <p:nvPr/>
        </p:nvSpPr>
        <p:spPr>
          <a:xfrm>
            <a:off x="5837721" y="1734309"/>
            <a:ext cx="1639339" cy="78133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functioning related anatomical structure</a:t>
            </a:r>
            <a:endParaRPr lang="en-US" sz="1100" dirty="0">
              <a:solidFill>
                <a:schemeClr val="tx1"/>
              </a:solidFill>
            </a:endParaRPr>
          </a:p>
        </p:txBody>
      </p:sp>
      <p:sp>
        <p:nvSpPr>
          <p:cNvPr id="52" name="Rounded Rectangle 51"/>
          <p:cNvSpPr/>
          <p:nvPr/>
        </p:nvSpPr>
        <p:spPr>
          <a:xfrm>
            <a:off x="7923880" y="1555456"/>
            <a:ext cx="1657291" cy="71241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cognitive representation</a:t>
            </a:r>
            <a:endParaRPr lang="en-US" sz="1100" dirty="0">
              <a:solidFill>
                <a:schemeClr val="tx1"/>
              </a:solidFill>
            </a:endParaRPr>
          </a:p>
        </p:txBody>
      </p:sp>
      <p:cxnSp>
        <p:nvCxnSpPr>
          <p:cNvPr id="57" name="Straight Arrow Connector 56"/>
          <p:cNvCxnSpPr>
            <a:stCxn id="48" idx="0"/>
            <a:endCxn id="17" idx="1"/>
          </p:cNvCxnSpPr>
          <p:nvPr/>
        </p:nvCxnSpPr>
        <p:spPr>
          <a:xfrm flipV="1">
            <a:off x="4951439" y="616014"/>
            <a:ext cx="1300111" cy="40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0"/>
            <a:endCxn id="17" idx="2"/>
          </p:cNvCxnSpPr>
          <p:nvPr/>
        </p:nvCxnSpPr>
        <p:spPr>
          <a:xfrm flipV="1">
            <a:off x="6657391" y="906319"/>
            <a:ext cx="340809" cy="8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 idx="0"/>
            <a:endCxn id="18" idx="2"/>
          </p:cNvCxnSpPr>
          <p:nvPr/>
        </p:nvCxnSpPr>
        <p:spPr>
          <a:xfrm flipV="1">
            <a:off x="8752526" y="875678"/>
            <a:ext cx="1170240" cy="67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36" idx="3"/>
            <a:endCxn id="18" idx="2"/>
          </p:cNvCxnSpPr>
          <p:nvPr/>
        </p:nvCxnSpPr>
        <p:spPr>
          <a:xfrm flipH="1" flipV="1">
            <a:off x="9922766" y="875678"/>
            <a:ext cx="285661" cy="2349850"/>
          </a:xfrm>
          <a:prstGeom prst="curvedConnector4">
            <a:avLst>
              <a:gd name="adj1" fmla="val -80025"/>
              <a:gd name="adj2" fmla="val 5447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99107" y="546138"/>
            <a:ext cx="1307953" cy="452388"/>
          </a:xfrm>
          <a:prstGeom prst="roundRect">
            <a:avLst/>
          </a:prstGeom>
          <a:solidFill>
            <a:schemeClr val="bg1"/>
          </a:solidFill>
          <a:ln w="38100">
            <a:solidFill>
              <a:srgbClr val="FF0000"/>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smtClean="0">
                <a:solidFill>
                  <a:schemeClr val="tx1"/>
                </a:solidFill>
              </a:rPr>
              <a:t>Other ontologies (OGMS, etc.)</a:t>
            </a:r>
            <a:endParaRPr lang="en-US" sz="1100" dirty="0">
              <a:solidFill>
                <a:schemeClr val="tx1"/>
              </a:solidFill>
            </a:endParaRPr>
          </a:p>
        </p:txBody>
      </p:sp>
      <p:sp>
        <p:nvSpPr>
          <p:cNvPr id="111" name="Rounded Rectangle 110"/>
          <p:cNvSpPr/>
          <p:nvPr/>
        </p:nvSpPr>
        <p:spPr>
          <a:xfrm>
            <a:off x="93162" y="83441"/>
            <a:ext cx="1314633" cy="337445"/>
          </a:xfrm>
          <a:prstGeom prst="roundRect">
            <a:avLst/>
          </a:prstGeom>
          <a:solidFill>
            <a:schemeClr val="bg1"/>
          </a:solid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BFO fragment</a:t>
            </a:r>
            <a:endParaRPr lang="en-US" sz="1100" dirty="0">
              <a:solidFill>
                <a:schemeClr val="tx1"/>
              </a:solidFill>
            </a:endParaRPr>
          </a:p>
        </p:txBody>
      </p:sp>
      <p:sp>
        <p:nvSpPr>
          <p:cNvPr id="112" name="Rounded Rectangle 111"/>
          <p:cNvSpPr/>
          <p:nvPr/>
        </p:nvSpPr>
        <p:spPr>
          <a:xfrm>
            <a:off x="92826" y="1097417"/>
            <a:ext cx="1321311" cy="337445"/>
          </a:xfrm>
          <a:prstGeom prst="roundRect">
            <a:avLst/>
          </a:prstGeom>
          <a:solidFill>
            <a:schemeClr val="bg1"/>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MF fragment</a:t>
            </a:r>
            <a:endParaRPr lang="en-US" sz="1100" dirty="0">
              <a:solidFill>
                <a:schemeClr val="tx1"/>
              </a:solidFill>
            </a:endParaRPr>
          </a:p>
        </p:txBody>
      </p:sp>
      <p:cxnSp>
        <p:nvCxnSpPr>
          <p:cNvPr id="114" name="Straight Arrow Connector 113"/>
          <p:cNvCxnSpPr>
            <a:stCxn id="50" idx="0"/>
            <a:endCxn id="16" idx="2"/>
          </p:cNvCxnSpPr>
          <p:nvPr/>
        </p:nvCxnSpPr>
        <p:spPr>
          <a:xfrm flipH="1" flipV="1">
            <a:off x="3185158" y="1141497"/>
            <a:ext cx="622249" cy="122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782919" y="2958105"/>
            <a:ext cx="807790" cy="399353"/>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process</a:t>
            </a:r>
            <a:endParaRPr lang="en-US" sz="1100" dirty="0">
              <a:solidFill>
                <a:schemeClr val="tx1"/>
              </a:solidFill>
            </a:endParaRPr>
          </a:p>
        </p:txBody>
      </p:sp>
      <p:cxnSp>
        <p:nvCxnSpPr>
          <p:cNvPr id="119" name="Straight Arrow Connector 118"/>
          <p:cNvCxnSpPr>
            <a:stCxn id="117" idx="0"/>
            <a:endCxn id="49" idx="2"/>
          </p:cNvCxnSpPr>
          <p:nvPr/>
        </p:nvCxnSpPr>
        <p:spPr>
          <a:xfrm flipH="1" flipV="1">
            <a:off x="2176486" y="2150256"/>
            <a:ext cx="10328"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9" idx="0"/>
            <a:endCxn id="16" idx="1"/>
          </p:cNvCxnSpPr>
          <p:nvPr/>
        </p:nvCxnSpPr>
        <p:spPr>
          <a:xfrm flipV="1">
            <a:off x="2176486" y="937052"/>
            <a:ext cx="425510" cy="70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5615033" y="3295302"/>
            <a:ext cx="1323670" cy="599030"/>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Behavior inducing state</a:t>
            </a:r>
            <a:endParaRPr lang="en-US" sz="1100" dirty="0">
              <a:solidFill>
                <a:schemeClr val="tx1"/>
              </a:solidFill>
            </a:endParaRPr>
          </a:p>
        </p:txBody>
      </p:sp>
      <p:sp>
        <p:nvSpPr>
          <p:cNvPr id="133" name="Rounded Rectangle 132"/>
          <p:cNvSpPr/>
          <p:nvPr/>
        </p:nvSpPr>
        <p:spPr>
          <a:xfrm>
            <a:off x="8165550" y="3919497"/>
            <a:ext cx="1013802" cy="469314"/>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disposition</a:t>
            </a:r>
            <a:endParaRPr lang="en-US" sz="1100" dirty="0">
              <a:solidFill>
                <a:schemeClr val="tx1"/>
              </a:solidFill>
            </a:endParaRPr>
          </a:p>
        </p:txBody>
      </p:sp>
      <p:cxnSp>
        <p:nvCxnSpPr>
          <p:cNvPr id="141" name="Straight Arrow Connector 140"/>
          <p:cNvCxnSpPr>
            <a:stCxn id="133" idx="3"/>
            <a:endCxn id="35" idx="1"/>
          </p:cNvCxnSpPr>
          <p:nvPr/>
        </p:nvCxnSpPr>
        <p:spPr>
          <a:xfrm flipV="1">
            <a:off x="9179352" y="3233026"/>
            <a:ext cx="1814825" cy="9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32" idx="3"/>
            <a:endCxn id="36" idx="1"/>
          </p:cNvCxnSpPr>
          <p:nvPr/>
        </p:nvCxnSpPr>
        <p:spPr>
          <a:xfrm flipV="1">
            <a:off x="6938703" y="3225528"/>
            <a:ext cx="2119989" cy="369289"/>
          </a:xfrm>
          <a:prstGeom prst="curvedConnector3">
            <a:avLst>
              <a:gd name="adj1" fmla="val 606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0"/>
          </p:cNvCxnSpPr>
          <p:nvPr/>
        </p:nvCxnSpPr>
        <p:spPr>
          <a:xfrm flipV="1">
            <a:off x="3807407" y="1948115"/>
            <a:ext cx="499139" cy="414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63" idx="0"/>
            <a:endCxn id="48" idx="2"/>
          </p:cNvCxnSpPr>
          <p:nvPr/>
        </p:nvCxnSpPr>
        <p:spPr>
          <a:xfrm flipV="1">
            <a:off x="4460218" y="1427914"/>
            <a:ext cx="342017" cy="3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51" idx="1"/>
          </p:cNvCxnSpPr>
          <p:nvPr/>
        </p:nvCxnSpPr>
        <p:spPr>
          <a:xfrm flipH="1" flipV="1">
            <a:off x="5584737" y="1986813"/>
            <a:ext cx="252984" cy="13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64" idx="0"/>
            <a:endCxn id="48" idx="2"/>
          </p:cNvCxnSpPr>
          <p:nvPr/>
        </p:nvCxnSpPr>
        <p:spPr>
          <a:xfrm flipH="1" flipV="1">
            <a:off x="4802235" y="1427914"/>
            <a:ext cx="548619" cy="415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010557" y="1738648"/>
            <a:ext cx="899322" cy="230832"/>
          </a:xfrm>
          <a:prstGeom prst="rect">
            <a:avLst/>
          </a:prstGeom>
          <a:noFill/>
        </p:spPr>
        <p:txBody>
          <a:bodyPr wrap="square" rtlCol="0">
            <a:spAutoFit/>
          </a:bodyPr>
          <a:lstStyle/>
          <a:p>
            <a:r>
              <a:rPr lang="en-US" sz="900" dirty="0" err="1" smtClean="0"/>
              <a:t>hasAgent</a:t>
            </a:r>
            <a:endParaRPr lang="en-US" sz="900" dirty="0"/>
          </a:p>
        </p:txBody>
      </p:sp>
      <p:sp>
        <p:nvSpPr>
          <p:cNvPr id="164" name="TextBox 163"/>
          <p:cNvSpPr txBox="1"/>
          <p:nvPr/>
        </p:nvSpPr>
        <p:spPr>
          <a:xfrm>
            <a:off x="5041809" y="1843423"/>
            <a:ext cx="618089" cy="246221"/>
          </a:xfrm>
          <a:prstGeom prst="rect">
            <a:avLst/>
          </a:prstGeom>
          <a:noFill/>
        </p:spPr>
        <p:txBody>
          <a:bodyPr wrap="square" rtlCol="0">
            <a:spAutoFit/>
          </a:bodyPr>
          <a:lstStyle/>
          <a:p>
            <a:r>
              <a:rPr lang="en-US" sz="1000" dirty="0" err="1" smtClean="0"/>
              <a:t>partOf</a:t>
            </a:r>
            <a:endParaRPr lang="en-US" sz="1000" dirty="0"/>
          </a:p>
        </p:txBody>
      </p:sp>
      <p:cxnSp>
        <p:nvCxnSpPr>
          <p:cNvPr id="165" name="Straight Connector 164"/>
          <p:cNvCxnSpPr>
            <a:stCxn id="117" idx="3"/>
            <a:endCxn id="169" idx="1"/>
          </p:cNvCxnSpPr>
          <p:nvPr/>
        </p:nvCxnSpPr>
        <p:spPr>
          <a:xfrm>
            <a:off x="2590709" y="3157782"/>
            <a:ext cx="1229830" cy="6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132" idx="1"/>
          </p:cNvCxnSpPr>
          <p:nvPr/>
        </p:nvCxnSpPr>
        <p:spPr>
          <a:xfrm>
            <a:off x="4822359" y="3521280"/>
            <a:ext cx="792674" cy="73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51" idx="2"/>
          </p:cNvCxnSpPr>
          <p:nvPr/>
        </p:nvCxnSpPr>
        <p:spPr>
          <a:xfrm flipH="1" flipV="1">
            <a:off x="6657391" y="2515648"/>
            <a:ext cx="281312" cy="21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70" idx="2"/>
            <a:endCxn id="133" idx="0"/>
          </p:cNvCxnSpPr>
          <p:nvPr/>
        </p:nvCxnSpPr>
        <p:spPr>
          <a:xfrm>
            <a:off x="7045966" y="2897839"/>
            <a:ext cx="1626485" cy="1021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820539" y="3097582"/>
            <a:ext cx="1092775" cy="246221"/>
          </a:xfrm>
          <a:prstGeom prst="rect">
            <a:avLst/>
          </a:prstGeom>
          <a:noFill/>
        </p:spPr>
        <p:txBody>
          <a:bodyPr wrap="square" rtlCol="0">
            <a:spAutoFit/>
          </a:bodyPr>
          <a:lstStyle/>
          <a:p>
            <a:r>
              <a:rPr lang="en-US" sz="1000" dirty="0" err="1" smtClean="0"/>
              <a:t>hasParticipant</a:t>
            </a:r>
            <a:endParaRPr lang="en-US" sz="1000" dirty="0"/>
          </a:p>
        </p:txBody>
      </p:sp>
      <p:sp>
        <p:nvSpPr>
          <p:cNvPr id="170" name="TextBox 169"/>
          <p:cNvSpPr txBox="1"/>
          <p:nvPr/>
        </p:nvSpPr>
        <p:spPr>
          <a:xfrm>
            <a:off x="6663007" y="2651618"/>
            <a:ext cx="765918" cy="246221"/>
          </a:xfrm>
          <a:prstGeom prst="rect">
            <a:avLst/>
          </a:prstGeom>
          <a:noFill/>
        </p:spPr>
        <p:txBody>
          <a:bodyPr wrap="square" rtlCol="0">
            <a:spAutoFit/>
          </a:bodyPr>
          <a:lstStyle/>
          <a:p>
            <a:r>
              <a:rPr lang="en-US" sz="1000" dirty="0" err="1" smtClean="0"/>
              <a:t>bearerOf</a:t>
            </a:r>
            <a:endParaRPr lang="en-US" sz="1000" dirty="0"/>
          </a:p>
        </p:txBody>
      </p:sp>
      <p:cxnSp>
        <p:nvCxnSpPr>
          <p:cNvPr id="185" name="Straight Connector 184"/>
          <p:cNvCxnSpPr>
            <a:stCxn id="117" idx="3"/>
            <a:endCxn id="190" idx="1"/>
          </p:cNvCxnSpPr>
          <p:nvPr/>
        </p:nvCxnSpPr>
        <p:spPr>
          <a:xfrm>
            <a:off x="2590709" y="3157782"/>
            <a:ext cx="1238814" cy="354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829523" y="3388820"/>
            <a:ext cx="1121741" cy="246221"/>
          </a:xfrm>
          <a:prstGeom prst="rect">
            <a:avLst/>
          </a:prstGeom>
          <a:noFill/>
        </p:spPr>
        <p:txBody>
          <a:bodyPr wrap="square" rtlCol="0">
            <a:spAutoFit/>
          </a:bodyPr>
          <a:lstStyle/>
          <a:p>
            <a:r>
              <a:rPr lang="en-US" sz="1000" dirty="0" err="1" smtClean="0"/>
              <a:t>hasParticipant</a:t>
            </a:r>
            <a:endParaRPr lang="en-US" sz="1000" dirty="0"/>
          </a:p>
        </p:txBody>
      </p:sp>
      <p:sp>
        <p:nvSpPr>
          <p:cNvPr id="205" name="Freeform 204"/>
          <p:cNvSpPr/>
          <p:nvPr/>
        </p:nvSpPr>
        <p:spPr>
          <a:xfrm>
            <a:off x="2184160" y="3367434"/>
            <a:ext cx="2725719" cy="770514"/>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6" name="TextBox 205"/>
          <p:cNvSpPr txBox="1"/>
          <p:nvPr/>
        </p:nvSpPr>
        <p:spPr>
          <a:xfrm>
            <a:off x="4824374" y="3993152"/>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209" name="Straight Arrow Connector 208"/>
          <p:cNvCxnSpPr>
            <a:stCxn id="206" idx="3"/>
            <a:endCxn id="133" idx="1"/>
          </p:cNvCxnSpPr>
          <p:nvPr/>
        </p:nvCxnSpPr>
        <p:spPr>
          <a:xfrm>
            <a:off x="5877331" y="4116263"/>
            <a:ext cx="2288219" cy="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7" name="Rounded Rectangle 186"/>
          <p:cNvSpPr/>
          <p:nvPr/>
        </p:nvSpPr>
        <p:spPr>
          <a:xfrm>
            <a:off x="8907245" y="4523866"/>
            <a:ext cx="1015229" cy="346738"/>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solidFill>
                  <a:schemeClr val="tx1"/>
                </a:solidFill>
              </a:rPr>
              <a:t>memory</a:t>
            </a:r>
            <a:endParaRPr lang="en-US" sz="1050" dirty="0">
              <a:solidFill>
                <a:schemeClr val="tx1"/>
              </a:solidFill>
            </a:endParaRPr>
          </a:p>
        </p:txBody>
      </p:sp>
      <p:cxnSp>
        <p:nvCxnSpPr>
          <p:cNvPr id="188" name="Straight Arrow Connector 187"/>
          <p:cNvCxnSpPr>
            <a:stCxn id="187" idx="0"/>
            <a:endCxn id="133" idx="2"/>
          </p:cNvCxnSpPr>
          <p:nvPr/>
        </p:nvCxnSpPr>
        <p:spPr>
          <a:xfrm flipH="1" flipV="1">
            <a:off x="8672451" y="4388811"/>
            <a:ext cx="742409" cy="135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476478" y="2867873"/>
            <a:ext cx="495101"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32364" y="2827418"/>
            <a:ext cx="493853" cy="246221"/>
          </a:xfrm>
          <a:prstGeom prst="rect">
            <a:avLst/>
          </a:prstGeom>
          <a:noFill/>
        </p:spPr>
        <p:txBody>
          <a:bodyPr wrap="square" rtlCol="0">
            <a:spAutoFit/>
          </a:bodyPr>
          <a:lstStyle/>
          <a:p>
            <a:r>
              <a:rPr lang="en-US" sz="1000" dirty="0"/>
              <a:t>i</a:t>
            </a:r>
            <a:r>
              <a:rPr lang="en-US" sz="1000" dirty="0" smtClean="0"/>
              <a:t>s_a</a:t>
            </a:r>
            <a:endParaRPr lang="en-US" sz="1000" dirty="0"/>
          </a:p>
        </p:txBody>
      </p:sp>
      <p:sp>
        <p:nvSpPr>
          <p:cNvPr id="224" name="Rounded Rectangle 223"/>
          <p:cNvSpPr/>
          <p:nvPr/>
        </p:nvSpPr>
        <p:spPr>
          <a:xfrm>
            <a:off x="127804" y="2262866"/>
            <a:ext cx="125152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 Revisions</a:t>
            </a:r>
            <a:endParaRPr lang="en-US" sz="1100" dirty="0">
              <a:solidFill>
                <a:schemeClr val="tx1"/>
              </a:solidFill>
            </a:endParaRPr>
          </a:p>
        </p:txBody>
      </p:sp>
      <p:sp>
        <p:nvSpPr>
          <p:cNvPr id="236" name="Rounded Rectangle 235"/>
          <p:cNvSpPr/>
          <p:nvPr/>
        </p:nvSpPr>
        <p:spPr>
          <a:xfrm>
            <a:off x="127804" y="1635203"/>
            <a:ext cx="125152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MF-EMO frag.</a:t>
            </a:r>
            <a:endParaRPr lang="en-US" sz="1100" dirty="0">
              <a:solidFill>
                <a:schemeClr val="tx1"/>
              </a:solidFill>
            </a:endParaRPr>
          </a:p>
        </p:txBody>
      </p:sp>
      <p:sp>
        <p:nvSpPr>
          <p:cNvPr id="237" name="Rounded Rectangle 236"/>
          <p:cNvSpPr/>
          <p:nvPr/>
        </p:nvSpPr>
        <p:spPr>
          <a:xfrm>
            <a:off x="1716037" y="4370451"/>
            <a:ext cx="920897"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 process</a:t>
            </a:r>
          </a:p>
        </p:txBody>
      </p:sp>
      <p:sp>
        <p:nvSpPr>
          <p:cNvPr id="238" name="Rounded Rectangle 237"/>
          <p:cNvSpPr/>
          <p:nvPr/>
        </p:nvSpPr>
        <p:spPr>
          <a:xfrm>
            <a:off x="101155" y="4173370"/>
            <a:ext cx="1251522" cy="5541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Emotional</a:t>
            </a:r>
          </a:p>
          <a:p>
            <a:pPr algn="ctr"/>
            <a:r>
              <a:rPr lang="en-US" sz="1100" dirty="0" smtClean="0">
                <a:solidFill>
                  <a:schemeClr val="tx1"/>
                </a:solidFill>
              </a:rPr>
              <a:t>behavioral  process</a:t>
            </a:r>
          </a:p>
        </p:txBody>
      </p:sp>
      <p:cxnSp>
        <p:nvCxnSpPr>
          <p:cNvPr id="239" name="Straight Arrow Connector 238"/>
          <p:cNvCxnSpPr>
            <a:stCxn id="237" idx="0"/>
            <a:endCxn id="117" idx="2"/>
          </p:cNvCxnSpPr>
          <p:nvPr/>
        </p:nvCxnSpPr>
        <p:spPr>
          <a:xfrm flipV="1">
            <a:off x="2176486" y="3357458"/>
            <a:ext cx="10328" cy="10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a:stCxn id="238" idx="0"/>
          </p:cNvCxnSpPr>
          <p:nvPr/>
        </p:nvCxnSpPr>
        <p:spPr>
          <a:xfrm rot="5400000" flipH="1" flipV="1">
            <a:off x="242911" y="2634261"/>
            <a:ext cx="2023114" cy="10551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4" name="Rounded Rectangle 253"/>
          <p:cNvSpPr/>
          <p:nvPr/>
        </p:nvSpPr>
        <p:spPr>
          <a:xfrm>
            <a:off x="6692601" y="4887112"/>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Attitude</a:t>
            </a:r>
            <a:endParaRPr lang="en-US" sz="1050" dirty="0">
              <a:solidFill>
                <a:schemeClr val="tx1"/>
              </a:solidFill>
            </a:endParaRPr>
          </a:p>
        </p:txBody>
      </p:sp>
      <p:cxnSp>
        <p:nvCxnSpPr>
          <p:cNvPr id="255" name="Straight Arrow Connector 254"/>
          <p:cNvCxnSpPr>
            <a:stCxn id="254" idx="0"/>
            <a:endCxn id="133" idx="2"/>
          </p:cNvCxnSpPr>
          <p:nvPr/>
        </p:nvCxnSpPr>
        <p:spPr>
          <a:xfrm flipV="1">
            <a:off x="7200216" y="4388811"/>
            <a:ext cx="1472235" cy="498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Rounded Rectangle 255"/>
          <p:cNvSpPr/>
          <p:nvPr/>
        </p:nvSpPr>
        <p:spPr>
          <a:xfrm>
            <a:off x="5481278" y="556247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Self-esteem</a:t>
            </a:r>
            <a:endParaRPr lang="en-US" sz="1050" dirty="0">
              <a:solidFill>
                <a:schemeClr val="tx1"/>
              </a:solidFill>
            </a:endParaRPr>
          </a:p>
        </p:txBody>
      </p:sp>
      <p:cxnSp>
        <p:nvCxnSpPr>
          <p:cNvPr id="257" name="Straight Arrow Connector 256"/>
          <p:cNvCxnSpPr>
            <a:stCxn id="256" idx="0"/>
            <a:endCxn id="254" idx="2"/>
          </p:cNvCxnSpPr>
          <p:nvPr/>
        </p:nvCxnSpPr>
        <p:spPr>
          <a:xfrm flipV="1">
            <a:off x="5756664" y="5296003"/>
            <a:ext cx="1443552" cy="26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Rounded Rectangle 257"/>
          <p:cNvSpPr/>
          <p:nvPr/>
        </p:nvSpPr>
        <p:spPr>
          <a:xfrm>
            <a:off x="6702389" y="5577795"/>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attitude</a:t>
            </a:r>
            <a:endParaRPr lang="en-US" sz="1050" dirty="0">
              <a:solidFill>
                <a:schemeClr val="tx1"/>
              </a:solidFill>
            </a:endParaRPr>
          </a:p>
        </p:txBody>
      </p:sp>
      <p:cxnSp>
        <p:nvCxnSpPr>
          <p:cNvPr id="259" name="Straight Arrow Connector 258"/>
          <p:cNvCxnSpPr>
            <a:stCxn id="258" idx="0"/>
            <a:endCxn id="254" idx="2"/>
          </p:cNvCxnSpPr>
          <p:nvPr/>
        </p:nvCxnSpPr>
        <p:spPr>
          <a:xfrm flipH="1" flipV="1">
            <a:off x="7200216" y="5296003"/>
            <a:ext cx="9788" cy="28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Rounded Rectangle 294"/>
          <p:cNvSpPr/>
          <p:nvPr/>
        </p:nvSpPr>
        <p:spPr>
          <a:xfrm>
            <a:off x="4258957" y="6214720"/>
            <a:ext cx="958883"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Explicit self-esteem</a:t>
            </a:r>
            <a:endParaRPr lang="en-US" sz="1050" dirty="0">
              <a:solidFill>
                <a:schemeClr val="tx1"/>
              </a:solidFill>
            </a:endParaRPr>
          </a:p>
        </p:txBody>
      </p:sp>
      <p:cxnSp>
        <p:nvCxnSpPr>
          <p:cNvPr id="296" name="Straight Arrow Connector 295"/>
          <p:cNvCxnSpPr>
            <a:stCxn id="295" idx="0"/>
            <a:endCxn id="256" idx="2"/>
          </p:cNvCxnSpPr>
          <p:nvPr/>
        </p:nvCxnSpPr>
        <p:spPr>
          <a:xfrm flipV="1">
            <a:off x="4738399" y="5971368"/>
            <a:ext cx="125049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7" name="Rounded Rectangle 296"/>
          <p:cNvSpPr/>
          <p:nvPr/>
        </p:nvSpPr>
        <p:spPr>
          <a:xfrm>
            <a:off x="5473023" y="6214720"/>
            <a:ext cx="102073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
            </a:r>
            <a:r>
              <a:rPr lang="en-US" sz="1050" dirty="0">
                <a:solidFill>
                  <a:schemeClr val="tx1"/>
                </a:solidFill>
              </a:rPr>
              <a:t>self-esteem</a:t>
            </a:r>
          </a:p>
        </p:txBody>
      </p:sp>
      <p:cxnSp>
        <p:nvCxnSpPr>
          <p:cNvPr id="298" name="Straight Arrow Connector 297"/>
          <p:cNvCxnSpPr>
            <a:stCxn id="297" idx="0"/>
            <a:endCxn id="256" idx="2"/>
          </p:cNvCxnSpPr>
          <p:nvPr/>
        </p:nvCxnSpPr>
        <p:spPr>
          <a:xfrm flipV="1">
            <a:off x="5983389" y="5971368"/>
            <a:ext cx="550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1" name="Rounded Rectangle 300"/>
          <p:cNvSpPr/>
          <p:nvPr/>
        </p:nvSpPr>
        <p:spPr>
          <a:xfrm>
            <a:off x="6732812" y="6214721"/>
            <a:ext cx="988914"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stereotype</a:t>
            </a:r>
            <a:endParaRPr lang="en-US" sz="1050" dirty="0">
              <a:solidFill>
                <a:schemeClr val="tx1"/>
              </a:solidFill>
            </a:endParaRPr>
          </a:p>
        </p:txBody>
      </p:sp>
      <p:cxnSp>
        <p:nvCxnSpPr>
          <p:cNvPr id="302" name="Straight Arrow Connector 301"/>
          <p:cNvCxnSpPr>
            <a:stCxn id="301" idx="0"/>
            <a:endCxn id="258" idx="2"/>
          </p:cNvCxnSpPr>
          <p:nvPr/>
        </p:nvCxnSpPr>
        <p:spPr>
          <a:xfrm flipH="1" flipV="1">
            <a:off x="7210004" y="5986686"/>
            <a:ext cx="17265" cy="22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4" name="Rounded Rectangle 333"/>
          <p:cNvSpPr/>
          <p:nvPr/>
        </p:nvSpPr>
        <p:spPr>
          <a:xfrm>
            <a:off x="3069045" y="4519457"/>
            <a:ext cx="95860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Appraisal process</a:t>
            </a:r>
          </a:p>
        </p:txBody>
      </p:sp>
      <p:cxnSp>
        <p:nvCxnSpPr>
          <p:cNvPr id="335" name="Straight Arrow Connector 334"/>
          <p:cNvCxnSpPr>
            <a:stCxn id="334" idx="0"/>
            <a:endCxn id="205" idx="0"/>
          </p:cNvCxnSpPr>
          <p:nvPr/>
        </p:nvCxnSpPr>
        <p:spPr>
          <a:xfrm flipH="1" flipV="1">
            <a:off x="2184160" y="3367434"/>
            <a:ext cx="1364186" cy="11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TextBox 356"/>
          <p:cNvSpPr txBox="1"/>
          <p:nvPr/>
        </p:nvSpPr>
        <p:spPr>
          <a:xfrm>
            <a:off x="2584867" y="1664942"/>
            <a:ext cx="794743" cy="230832"/>
          </a:xfrm>
          <a:prstGeom prst="rect">
            <a:avLst/>
          </a:prstGeom>
          <a:noFill/>
        </p:spPr>
        <p:txBody>
          <a:bodyPr wrap="square" rtlCol="0">
            <a:spAutoFit/>
          </a:bodyPr>
          <a:lstStyle/>
          <a:p>
            <a:r>
              <a:rPr lang="en-US" sz="900" dirty="0" err="1" smtClean="0"/>
              <a:t>hasAgent</a:t>
            </a:r>
            <a:endParaRPr lang="en-US" sz="900" dirty="0"/>
          </a:p>
        </p:txBody>
      </p:sp>
      <p:sp>
        <p:nvSpPr>
          <p:cNvPr id="361" name="Freeform 360"/>
          <p:cNvSpPr/>
          <p:nvPr/>
        </p:nvSpPr>
        <p:spPr>
          <a:xfrm rot="9330150" flipV="1">
            <a:off x="1955429" y="2079081"/>
            <a:ext cx="1491892" cy="2039645"/>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68" name="Curved Connector 367"/>
          <p:cNvCxnSpPr>
            <a:stCxn id="357" idx="0"/>
            <a:endCxn id="48" idx="1"/>
          </p:cNvCxnSpPr>
          <p:nvPr/>
        </p:nvCxnSpPr>
        <p:spPr>
          <a:xfrm rot="5400000" flipH="1" flipV="1">
            <a:off x="3379920" y="825789"/>
            <a:ext cx="441473" cy="12368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8" name="Rounded Rectangle 397"/>
          <p:cNvSpPr/>
          <p:nvPr/>
        </p:nvSpPr>
        <p:spPr>
          <a:xfrm>
            <a:off x="6380397" y="4378618"/>
            <a:ext cx="888391" cy="261768"/>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solidFill>
                  <a:schemeClr val="tx1"/>
                </a:solidFill>
              </a:rPr>
              <a:t>appraisal</a:t>
            </a:r>
            <a:endParaRPr lang="en-US" sz="1000" dirty="0">
              <a:solidFill>
                <a:schemeClr val="tx1"/>
              </a:solidFill>
            </a:endParaRPr>
          </a:p>
        </p:txBody>
      </p:sp>
      <p:cxnSp>
        <p:nvCxnSpPr>
          <p:cNvPr id="417" name="Straight Arrow Connector 416"/>
          <p:cNvCxnSpPr>
            <a:stCxn id="398" idx="0"/>
            <a:endCxn id="52" idx="2"/>
          </p:cNvCxnSpPr>
          <p:nvPr/>
        </p:nvCxnSpPr>
        <p:spPr>
          <a:xfrm flipV="1">
            <a:off x="6824593" y="2267875"/>
            <a:ext cx="1927933" cy="211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1" name="TextBox 440"/>
          <p:cNvSpPr txBox="1"/>
          <p:nvPr/>
        </p:nvSpPr>
        <p:spPr>
          <a:xfrm>
            <a:off x="4835570" y="4605131"/>
            <a:ext cx="892241" cy="246221"/>
          </a:xfrm>
          <a:prstGeom prst="rect">
            <a:avLst/>
          </a:prstGeom>
          <a:noFill/>
        </p:spPr>
        <p:txBody>
          <a:bodyPr wrap="square" rtlCol="0">
            <a:spAutoFit/>
          </a:bodyPr>
          <a:lstStyle/>
          <a:p>
            <a:r>
              <a:rPr lang="en-US" sz="1000" dirty="0" err="1" smtClean="0"/>
              <a:t>hasOutput</a:t>
            </a:r>
            <a:endParaRPr lang="en-US" sz="1000" dirty="0"/>
          </a:p>
        </p:txBody>
      </p:sp>
      <p:cxnSp>
        <p:nvCxnSpPr>
          <p:cNvPr id="442" name="Straight Arrow Connector 441"/>
          <p:cNvCxnSpPr>
            <a:stCxn id="441" idx="3"/>
            <a:endCxn id="398" idx="1"/>
          </p:cNvCxnSpPr>
          <p:nvPr/>
        </p:nvCxnSpPr>
        <p:spPr>
          <a:xfrm flipV="1">
            <a:off x="5727811" y="4509502"/>
            <a:ext cx="652586" cy="218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Freeform 448"/>
          <p:cNvSpPr/>
          <p:nvPr/>
        </p:nvSpPr>
        <p:spPr>
          <a:xfrm>
            <a:off x="4126778" y="4678795"/>
            <a:ext cx="663203" cy="48766"/>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4" name="TextBox 463"/>
          <p:cNvSpPr txBox="1"/>
          <p:nvPr/>
        </p:nvSpPr>
        <p:spPr>
          <a:xfrm>
            <a:off x="4698521" y="5039919"/>
            <a:ext cx="1052957" cy="246221"/>
          </a:xfrm>
          <a:prstGeom prst="rect">
            <a:avLst/>
          </a:prstGeom>
          <a:noFill/>
        </p:spPr>
        <p:txBody>
          <a:bodyPr wrap="square" rtlCol="0">
            <a:spAutoFit/>
          </a:bodyPr>
          <a:lstStyle/>
          <a:p>
            <a:r>
              <a:rPr lang="en-US" sz="1000" dirty="0" err="1" smtClean="0"/>
              <a:t>realizationOf</a:t>
            </a:r>
            <a:endParaRPr lang="en-US" sz="1000" dirty="0"/>
          </a:p>
        </p:txBody>
      </p:sp>
      <p:sp>
        <p:nvSpPr>
          <p:cNvPr id="466" name="Freeform 465"/>
          <p:cNvSpPr/>
          <p:nvPr/>
        </p:nvSpPr>
        <p:spPr>
          <a:xfrm>
            <a:off x="4070332" y="4941348"/>
            <a:ext cx="719649" cy="221682"/>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67" name="Straight Arrow Connector 466"/>
          <p:cNvCxnSpPr>
            <a:endCxn id="254" idx="1"/>
          </p:cNvCxnSpPr>
          <p:nvPr/>
        </p:nvCxnSpPr>
        <p:spPr>
          <a:xfrm flipV="1">
            <a:off x="5584737" y="5091558"/>
            <a:ext cx="1107864" cy="7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Curved Connector 477"/>
          <p:cNvCxnSpPr>
            <a:stCxn id="334" idx="2"/>
            <a:endCxn id="237" idx="3"/>
          </p:cNvCxnSpPr>
          <p:nvPr/>
        </p:nvCxnSpPr>
        <p:spPr>
          <a:xfrm rot="5400000" flipH="1">
            <a:off x="2915914" y="4295917"/>
            <a:ext cx="353451" cy="911412"/>
          </a:xfrm>
          <a:prstGeom prst="curvedConnector4">
            <a:avLst>
              <a:gd name="adj1" fmla="val -64677"/>
              <a:gd name="adj2" fmla="val 762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a:stCxn id="238" idx="2"/>
            <a:endCxn id="237" idx="1"/>
          </p:cNvCxnSpPr>
          <p:nvPr/>
        </p:nvCxnSpPr>
        <p:spPr>
          <a:xfrm rot="5400000" flipH="1" flipV="1">
            <a:off x="1145144" y="4156668"/>
            <a:ext cx="152664" cy="989121"/>
          </a:xfrm>
          <a:prstGeom prst="curvedConnector4">
            <a:avLst>
              <a:gd name="adj1" fmla="val -149741"/>
              <a:gd name="adj2" fmla="val 816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1" name="TextBox 480"/>
          <p:cNvSpPr txBox="1"/>
          <p:nvPr/>
        </p:nvSpPr>
        <p:spPr>
          <a:xfrm>
            <a:off x="809435" y="4910477"/>
            <a:ext cx="618089" cy="246221"/>
          </a:xfrm>
          <a:prstGeom prst="rect">
            <a:avLst/>
          </a:prstGeom>
          <a:noFill/>
        </p:spPr>
        <p:txBody>
          <a:bodyPr wrap="square" rtlCol="0">
            <a:spAutoFit/>
          </a:bodyPr>
          <a:lstStyle/>
          <a:p>
            <a:r>
              <a:rPr lang="en-US" sz="1000" dirty="0" err="1" smtClean="0"/>
              <a:t>partOf</a:t>
            </a:r>
            <a:endParaRPr lang="en-US" sz="1000" dirty="0"/>
          </a:p>
        </p:txBody>
      </p:sp>
      <p:sp>
        <p:nvSpPr>
          <p:cNvPr id="482" name="TextBox 481"/>
          <p:cNvSpPr txBox="1"/>
          <p:nvPr/>
        </p:nvSpPr>
        <p:spPr>
          <a:xfrm>
            <a:off x="2928658" y="5111954"/>
            <a:ext cx="618089" cy="246221"/>
          </a:xfrm>
          <a:prstGeom prst="rect">
            <a:avLst/>
          </a:prstGeom>
          <a:noFill/>
        </p:spPr>
        <p:txBody>
          <a:bodyPr wrap="square" rtlCol="0">
            <a:spAutoFit/>
          </a:bodyPr>
          <a:lstStyle/>
          <a:p>
            <a:r>
              <a:rPr lang="en-US" sz="1000" dirty="0" err="1" smtClean="0"/>
              <a:t>partOf</a:t>
            </a:r>
            <a:endParaRPr lang="en-US" sz="1000" dirty="0"/>
          </a:p>
        </p:txBody>
      </p:sp>
      <p:sp>
        <p:nvSpPr>
          <p:cNvPr id="511" name="Freeform 510"/>
          <p:cNvSpPr/>
          <p:nvPr/>
        </p:nvSpPr>
        <p:spPr>
          <a:xfrm>
            <a:off x="4789981" y="2311098"/>
            <a:ext cx="3401036" cy="923034"/>
          </a:xfrm>
          <a:custGeom>
            <a:avLst/>
            <a:gdLst>
              <a:gd name="connsiteX0" fmla="*/ 0 w 3704734"/>
              <a:gd name="connsiteY0" fmla="*/ 904973 h 904973"/>
              <a:gd name="connsiteX1" fmla="*/ 2620652 w 3704734"/>
              <a:gd name="connsiteY1" fmla="*/ 754144 h 904973"/>
              <a:gd name="connsiteX2" fmla="*/ 3704734 w 3704734"/>
              <a:gd name="connsiteY2" fmla="*/ 0 h 904973"/>
            </a:gdLst>
            <a:ahLst/>
            <a:cxnLst>
              <a:cxn ang="0">
                <a:pos x="connsiteX0" y="connsiteY0"/>
              </a:cxn>
              <a:cxn ang="0">
                <a:pos x="connsiteX1" y="connsiteY1"/>
              </a:cxn>
              <a:cxn ang="0">
                <a:pos x="connsiteX2" y="connsiteY2"/>
              </a:cxn>
            </a:cxnLst>
            <a:rect l="l" t="t" r="r" b="b"/>
            <a:pathLst>
              <a:path w="3704734" h="904973">
                <a:moveTo>
                  <a:pt x="0" y="904973"/>
                </a:moveTo>
                <a:cubicBezTo>
                  <a:pt x="1001598" y="904973"/>
                  <a:pt x="2003196" y="904973"/>
                  <a:pt x="2620652" y="754144"/>
                </a:cubicBezTo>
                <a:cubicBezTo>
                  <a:pt x="3238108" y="603315"/>
                  <a:pt x="3561761" y="43992"/>
                  <a:pt x="370473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ight Arrow 511"/>
          <p:cNvSpPr/>
          <p:nvPr/>
        </p:nvSpPr>
        <p:spPr>
          <a:xfrm rot="18934533" flipV="1">
            <a:off x="8187481" y="2256598"/>
            <a:ext cx="63815" cy="7734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4050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01996" y="732606"/>
            <a:ext cx="1166323" cy="408891"/>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process</a:t>
            </a:r>
            <a:endParaRPr lang="en-US" sz="1100" dirty="0">
              <a:solidFill>
                <a:schemeClr val="tx1"/>
              </a:solidFill>
            </a:endParaRPr>
          </a:p>
        </p:txBody>
      </p:sp>
      <p:sp>
        <p:nvSpPr>
          <p:cNvPr id="17" name="Rounded Rectangle 16"/>
          <p:cNvSpPr/>
          <p:nvPr/>
        </p:nvSpPr>
        <p:spPr>
          <a:xfrm>
            <a:off x="6251550" y="317099"/>
            <a:ext cx="1493299" cy="58922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independent continuant</a:t>
            </a:r>
            <a:endParaRPr lang="en-US" sz="1100" dirty="0">
              <a:solidFill>
                <a:schemeClr val="tx1"/>
              </a:solidFill>
            </a:endParaRPr>
          </a:p>
        </p:txBody>
      </p:sp>
      <p:sp>
        <p:nvSpPr>
          <p:cNvPr id="18" name="Rounded Rectangle 17"/>
          <p:cNvSpPr/>
          <p:nvPr/>
        </p:nvSpPr>
        <p:spPr>
          <a:xfrm>
            <a:off x="9338261" y="211356"/>
            <a:ext cx="1169010" cy="664322"/>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Specifically dependent continuant</a:t>
            </a:r>
            <a:endParaRPr lang="en-US" sz="1050" dirty="0">
              <a:solidFill>
                <a:schemeClr val="tx1"/>
              </a:solidFill>
            </a:endParaRPr>
          </a:p>
        </p:txBody>
      </p:sp>
      <p:sp>
        <p:nvSpPr>
          <p:cNvPr id="26" name="Rounded Rectangle 25"/>
          <p:cNvSpPr/>
          <p:nvPr/>
        </p:nvSpPr>
        <p:spPr>
          <a:xfrm>
            <a:off x="10997866" y="1948115"/>
            <a:ext cx="1026065" cy="52081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Realizable entity</a:t>
            </a:r>
            <a:endParaRPr lang="en-US" sz="1100" dirty="0">
              <a:solidFill>
                <a:schemeClr val="tx1"/>
              </a:solidFill>
            </a:endParaRPr>
          </a:p>
        </p:txBody>
      </p:sp>
      <p:cxnSp>
        <p:nvCxnSpPr>
          <p:cNvPr id="29" name="Straight Arrow Connector 28"/>
          <p:cNvCxnSpPr>
            <a:stCxn id="26" idx="0"/>
            <a:endCxn id="18" idx="2"/>
          </p:cNvCxnSpPr>
          <p:nvPr/>
        </p:nvCxnSpPr>
        <p:spPr>
          <a:xfrm flipH="1" flipV="1">
            <a:off x="9922766" y="875678"/>
            <a:ext cx="1588133" cy="107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994177" y="2993088"/>
            <a:ext cx="1029754" cy="479875"/>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disposition</a:t>
            </a:r>
            <a:endParaRPr lang="en-US" sz="1100" dirty="0">
              <a:solidFill>
                <a:schemeClr val="tx1"/>
              </a:solidFill>
            </a:endParaRPr>
          </a:p>
        </p:txBody>
      </p:sp>
      <p:sp>
        <p:nvSpPr>
          <p:cNvPr id="36" name="Rounded Rectangle 35"/>
          <p:cNvSpPr/>
          <p:nvPr/>
        </p:nvSpPr>
        <p:spPr>
          <a:xfrm>
            <a:off x="9058692" y="3015416"/>
            <a:ext cx="1149735" cy="420224"/>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quality</a:t>
            </a:r>
            <a:endParaRPr lang="en-US" sz="1100" dirty="0">
              <a:solidFill>
                <a:schemeClr val="tx1"/>
              </a:solidFill>
            </a:endParaRPr>
          </a:p>
        </p:txBody>
      </p:sp>
      <p:cxnSp>
        <p:nvCxnSpPr>
          <p:cNvPr id="44" name="Straight Arrow Connector 43"/>
          <p:cNvCxnSpPr>
            <a:stCxn id="35" idx="0"/>
            <a:endCxn id="26" idx="2"/>
          </p:cNvCxnSpPr>
          <p:nvPr/>
        </p:nvCxnSpPr>
        <p:spPr>
          <a:xfrm flipV="1">
            <a:off x="11509054" y="2468925"/>
            <a:ext cx="1845" cy="52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19073" y="1019023"/>
            <a:ext cx="1166323" cy="408891"/>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organism</a:t>
            </a:r>
            <a:endParaRPr lang="en-US" sz="1100" dirty="0">
              <a:solidFill>
                <a:schemeClr val="tx1"/>
              </a:solidFill>
            </a:endParaRPr>
          </a:p>
        </p:txBody>
      </p:sp>
      <p:sp>
        <p:nvSpPr>
          <p:cNvPr id="49" name="Rounded Rectangle 48"/>
          <p:cNvSpPr/>
          <p:nvPr/>
        </p:nvSpPr>
        <p:spPr>
          <a:xfrm>
            <a:off x="1751730" y="1641311"/>
            <a:ext cx="849512" cy="508945"/>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bodily process</a:t>
            </a:r>
            <a:endParaRPr lang="en-US" sz="1100" dirty="0">
              <a:solidFill>
                <a:schemeClr val="tx1"/>
              </a:solidFill>
            </a:endParaRPr>
          </a:p>
        </p:txBody>
      </p:sp>
      <p:sp>
        <p:nvSpPr>
          <p:cNvPr id="50" name="Rounded Rectangle 49"/>
          <p:cNvSpPr/>
          <p:nvPr/>
        </p:nvSpPr>
        <p:spPr>
          <a:xfrm>
            <a:off x="3224245" y="2362843"/>
            <a:ext cx="1166323" cy="408891"/>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behavior</a:t>
            </a:r>
            <a:endParaRPr lang="en-US" sz="1200" dirty="0">
              <a:solidFill>
                <a:schemeClr val="tx1"/>
              </a:solidFill>
            </a:endParaRPr>
          </a:p>
        </p:txBody>
      </p:sp>
      <p:sp>
        <p:nvSpPr>
          <p:cNvPr id="51" name="Rounded Rectangle 50"/>
          <p:cNvSpPr/>
          <p:nvPr/>
        </p:nvSpPr>
        <p:spPr>
          <a:xfrm>
            <a:off x="5837721" y="1734309"/>
            <a:ext cx="1639339" cy="78133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functioning related anatomical structure</a:t>
            </a:r>
            <a:endParaRPr lang="en-US" sz="1100" dirty="0">
              <a:solidFill>
                <a:schemeClr val="tx1"/>
              </a:solidFill>
            </a:endParaRPr>
          </a:p>
        </p:txBody>
      </p:sp>
      <p:sp>
        <p:nvSpPr>
          <p:cNvPr id="52" name="Rounded Rectangle 51"/>
          <p:cNvSpPr/>
          <p:nvPr/>
        </p:nvSpPr>
        <p:spPr>
          <a:xfrm>
            <a:off x="7923880" y="1555456"/>
            <a:ext cx="1657291" cy="71241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cognitive representation</a:t>
            </a:r>
            <a:endParaRPr lang="en-US" sz="1100" dirty="0">
              <a:solidFill>
                <a:schemeClr val="tx1"/>
              </a:solidFill>
            </a:endParaRPr>
          </a:p>
        </p:txBody>
      </p:sp>
      <p:cxnSp>
        <p:nvCxnSpPr>
          <p:cNvPr id="57" name="Straight Arrow Connector 56"/>
          <p:cNvCxnSpPr>
            <a:stCxn id="48" idx="0"/>
            <a:endCxn id="17" idx="1"/>
          </p:cNvCxnSpPr>
          <p:nvPr/>
        </p:nvCxnSpPr>
        <p:spPr>
          <a:xfrm flipV="1">
            <a:off x="4951439" y="616014"/>
            <a:ext cx="1300111" cy="40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0"/>
            <a:endCxn id="17" idx="2"/>
          </p:cNvCxnSpPr>
          <p:nvPr/>
        </p:nvCxnSpPr>
        <p:spPr>
          <a:xfrm flipV="1">
            <a:off x="6657391" y="906319"/>
            <a:ext cx="340809" cy="8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 idx="0"/>
            <a:endCxn id="18" idx="2"/>
          </p:cNvCxnSpPr>
          <p:nvPr/>
        </p:nvCxnSpPr>
        <p:spPr>
          <a:xfrm flipV="1">
            <a:off x="8752526" y="875678"/>
            <a:ext cx="1170240" cy="67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36" idx="3"/>
            <a:endCxn id="18" idx="2"/>
          </p:cNvCxnSpPr>
          <p:nvPr/>
        </p:nvCxnSpPr>
        <p:spPr>
          <a:xfrm flipH="1" flipV="1">
            <a:off x="9922766" y="875678"/>
            <a:ext cx="285661" cy="2349850"/>
          </a:xfrm>
          <a:prstGeom prst="curvedConnector4">
            <a:avLst>
              <a:gd name="adj1" fmla="val -80025"/>
              <a:gd name="adj2" fmla="val 5447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99107" y="546138"/>
            <a:ext cx="1307953" cy="452388"/>
          </a:xfrm>
          <a:prstGeom prst="roundRect">
            <a:avLst/>
          </a:prstGeom>
          <a:solidFill>
            <a:schemeClr val="bg1"/>
          </a:solidFill>
          <a:ln w="38100">
            <a:solidFill>
              <a:srgbClr val="FF0000"/>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smtClean="0">
                <a:solidFill>
                  <a:schemeClr val="tx1"/>
                </a:solidFill>
              </a:rPr>
              <a:t>Other ontologies (OGMS, etc.)</a:t>
            </a:r>
            <a:endParaRPr lang="en-US" sz="1100" dirty="0">
              <a:solidFill>
                <a:schemeClr val="tx1"/>
              </a:solidFill>
            </a:endParaRPr>
          </a:p>
        </p:txBody>
      </p:sp>
      <p:sp>
        <p:nvSpPr>
          <p:cNvPr id="111" name="Rounded Rectangle 110"/>
          <p:cNvSpPr/>
          <p:nvPr/>
        </p:nvSpPr>
        <p:spPr>
          <a:xfrm>
            <a:off x="93162" y="83441"/>
            <a:ext cx="1314633" cy="337445"/>
          </a:xfrm>
          <a:prstGeom prst="roundRect">
            <a:avLst/>
          </a:prstGeom>
          <a:solidFill>
            <a:schemeClr val="bg1"/>
          </a:solid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BFO fragment</a:t>
            </a:r>
            <a:endParaRPr lang="en-US" sz="1100" dirty="0">
              <a:solidFill>
                <a:schemeClr val="tx1"/>
              </a:solidFill>
            </a:endParaRPr>
          </a:p>
        </p:txBody>
      </p:sp>
      <p:sp>
        <p:nvSpPr>
          <p:cNvPr id="112" name="Rounded Rectangle 111"/>
          <p:cNvSpPr/>
          <p:nvPr/>
        </p:nvSpPr>
        <p:spPr>
          <a:xfrm>
            <a:off x="92826" y="1097417"/>
            <a:ext cx="1321311" cy="337445"/>
          </a:xfrm>
          <a:prstGeom prst="roundRect">
            <a:avLst/>
          </a:prstGeom>
          <a:solidFill>
            <a:schemeClr val="bg1"/>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MF fragment</a:t>
            </a:r>
            <a:endParaRPr lang="en-US" sz="1100" dirty="0">
              <a:solidFill>
                <a:schemeClr val="tx1"/>
              </a:solidFill>
            </a:endParaRPr>
          </a:p>
        </p:txBody>
      </p:sp>
      <p:cxnSp>
        <p:nvCxnSpPr>
          <p:cNvPr id="114" name="Straight Arrow Connector 113"/>
          <p:cNvCxnSpPr>
            <a:stCxn id="50" idx="0"/>
            <a:endCxn id="16" idx="2"/>
          </p:cNvCxnSpPr>
          <p:nvPr/>
        </p:nvCxnSpPr>
        <p:spPr>
          <a:xfrm flipH="1" flipV="1">
            <a:off x="3185158" y="1141497"/>
            <a:ext cx="622249" cy="122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782919" y="2958105"/>
            <a:ext cx="807790" cy="399353"/>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process</a:t>
            </a:r>
            <a:endParaRPr lang="en-US" sz="1100" dirty="0">
              <a:solidFill>
                <a:schemeClr val="tx1"/>
              </a:solidFill>
            </a:endParaRPr>
          </a:p>
        </p:txBody>
      </p:sp>
      <p:cxnSp>
        <p:nvCxnSpPr>
          <p:cNvPr id="119" name="Straight Arrow Connector 118"/>
          <p:cNvCxnSpPr>
            <a:stCxn id="117" idx="0"/>
            <a:endCxn id="49" idx="2"/>
          </p:cNvCxnSpPr>
          <p:nvPr/>
        </p:nvCxnSpPr>
        <p:spPr>
          <a:xfrm flipH="1" flipV="1">
            <a:off x="2176486" y="2150256"/>
            <a:ext cx="10328"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9" idx="0"/>
            <a:endCxn id="16" idx="1"/>
          </p:cNvCxnSpPr>
          <p:nvPr/>
        </p:nvCxnSpPr>
        <p:spPr>
          <a:xfrm flipV="1">
            <a:off x="2176486" y="937052"/>
            <a:ext cx="425510" cy="70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5615033" y="3295302"/>
            <a:ext cx="1323670" cy="599030"/>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Behavior inducing state</a:t>
            </a:r>
            <a:endParaRPr lang="en-US" sz="1100" dirty="0">
              <a:solidFill>
                <a:schemeClr val="tx1"/>
              </a:solidFill>
            </a:endParaRPr>
          </a:p>
        </p:txBody>
      </p:sp>
      <p:sp>
        <p:nvSpPr>
          <p:cNvPr id="133" name="Rounded Rectangle 132"/>
          <p:cNvSpPr/>
          <p:nvPr/>
        </p:nvSpPr>
        <p:spPr>
          <a:xfrm>
            <a:off x="8165550" y="3919497"/>
            <a:ext cx="1013802" cy="469314"/>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disposition</a:t>
            </a:r>
            <a:endParaRPr lang="en-US" sz="1100" dirty="0">
              <a:solidFill>
                <a:schemeClr val="tx1"/>
              </a:solidFill>
            </a:endParaRPr>
          </a:p>
        </p:txBody>
      </p:sp>
      <p:cxnSp>
        <p:nvCxnSpPr>
          <p:cNvPr id="141" name="Straight Arrow Connector 140"/>
          <p:cNvCxnSpPr>
            <a:stCxn id="133" idx="3"/>
            <a:endCxn id="35" idx="1"/>
          </p:cNvCxnSpPr>
          <p:nvPr/>
        </p:nvCxnSpPr>
        <p:spPr>
          <a:xfrm flipV="1">
            <a:off x="9179352" y="3233026"/>
            <a:ext cx="1814825" cy="9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32" idx="3"/>
            <a:endCxn id="36" idx="1"/>
          </p:cNvCxnSpPr>
          <p:nvPr/>
        </p:nvCxnSpPr>
        <p:spPr>
          <a:xfrm flipV="1">
            <a:off x="6938703" y="3225528"/>
            <a:ext cx="2119989" cy="369289"/>
          </a:xfrm>
          <a:prstGeom prst="curvedConnector3">
            <a:avLst>
              <a:gd name="adj1" fmla="val 606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0"/>
          </p:cNvCxnSpPr>
          <p:nvPr/>
        </p:nvCxnSpPr>
        <p:spPr>
          <a:xfrm flipV="1">
            <a:off x="3807407" y="1948115"/>
            <a:ext cx="499139" cy="414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63" idx="0"/>
            <a:endCxn id="48" idx="2"/>
          </p:cNvCxnSpPr>
          <p:nvPr/>
        </p:nvCxnSpPr>
        <p:spPr>
          <a:xfrm flipV="1">
            <a:off x="4460218" y="1427914"/>
            <a:ext cx="342017" cy="3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51" idx="1"/>
          </p:cNvCxnSpPr>
          <p:nvPr/>
        </p:nvCxnSpPr>
        <p:spPr>
          <a:xfrm flipH="1" flipV="1">
            <a:off x="5584737" y="1986813"/>
            <a:ext cx="252984" cy="13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64" idx="0"/>
            <a:endCxn id="48" idx="2"/>
          </p:cNvCxnSpPr>
          <p:nvPr/>
        </p:nvCxnSpPr>
        <p:spPr>
          <a:xfrm flipH="1" flipV="1">
            <a:off x="4802235" y="1427914"/>
            <a:ext cx="548619" cy="415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010557" y="1738648"/>
            <a:ext cx="899322" cy="230832"/>
          </a:xfrm>
          <a:prstGeom prst="rect">
            <a:avLst/>
          </a:prstGeom>
          <a:noFill/>
        </p:spPr>
        <p:txBody>
          <a:bodyPr wrap="square" rtlCol="0">
            <a:spAutoFit/>
          </a:bodyPr>
          <a:lstStyle/>
          <a:p>
            <a:r>
              <a:rPr lang="en-US" sz="900" dirty="0" err="1" smtClean="0"/>
              <a:t>hasAgent</a:t>
            </a:r>
            <a:endParaRPr lang="en-US" sz="900" dirty="0"/>
          </a:p>
        </p:txBody>
      </p:sp>
      <p:sp>
        <p:nvSpPr>
          <p:cNvPr id="164" name="TextBox 163"/>
          <p:cNvSpPr txBox="1"/>
          <p:nvPr/>
        </p:nvSpPr>
        <p:spPr>
          <a:xfrm>
            <a:off x="5041809" y="1843423"/>
            <a:ext cx="618089" cy="246221"/>
          </a:xfrm>
          <a:prstGeom prst="rect">
            <a:avLst/>
          </a:prstGeom>
          <a:noFill/>
        </p:spPr>
        <p:txBody>
          <a:bodyPr wrap="square" rtlCol="0">
            <a:spAutoFit/>
          </a:bodyPr>
          <a:lstStyle/>
          <a:p>
            <a:r>
              <a:rPr lang="en-US" sz="1000" dirty="0" err="1" smtClean="0"/>
              <a:t>partOf</a:t>
            </a:r>
            <a:endParaRPr lang="en-US" sz="1000" dirty="0"/>
          </a:p>
        </p:txBody>
      </p:sp>
      <p:cxnSp>
        <p:nvCxnSpPr>
          <p:cNvPr id="165" name="Straight Connector 164"/>
          <p:cNvCxnSpPr>
            <a:stCxn id="117" idx="3"/>
            <a:endCxn id="169" idx="1"/>
          </p:cNvCxnSpPr>
          <p:nvPr/>
        </p:nvCxnSpPr>
        <p:spPr>
          <a:xfrm>
            <a:off x="2590709" y="3157782"/>
            <a:ext cx="1229830" cy="6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132" idx="1"/>
          </p:cNvCxnSpPr>
          <p:nvPr/>
        </p:nvCxnSpPr>
        <p:spPr>
          <a:xfrm>
            <a:off x="4822359" y="3521280"/>
            <a:ext cx="792674" cy="73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51" idx="2"/>
          </p:cNvCxnSpPr>
          <p:nvPr/>
        </p:nvCxnSpPr>
        <p:spPr>
          <a:xfrm flipH="1" flipV="1">
            <a:off x="6657391" y="2515648"/>
            <a:ext cx="281312" cy="21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70" idx="2"/>
            <a:endCxn id="133" idx="0"/>
          </p:cNvCxnSpPr>
          <p:nvPr/>
        </p:nvCxnSpPr>
        <p:spPr>
          <a:xfrm>
            <a:off x="7045966" y="2897839"/>
            <a:ext cx="1626485" cy="1021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820539" y="3097582"/>
            <a:ext cx="1092775" cy="246221"/>
          </a:xfrm>
          <a:prstGeom prst="rect">
            <a:avLst/>
          </a:prstGeom>
          <a:noFill/>
        </p:spPr>
        <p:txBody>
          <a:bodyPr wrap="square" rtlCol="0">
            <a:spAutoFit/>
          </a:bodyPr>
          <a:lstStyle/>
          <a:p>
            <a:r>
              <a:rPr lang="en-US" sz="1000" dirty="0" err="1" smtClean="0"/>
              <a:t>hasParticipant</a:t>
            </a:r>
            <a:endParaRPr lang="en-US" sz="1000" dirty="0"/>
          </a:p>
        </p:txBody>
      </p:sp>
      <p:sp>
        <p:nvSpPr>
          <p:cNvPr id="170" name="TextBox 169"/>
          <p:cNvSpPr txBox="1"/>
          <p:nvPr/>
        </p:nvSpPr>
        <p:spPr>
          <a:xfrm>
            <a:off x="6663007" y="2651618"/>
            <a:ext cx="765918" cy="246221"/>
          </a:xfrm>
          <a:prstGeom prst="rect">
            <a:avLst/>
          </a:prstGeom>
          <a:noFill/>
        </p:spPr>
        <p:txBody>
          <a:bodyPr wrap="square" rtlCol="0">
            <a:spAutoFit/>
          </a:bodyPr>
          <a:lstStyle/>
          <a:p>
            <a:r>
              <a:rPr lang="en-US" sz="1000" dirty="0" err="1" smtClean="0"/>
              <a:t>bearerOf</a:t>
            </a:r>
            <a:endParaRPr lang="en-US" sz="1000" dirty="0"/>
          </a:p>
        </p:txBody>
      </p:sp>
      <p:cxnSp>
        <p:nvCxnSpPr>
          <p:cNvPr id="185" name="Straight Connector 184"/>
          <p:cNvCxnSpPr>
            <a:stCxn id="117" idx="3"/>
            <a:endCxn id="190" idx="1"/>
          </p:cNvCxnSpPr>
          <p:nvPr/>
        </p:nvCxnSpPr>
        <p:spPr>
          <a:xfrm>
            <a:off x="2590709" y="3157782"/>
            <a:ext cx="1238814" cy="354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829523" y="3388820"/>
            <a:ext cx="1121741" cy="246221"/>
          </a:xfrm>
          <a:prstGeom prst="rect">
            <a:avLst/>
          </a:prstGeom>
          <a:noFill/>
        </p:spPr>
        <p:txBody>
          <a:bodyPr wrap="square" rtlCol="0">
            <a:spAutoFit/>
          </a:bodyPr>
          <a:lstStyle/>
          <a:p>
            <a:r>
              <a:rPr lang="en-US" sz="1000" dirty="0" err="1" smtClean="0"/>
              <a:t>hasParticipant</a:t>
            </a:r>
            <a:endParaRPr lang="en-US" sz="1000" dirty="0"/>
          </a:p>
        </p:txBody>
      </p:sp>
      <p:sp>
        <p:nvSpPr>
          <p:cNvPr id="205" name="Freeform 204"/>
          <p:cNvSpPr/>
          <p:nvPr/>
        </p:nvSpPr>
        <p:spPr>
          <a:xfrm>
            <a:off x="2184160" y="3367434"/>
            <a:ext cx="2725719" cy="770514"/>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6" name="TextBox 205"/>
          <p:cNvSpPr txBox="1"/>
          <p:nvPr/>
        </p:nvSpPr>
        <p:spPr>
          <a:xfrm>
            <a:off x="4824374" y="3993152"/>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209" name="Straight Arrow Connector 208"/>
          <p:cNvCxnSpPr>
            <a:stCxn id="206" idx="3"/>
            <a:endCxn id="133" idx="1"/>
          </p:cNvCxnSpPr>
          <p:nvPr/>
        </p:nvCxnSpPr>
        <p:spPr>
          <a:xfrm>
            <a:off x="5877331" y="4116263"/>
            <a:ext cx="2288219" cy="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Rounded Rectangle 185"/>
          <p:cNvSpPr/>
          <p:nvPr/>
        </p:nvSpPr>
        <p:spPr>
          <a:xfrm>
            <a:off x="9151382" y="501896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memory</a:t>
            </a:r>
            <a:endParaRPr lang="en-US" sz="1050" dirty="0">
              <a:solidFill>
                <a:schemeClr val="tx1"/>
              </a:solidFill>
            </a:endParaRPr>
          </a:p>
        </p:txBody>
      </p:sp>
      <p:sp>
        <p:nvSpPr>
          <p:cNvPr id="187" name="Rounded Rectangle 186"/>
          <p:cNvSpPr/>
          <p:nvPr/>
        </p:nvSpPr>
        <p:spPr>
          <a:xfrm>
            <a:off x="8907245" y="4523866"/>
            <a:ext cx="1015229" cy="346738"/>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solidFill>
                  <a:schemeClr val="tx1"/>
                </a:solidFill>
              </a:rPr>
              <a:t>memory</a:t>
            </a:r>
            <a:endParaRPr lang="en-US" sz="1050" dirty="0">
              <a:solidFill>
                <a:schemeClr val="tx1"/>
              </a:solidFill>
            </a:endParaRPr>
          </a:p>
        </p:txBody>
      </p:sp>
      <p:cxnSp>
        <p:nvCxnSpPr>
          <p:cNvPr id="188" name="Straight Arrow Connector 187"/>
          <p:cNvCxnSpPr>
            <a:stCxn id="187" idx="0"/>
            <a:endCxn id="133" idx="2"/>
          </p:cNvCxnSpPr>
          <p:nvPr/>
        </p:nvCxnSpPr>
        <p:spPr>
          <a:xfrm flipH="1" flipV="1">
            <a:off x="8672451" y="4388811"/>
            <a:ext cx="742409" cy="135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86" idx="0"/>
            <a:endCxn id="187" idx="2"/>
          </p:cNvCxnSpPr>
          <p:nvPr/>
        </p:nvCxnSpPr>
        <p:spPr>
          <a:xfrm flipH="1" flipV="1">
            <a:off x="9414860" y="4870604"/>
            <a:ext cx="244137" cy="148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476478" y="2867873"/>
            <a:ext cx="495101"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32364" y="2827418"/>
            <a:ext cx="493853" cy="246221"/>
          </a:xfrm>
          <a:prstGeom prst="rect">
            <a:avLst/>
          </a:prstGeom>
          <a:noFill/>
        </p:spPr>
        <p:txBody>
          <a:bodyPr wrap="square" rtlCol="0">
            <a:spAutoFit/>
          </a:bodyPr>
          <a:lstStyle/>
          <a:p>
            <a:r>
              <a:rPr lang="en-US" sz="1000" dirty="0"/>
              <a:t>i</a:t>
            </a:r>
            <a:r>
              <a:rPr lang="en-US" sz="1000" dirty="0" smtClean="0"/>
              <a:t>s_a</a:t>
            </a:r>
            <a:endParaRPr lang="en-US" sz="1000" dirty="0"/>
          </a:p>
        </p:txBody>
      </p:sp>
      <p:sp>
        <p:nvSpPr>
          <p:cNvPr id="224" name="Rounded Rectangle 223"/>
          <p:cNvSpPr/>
          <p:nvPr/>
        </p:nvSpPr>
        <p:spPr>
          <a:xfrm>
            <a:off x="127804" y="2262866"/>
            <a:ext cx="125152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 Revisions</a:t>
            </a:r>
            <a:endParaRPr lang="en-US" sz="1100" dirty="0">
              <a:solidFill>
                <a:schemeClr val="tx1"/>
              </a:solidFill>
            </a:endParaRPr>
          </a:p>
        </p:txBody>
      </p:sp>
      <p:sp>
        <p:nvSpPr>
          <p:cNvPr id="226" name="Rounded Rectangle 225"/>
          <p:cNvSpPr/>
          <p:nvPr/>
        </p:nvSpPr>
        <p:spPr>
          <a:xfrm>
            <a:off x="9151382" y="575407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association</a:t>
            </a:r>
            <a:endParaRPr lang="en-US" sz="1050" dirty="0">
              <a:solidFill>
                <a:schemeClr val="tx1"/>
              </a:solidFill>
            </a:endParaRPr>
          </a:p>
        </p:txBody>
      </p:sp>
      <p:cxnSp>
        <p:nvCxnSpPr>
          <p:cNvPr id="227" name="Straight Arrow Connector 226"/>
          <p:cNvCxnSpPr>
            <a:stCxn id="226" idx="0"/>
            <a:endCxn id="186" idx="2"/>
          </p:cNvCxnSpPr>
          <p:nvPr/>
        </p:nvCxnSpPr>
        <p:spPr>
          <a:xfrm flipV="1">
            <a:off x="9658997" y="5427858"/>
            <a:ext cx="0" cy="32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Rounded Rectangle 232"/>
          <p:cNvSpPr/>
          <p:nvPr/>
        </p:nvSpPr>
        <p:spPr>
          <a:xfrm>
            <a:off x="10364222" y="575407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Repressed Memory</a:t>
            </a:r>
            <a:endParaRPr lang="en-US" sz="1050" dirty="0">
              <a:solidFill>
                <a:schemeClr val="tx1"/>
              </a:solidFill>
            </a:endParaRPr>
          </a:p>
        </p:txBody>
      </p:sp>
      <p:cxnSp>
        <p:nvCxnSpPr>
          <p:cNvPr id="234" name="Straight Arrow Connector 233"/>
          <p:cNvCxnSpPr>
            <a:stCxn id="233" idx="0"/>
            <a:endCxn id="186" idx="2"/>
          </p:cNvCxnSpPr>
          <p:nvPr/>
        </p:nvCxnSpPr>
        <p:spPr>
          <a:xfrm flipH="1" flipV="1">
            <a:off x="9658997" y="5427858"/>
            <a:ext cx="1212840" cy="32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Rounded Rectangle 235"/>
          <p:cNvSpPr/>
          <p:nvPr/>
        </p:nvSpPr>
        <p:spPr>
          <a:xfrm>
            <a:off x="127804" y="1635203"/>
            <a:ext cx="125152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MF-EMO frag.</a:t>
            </a:r>
            <a:endParaRPr lang="en-US" sz="1100" dirty="0">
              <a:solidFill>
                <a:schemeClr val="tx1"/>
              </a:solidFill>
            </a:endParaRPr>
          </a:p>
        </p:txBody>
      </p:sp>
      <p:sp>
        <p:nvSpPr>
          <p:cNvPr id="237" name="Rounded Rectangle 236"/>
          <p:cNvSpPr/>
          <p:nvPr/>
        </p:nvSpPr>
        <p:spPr>
          <a:xfrm>
            <a:off x="1716037" y="4370451"/>
            <a:ext cx="920897"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 process</a:t>
            </a:r>
          </a:p>
        </p:txBody>
      </p:sp>
      <p:sp>
        <p:nvSpPr>
          <p:cNvPr id="238" name="Rounded Rectangle 237"/>
          <p:cNvSpPr/>
          <p:nvPr/>
        </p:nvSpPr>
        <p:spPr>
          <a:xfrm>
            <a:off x="101155" y="4173370"/>
            <a:ext cx="1251522" cy="5541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Emotional</a:t>
            </a:r>
          </a:p>
          <a:p>
            <a:pPr algn="ctr"/>
            <a:r>
              <a:rPr lang="en-US" sz="1100" dirty="0" smtClean="0">
                <a:solidFill>
                  <a:schemeClr val="tx1"/>
                </a:solidFill>
              </a:rPr>
              <a:t>behavioral  process</a:t>
            </a:r>
          </a:p>
        </p:txBody>
      </p:sp>
      <p:cxnSp>
        <p:nvCxnSpPr>
          <p:cNvPr id="239" name="Straight Arrow Connector 238"/>
          <p:cNvCxnSpPr>
            <a:stCxn id="237" idx="0"/>
            <a:endCxn id="117" idx="2"/>
          </p:cNvCxnSpPr>
          <p:nvPr/>
        </p:nvCxnSpPr>
        <p:spPr>
          <a:xfrm flipV="1">
            <a:off x="2176486" y="3357458"/>
            <a:ext cx="10328" cy="10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a:stCxn id="238" idx="0"/>
          </p:cNvCxnSpPr>
          <p:nvPr/>
        </p:nvCxnSpPr>
        <p:spPr>
          <a:xfrm rot="5400000" flipH="1" flipV="1">
            <a:off x="242911" y="2634261"/>
            <a:ext cx="2023114" cy="10551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4" name="Rounded Rectangle 253"/>
          <p:cNvSpPr/>
          <p:nvPr/>
        </p:nvSpPr>
        <p:spPr>
          <a:xfrm>
            <a:off x="6692601" y="4887112"/>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Attitude</a:t>
            </a:r>
            <a:endParaRPr lang="en-US" sz="1050" dirty="0">
              <a:solidFill>
                <a:schemeClr val="tx1"/>
              </a:solidFill>
            </a:endParaRPr>
          </a:p>
        </p:txBody>
      </p:sp>
      <p:cxnSp>
        <p:nvCxnSpPr>
          <p:cNvPr id="255" name="Straight Arrow Connector 254"/>
          <p:cNvCxnSpPr>
            <a:stCxn id="254" idx="0"/>
            <a:endCxn id="133" idx="2"/>
          </p:cNvCxnSpPr>
          <p:nvPr/>
        </p:nvCxnSpPr>
        <p:spPr>
          <a:xfrm flipV="1">
            <a:off x="7200216" y="4388811"/>
            <a:ext cx="1472235" cy="498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Rounded Rectangle 255"/>
          <p:cNvSpPr/>
          <p:nvPr/>
        </p:nvSpPr>
        <p:spPr>
          <a:xfrm>
            <a:off x="5481278" y="556247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Self-esteem</a:t>
            </a:r>
            <a:endParaRPr lang="en-US" sz="1050" dirty="0">
              <a:solidFill>
                <a:schemeClr val="tx1"/>
              </a:solidFill>
            </a:endParaRPr>
          </a:p>
        </p:txBody>
      </p:sp>
      <p:cxnSp>
        <p:nvCxnSpPr>
          <p:cNvPr id="257" name="Straight Arrow Connector 256"/>
          <p:cNvCxnSpPr>
            <a:stCxn id="256" idx="0"/>
            <a:endCxn id="254" idx="2"/>
          </p:cNvCxnSpPr>
          <p:nvPr/>
        </p:nvCxnSpPr>
        <p:spPr>
          <a:xfrm flipV="1">
            <a:off x="5756664" y="5296003"/>
            <a:ext cx="1443552" cy="26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Rounded Rectangle 257"/>
          <p:cNvSpPr/>
          <p:nvPr/>
        </p:nvSpPr>
        <p:spPr>
          <a:xfrm>
            <a:off x="6702389" y="5577795"/>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attitude</a:t>
            </a:r>
            <a:endParaRPr lang="en-US" sz="1050" dirty="0">
              <a:solidFill>
                <a:schemeClr val="tx1"/>
              </a:solidFill>
            </a:endParaRPr>
          </a:p>
        </p:txBody>
      </p:sp>
      <p:cxnSp>
        <p:nvCxnSpPr>
          <p:cNvPr id="259" name="Straight Arrow Connector 258"/>
          <p:cNvCxnSpPr>
            <a:stCxn id="258" idx="0"/>
            <a:endCxn id="254" idx="2"/>
          </p:cNvCxnSpPr>
          <p:nvPr/>
        </p:nvCxnSpPr>
        <p:spPr>
          <a:xfrm flipH="1" flipV="1">
            <a:off x="7200216" y="5296003"/>
            <a:ext cx="9788" cy="28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Rounded Rectangle 294"/>
          <p:cNvSpPr/>
          <p:nvPr/>
        </p:nvSpPr>
        <p:spPr>
          <a:xfrm>
            <a:off x="4258957" y="6214720"/>
            <a:ext cx="958883"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Explicit self-esteem</a:t>
            </a:r>
            <a:endParaRPr lang="en-US" sz="1050" dirty="0">
              <a:solidFill>
                <a:schemeClr val="tx1"/>
              </a:solidFill>
            </a:endParaRPr>
          </a:p>
        </p:txBody>
      </p:sp>
      <p:cxnSp>
        <p:nvCxnSpPr>
          <p:cNvPr id="296" name="Straight Arrow Connector 295"/>
          <p:cNvCxnSpPr>
            <a:stCxn id="295" idx="0"/>
            <a:endCxn id="256" idx="2"/>
          </p:cNvCxnSpPr>
          <p:nvPr/>
        </p:nvCxnSpPr>
        <p:spPr>
          <a:xfrm flipV="1">
            <a:off x="4738399" y="5971368"/>
            <a:ext cx="125049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7" name="Rounded Rectangle 296"/>
          <p:cNvSpPr/>
          <p:nvPr/>
        </p:nvSpPr>
        <p:spPr>
          <a:xfrm>
            <a:off x="5473023" y="6214720"/>
            <a:ext cx="102073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
            </a:r>
            <a:r>
              <a:rPr lang="en-US" sz="1050" dirty="0">
                <a:solidFill>
                  <a:schemeClr val="tx1"/>
                </a:solidFill>
              </a:rPr>
              <a:t>self-esteem</a:t>
            </a:r>
          </a:p>
        </p:txBody>
      </p:sp>
      <p:cxnSp>
        <p:nvCxnSpPr>
          <p:cNvPr id="298" name="Straight Arrow Connector 297"/>
          <p:cNvCxnSpPr>
            <a:stCxn id="297" idx="0"/>
            <a:endCxn id="256" idx="2"/>
          </p:cNvCxnSpPr>
          <p:nvPr/>
        </p:nvCxnSpPr>
        <p:spPr>
          <a:xfrm flipV="1">
            <a:off x="5983389" y="5971368"/>
            <a:ext cx="550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1" name="Rounded Rectangle 300"/>
          <p:cNvSpPr/>
          <p:nvPr/>
        </p:nvSpPr>
        <p:spPr>
          <a:xfrm>
            <a:off x="6732812" y="6214721"/>
            <a:ext cx="988914"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stereotype</a:t>
            </a:r>
            <a:endParaRPr lang="en-US" sz="1050" dirty="0">
              <a:solidFill>
                <a:schemeClr val="tx1"/>
              </a:solidFill>
            </a:endParaRPr>
          </a:p>
        </p:txBody>
      </p:sp>
      <p:cxnSp>
        <p:nvCxnSpPr>
          <p:cNvPr id="302" name="Straight Arrow Connector 301"/>
          <p:cNvCxnSpPr>
            <a:stCxn id="301" idx="0"/>
            <a:endCxn id="258" idx="2"/>
          </p:cNvCxnSpPr>
          <p:nvPr/>
        </p:nvCxnSpPr>
        <p:spPr>
          <a:xfrm flipH="1" flipV="1">
            <a:off x="7210004" y="5986686"/>
            <a:ext cx="17265" cy="22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4" name="Rounded Rectangle 333"/>
          <p:cNvSpPr/>
          <p:nvPr/>
        </p:nvSpPr>
        <p:spPr>
          <a:xfrm>
            <a:off x="3069045" y="4519457"/>
            <a:ext cx="95860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Appraisal process</a:t>
            </a:r>
          </a:p>
        </p:txBody>
      </p:sp>
      <p:cxnSp>
        <p:nvCxnSpPr>
          <p:cNvPr id="335" name="Straight Arrow Connector 334"/>
          <p:cNvCxnSpPr>
            <a:stCxn id="334" idx="0"/>
            <a:endCxn id="205" idx="0"/>
          </p:cNvCxnSpPr>
          <p:nvPr/>
        </p:nvCxnSpPr>
        <p:spPr>
          <a:xfrm flipH="1" flipV="1">
            <a:off x="2184160" y="3367434"/>
            <a:ext cx="1364186" cy="11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TextBox 356"/>
          <p:cNvSpPr txBox="1"/>
          <p:nvPr/>
        </p:nvSpPr>
        <p:spPr>
          <a:xfrm>
            <a:off x="2584867" y="1664942"/>
            <a:ext cx="794743" cy="230832"/>
          </a:xfrm>
          <a:prstGeom prst="rect">
            <a:avLst/>
          </a:prstGeom>
          <a:noFill/>
        </p:spPr>
        <p:txBody>
          <a:bodyPr wrap="square" rtlCol="0">
            <a:spAutoFit/>
          </a:bodyPr>
          <a:lstStyle/>
          <a:p>
            <a:r>
              <a:rPr lang="en-US" sz="900" dirty="0" err="1" smtClean="0"/>
              <a:t>hasAgent</a:t>
            </a:r>
            <a:endParaRPr lang="en-US" sz="900" dirty="0"/>
          </a:p>
        </p:txBody>
      </p:sp>
      <p:sp>
        <p:nvSpPr>
          <p:cNvPr id="361" name="Freeform 360"/>
          <p:cNvSpPr/>
          <p:nvPr/>
        </p:nvSpPr>
        <p:spPr>
          <a:xfrm rot="9330150" flipV="1">
            <a:off x="1955429" y="2079081"/>
            <a:ext cx="1491892" cy="2039645"/>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68" name="Curved Connector 367"/>
          <p:cNvCxnSpPr>
            <a:stCxn id="357" idx="0"/>
            <a:endCxn id="48" idx="1"/>
          </p:cNvCxnSpPr>
          <p:nvPr/>
        </p:nvCxnSpPr>
        <p:spPr>
          <a:xfrm rot="5400000" flipH="1" flipV="1">
            <a:off x="3379920" y="825789"/>
            <a:ext cx="441473" cy="12368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8" name="Rounded Rectangle 397"/>
          <p:cNvSpPr/>
          <p:nvPr/>
        </p:nvSpPr>
        <p:spPr>
          <a:xfrm>
            <a:off x="6380397" y="4378618"/>
            <a:ext cx="888391" cy="261768"/>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solidFill>
                  <a:schemeClr val="tx1"/>
                </a:solidFill>
              </a:rPr>
              <a:t>appraisal</a:t>
            </a:r>
            <a:endParaRPr lang="en-US" sz="1000" dirty="0">
              <a:solidFill>
                <a:schemeClr val="tx1"/>
              </a:solidFill>
            </a:endParaRPr>
          </a:p>
        </p:txBody>
      </p:sp>
      <p:cxnSp>
        <p:nvCxnSpPr>
          <p:cNvPr id="417" name="Straight Arrow Connector 416"/>
          <p:cNvCxnSpPr>
            <a:stCxn id="398" idx="0"/>
            <a:endCxn id="52" idx="2"/>
          </p:cNvCxnSpPr>
          <p:nvPr/>
        </p:nvCxnSpPr>
        <p:spPr>
          <a:xfrm flipV="1">
            <a:off x="6824593" y="2267875"/>
            <a:ext cx="1927933" cy="211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1" name="TextBox 440"/>
          <p:cNvSpPr txBox="1"/>
          <p:nvPr/>
        </p:nvSpPr>
        <p:spPr>
          <a:xfrm>
            <a:off x="4835570" y="4605131"/>
            <a:ext cx="892241" cy="246221"/>
          </a:xfrm>
          <a:prstGeom prst="rect">
            <a:avLst/>
          </a:prstGeom>
          <a:noFill/>
        </p:spPr>
        <p:txBody>
          <a:bodyPr wrap="square" rtlCol="0">
            <a:spAutoFit/>
          </a:bodyPr>
          <a:lstStyle/>
          <a:p>
            <a:r>
              <a:rPr lang="en-US" sz="1000" dirty="0" err="1" smtClean="0"/>
              <a:t>hasOutput</a:t>
            </a:r>
            <a:endParaRPr lang="en-US" sz="1000" dirty="0"/>
          </a:p>
        </p:txBody>
      </p:sp>
      <p:cxnSp>
        <p:nvCxnSpPr>
          <p:cNvPr id="442" name="Straight Arrow Connector 441"/>
          <p:cNvCxnSpPr>
            <a:stCxn id="441" idx="3"/>
            <a:endCxn id="398" idx="1"/>
          </p:cNvCxnSpPr>
          <p:nvPr/>
        </p:nvCxnSpPr>
        <p:spPr>
          <a:xfrm flipV="1">
            <a:off x="5727811" y="4509502"/>
            <a:ext cx="652586" cy="218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Freeform 448"/>
          <p:cNvSpPr/>
          <p:nvPr/>
        </p:nvSpPr>
        <p:spPr>
          <a:xfrm>
            <a:off x="4126778" y="4678795"/>
            <a:ext cx="663203" cy="48766"/>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4" name="TextBox 463"/>
          <p:cNvSpPr txBox="1"/>
          <p:nvPr/>
        </p:nvSpPr>
        <p:spPr>
          <a:xfrm>
            <a:off x="4698521" y="5039919"/>
            <a:ext cx="1052957" cy="246221"/>
          </a:xfrm>
          <a:prstGeom prst="rect">
            <a:avLst/>
          </a:prstGeom>
          <a:noFill/>
        </p:spPr>
        <p:txBody>
          <a:bodyPr wrap="square" rtlCol="0">
            <a:spAutoFit/>
          </a:bodyPr>
          <a:lstStyle/>
          <a:p>
            <a:r>
              <a:rPr lang="en-US" sz="1000" dirty="0" err="1" smtClean="0"/>
              <a:t>realizationOf</a:t>
            </a:r>
            <a:endParaRPr lang="en-US" sz="1000" dirty="0"/>
          </a:p>
        </p:txBody>
      </p:sp>
      <p:sp>
        <p:nvSpPr>
          <p:cNvPr id="466" name="Freeform 465"/>
          <p:cNvSpPr/>
          <p:nvPr/>
        </p:nvSpPr>
        <p:spPr>
          <a:xfrm>
            <a:off x="4070332" y="4941348"/>
            <a:ext cx="719649" cy="221682"/>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67" name="Straight Arrow Connector 466"/>
          <p:cNvCxnSpPr>
            <a:endCxn id="254" idx="1"/>
          </p:cNvCxnSpPr>
          <p:nvPr/>
        </p:nvCxnSpPr>
        <p:spPr>
          <a:xfrm flipV="1">
            <a:off x="5584737" y="5091558"/>
            <a:ext cx="1107864" cy="7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Curved Connector 477"/>
          <p:cNvCxnSpPr>
            <a:stCxn id="334" idx="2"/>
            <a:endCxn id="237" idx="3"/>
          </p:cNvCxnSpPr>
          <p:nvPr/>
        </p:nvCxnSpPr>
        <p:spPr>
          <a:xfrm rot="5400000" flipH="1">
            <a:off x="2915914" y="4295917"/>
            <a:ext cx="353451" cy="911412"/>
          </a:xfrm>
          <a:prstGeom prst="curvedConnector4">
            <a:avLst>
              <a:gd name="adj1" fmla="val -64677"/>
              <a:gd name="adj2" fmla="val 762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a:stCxn id="238" idx="2"/>
            <a:endCxn id="237" idx="1"/>
          </p:cNvCxnSpPr>
          <p:nvPr/>
        </p:nvCxnSpPr>
        <p:spPr>
          <a:xfrm rot="5400000" flipH="1" flipV="1">
            <a:off x="1145144" y="4156668"/>
            <a:ext cx="152664" cy="989121"/>
          </a:xfrm>
          <a:prstGeom prst="curvedConnector4">
            <a:avLst>
              <a:gd name="adj1" fmla="val -149741"/>
              <a:gd name="adj2" fmla="val 816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1" name="TextBox 480"/>
          <p:cNvSpPr txBox="1"/>
          <p:nvPr/>
        </p:nvSpPr>
        <p:spPr>
          <a:xfrm>
            <a:off x="809435" y="4910477"/>
            <a:ext cx="618089" cy="246221"/>
          </a:xfrm>
          <a:prstGeom prst="rect">
            <a:avLst/>
          </a:prstGeom>
          <a:noFill/>
        </p:spPr>
        <p:txBody>
          <a:bodyPr wrap="square" rtlCol="0">
            <a:spAutoFit/>
          </a:bodyPr>
          <a:lstStyle/>
          <a:p>
            <a:r>
              <a:rPr lang="en-US" sz="1000" dirty="0" err="1" smtClean="0"/>
              <a:t>partOf</a:t>
            </a:r>
            <a:endParaRPr lang="en-US" sz="1000" dirty="0"/>
          </a:p>
        </p:txBody>
      </p:sp>
      <p:sp>
        <p:nvSpPr>
          <p:cNvPr id="482" name="TextBox 481"/>
          <p:cNvSpPr txBox="1"/>
          <p:nvPr/>
        </p:nvSpPr>
        <p:spPr>
          <a:xfrm>
            <a:off x="2928658" y="5111954"/>
            <a:ext cx="618089" cy="246221"/>
          </a:xfrm>
          <a:prstGeom prst="rect">
            <a:avLst/>
          </a:prstGeom>
          <a:noFill/>
        </p:spPr>
        <p:txBody>
          <a:bodyPr wrap="square" rtlCol="0">
            <a:spAutoFit/>
          </a:bodyPr>
          <a:lstStyle/>
          <a:p>
            <a:r>
              <a:rPr lang="en-US" sz="1000" dirty="0" err="1" smtClean="0"/>
              <a:t>partOf</a:t>
            </a:r>
            <a:endParaRPr lang="en-US" sz="1000" dirty="0"/>
          </a:p>
        </p:txBody>
      </p:sp>
      <p:sp>
        <p:nvSpPr>
          <p:cNvPr id="511" name="Freeform 510"/>
          <p:cNvSpPr/>
          <p:nvPr/>
        </p:nvSpPr>
        <p:spPr>
          <a:xfrm>
            <a:off x="4789981" y="2311098"/>
            <a:ext cx="3401036" cy="923034"/>
          </a:xfrm>
          <a:custGeom>
            <a:avLst/>
            <a:gdLst>
              <a:gd name="connsiteX0" fmla="*/ 0 w 3704734"/>
              <a:gd name="connsiteY0" fmla="*/ 904973 h 904973"/>
              <a:gd name="connsiteX1" fmla="*/ 2620652 w 3704734"/>
              <a:gd name="connsiteY1" fmla="*/ 754144 h 904973"/>
              <a:gd name="connsiteX2" fmla="*/ 3704734 w 3704734"/>
              <a:gd name="connsiteY2" fmla="*/ 0 h 904973"/>
            </a:gdLst>
            <a:ahLst/>
            <a:cxnLst>
              <a:cxn ang="0">
                <a:pos x="connsiteX0" y="connsiteY0"/>
              </a:cxn>
              <a:cxn ang="0">
                <a:pos x="connsiteX1" y="connsiteY1"/>
              </a:cxn>
              <a:cxn ang="0">
                <a:pos x="connsiteX2" y="connsiteY2"/>
              </a:cxn>
            </a:cxnLst>
            <a:rect l="l" t="t" r="r" b="b"/>
            <a:pathLst>
              <a:path w="3704734" h="904973">
                <a:moveTo>
                  <a:pt x="0" y="904973"/>
                </a:moveTo>
                <a:cubicBezTo>
                  <a:pt x="1001598" y="904973"/>
                  <a:pt x="2003196" y="904973"/>
                  <a:pt x="2620652" y="754144"/>
                </a:cubicBezTo>
                <a:cubicBezTo>
                  <a:pt x="3238108" y="603315"/>
                  <a:pt x="3561761" y="43992"/>
                  <a:pt x="370473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ight Arrow 511"/>
          <p:cNvSpPr/>
          <p:nvPr/>
        </p:nvSpPr>
        <p:spPr>
          <a:xfrm rot="18934533" flipV="1">
            <a:off x="8187481" y="2256598"/>
            <a:ext cx="63815" cy="7734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56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01996" y="732606"/>
            <a:ext cx="1166323" cy="408891"/>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process</a:t>
            </a:r>
            <a:endParaRPr lang="en-US" sz="1100" dirty="0">
              <a:solidFill>
                <a:schemeClr val="tx1"/>
              </a:solidFill>
            </a:endParaRPr>
          </a:p>
        </p:txBody>
      </p:sp>
      <p:sp>
        <p:nvSpPr>
          <p:cNvPr id="17" name="Rounded Rectangle 16"/>
          <p:cNvSpPr/>
          <p:nvPr/>
        </p:nvSpPr>
        <p:spPr>
          <a:xfrm>
            <a:off x="6251550" y="317099"/>
            <a:ext cx="1493299" cy="58922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independent continuant</a:t>
            </a:r>
            <a:endParaRPr lang="en-US" sz="1100" dirty="0">
              <a:solidFill>
                <a:schemeClr val="tx1"/>
              </a:solidFill>
            </a:endParaRPr>
          </a:p>
        </p:txBody>
      </p:sp>
      <p:sp>
        <p:nvSpPr>
          <p:cNvPr id="18" name="Rounded Rectangle 17"/>
          <p:cNvSpPr/>
          <p:nvPr/>
        </p:nvSpPr>
        <p:spPr>
          <a:xfrm>
            <a:off x="9338261" y="211356"/>
            <a:ext cx="1169010" cy="664322"/>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Specifically dependent continuant</a:t>
            </a:r>
            <a:endParaRPr lang="en-US" sz="1050" dirty="0">
              <a:solidFill>
                <a:schemeClr val="tx1"/>
              </a:solidFill>
            </a:endParaRPr>
          </a:p>
        </p:txBody>
      </p:sp>
      <p:sp>
        <p:nvSpPr>
          <p:cNvPr id="26" name="Rounded Rectangle 25"/>
          <p:cNvSpPr/>
          <p:nvPr/>
        </p:nvSpPr>
        <p:spPr>
          <a:xfrm>
            <a:off x="10997866" y="1948115"/>
            <a:ext cx="1026065" cy="52081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Realizable entity</a:t>
            </a:r>
            <a:endParaRPr lang="en-US" sz="1100" dirty="0">
              <a:solidFill>
                <a:schemeClr val="tx1"/>
              </a:solidFill>
            </a:endParaRPr>
          </a:p>
        </p:txBody>
      </p:sp>
      <p:cxnSp>
        <p:nvCxnSpPr>
          <p:cNvPr id="29" name="Straight Arrow Connector 28"/>
          <p:cNvCxnSpPr>
            <a:stCxn id="26" idx="0"/>
            <a:endCxn id="18" idx="2"/>
          </p:cNvCxnSpPr>
          <p:nvPr/>
        </p:nvCxnSpPr>
        <p:spPr>
          <a:xfrm flipH="1" flipV="1">
            <a:off x="9922766" y="875678"/>
            <a:ext cx="1588133" cy="107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994177" y="2993088"/>
            <a:ext cx="1029754" cy="479875"/>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disposition</a:t>
            </a:r>
            <a:endParaRPr lang="en-US" sz="1100" dirty="0">
              <a:solidFill>
                <a:schemeClr val="tx1"/>
              </a:solidFill>
            </a:endParaRPr>
          </a:p>
        </p:txBody>
      </p:sp>
      <p:sp>
        <p:nvSpPr>
          <p:cNvPr id="36" name="Rounded Rectangle 35"/>
          <p:cNvSpPr/>
          <p:nvPr/>
        </p:nvSpPr>
        <p:spPr>
          <a:xfrm>
            <a:off x="9058692" y="3015416"/>
            <a:ext cx="1149735" cy="420224"/>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quality</a:t>
            </a:r>
            <a:endParaRPr lang="en-US" sz="1100" dirty="0">
              <a:solidFill>
                <a:schemeClr val="tx1"/>
              </a:solidFill>
            </a:endParaRPr>
          </a:p>
        </p:txBody>
      </p:sp>
      <p:cxnSp>
        <p:nvCxnSpPr>
          <p:cNvPr id="44" name="Straight Arrow Connector 43"/>
          <p:cNvCxnSpPr>
            <a:stCxn id="35" idx="0"/>
            <a:endCxn id="26" idx="2"/>
          </p:cNvCxnSpPr>
          <p:nvPr/>
        </p:nvCxnSpPr>
        <p:spPr>
          <a:xfrm flipV="1">
            <a:off x="11509054" y="2468925"/>
            <a:ext cx="1845" cy="52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19073" y="1019023"/>
            <a:ext cx="1166323" cy="408891"/>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organism</a:t>
            </a:r>
            <a:endParaRPr lang="en-US" sz="1100" dirty="0">
              <a:solidFill>
                <a:schemeClr val="tx1"/>
              </a:solidFill>
            </a:endParaRPr>
          </a:p>
        </p:txBody>
      </p:sp>
      <p:sp>
        <p:nvSpPr>
          <p:cNvPr id="49" name="Rounded Rectangle 48"/>
          <p:cNvSpPr/>
          <p:nvPr/>
        </p:nvSpPr>
        <p:spPr>
          <a:xfrm>
            <a:off x="1751730" y="1641311"/>
            <a:ext cx="849512" cy="508945"/>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bodily process</a:t>
            </a:r>
            <a:endParaRPr lang="en-US" sz="1100" dirty="0">
              <a:solidFill>
                <a:schemeClr val="tx1"/>
              </a:solidFill>
            </a:endParaRPr>
          </a:p>
        </p:txBody>
      </p:sp>
      <p:sp>
        <p:nvSpPr>
          <p:cNvPr id="50" name="Rounded Rectangle 49"/>
          <p:cNvSpPr/>
          <p:nvPr/>
        </p:nvSpPr>
        <p:spPr>
          <a:xfrm>
            <a:off x="3224245" y="2362843"/>
            <a:ext cx="1166323" cy="408891"/>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behavior</a:t>
            </a:r>
            <a:endParaRPr lang="en-US" sz="1200" dirty="0">
              <a:solidFill>
                <a:schemeClr val="tx1"/>
              </a:solidFill>
            </a:endParaRPr>
          </a:p>
        </p:txBody>
      </p:sp>
      <p:sp>
        <p:nvSpPr>
          <p:cNvPr id="51" name="Rounded Rectangle 50"/>
          <p:cNvSpPr/>
          <p:nvPr/>
        </p:nvSpPr>
        <p:spPr>
          <a:xfrm>
            <a:off x="5837721" y="1734309"/>
            <a:ext cx="1639339" cy="78133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functioning related anatomical structure</a:t>
            </a:r>
            <a:endParaRPr lang="en-US" sz="1100" dirty="0">
              <a:solidFill>
                <a:schemeClr val="tx1"/>
              </a:solidFill>
            </a:endParaRPr>
          </a:p>
        </p:txBody>
      </p:sp>
      <p:sp>
        <p:nvSpPr>
          <p:cNvPr id="52" name="Rounded Rectangle 51"/>
          <p:cNvSpPr/>
          <p:nvPr/>
        </p:nvSpPr>
        <p:spPr>
          <a:xfrm>
            <a:off x="7923880" y="1555456"/>
            <a:ext cx="1657291" cy="71241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cognitive representation</a:t>
            </a:r>
            <a:endParaRPr lang="en-US" sz="1100" dirty="0">
              <a:solidFill>
                <a:schemeClr val="tx1"/>
              </a:solidFill>
            </a:endParaRPr>
          </a:p>
        </p:txBody>
      </p:sp>
      <p:cxnSp>
        <p:nvCxnSpPr>
          <p:cNvPr id="57" name="Straight Arrow Connector 56"/>
          <p:cNvCxnSpPr>
            <a:stCxn id="48" idx="0"/>
            <a:endCxn id="17" idx="1"/>
          </p:cNvCxnSpPr>
          <p:nvPr/>
        </p:nvCxnSpPr>
        <p:spPr>
          <a:xfrm flipV="1">
            <a:off x="4951439" y="616014"/>
            <a:ext cx="1300111" cy="40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0"/>
            <a:endCxn id="17" idx="2"/>
          </p:cNvCxnSpPr>
          <p:nvPr/>
        </p:nvCxnSpPr>
        <p:spPr>
          <a:xfrm flipV="1">
            <a:off x="6657391" y="906319"/>
            <a:ext cx="340809" cy="8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 idx="0"/>
            <a:endCxn id="18" idx="2"/>
          </p:cNvCxnSpPr>
          <p:nvPr/>
        </p:nvCxnSpPr>
        <p:spPr>
          <a:xfrm flipV="1">
            <a:off x="8752526" y="875678"/>
            <a:ext cx="1170240" cy="67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36" idx="3"/>
            <a:endCxn id="18" idx="2"/>
          </p:cNvCxnSpPr>
          <p:nvPr/>
        </p:nvCxnSpPr>
        <p:spPr>
          <a:xfrm flipH="1" flipV="1">
            <a:off x="9922766" y="875678"/>
            <a:ext cx="285661" cy="2349850"/>
          </a:xfrm>
          <a:prstGeom prst="curvedConnector4">
            <a:avLst>
              <a:gd name="adj1" fmla="val -80025"/>
              <a:gd name="adj2" fmla="val 5447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99107" y="546138"/>
            <a:ext cx="1307953" cy="452388"/>
          </a:xfrm>
          <a:prstGeom prst="roundRect">
            <a:avLst/>
          </a:prstGeom>
          <a:solidFill>
            <a:schemeClr val="bg1"/>
          </a:solidFill>
          <a:ln w="38100">
            <a:solidFill>
              <a:srgbClr val="FF0000"/>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smtClean="0">
                <a:solidFill>
                  <a:schemeClr val="tx1"/>
                </a:solidFill>
              </a:rPr>
              <a:t>Other ontologies (OGMS, etc.)</a:t>
            </a:r>
            <a:endParaRPr lang="en-US" sz="1100" dirty="0">
              <a:solidFill>
                <a:schemeClr val="tx1"/>
              </a:solidFill>
            </a:endParaRPr>
          </a:p>
        </p:txBody>
      </p:sp>
      <p:sp>
        <p:nvSpPr>
          <p:cNvPr id="111" name="Rounded Rectangle 110"/>
          <p:cNvSpPr/>
          <p:nvPr/>
        </p:nvSpPr>
        <p:spPr>
          <a:xfrm>
            <a:off x="93162" y="83441"/>
            <a:ext cx="1314633" cy="337445"/>
          </a:xfrm>
          <a:prstGeom prst="roundRect">
            <a:avLst/>
          </a:prstGeom>
          <a:solidFill>
            <a:schemeClr val="bg1"/>
          </a:solid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BFO fragment</a:t>
            </a:r>
            <a:endParaRPr lang="en-US" sz="1100" dirty="0">
              <a:solidFill>
                <a:schemeClr val="tx1"/>
              </a:solidFill>
            </a:endParaRPr>
          </a:p>
        </p:txBody>
      </p:sp>
      <p:sp>
        <p:nvSpPr>
          <p:cNvPr id="112" name="Rounded Rectangle 111"/>
          <p:cNvSpPr/>
          <p:nvPr/>
        </p:nvSpPr>
        <p:spPr>
          <a:xfrm>
            <a:off x="92826" y="1097417"/>
            <a:ext cx="1321311" cy="337445"/>
          </a:xfrm>
          <a:prstGeom prst="roundRect">
            <a:avLst/>
          </a:prstGeom>
          <a:solidFill>
            <a:schemeClr val="bg1"/>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MF fragment</a:t>
            </a:r>
            <a:endParaRPr lang="en-US" sz="1100" dirty="0">
              <a:solidFill>
                <a:schemeClr val="tx1"/>
              </a:solidFill>
            </a:endParaRPr>
          </a:p>
        </p:txBody>
      </p:sp>
      <p:cxnSp>
        <p:nvCxnSpPr>
          <p:cNvPr id="114" name="Straight Arrow Connector 113"/>
          <p:cNvCxnSpPr>
            <a:stCxn id="50" idx="0"/>
            <a:endCxn id="16" idx="2"/>
          </p:cNvCxnSpPr>
          <p:nvPr/>
        </p:nvCxnSpPr>
        <p:spPr>
          <a:xfrm flipH="1" flipV="1">
            <a:off x="3185158" y="1141497"/>
            <a:ext cx="622249" cy="122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782919" y="2958105"/>
            <a:ext cx="807790" cy="399353"/>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process</a:t>
            </a:r>
            <a:endParaRPr lang="en-US" sz="1100" dirty="0">
              <a:solidFill>
                <a:schemeClr val="tx1"/>
              </a:solidFill>
            </a:endParaRPr>
          </a:p>
        </p:txBody>
      </p:sp>
      <p:cxnSp>
        <p:nvCxnSpPr>
          <p:cNvPr id="119" name="Straight Arrow Connector 118"/>
          <p:cNvCxnSpPr>
            <a:stCxn id="117" idx="0"/>
            <a:endCxn id="49" idx="2"/>
          </p:cNvCxnSpPr>
          <p:nvPr/>
        </p:nvCxnSpPr>
        <p:spPr>
          <a:xfrm flipH="1" flipV="1">
            <a:off x="2176486" y="2150256"/>
            <a:ext cx="10328"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9" idx="0"/>
            <a:endCxn id="16" idx="1"/>
          </p:cNvCxnSpPr>
          <p:nvPr/>
        </p:nvCxnSpPr>
        <p:spPr>
          <a:xfrm flipV="1">
            <a:off x="2176486" y="937052"/>
            <a:ext cx="425510" cy="70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5615033" y="3295302"/>
            <a:ext cx="1323670" cy="599030"/>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Behavior inducing state</a:t>
            </a:r>
            <a:endParaRPr lang="en-US" sz="1100" dirty="0">
              <a:solidFill>
                <a:schemeClr val="tx1"/>
              </a:solidFill>
            </a:endParaRPr>
          </a:p>
        </p:txBody>
      </p:sp>
      <p:sp>
        <p:nvSpPr>
          <p:cNvPr id="133" name="Rounded Rectangle 132"/>
          <p:cNvSpPr/>
          <p:nvPr/>
        </p:nvSpPr>
        <p:spPr>
          <a:xfrm>
            <a:off x="8165550" y="3919497"/>
            <a:ext cx="1013802" cy="469314"/>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disposition</a:t>
            </a:r>
            <a:endParaRPr lang="en-US" sz="1100" dirty="0">
              <a:solidFill>
                <a:schemeClr val="tx1"/>
              </a:solidFill>
            </a:endParaRPr>
          </a:p>
        </p:txBody>
      </p:sp>
      <p:cxnSp>
        <p:nvCxnSpPr>
          <p:cNvPr id="141" name="Straight Arrow Connector 140"/>
          <p:cNvCxnSpPr>
            <a:stCxn id="133" idx="3"/>
            <a:endCxn id="35" idx="1"/>
          </p:cNvCxnSpPr>
          <p:nvPr/>
        </p:nvCxnSpPr>
        <p:spPr>
          <a:xfrm flipV="1">
            <a:off x="9179352" y="3233026"/>
            <a:ext cx="1814825" cy="9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32" idx="3"/>
            <a:endCxn id="36" idx="1"/>
          </p:cNvCxnSpPr>
          <p:nvPr/>
        </p:nvCxnSpPr>
        <p:spPr>
          <a:xfrm flipV="1">
            <a:off x="6938703" y="3225528"/>
            <a:ext cx="2119989" cy="369289"/>
          </a:xfrm>
          <a:prstGeom prst="curvedConnector3">
            <a:avLst>
              <a:gd name="adj1" fmla="val 606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0"/>
          </p:cNvCxnSpPr>
          <p:nvPr/>
        </p:nvCxnSpPr>
        <p:spPr>
          <a:xfrm flipV="1">
            <a:off x="3807407" y="1948115"/>
            <a:ext cx="499139" cy="414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63" idx="0"/>
            <a:endCxn id="48" idx="2"/>
          </p:cNvCxnSpPr>
          <p:nvPr/>
        </p:nvCxnSpPr>
        <p:spPr>
          <a:xfrm flipV="1">
            <a:off x="4460218" y="1427914"/>
            <a:ext cx="342017" cy="3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51" idx="1"/>
          </p:cNvCxnSpPr>
          <p:nvPr/>
        </p:nvCxnSpPr>
        <p:spPr>
          <a:xfrm flipH="1" flipV="1">
            <a:off x="5584737" y="1986813"/>
            <a:ext cx="252984" cy="13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64" idx="0"/>
            <a:endCxn id="48" idx="2"/>
          </p:cNvCxnSpPr>
          <p:nvPr/>
        </p:nvCxnSpPr>
        <p:spPr>
          <a:xfrm flipH="1" flipV="1">
            <a:off x="4802235" y="1427914"/>
            <a:ext cx="548619" cy="415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010557" y="1738648"/>
            <a:ext cx="899322" cy="230832"/>
          </a:xfrm>
          <a:prstGeom prst="rect">
            <a:avLst/>
          </a:prstGeom>
          <a:noFill/>
        </p:spPr>
        <p:txBody>
          <a:bodyPr wrap="square" rtlCol="0">
            <a:spAutoFit/>
          </a:bodyPr>
          <a:lstStyle/>
          <a:p>
            <a:r>
              <a:rPr lang="en-US" sz="900" dirty="0" err="1" smtClean="0"/>
              <a:t>hasAgent</a:t>
            </a:r>
            <a:endParaRPr lang="en-US" sz="900" dirty="0"/>
          </a:p>
        </p:txBody>
      </p:sp>
      <p:sp>
        <p:nvSpPr>
          <p:cNvPr id="164" name="TextBox 163"/>
          <p:cNvSpPr txBox="1"/>
          <p:nvPr/>
        </p:nvSpPr>
        <p:spPr>
          <a:xfrm>
            <a:off x="5041809" y="1843423"/>
            <a:ext cx="618089" cy="246221"/>
          </a:xfrm>
          <a:prstGeom prst="rect">
            <a:avLst/>
          </a:prstGeom>
          <a:noFill/>
        </p:spPr>
        <p:txBody>
          <a:bodyPr wrap="square" rtlCol="0">
            <a:spAutoFit/>
          </a:bodyPr>
          <a:lstStyle/>
          <a:p>
            <a:r>
              <a:rPr lang="en-US" sz="1000" dirty="0" err="1" smtClean="0"/>
              <a:t>partOf</a:t>
            </a:r>
            <a:endParaRPr lang="en-US" sz="1000" dirty="0"/>
          </a:p>
        </p:txBody>
      </p:sp>
      <p:cxnSp>
        <p:nvCxnSpPr>
          <p:cNvPr id="165" name="Straight Connector 164"/>
          <p:cNvCxnSpPr>
            <a:stCxn id="117" idx="3"/>
            <a:endCxn id="169" idx="1"/>
          </p:cNvCxnSpPr>
          <p:nvPr/>
        </p:nvCxnSpPr>
        <p:spPr>
          <a:xfrm>
            <a:off x="2590709" y="3157782"/>
            <a:ext cx="1229830" cy="6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132" idx="1"/>
          </p:cNvCxnSpPr>
          <p:nvPr/>
        </p:nvCxnSpPr>
        <p:spPr>
          <a:xfrm>
            <a:off x="4822359" y="3521280"/>
            <a:ext cx="792674" cy="73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51" idx="2"/>
          </p:cNvCxnSpPr>
          <p:nvPr/>
        </p:nvCxnSpPr>
        <p:spPr>
          <a:xfrm flipH="1" flipV="1">
            <a:off x="6657391" y="2515648"/>
            <a:ext cx="281312" cy="21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70" idx="2"/>
            <a:endCxn id="133" idx="0"/>
          </p:cNvCxnSpPr>
          <p:nvPr/>
        </p:nvCxnSpPr>
        <p:spPr>
          <a:xfrm>
            <a:off x="7045966" y="2897839"/>
            <a:ext cx="1626485" cy="1021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820539" y="3097582"/>
            <a:ext cx="1092775" cy="246221"/>
          </a:xfrm>
          <a:prstGeom prst="rect">
            <a:avLst/>
          </a:prstGeom>
          <a:noFill/>
        </p:spPr>
        <p:txBody>
          <a:bodyPr wrap="square" rtlCol="0">
            <a:spAutoFit/>
          </a:bodyPr>
          <a:lstStyle/>
          <a:p>
            <a:r>
              <a:rPr lang="en-US" sz="1000" dirty="0" err="1" smtClean="0"/>
              <a:t>hasParticipant</a:t>
            </a:r>
            <a:endParaRPr lang="en-US" sz="1000" dirty="0"/>
          </a:p>
        </p:txBody>
      </p:sp>
      <p:sp>
        <p:nvSpPr>
          <p:cNvPr id="170" name="TextBox 169"/>
          <p:cNvSpPr txBox="1"/>
          <p:nvPr/>
        </p:nvSpPr>
        <p:spPr>
          <a:xfrm>
            <a:off x="6663007" y="2651618"/>
            <a:ext cx="765918" cy="246221"/>
          </a:xfrm>
          <a:prstGeom prst="rect">
            <a:avLst/>
          </a:prstGeom>
          <a:noFill/>
        </p:spPr>
        <p:txBody>
          <a:bodyPr wrap="square" rtlCol="0">
            <a:spAutoFit/>
          </a:bodyPr>
          <a:lstStyle/>
          <a:p>
            <a:r>
              <a:rPr lang="en-US" sz="1000" dirty="0" err="1" smtClean="0"/>
              <a:t>bearerOf</a:t>
            </a:r>
            <a:endParaRPr lang="en-US" sz="1000" dirty="0"/>
          </a:p>
        </p:txBody>
      </p:sp>
      <p:cxnSp>
        <p:nvCxnSpPr>
          <p:cNvPr id="185" name="Straight Connector 184"/>
          <p:cNvCxnSpPr>
            <a:stCxn id="117" idx="3"/>
            <a:endCxn id="190" idx="1"/>
          </p:cNvCxnSpPr>
          <p:nvPr/>
        </p:nvCxnSpPr>
        <p:spPr>
          <a:xfrm>
            <a:off x="2590709" y="3157782"/>
            <a:ext cx="1238814" cy="354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829523" y="3388820"/>
            <a:ext cx="1121741" cy="246221"/>
          </a:xfrm>
          <a:prstGeom prst="rect">
            <a:avLst/>
          </a:prstGeom>
          <a:noFill/>
        </p:spPr>
        <p:txBody>
          <a:bodyPr wrap="square" rtlCol="0">
            <a:spAutoFit/>
          </a:bodyPr>
          <a:lstStyle/>
          <a:p>
            <a:r>
              <a:rPr lang="en-US" sz="1000" dirty="0" err="1" smtClean="0"/>
              <a:t>hasParticipant</a:t>
            </a:r>
            <a:endParaRPr lang="en-US" sz="1000" dirty="0"/>
          </a:p>
        </p:txBody>
      </p:sp>
      <p:sp>
        <p:nvSpPr>
          <p:cNvPr id="205" name="Freeform 204"/>
          <p:cNvSpPr/>
          <p:nvPr/>
        </p:nvSpPr>
        <p:spPr>
          <a:xfrm>
            <a:off x="2184160" y="3367434"/>
            <a:ext cx="2725719" cy="770514"/>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6" name="TextBox 205"/>
          <p:cNvSpPr txBox="1"/>
          <p:nvPr/>
        </p:nvSpPr>
        <p:spPr>
          <a:xfrm>
            <a:off x="4824374" y="3993152"/>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209" name="Straight Arrow Connector 208"/>
          <p:cNvCxnSpPr>
            <a:stCxn id="206" idx="3"/>
            <a:endCxn id="133" idx="1"/>
          </p:cNvCxnSpPr>
          <p:nvPr/>
        </p:nvCxnSpPr>
        <p:spPr>
          <a:xfrm>
            <a:off x="5877331" y="4116263"/>
            <a:ext cx="2288219" cy="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Rounded Rectangle 185"/>
          <p:cNvSpPr/>
          <p:nvPr/>
        </p:nvSpPr>
        <p:spPr>
          <a:xfrm>
            <a:off x="9151382" y="501896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memory</a:t>
            </a:r>
            <a:endParaRPr lang="en-US" sz="1050" dirty="0">
              <a:solidFill>
                <a:schemeClr val="tx1"/>
              </a:solidFill>
            </a:endParaRPr>
          </a:p>
        </p:txBody>
      </p:sp>
      <p:sp>
        <p:nvSpPr>
          <p:cNvPr id="187" name="Rounded Rectangle 186"/>
          <p:cNvSpPr/>
          <p:nvPr/>
        </p:nvSpPr>
        <p:spPr>
          <a:xfrm>
            <a:off x="8907245" y="4523866"/>
            <a:ext cx="1015229" cy="346738"/>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solidFill>
                  <a:schemeClr val="tx1"/>
                </a:solidFill>
              </a:rPr>
              <a:t>memory</a:t>
            </a:r>
            <a:endParaRPr lang="en-US" sz="1050" dirty="0">
              <a:solidFill>
                <a:schemeClr val="tx1"/>
              </a:solidFill>
            </a:endParaRPr>
          </a:p>
        </p:txBody>
      </p:sp>
      <p:cxnSp>
        <p:nvCxnSpPr>
          <p:cNvPr id="188" name="Straight Arrow Connector 187"/>
          <p:cNvCxnSpPr>
            <a:stCxn id="187" idx="0"/>
            <a:endCxn id="133" idx="2"/>
          </p:cNvCxnSpPr>
          <p:nvPr/>
        </p:nvCxnSpPr>
        <p:spPr>
          <a:xfrm flipH="1" flipV="1">
            <a:off x="8672451" y="4388811"/>
            <a:ext cx="742409" cy="135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86" idx="0"/>
            <a:endCxn id="187" idx="2"/>
          </p:cNvCxnSpPr>
          <p:nvPr/>
        </p:nvCxnSpPr>
        <p:spPr>
          <a:xfrm flipH="1" flipV="1">
            <a:off x="9414860" y="4870604"/>
            <a:ext cx="244137" cy="148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476478" y="2867873"/>
            <a:ext cx="495101"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32364" y="2827418"/>
            <a:ext cx="493853" cy="246221"/>
          </a:xfrm>
          <a:prstGeom prst="rect">
            <a:avLst/>
          </a:prstGeom>
          <a:noFill/>
        </p:spPr>
        <p:txBody>
          <a:bodyPr wrap="square" rtlCol="0">
            <a:spAutoFit/>
          </a:bodyPr>
          <a:lstStyle/>
          <a:p>
            <a:r>
              <a:rPr lang="en-US" sz="1000" dirty="0"/>
              <a:t>i</a:t>
            </a:r>
            <a:r>
              <a:rPr lang="en-US" sz="1000" dirty="0" smtClean="0"/>
              <a:t>s_a</a:t>
            </a:r>
            <a:endParaRPr lang="en-US" sz="1000" dirty="0"/>
          </a:p>
        </p:txBody>
      </p:sp>
      <p:sp>
        <p:nvSpPr>
          <p:cNvPr id="224" name="Rounded Rectangle 223"/>
          <p:cNvSpPr/>
          <p:nvPr/>
        </p:nvSpPr>
        <p:spPr>
          <a:xfrm>
            <a:off x="127804" y="2262866"/>
            <a:ext cx="125152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 Revisions</a:t>
            </a:r>
            <a:endParaRPr lang="en-US" sz="1100" dirty="0">
              <a:solidFill>
                <a:schemeClr val="tx1"/>
              </a:solidFill>
            </a:endParaRPr>
          </a:p>
        </p:txBody>
      </p:sp>
      <p:sp>
        <p:nvSpPr>
          <p:cNvPr id="226" name="Rounded Rectangle 225"/>
          <p:cNvSpPr/>
          <p:nvPr/>
        </p:nvSpPr>
        <p:spPr>
          <a:xfrm>
            <a:off x="9151382" y="575407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association</a:t>
            </a:r>
            <a:endParaRPr lang="en-US" sz="1050" dirty="0">
              <a:solidFill>
                <a:schemeClr val="tx1"/>
              </a:solidFill>
            </a:endParaRPr>
          </a:p>
        </p:txBody>
      </p:sp>
      <p:cxnSp>
        <p:nvCxnSpPr>
          <p:cNvPr id="227" name="Straight Arrow Connector 226"/>
          <p:cNvCxnSpPr>
            <a:stCxn id="226" idx="0"/>
            <a:endCxn id="186" idx="2"/>
          </p:cNvCxnSpPr>
          <p:nvPr/>
        </p:nvCxnSpPr>
        <p:spPr>
          <a:xfrm flipV="1">
            <a:off x="9658997" y="5427858"/>
            <a:ext cx="0" cy="32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Rounded Rectangle 232"/>
          <p:cNvSpPr/>
          <p:nvPr/>
        </p:nvSpPr>
        <p:spPr>
          <a:xfrm>
            <a:off x="10364222" y="575407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Repressed Memory</a:t>
            </a:r>
            <a:endParaRPr lang="en-US" sz="1050" dirty="0">
              <a:solidFill>
                <a:schemeClr val="tx1"/>
              </a:solidFill>
            </a:endParaRPr>
          </a:p>
        </p:txBody>
      </p:sp>
      <p:cxnSp>
        <p:nvCxnSpPr>
          <p:cNvPr id="234" name="Straight Arrow Connector 233"/>
          <p:cNvCxnSpPr>
            <a:stCxn id="233" idx="0"/>
            <a:endCxn id="186" idx="2"/>
          </p:cNvCxnSpPr>
          <p:nvPr/>
        </p:nvCxnSpPr>
        <p:spPr>
          <a:xfrm flipH="1" flipV="1">
            <a:off x="9658997" y="5427858"/>
            <a:ext cx="1212840" cy="32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Rounded Rectangle 235"/>
          <p:cNvSpPr/>
          <p:nvPr/>
        </p:nvSpPr>
        <p:spPr>
          <a:xfrm>
            <a:off x="127804" y="1635203"/>
            <a:ext cx="125152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MF-EMO frag.</a:t>
            </a:r>
            <a:endParaRPr lang="en-US" sz="1100" dirty="0">
              <a:solidFill>
                <a:schemeClr val="tx1"/>
              </a:solidFill>
            </a:endParaRPr>
          </a:p>
        </p:txBody>
      </p:sp>
      <p:sp>
        <p:nvSpPr>
          <p:cNvPr id="237" name="Rounded Rectangle 236"/>
          <p:cNvSpPr/>
          <p:nvPr/>
        </p:nvSpPr>
        <p:spPr>
          <a:xfrm>
            <a:off x="1716037" y="4370451"/>
            <a:ext cx="920897"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 process</a:t>
            </a:r>
          </a:p>
        </p:txBody>
      </p:sp>
      <p:sp>
        <p:nvSpPr>
          <p:cNvPr id="238" name="Rounded Rectangle 237"/>
          <p:cNvSpPr/>
          <p:nvPr/>
        </p:nvSpPr>
        <p:spPr>
          <a:xfrm>
            <a:off x="101155" y="4173370"/>
            <a:ext cx="1251522" cy="5541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Emotional</a:t>
            </a:r>
          </a:p>
          <a:p>
            <a:pPr algn="ctr"/>
            <a:r>
              <a:rPr lang="en-US" sz="1100" dirty="0" smtClean="0">
                <a:solidFill>
                  <a:schemeClr val="tx1"/>
                </a:solidFill>
              </a:rPr>
              <a:t>behavioral  process</a:t>
            </a:r>
          </a:p>
        </p:txBody>
      </p:sp>
      <p:cxnSp>
        <p:nvCxnSpPr>
          <p:cNvPr id="239" name="Straight Arrow Connector 238"/>
          <p:cNvCxnSpPr>
            <a:stCxn id="237" idx="0"/>
            <a:endCxn id="117" idx="2"/>
          </p:cNvCxnSpPr>
          <p:nvPr/>
        </p:nvCxnSpPr>
        <p:spPr>
          <a:xfrm flipV="1">
            <a:off x="2176486" y="3357458"/>
            <a:ext cx="10328" cy="10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a:stCxn id="238" idx="0"/>
          </p:cNvCxnSpPr>
          <p:nvPr/>
        </p:nvCxnSpPr>
        <p:spPr>
          <a:xfrm rot="5400000" flipH="1" flipV="1">
            <a:off x="242911" y="2634261"/>
            <a:ext cx="2023114" cy="10551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4" name="Rounded Rectangle 253"/>
          <p:cNvSpPr/>
          <p:nvPr/>
        </p:nvSpPr>
        <p:spPr>
          <a:xfrm>
            <a:off x="6692601" y="4887112"/>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Attitude</a:t>
            </a:r>
            <a:endParaRPr lang="en-US" sz="1050" dirty="0">
              <a:solidFill>
                <a:schemeClr val="tx1"/>
              </a:solidFill>
            </a:endParaRPr>
          </a:p>
        </p:txBody>
      </p:sp>
      <p:cxnSp>
        <p:nvCxnSpPr>
          <p:cNvPr id="255" name="Straight Arrow Connector 254"/>
          <p:cNvCxnSpPr>
            <a:stCxn id="254" idx="0"/>
            <a:endCxn id="133" idx="2"/>
          </p:cNvCxnSpPr>
          <p:nvPr/>
        </p:nvCxnSpPr>
        <p:spPr>
          <a:xfrm flipV="1">
            <a:off x="7200216" y="4388811"/>
            <a:ext cx="1472235" cy="498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Rounded Rectangle 255"/>
          <p:cNvSpPr/>
          <p:nvPr/>
        </p:nvSpPr>
        <p:spPr>
          <a:xfrm>
            <a:off x="5481278" y="556247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Self-esteem</a:t>
            </a:r>
            <a:endParaRPr lang="en-US" sz="1050" dirty="0">
              <a:solidFill>
                <a:schemeClr val="tx1"/>
              </a:solidFill>
            </a:endParaRPr>
          </a:p>
        </p:txBody>
      </p:sp>
      <p:cxnSp>
        <p:nvCxnSpPr>
          <p:cNvPr id="257" name="Straight Arrow Connector 256"/>
          <p:cNvCxnSpPr>
            <a:stCxn id="256" idx="0"/>
            <a:endCxn id="254" idx="2"/>
          </p:cNvCxnSpPr>
          <p:nvPr/>
        </p:nvCxnSpPr>
        <p:spPr>
          <a:xfrm flipV="1">
            <a:off x="5756664" y="5296003"/>
            <a:ext cx="1443552" cy="26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Rounded Rectangle 257"/>
          <p:cNvSpPr/>
          <p:nvPr/>
        </p:nvSpPr>
        <p:spPr>
          <a:xfrm>
            <a:off x="6702389" y="5577795"/>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attitude</a:t>
            </a:r>
            <a:endParaRPr lang="en-US" sz="1050" dirty="0">
              <a:solidFill>
                <a:schemeClr val="tx1"/>
              </a:solidFill>
            </a:endParaRPr>
          </a:p>
        </p:txBody>
      </p:sp>
      <p:cxnSp>
        <p:nvCxnSpPr>
          <p:cNvPr id="259" name="Straight Arrow Connector 258"/>
          <p:cNvCxnSpPr>
            <a:stCxn id="258" idx="0"/>
            <a:endCxn id="254" idx="2"/>
          </p:cNvCxnSpPr>
          <p:nvPr/>
        </p:nvCxnSpPr>
        <p:spPr>
          <a:xfrm flipH="1" flipV="1">
            <a:off x="7200216" y="5296003"/>
            <a:ext cx="9788" cy="28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Rounded Rectangle 294"/>
          <p:cNvSpPr/>
          <p:nvPr/>
        </p:nvSpPr>
        <p:spPr>
          <a:xfrm>
            <a:off x="4258957" y="6214720"/>
            <a:ext cx="958883"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Explicit self-esteem</a:t>
            </a:r>
            <a:endParaRPr lang="en-US" sz="1050" dirty="0">
              <a:solidFill>
                <a:schemeClr val="tx1"/>
              </a:solidFill>
            </a:endParaRPr>
          </a:p>
        </p:txBody>
      </p:sp>
      <p:cxnSp>
        <p:nvCxnSpPr>
          <p:cNvPr id="296" name="Straight Arrow Connector 295"/>
          <p:cNvCxnSpPr>
            <a:stCxn id="295" idx="0"/>
            <a:endCxn id="256" idx="2"/>
          </p:cNvCxnSpPr>
          <p:nvPr/>
        </p:nvCxnSpPr>
        <p:spPr>
          <a:xfrm flipV="1">
            <a:off x="4738399" y="5971368"/>
            <a:ext cx="125049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7" name="Rounded Rectangle 296"/>
          <p:cNvSpPr/>
          <p:nvPr/>
        </p:nvSpPr>
        <p:spPr>
          <a:xfrm>
            <a:off x="5473023" y="6214720"/>
            <a:ext cx="102073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
            </a:r>
            <a:r>
              <a:rPr lang="en-US" sz="1050" dirty="0">
                <a:solidFill>
                  <a:schemeClr val="tx1"/>
                </a:solidFill>
              </a:rPr>
              <a:t>self-esteem</a:t>
            </a:r>
          </a:p>
        </p:txBody>
      </p:sp>
      <p:cxnSp>
        <p:nvCxnSpPr>
          <p:cNvPr id="298" name="Straight Arrow Connector 297"/>
          <p:cNvCxnSpPr>
            <a:stCxn id="297" idx="0"/>
            <a:endCxn id="256" idx="2"/>
          </p:cNvCxnSpPr>
          <p:nvPr/>
        </p:nvCxnSpPr>
        <p:spPr>
          <a:xfrm flipV="1">
            <a:off x="5983389" y="5971368"/>
            <a:ext cx="550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1" name="Rounded Rectangle 300"/>
          <p:cNvSpPr/>
          <p:nvPr/>
        </p:nvSpPr>
        <p:spPr>
          <a:xfrm>
            <a:off x="6732812" y="6214721"/>
            <a:ext cx="988914"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stereotype</a:t>
            </a:r>
            <a:endParaRPr lang="en-US" sz="1050" dirty="0">
              <a:solidFill>
                <a:schemeClr val="tx1"/>
              </a:solidFill>
            </a:endParaRPr>
          </a:p>
        </p:txBody>
      </p:sp>
      <p:cxnSp>
        <p:nvCxnSpPr>
          <p:cNvPr id="302" name="Straight Arrow Connector 301"/>
          <p:cNvCxnSpPr>
            <a:stCxn id="301" idx="0"/>
            <a:endCxn id="258" idx="2"/>
          </p:cNvCxnSpPr>
          <p:nvPr/>
        </p:nvCxnSpPr>
        <p:spPr>
          <a:xfrm flipH="1" flipV="1">
            <a:off x="7210004" y="5986686"/>
            <a:ext cx="17265" cy="22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4" name="Rounded Rectangle 333"/>
          <p:cNvSpPr/>
          <p:nvPr/>
        </p:nvSpPr>
        <p:spPr>
          <a:xfrm>
            <a:off x="3069045" y="4519457"/>
            <a:ext cx="95860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Appraisal process</a:t>
            </a:r>
          </a:p>
        </p:txBody>
      </p:sp>
      <p:cxnSp>
        <p:nvCxnSpPr>
          <p:cNvPr id="335" name="Straight Arrow Connector 334"/>
          <p:cNvCxnSpPr>
            <a:stCxn id="334" idx="0"/>
            <a:endCxn id="205" idx="0"/>
          </p:cNvCxnSpPr>
          <p:nvPr/>
        </p:nvCxnSpPr>
        <p:spPr>
          <a:xfrm flipH="1" flipV="1">
            <a:off x="2184160" y="3367434"/>
            <a:ext cx="1364186" cy="11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TextBox 356"/>
          <p:cNvSpPr txBox="1"/>
          <p:nvPr/>
        </p:nvSpPr>
        <p:spPr>
          <a:xfrm>
            <a:off x="2584867" y="1664942"/>
            <a:ext cx="794743" cy="230832"/>
          </a:xfrm>
          <a:prstGeom prst="rect">
            <a:avLst/>
          </a:prstGeom>
          <a:noFill/>
        </p:spPr>
        <p:txBody>
          <a:bodyPr wrap="square" rtlCol="0">
            <a:spAutoFit/>
          </a:bodyPr>
          <a:lstStyle/>
          <a:p>
            <a:r>
              <a:rPr lang="en-US" sz="900" dirty="0" err="1" smtClean="0"/>
              <a:t>hasAgent</a:t>
            </a:r>
            <a:endParaRPr lang="en-US" sz="900" dirty="0"/>
          </a:p>
        </p:txBody>
      </p:sp>
      <p:sp>
        <p:nvSpPr>
          <p:cNvPr id="361" name="Freeform 360"/>
          <p:cNvSpPr/>
          <p:nvPr/>
        </p:nvSpPr>
        <p:spPr>
          <a:xfrm rot="9330150" flipV="1">
            <a:off x="1955429" y="2079081"/>
            <a:ext cx="1491892" cy="2039645"/>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68" name="Curved Connector 367"/>
          <p:cNvCxnSpPr>
            <a:stCxn id="357" idx="0"/>
            <a:endCxn id="48" idx="1"/>
          </p:cNvCxnSpPr>
          <p:nvPr/>
        </p:nvCxnSpPr>
        <p:spPr>
          <a:xfrm rot="5400000" flipH="1" flipV="1">
            <a:off x="3379920" y="825789"/>
            <a:ext cx="441473" cy="12368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8" name="Rounded Rectangle 397"/>
          <p:cNvSpPr/>
          <p:nvPr/>
        </p:nvSpPr>
        <p:spPr>
          <a:xfrm>
            <a:off x="6380397" y="4378618"/>
            <a:ext cx="888391" cy="261768"/>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solidFill>
                  <a:schemeClr val="tx1"/>
                </a:solidFill>
              </a:rPr>
              <a:t>appraisal</a:t>
            </a:r>
            <a:endParaRPr lang="en-US" sz="1000" dirty="0">
              <a:solidFill>
                <a:schemeClr val="tx1"/>
              </a:solidFill>
            </a:endParaRPr>
          </a:p>
        </p:txBody>
      </p:sp>
      <p:cxnSp>
        <p:nvCxnSpPr>
          <p:cNvPr id="417" name="Straight Arrow Connector 416"/>
          <p:cNvCxnSpPr>
            <a:stCxn id="398" idx="0"/>
            <a:endCxn id="52" idx="2"/>
          </p:cNvCxnSpPr>
          <p:nvPr/>
        </p:nvCxnSpPr>
        <p:spPr>
          <a:xfrm flipV="1">
            <a:off x="6824593" y="2267875"/>
            <a:ext cx="1927933" cy="211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1" name="TextBox 440"/>
          <p:cNvSpPr txBox="1"/>
          <p:nvPr/>
        </p:nvSpPr>
        <p:spPr>
          <a:xfrm>
            <a:off x="4835570" y="4605131"/>
            <a:ext cx="892241" cy="246221"/>
          </a:xfrm>
          <a:prstGeom prst="rect">
            <a:avLst/>
          </a:prstGeom>
          <a:noFill/>
        </p:spPr>
        <p:txBody>
          <a:bodyPr wrap="square" rtlCol="0">
            <a:spAutoFit/>
          </a:bodyPr>
          <a:lstStyle/>
          <a:p>
            <a:r>
              <a:rPr lang="en-US" sz="1000" dirty="0" err="1" smtClean="0"/>
              <a:t>hasOutput</a:t>
            </a:r>
            <a:endParaRPr lang="en-US" sz="1000" dirty="0"/>
          </a:p>
        </p:txBody>
      </p:sp>
      <p:cxnSp>
        <p:nvCxnSpPr>
          <p:cNvPr id="442" name="Straight Arrow Connector 441"/>
          <p:cNvCxnSpPr>
            <a:stCxn id="441" idx="3"/>
            <a:endCxn id="398" idx="1"/>
          </p:cNvCxnSpPr>
          <p:nvPr/>
        </p:nvCxnSpPr>
        <p:spPr>
          <a:xfrm flipV="1">
            <a:off x="5727811" y="4509502"/>
            <a:ext cx="652586" cy="218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Freeform 448"/>
          <p:cNvSpPr/>
          <p:nvPr/>
        </p:nvSpPr>
        <p:spPr>
          <a:xfrm>
            <a:off x="4126778" y="4678795"/>
            <a:ext cx="663203" cy="48766"/>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4" name="TextBox 463"/>
          <p:cNvSpPr txBox="1"/>
          <p:nvPr/>
        </p:nvSpPr>
        <p:spPr>
          <a:xfrm>
            <a:off x="4698521" y="5039919"/>
            <a:ext cx="1052957" cy="246221"/>
          </a:xfrm>
          <a:prstGeom prst="rect">
            <a:avLst/>
          </a:prstGeom>
          <a:noFill/>
        </p:spPr>
        <p:txBody>
          <a:bodyPr wrap="square" rtlCol="0">
            <a:spAutoFit/>
          </a:bodyPr>
          <a:lstStyle/>
          <a:p>
            <a:r>
              <a:rPr lang="en-US" sz="1000" dirty="0" err="1" smtClean="0"/>
              <a:t>realizationOf</a:t>
            </a:r>
            <a:endParaRPr lang="en-US" sz="1000" dirty="0"/>
          </a:p>
        </p:txBody>
      </p:sp>
      <p:sp>
        <p:nvSpPr>
          <p:cNvPr id="466" name="Freeform 465"/>
          <p:cNvSpPr/>
          <p:nvPr/>
        </p:nvSpPr>
        <p:spPr>
          <a:xfrm>
            <a:off x="4070332" y="4941348"/>
            <a:ext cx="719649" cy="221682"/>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67" name="Straight Arrow Connector 466"/>
          <p:cNvCxnSpPr>
            <a:endCxn id="254" idx="1"/>
          </p:cNvCxnSpPr>
          <p:nvPr/>
        </p:nvCxnSpPr>
        <p:spPr>
          <a:xfrm flipV="1">
            <a:off x="5584737" y="5091558"/>
            <a:ext cx="1107864" cy="7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Curved Connector 477"/>
          <p:cNvCxnSpPr>
            <a:stCxn id="334" idx="2"/>
            <a:endCxn id="237" idx="3"/>
          </p:cNvCxnSpPr>
          <p:nvPr/>
        </p:nvCxnSpPr>
        <p:spPr>
          <a:xfrm rot="5400000" flipH="1">
            <a:off x="2915914" y="4295917"/>
            <a:ext cx="353451" cy="911412"/>
          </a:xfrm>
          <a:prstGeom prst="curvedConnector4">
            <a:avLst>
              <a:gd name="adj1" fmla="val -64677"/>
              <a:gd name="adj2" fmla="val 762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a:stCxn id="238" idx="2"/>
            <a:endCxn id="237" idx="1"/>
          </p:cNvCxnSpPr>
          <p:nvPr/>
        </p:nvCxnSpPr>
        <p:spPr>
          <a:xfrm rot="5400000" flipH="1" flipV="1">
            <a:off x="1145144" y="4156668"/>
            <a:ext cx="152664" cy="989121"/>
          </a:xfrm>
          <a:prstGeom prst="curvedConnector4">
            <a:avLst>
              <a:gd name="adj1" fmla="val -149741"/>
              <a:gd name="adj2" fmla="val 816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1" name="TextBox 480"/>
          <p:cNvSpPr txBox="1"/>
          <p:nvPr/>
        </p:nvSpPr>
        <p:spPr>
          <a:xfrm>
            <a:off x="809435" y="4910477"/>
            <a:ext cx="618089" cy="246221"/>
          </a:xfrm>
          <a:prstGeom prst="rect">
            <a:avLst/>
          </a:prstGeom>
          <a:noFill/>
        </p:spPr>
        <p:txBody>
          <a:bodyPr wrap="square" rtlCol="0">
            <a:spAutoFit/>
          </a:bodyPr>
          <a:lstStyle/>
          <a:p>
            <a:r>
              <a:rPr lang="en-US" sz="1000" dirty="0" err="1" smtClean="0"/>
              <a:t>partOf</a:t>
            </a:r>
            <a:endParaRPr lang="en-US" sz="1000" dirty="0"/>
          </a:p>
        </p:txBody>
      </p:sp>
      <p:sp>
        <p:nvSpPr>
          <p:cNvPr id="482" name="TextBox 481"/>
          <p:cNvSpPr txBox="1"/>
          <p:nvPr/>
        </p:nvSpPr>
        <p:spPr>
          <a:xfrm>
            <a:off x="2928658" y="5111954"/>
            <a:ext cx="618089" cy="246221"/>
          </a:xfrm>
          <a:prstGeom prst="rect">
            <a:avLst/>
          </a:prstGeom>
          <a:noFill/>
        </p:spPr>
        <p:txBody>
          <a:bodyPr wrap="square" rtlCol="0">
            <a:spAutoFit/>
          </a:bodyPr>
          <a:lstStyle/>
          <a:p>
            <a:r>
              <a:rPr lang="en-US" sz="1000" dirty="0" err="1" smtClean="0"/>
              <a:t>partOf</a:t>
            </a:r>
            <a:endParaRPr lang="en-US" sz="1000" dirty="0"/>
          </a:p>
        </p:txBody>
      </p:sp>
      <p:sp>
        <p:nvSpPr>
          <p:cNvPr id="511" name="Freeform 510"/>
          <p:cNvSpPr/>
          <p:nvPr/>
        </p:nvSpPr>
        <p:spPr>
          <a:xfrm>
            <a:off x="4789981" y="2311098"/>
            <a:ext cx="3401036" cy="923034"/>
          </a:xfrm>
          <a:custGeom>
            <a:avLst/>
            <a:gdLst>
              <a:gd name="connsiteX0" fmla="*/ 0 w 3704734"/>
              <a:gd name="connsiteY0" fmla="*/ 904973 h 904973"/>
              <a:gd name="connsiteX1" fmla="*/ 2620652 w 3704734"/>
              <a:gd name="connsiteY1" fmla="*/ 754144 h 904973"/>
              <a:gd name="connsiteX2" fmla="*/ 3704734 w 3704734"/>
              <a:gd name="connsiteY2" fmla="*/ 0 h 904973"/>
            </a:gdLst>
            <a:ahLst/>
            <a:cxnLst>
              <a:cxn ang="0">
                <a:pos x="connsiteX0" y="connsiteY0"/>
              </a:cxn>
              <a:cxn ang="0">
                <a:pos x="connsiteX1" y="connsiteY1"/>
              </a:cxn>
              <a:cxn ang="0">
                <a:pos x="connsiteX2" y="connsiteY2"/>
              </a:cxn>
            </a:cxnLst>
            <a:rect l="l" t="t" r="r" b="b"/>
            <a:pathLst>
              <a:path w="3704734" h="904973">
                <a:moveTo>
                  <a:pt x="0" y="904973"/>
                </a:moveTo>
                <a:cubicBezTo>
                  <a:pt x="1001598" y="904973"/>
                  <a:pt x="2003196" y="904973"/>
                  <a:pt x="2620652" y="754144"/>
                </a:cubicBezTo>
                <a:cubicBezTo>
                  <a:pt x="3238108" y="603315"/>
                  <a:pt x="3561761" y="43992"/>
                  <a:pt x="370473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ight Arrow 511"/>
          <p:cNvSpPr/>
          <p:nvPr/>
        </p:nvSpPr>
        <p:spPr>
          <a:xfrm rot="18934533" flipV="1">
            <a:off x="8187481" y="2256598"/>
            <a:ext cx="63815" cy="7734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294885" y="618565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Perceptual priming</a:t>
            </a:r>
            <a:endParaRPr lang="en-US" sz="1050" dirty="0">
              <a:solidFill>
                <a:schemeClr val="tx1"/>
              </a:solidFill>
            </a:endParaRPr>
          </a:p>
        </p:txBody>
      </p:sp>
      <p:sp>
        <p:nvSpPr>
          <p:cNvPr id="104" name="Rounded Rectangle 103"/>
          <p:cNvSpPr/>
          <p:nvPr/>
        </p:nvSpPr>
        <p:spPr>
          <a:xfrm>
            <a:off x="1453759" y="6185656"/>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Semantic priming</a:t>
            </a:r>
            <a:endParaRPr lang="en-US" sz="1050" dirty="0">
              <a:solidFill>
                <a:schemeClr val="tx1"/>
              </a:solidFill>
            </a:endParaRPr>
          </a:p>
        </p:txBody>
      </p:sp>
      <p:sp>
        <p:nvSpPr>
          <p:cNvPr id="105" name="Rounded Rectangle 104"/>
          <p:cNvSpPr/>
          <p:nvPr/>
        </p:nvSpPr>
        <p:spPr>
          <a:xfrm>
            <a:off x="2636933" y="6204022"/>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Conceptual priming</a:t>
            </a:r>
            <a:endParaRPr lang="en-US" sz="1050" dirty="0">
              <a:solidFill>
                <a:schemeClr val="tx1"/>
              </a:solidFill>
            </a:endParaRPr>
          </a:p>
        </p:txBody>
      </p:sp>
      <p:cxnSp>
        <p:nvCxnSpPr>
          <p:cNvPr id="106" name="Straight Arrow Connector 105"/>
          <p:cNvCxnSpPr>
            <a:stCxn id="98" idx="0"/>
            <a:endCxn id="103" idx="2"/>
          </p:cNvCxnSpPr>
          <p:nvPr/>
        </p:nvCxnSpPr>
        <p:spPr>
          <a:xfrm flipV="1">
            <a:off x="802500" y="5823811"/>
            <a:ext cx="1158874" cy="3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4" idx="0"/>
            <a:endCxn id="103" idx="2"/>
          </p:cNvCxnSpPr>
          <p:nvPr/>
        </p:nvCxnSpPr>
        <p:spPr>
          <a:xfrm flipV="1">
            <a:off x="1961374" y="5823811"/>
            <a:ext cx="0" cy="36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5" idx="0"/>
            <a:endCxn id="103" idx="2"/>
          </p:cNvCxnSpPr>
          <p:nvPr/>
        </p:nvCxnSpPr>
        <p:spPr>
          <a:xfrm flipH="1" flipV="1">
            <a:off x="1961374" y="5823811"/>
            <a:ext cx="1183174" cy="38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453759" y="541492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Automatic process</a:t>
            </a:r>
            <a:endParaRPr lang="en-US" sz="1050" dirty="0">
              <a:solidFill>
                <a:schemeClr val="tx1"/>
              </a:solidFill>
            </a:endParaRPr>
          </a:p>
        </p:txBody>
      </p:sp>
      <p:cxnSp>
        <p:nvCxnSpPr>
          <p:cNvPr id="9" name="Curved Connector 8"/>
          <p:cNvCxnSpPr>
            <a:stCxn id="103" idx="0"/>
            <a:endCxn id="117" idx="1"/>
          </p:cNvCxnSpPr>
          <p:nvPr/>
        </p:nvCxnSpPr>
        <p:spPr>
          <a:xfrm rot="16200000" flipV="1">
            <a:off x="743578" y="4197123"/>
            <a:ext cx="2257138" cy="178455"/>
          </a:xfrm>
          <a:prstGeom prst="curvedConnector4">
            <a:avLst>
              <a:gd name="adj1" fmla="val 12782"/>
              <a:gd name="adj2" fmla="val 282413"/>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04019" y="5700699"/>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14" name="Straight Connector 13"/>
          <p:cNvCxnSpPr>
            <a:stCxn id="103" idx="3"/>
            <a:endCxn id="115" idx="1"/>
          </p:cNvCxnSpPr>
          <p:nvPr/>
        </p:nvCxnSpPr>
        <p:spPr>
          <a:xfrm>
            <a:off x="2468988" y="5619366"/>
            <a:ext cx="535031" cy="204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H="1">
            <a:off x="3702145" y="5999232"/>
            <a:ext cx="768780" cy="743687"/>
          </a:xfrm>
          <a:prstGeom prst="curvedConnector3">
            <a:avLst>
              <a:gd name="adj1" fmla="val 10097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flipV="1">
            <a:off x="7605488" y="5223413"/>
            <a:ext cx="1545894" cy="1532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430156" y="6755466"/>
            <a:ext cx="3175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410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p:cNvSpPr/>
          <p:nvPr/>
        </p:nvSpPr>
        <p:spPr>
          <a:xfrm>
            <a:off x="2601996" y="732606"/>
            <a:ext cx="1166323" cy="408891"/>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process</a:t>
            </a:r>
            <a:endParaRPr lang="en-US" sz="1100" dirty="0">
              <a:solidFill>
                <a:schemeClr val="tx1"/>
              </a:solidFill>
            </a:endParaRPr>
          </a:p>
        </p:txBody>
      </p:sp>
      <p:sp>
        <p:nvSpPr>
          <p:cNvPr id="17" name="Rounded Rectangle 16"/>
          <p:cNvSpPr/>
          <p:nvPr/>
        </p:nvSpPr>
        <p:spPr>
          <a:xfrm>
            <a:off x="6251550" y="317099"/>
            <a:ext cx="1493299" cy="58922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independent continuant</a:t>
            </a:r>
            <a:endParaRPr lang="en-US" sz="1100" dirty="0">
              <a:solidFill>
                <a:schemeClr val="tx1"/>
              </a:solidFill>
            </a:endParaRPr>
          </a:p>
        </p:txBody>
      </p:sp>
      <p:sp>
        <p:nvSpPr>
          <p:cNvPr id="18" name="Rounded Rectangle 17"/>
          <p:cNvSpPr/>
          <p:nvPr/>
        </p:nvSpPr>
        <p:spPr>
          <a:xfrm>
            <a:off x="9338261" y="211356"/>
            <a:ext cx="1169010" cy="664322"/>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Specifically dependent continuant</a:t>
            </a:r>
            <a:endParaRPr lang="en-US" sz="1050" dirty="0">
              <a:solidFill>
                <a:schemeClr val="tx1"/>
              </a:solidFill>
            </a:endParaRPr>
          </a:p>
        </p:txBody>
      </p:sp>
      <p:sp>
        <p:nvSpPr>
          <p:cNvPr id="26" name="Rounded Rectangle 25"/>
          <p:cNvSpPr/>
          <p:nvPr/>
        </p:nvSpPr>
        <p:spPr>
          <a:xfrm>
            <a:off x="10997866" y="1948115"/>
            <a:ext cx="1026065" cy="52081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Realizable entity</a:t>
            </a:r>
            <a:endParaRPr lang="en-US" sz="1100" dirty="0">
              <a:solidFill>
                <a:schemeClr val="tx1"/>
              </a:solidFill>
            </a:endParaRPr>
          </a:p>
        </p:txBody>
      </p:sp>
      <p:cxnSp>
        <p:nvCxnSpPr>
          <p:cNvPr id="29" name="Straight Arrow Connector 28"/>
          <p:cNvCxnSpPr>
            <a:stCxn id="26" idx="0"/>
            <a:endCxn id="18" idx="2"/>
          </p:cNvCxnSpPr>
          <p:nvPr/>
        </p:nvCxnSpPr>
        <p:spPr>
          <a:xfrm flipH="1" flipV="1">
            <a:off x="9922766" y="875678"/>
            <a:ext cx="1588133" cy="107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994177" y="2993088"/>
            <a:ext cx="1029754" cy="479875"/>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disposition</a:t>
            </a:r>
            <a:endParaRPr lang="en-US" sz="1100" dirty="0">
              <a:solidFill>
                <a:schemeClr val="tx1"/>
              </a:solidFill>
            </a:endParaRPr>
          </a:p>
        </p:txBody>
      </p:sp>
      <p:sp>
        <p:nvSpPr>
          <p:cNvPr id="36" name="Rounded Rectangle 35"/>
          <p:cNvSpPr/>
          <p:nvPr/>
        </p:nvSpPr>
        <p:spPr>
          <a:xfrm>
            <a:off x="9058692" y="3015416"/>
            <a:ext cx="1149735" cy="420224"/>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quality</a:t>
            </a:r>
            <a:endParaRPr lang="en-US" sz="1100" dirty="0">
              <a:solidFill>
                <a:schemeClr val="tx1"/>
              </a:solidFill>
            </a:endParaRPr>
          </a:p>
        </p:txBody>
      </p:sp>
      <p:cxnSp>
        <p:nvCxnSpPr>
          <p:cNvPr id="44" name="Straight Arrow Connector 43"/>
          <p:cNvCxnSpPr>
            <a:stCxn id="35" idx="0"/>
            <a:endCxn id="26" idx="2"/>
          </p:cNvCxnSpPr>
          <p:nvPr/>
        </p:nvCxnSpPr>
        <p:spPr>
          <a:xfrm flipV="1">
            <a:off x="11509054" y="2468925"/>
            <a:ext cx="1845" cy="52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4219073" y="1019023"/>
            <a:ext cx="1166323" cy="408891"/>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organism</a:t>
            </a:r>
            <a:endParaRPr lang="en-US" sz="1100" dirty="0">
              <a:solidFill>
                <a:schemeClr val="tx1"/>
              </a:solidFill>
            </a:endParaRPr>
          </a:p>
        </p:txBody>
      </p:sp>
      <p:sp>
        <p:nvSpPr>
          <p:cNvPr id="49" name="Rounded Rectangle 48"/>
          <p:cNvSpPr/>
          <p:nvPr/>
        </p:nvSpPr>
        <p:spPr>
          <a:xfrm>
            <a:off x="1751730" y="1641311"/>
            <a:ext cx="849512" cy="508945"/>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bodily process</a:t>
            </a:r>
            <a:endParaRPr lang="en-US" sz="1100" dirty="0">
              <a:solidFill>
                <a:schemeClr val="tx1"/>
              </a:solidFill>
            </a:endParaRPr>
          </a:p>
        </p:txBody>
      </p:sp>
      <p:sp>
        <p:nvSpPr>
          <p:cNvPr id="50" name="Rounded Rectangle 49"/>
          <p:cNvSpPr/>
          <p:nvPr/>
        </p:nvSpPr>
        <p:spPr>
          <a:xfrm>
            <a:off x="3224245" y="2362843"/>
            <a:ext cx="1166323" cy="408891"/>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behavior</a:t>
            </a:r>
            <a:endParaRPr lang="en-US" sz="1200" dirty="0">
              <a:solidFill>
                <a:schemeClr val="tx1"/>
              </a:solidFill>
            </a:endParaRPr>
          </a:p>
        </p:txBody>
      </p:sp>
      <p:sp>
        <p:nvSpPr>
          <p:cNvPr id="51" name="Rounded Rectangle 50"/>
          <p:cNvSpPr/>
          <p:nvPr/>
        </p:nvSpPr>
        <p:spPr>
          <a:xfrm>
            <a:off x="5837721" y="1734309"/>
            <a:ext cx="1639339" cy="78133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functioning related anatomical structure</a:t>
            </a:r>
            <a:endParaRPr lang="en-US" sz="1100" dirty="0">
              <a:solidFill>
                <a:schemeClr val="tx1"/>
              </a:solidFill>
            </a:endParaRPr>
          </a:p>
        </p:txBody>
      </p:sp>
      <p:sp>
        <p:nvSpPr>
          <p:cNvPr id="52" name="Rounded Rectangle 51"/>
          <p:cNvSpPr/>
          <p:nvPr/>
        </p:nvSpPr>
        <p:spPr>
          <a:xfrm>
            <a:off x="7923880" y="1555456"/>
            <a:ext cx="1657291" cy="71241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cognitive representation</a:t>
            </a:r>
            <a:endParaRPr lang="en-US" sz="1100" dirty="0">
              <a:solidFill>
                <a:schemeClr val="tx1"/>
              </a:solidFill>
            </a:endParaRPr>
          </a:p>
        </p:txBody>
      </p:sp>
      <p:cxnSp>
        <p:nvCxnSpPr>
          <p:cNvPr id="57" name="Straight Arrow Connector 56"/>
          <p:cNvCxnSpPr>
            <a:stCxn id="48" idx="0"/>
            <a:endCxn id="17" idx="1"/>
          </p:cNvCxnSpPr>
          <p:nvPr/>
        </p:nvCxnSpPr>
        <p:spPr>
          <a:xfrm flipV="1">
            <a:off x="4951439" y="616014"/>
            <a:ext cx="1300111" cy="40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0"/>
            <a:endCxn id="17" idx="2"/>
          </p:cNvCxnSpPr>
          <p:nvPr/>
        </p:nvCxnSpPr>
        <p:spPr>
          <a:xfrm flipV="1">
            <a:off x="6657391" y="906319"/>
            <a:ext cx="340809" cy="8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 idx="0"/>
            <a:endCxn id="18" idx="2"/>
          </p:cNvCxnSpPr>
          <p:nvPr/>
        </p:nvCxnSpPr>
        <p:spPr>
          <a:xfrm flipV="1">
            <a:off x="8752526" y="875678"/>
            <a:ext cx="1170240" cy="67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36" idx="3"/>
            <a:endCxn id="18" idx="2"/>
          </p:cNvCxnSpPr>
          <p:nvPr/>
        </p:nvCxnSpPr>
        <p:spPr>
          <a:xfrm flipH="1" flipV="1">
            <a:off x="9922766" y="875678"/>
            <a:ext cx="285661" cy="2349850"/>
          </a:xfrm>
          <a:prstGeom prst="curvedConnector4">
            <a:avLst>
              <a:gd name="adj1" fmla="val -80025"/>
              <a:gd name="adj2" fmla="val 5447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99107" y="546138"/>
            <a:ext cx="1307953" cy="452388"/>
          </a:xfrm>
          <a:prstGeom prst="roundRect">
            <a:avLst/>
          </a:prstGeom>
          <a:solidFill>
            <a:schemeClr val="bg1"/>
          </a:solidFill>
          <a:ln w="38100">
            <a:solidFill>
              <a:srgbClr val="FF0000"/>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100" dirty="0" smtClean="0">
                <a:solidFill>
                  <a:schemeClr val="tx1"/>
                </a:solidFill>
              </a:rPr>
              <a:t>Other ontologies (OGMS, etc.)</a:t>
            </a:r>
            <a:endParaRPr lang="en-US" sz="1100" dirty="0">
              <a:solidFill>
                <a:schemeClr val="tx1"/>
              </a:solidFill>
            </a:endParaRPr>
          </a:p>
        </p:txBody>
      </p:sp>
      <p:sp>
        <p:nvSpPr>
          <p:cNvPr id="111" name="Rounded Rectangle 110"/>
          <p:cNvSpPr/>
          <p:nvPr/>
        </p:nvSpPr>
        <p:spPr>
          <a:xfrm>
            <a:off x="93162" y="83441"/>
            <a:ext cx="1314633" cy="337445"/>
          </a:xfrm>
          <a:prstGeom prst="roundRect">
            <a:avLst/>
          </a:prstGeom>
          <a:solidFill>
            <a:schemeClr val="bg1"/>
          </a:solid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BFO fragment</a:t>
            </a:r>
            <a:endParaRPr lang="en-US" sz="1100" dirty="0">
              <a:solidFill>
                <a:schemeClr val="tx1"/>
              </a:solidFill>
            </a:endParaRPr>
          </a:p>
        </p:txBody>
      </p:sp>
      <p:sp>
        <p:nvSpPr>
          <p:cNvPr id="112" name="Rounded Rectangle 111"/>
          <p:cNvSpPr/>
          <p:nvPr/>
        </p:nvSpPr>
        <p:spPr>
          <a:xfrm>
            <a:off x="92826" y="1097417"/>
            <a:ext cx="1321311" cy="337445"/>
          </a:xfrm>
          <a:prstGeom prst="roundRect">
            <a:avLst/>
          </a:prstGeom>
          <a:solidFill>
            <a:schemeClr val="bg1"/>
          </a:solid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MF fragment</a:t>
            </a:r>
            <a:endParaRPr lang="en-US" sz="1100" dirty="0">
              <a:solidFill>
                <a:schemeClr val="tx1"/>
              </a:solidFill>
            </a:endParaRPr>
          </a:p>
        </p:txBody>
      </p:sp>
      <p:cxnSp>
        <p:nvCxnSpPr>
          <p:cNvPr id="114" name="Straight Arrow Connector 113"/>
          <p:cNvCxnSpPr>
            <a:stCxn id="50" idx="0"/>
            <a:endCxn id="16" idx="2"/>
          </p:cNvCxnSpPr>
          <p:nvPr/>
        </p:nvCxnSpPr>
        <p:spPr>
          <a:xfrm flipH="1" flipV="1">
            <a:off x="3185158" y="1141497"/>
            <a:ext cx="622249" cy="1221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782919" y="2958105"/>
            <a:ext cx="807790" cy="399353"/>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process</a:t>
            </a:r>
            <a:endParaRPr lang="en-US" sz="1100" dirty="0">
              <a:solidFill>
                <a:schemeClr val="tx1"/>
              </a:solidFill>
            </a:endParaRPr>
          </a:p>
        </p:txBody>
      </p:sp>
      <p:cxnSp>
        <p:nvCxnSpPr>
          <p:cNvPr id="119" name="Straight Arrow Connector 118"/>
          <p:cNvCxnSpPr>
            <a:stCxn id="117" idx="0"/>
            <a:endCxn id="49" idx="2"/>
          </p:cNvCxnSpPr>
          <p:nvPr/>
        </p:nvCxnSpPr>
        <p:spPr>
          <a:xfrm flipH="1" flipV="1">
            <a:off x="2176486" y="2150256"/>
            <a:ext cx="10328" cy="807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9" idx="0"/>
            <a:endCxn id="16" idx="1"/>
          </p:cNvCxnSpPr>
          <p:nvPr/>
        </p:nvCxnSpPr>
        <p:spPr>
          <a:xfrm flipV="1">
            <a:off x="2176486" y="937052"/>
            <a:ext cx="425510" cy="704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5615033" y="3295302"/>
            <a:ext cx="1323670" cy="599030"/>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Behavior inducing state</a:t>
            </a:r>
            <a:endParaRPr lang="en-US" sz="1100" dirty="0">
              <a:solidFill>
                <a:schemeClr val="tx1"/>
              </a:solidFill>
            </a:endParaRPr>
          </a:p>
        </p:txBody>
      </p:sp>
      <p:sp>
        <p:nvSpPr>
          <p:cNvPr id="133" name="Rounded Rectangle 132"/>
          <p:cNvSpPr/>
          <p:nvPr/>
        </p:nvSpPr>
        <p:spPr>
          <a:xfrm>
            <a:off x="8165550" y="3919497"/>
            <a:ext cx="1013802" cy="469314"/>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smtClean="0">
                <a:solidFill>
                  <a:schemeClr val="tx1"/>
                </a:solidFill>
              </a:rPr>
              <a:t>Mental disposition</a:t>
            </a:r>
            <a:endParaRPr lang="en-US" sz="1100" dirty="0">
              <a:solidFill>
                <a:schemeClr val="tx1"/>
              </a:solidFill>
            </a:endParaRPr>
          </a:p>
        </p:txBody>
      </p:sp>
      <p:cxnSp>
        <p:nvCxnSpPr>
          <p:cNvPr id="141" name="Straight Arrow Connector 140"/>
          <p:cNvCxnSpPr>
            <a:stCxn id="133" idx="3"/>
            <a:endCxn id="35" idx="1"/>
          </p:cNvCxnSpPr>
          <p:nvPr/>
        </p:nvCxnSpPr>
        <p:spPr>
          <a:xfrm flipV="1">
            <a:off x="9179352" y="3233026"/>
            <a:ext cx="1814825" cy="921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32" idx="3"/>
            <a:endCxn id="36" idx="1"/>
          </p:cNvCxnSpPr>
          <p:nvPr/>
        </p:nvCxnSpPr>
        <p:spPr>
          <a:xfrm flipV="1">
            <a:off x="6938703" y="3225528"/>
            <a:ext cx="2119989" cy="369289"/>
          </a:xfrm>
          <a:prstGeom prst="curvedConnector3">
            <a:avLst>
              <a:gd name="adj1" fmla="val 606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0"/>
          </p:cNvCxnSpPr>
          <p:nvPr/>
        </p:nvCxnSpPr>
        <p:spPr>
          <a:xfrm flipV="1">
            <a:off x="3807407" y="1948115"/>
            <a:ext cx="499139" cy="414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63" idx="0"/>
            <a:endCxn id="48" idx="2"/>
          </p:cNvCxnSpPr>
          <p:nvPr/>
        </p:nvCxnSpPr>
        <p:spPr>
          <a:xfrm flipV="1">
            <a:off x="4460218" y="1427914"/>
            <a:ext cx="342017" cy="310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51" idx="1"/>
          </p:cNvCxnSpPr>
          <p:nvPr/>
        </p:nvCxnSpPr>
        <p:spPr>
          <a:xfrm flipH="1" flipV="1">
            <a:off x="5584737" y="1986813"/>
            <a:ext cx="252984" cy="138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64" idx="0"/>
            <a:endCxn id="48" idx="2"/>
          </p:cNvCxnSpPr>
          <p:nvPr/>
        </p:nvCxnSpPr>
        <p:spPr>
          <a:xfrm flipH="1" flipV="1">
            <a:off x="4802235" y="1427914"/>
            <a:ext cx="548619" cy="4155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4010557" y="1738648"/>
            <a:ext cx="899322" cy="230832"/>
          </a:xfrm>
          <a:prstGeom prst="rect">
            <a:avLst/>
          </a:prstGeom>
          <a:noFill/>
        </p:spPr>
        <p:txBody>
          <a:bodyPr wrap="square" rtlCol="0">
            <a:spAutoFit/>
          </a:bodyPr>
          <a:lstStyle/>
          <a:p>
            <a:r>
              <a:rPr lang="en-US" sz="900" dirty="0" err="1" smtClean="0"/>
              <a:t>hasAgent</a:t>
            </a:r>
            <a:endParaRPr lang="en-US" sz="900" dirty="0"/>
          </a:p>
        </p:txBody>
      </p:sp>
      <p:sp>
        <p:nvSpPr>
          <p:cNvPr id="164" name="TextBox 163"/>
          <p:cNvSpPr txBox="1"/>
          <p:nvPr/>
        </p:nvSpPr>
        <p:spPr>
          <a:xfrm>
            <a:off x="5041809" y="1843423"/>
            <a:ext cx="618089" cy="246221"/>
          </a:xfrm>
          <a:prstGeom prst="rect">
            <a:avLst/>
          </a:prstGeom>
          <a:noFill/>
        </p:spPr>
        <p:txBody>
          <a:bodyPr wrap="square" rtlCol="0">
            <a:spAutoFit/>
          </a:bodyPr>
          <a:lstStyle/>
          <a:p>
            <a:r>
              <a:rPr lang="en-US" sz="1000" dirty="0" err="1" smtClean="0"/>
              <a:t>partOf</a:t>
            </a:r>
            <a:endParaRPr lang="en-US" sz="1000" dirty="0"/>
          </a:p>
        </p:txBody>
      </p:sp>
      <p:cxnSp>
        <p:nvCxnSpPr>
          <p:cNvPr id="165" name="Straight Connector 164"/>
          <p:cNvCxnSpPr>
            <a:stCxn id="117" idx="3"/>
            <a:endCxn id="169" idx="1"/>
          </p:cNvCxnSpPr>
          <p:nvPr/>
        </p:nvCxnSpPr>
        <p:spPr>
          <a:xfrm>
            <a:off x="2590709" y="3157782"/>
            <a:ext cx="1229830" cy="629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endCxn id="132" idx="1"/>
          </p:cNvCxnSpPr>
          <p:nvPr/>
        </p:nvCxnSpPr>
        <p:spPr>
          <a:xfrm>
            <a:off x="4822359" y="3521280"/>
            <a:ext cx="792674" cy="73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a:endCxn id="51" idx="2"/>
          </p:cNvCxnSpPr>
          <p:nvPr/>
        </p:nvCxnSpPr>
        <p:spPr>
          <a:xfrm flipH="1" flipV="1">
            <a:off x="6657391" y="2515648"/>
            <a:ext cx="281312" cy="2107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70" idx="2"/>
            <a:endCxn id="133" idx="0"/>
          </p:cNvCxnSpPr>
          <p:nvPr/>
        </p:nvCxnSpPr>
        <p:spPr>
          <a:xfrm>
            <a:off x="7045966" y="2897839"/>
            <a:ext cx="1626485" cy="1021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820539" y="3097582"/>
            <a:ext cx="1092775" cy="246221"/>
          </a:xfrm>
          <a:prstGeom prst="rect">
            <a:avLst/>
          </a:prstGeom>
          <a:noFill/>
        </p:spPr>
        <p:txBody>
          <a:bodyPr wrap="square" rtlCol="0">
            <a:spAutoFit/>
          </a:bodyPr>
          <a:lstStyle/>
          <a:p>
            <a:r>
              <a:rPr lang="en-US" sz="1000" dirty="0" err="1" smtClean="0"/>
              <a:t>hasParticipant</a:t>
            </a:r>
            <a:endParaRPr lang="en-US" sz="1000" dirty="0"/>
          </a:p>
        </p:txBody>
      </p:sp>
      <p:sp>
        <p:nvSpPr>
          <p:cNvPr id="170" name="TextBox 169"/>
          <p:cNvSpPr txBox="1"/>
          <p:nvPr/>
        </p:nvSpPr>
        <p:spPr>
          <a:xfrm>
            <a:off x="6663007" y="2651618"/>
            <a:ext cx="765918" cy="246221"/>
          </a:xfrm>
          <a:prstGeom prst="rect">
            <a:avLst/>
          </a:prstGeom>
          <a:noFill/>
        </p:spPr>
        <p:txBody>
          <a:bodyPr wrap="square" rtlCol="0">
            <a:spAutoFit/>
          </a:bodyPr>
          <a:lstStyle/>
          <a:p>
            <a:r>
              <a:rPr lang="en-US" sz="1000" dirty="0" err="1" smtClean="0"/>
              <a:t>bearerOf</a:t>
            </a:r>
            <a:endParaRPr lang="en-US" sz="1000" dirty="0"/>
          </a:p>
        </p:txBody>
      </p:sp>
      <p:cxnSp>
        <p:nvCxnSpPr>
          <p:cNvPr id="185" name="Straight Connector 184"/>
          <p:cNvCxnSpPr>
            <a:stCxn id="117" idx="3"/>
            <a:endCxn id="190" idx="1"/>
          </p:cNvCxnSpPr>
          <p:nvPr/>
        </p:nvCxnSpPr>
        <p:spPr>
          <a:xfrm>
            <a:off x="2590709" y="3157782"/>
            <a:ext cx="1238814" cy="3541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829523" y="3388820"/>
            <a:ext cx="1121741" cy="246221"/>
          </a:xfrm>
          <a:prstGeom prst="rect">
            <a:avLst/>
          </a:prstGeom>
          <a:noFill/>
        </p:spPr>
        <p:txBody>
          <a:bodyPr wrap="square" rtlCol="0">
            <a:spAutoFit/>
          </a:bodyPr>
          <a:lstStyle/>
          <a:p>
            <a:r>
              <a:rPr lang="en-US" sz="1000" dirty="0" err="1" smtClean="0"/>
              <a:t>hasParticipant</a:t>
            </a:r>
            <a:endParaRPr lang="en-US" sz="1000" dirty="0"/>
          </a:p>
        </p:txBody>
      </p:sp>
      <p:sp>
        <p:nvSpPr>
          <p:cNvPr id="205" name="Freeform 204"/>
          <p:cNvSpPr/>
          <p:nvPr/>
        </p:nvSpPr>
        <p:spPr>
          <a:xfrm>
            <a:off x="2184160" y="3367434"/>
            <a:ext cx="2725719" cy="770514"/>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6" name="TextBox 205"/>
          <p:cNvSpPr txBox="1"/>
          <p:nvPr/>
        </p:nvSpPr>
        <p:spPr>
          <a:xfrm>
            <a:off x="4824374" y="3993152"/>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209" name="Straight Arrow Connector 208"/>
          <p:cNvCxnSpPr>
            <a:stCxn id="206" idx="3"/>
            <a:endCxn id="133" idx="1"/>
          </p:cNvCxnSpPr>
          <p:nvPr/>
        </p:nvCxnSpPr>
        <p:spPr>
          <a:xfrm>
            <a:off x="5877331" y="4116263"/>
            <a:ext cx="2288219" cy="37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6" name="Rounded Rectangle 185"/>
          <p:cNvSpPr/>
          <p:nvPr/>
        </p:nvSpPr>
        <p:spPr>
          <a:xfrm>
            <a:off x="9151382" y="501896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memory</a:t>
            </a:r>
            <a:endParaRPr lang="en-US" sz="1050" dirty="0">
              <a:solidFill>
                <a:schemeClr val="tx1"/>
              </a:solidFill>
            </a:endParaRPr>
          </a:p>
        </p:txBody>
      </p:sp>
      <p:sp>
        <p:nvSpPr>
          <p:cNvPr id="187" name="Rounded Rectangle 186"/>
          <p:cNvSpPr/>
          <p:nvPr/>
        </p:nvSpPr>
        <p:spPr>
          <a:xfrm>
            <a:off x="8907245" y="4523866"/>
            <a:ext cx="1015229" cy="346738"/>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50" dirty="0" smtClean="0">
                <a:solidFill>
                  <a:schemeClr val="tx1"/>
                </a:solidFill>
              </a:rPr>
              <a:t>memory</a:t>
            </a:r>
            <a:endParaRPr lang="en-US" sz="1050" dirty="0">
              <a:solidFill>
                <a:schemeClr val="tx1"/>
              </a:solidFill>
            </a:endParaRPr>
          </a:p>
        </p:txBody>
      </p:sp>
      <p:cxnSp>
        <p:nvCxnSpPr>
          <p:cNvPr id="188" name="Straight Arrow Connector 187"/>
          <p:cNvCxnSpPr>
            <a:stCxn id="187" idx="0"/>
            <a:endCxn id="133" idx="2"/>
          </p:cNvCxnSpPr>
          <p:nvPr/>
        </p:nvCxnSpPr>
        <p:spPr>
          <a:xfrm flipH="1" flipV="1">
            <a:off x="8672451" y="4388811"/>
            <a:ext cx="742409" cy="135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86" idx="0"/>
            <a:endCxn id="187" idx="2"/>
          </p:cNvCxnSpPr>
          <p:nvPr/>
        </p:nvCxnSpPr>
        <p:spPr>
          <a:xfrm flipH="1" flipV="1">
            <a:off x="9414860" y="4870604"/>
            <a:ext cx="244137" cy="148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p:nvPr/>
        </p:nvCxnSpPr>
        <p:spPr>
          <a:xfrm flipV="1">
            <a:off x="476478" y="2867873"/>
            <a:ext cx="495101" cy="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TextBox 219"/>
          <p:cNvSpPr txBox="1"/>
          <p:nvPr/>
        </p:nvSpPr>
        <p:spPr>
          <a:xfrm>
            <a:off x="532364" y="2827418"/>
            <a:ext cx="493853" cy="246221"/>
          </a:xfrm>
          <a:prstGeom prst="rect">
            <a:avLst/>
          </a:prstGeom>
          <a:noFill/>
        </p:spPr>
        <p:txBody>
          <a:bodyPr wrap="square" rtlCol="0">
            <a:spAutoFit/>
          </a:bodyPr>
          <a:lstStyle/>
          <a:p>
            <a:r>
              <a:rPr lang="en-US" sz="1000" dirty="0"/>
              <a:t>i</a:t>
            </a:r>
            <a:r>
              <a:rPr lang="en-US" sz="1000" dirty="0" smtClean="0"/>
              <a:t>s_a</a:t>
            </a:r>
            <a:endParaRPr lang="en-US" sz="1000" dirty="0"/>
          </a:p>
        </p:txBody>
      </p:sp>
      <p:sp>
        <p:nvSpPr>
          <p:cNvPr id="224" name="Rounded Rectangle 223"/>
          <p:cNvSpPr/>
          <p:nvPr/>
        </p:nvSpPr>
        <p:spPr>
          <a:xfrm>
            <a:off x="127804" y="2262866"/>
            <a:ext cx="125152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 Revisions</a:t>
            </a:r>
            <a:endParaRPr lang="en-US" sz="1100" dirty="0">
              <a:solidFill>
                <a:schemeClr val="tx1"/>
              </a:solidFill>
            </a:endParaRPr>
          </a:p>
        </p:txBody>
      </p:sp>
      <p:sp>
        <p:nvSpPr>
          <p:cNvPr id="226" name="Rounded Rectangle 225"/>
          <p:cNvSpPr/>
          <p:nvPr/>
        </p:nvSpPr>
        <p:spPr>
          <a:xfrm>
            <a:off x="9151382" y="575407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association</a:t>
            </a:r>
            <a:endParaRPr lang="en-US" sz="1050" dirty="0">
              <a:solidFill>
                <a:schemeClr val="tx1"/>
              </a:solidFill>
            </a:endParaRPr>
          </a:p>
        </p:txBody>
      </p:sp>
      <p:cxnSp>
        <p:nvCxnSpPr>
          <p:cNvPr id="227" name="Straight Arrow Connector 226"/>
          <p:cNvCxnSpPr>
            <a:stCxn id="226" idx="0"/>
            <a:endCxn id="186" idx="2"/>
          </p:cNvCxnSpPr>
          <p:nvPr/>
        </p:nvCxnSpPr>
        <p:spPr>
          <a:xfrm flipV="1">
            <a:off x="9658997" y="5427858"/>
            <a:ext cx="0" cy="32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Rounded Rectangle 232"/>
          <p:cNvSpPr/>
          <p:nvPr/>
        </p:nvSpPr>
        <p:spPr>
          <a:xfrm>
            <a:off x="10364222" y="575407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Repressed Memory</a:t>
            </a:r>
            <a:endParaRPr lang="en-US" sz="1050" dirty="0">
              <a:solidFill>
                <a:schemeClr val="tx1"/>
              </a:solidFill>
            </a:endParaRPr>
          </a:p>
        </p:txBody>
      </p:sp>
      <p:cxnSp>
        <p:nvCxnSpPr>
          <p:cNvPr id="234" name="Straight Arrow Connector 233"/>
          <p:cNvCxnSpPr>
            <a:stCxn id="233" idx="0"/>
            <a:endCxn id="186" idx="2"/>
          </p:cNvCxnSpPr>
          <p:nvPr/>
        </p:nvCxnSpPr>
        <p:spPr>
          <a:xfrm flipH="1" flipV="1">
            <a:off x="9658997" y="5427858"/>
            <a:ext cx="1212840" cy="32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Rounded Rectangle 235"/>
          <p:cNvSpPr/>
          <p:nvPr/>
        </p:nvSpPr>
        <p:spPr>
          <a:xfrm>
            <a:off x="127804" y="1635203"/>
            <a:ext cx="125152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MF-EMO frag.</a:t>
            </a:r>
            <a:endParaRPr lang="en-US" sz="1100" dirty="0">
              <a:solidFill>
                <a:schemeClr val="tx1"/>
              </a:solidFill>
            </a:endParaRPr>
          </a:p>
        </p:txBody>
      </p:sp>
      <p:sp>
        <p:nvSpPr>
          <p:cNvPr id="237" name="Rounded Rectangle 236"/>
          <p:cNvSpPr/>
          <p:nvPr/>
        </p:nvSpPr>
        <p:spPr>
          <a:xfrm>
            <a:off x="1716037" y="4370451"/>
            <a:ext cx="920897"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 process</a:t>
            </a:r>
          </a:p>
        </p:txBody>
      </p:sp>
      <p:sp>
        <p:nvSpPr>
          <p:cNvPr id="238" name="Rounded Rectangle 237"/>
          <p:cNvSpPr/>
          <p:nvPr/>
        </p:nvSpPr>
        <p:spPr>
          <a:xfrm>
            <a:off x="101155" y="4173370"/>
            <a:ext cx="1251522" cy="5541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Emotional</a:t>
            </a:r>
          </a:p>
          <a:p>
            <a:pPr algn="ctr"/>
            <a:r>
              <a:rPr lang="en-US" sz="1100" dirty="0" smtClean="0">
                <a:solidFill>
                  <a:schemeClr val="tx1"/>
                </a:solidFill>
              </a:rPr>
              <a:t>behavioral  process</a:t>
            </a:r>
          </a:p>
        </p:txBody>
      </p:sp>
      <p:cxnSp>
        <p:nvCxnSpPr>
          <p:cNvPr id="239" name="Straight Arrow Connector 238"/>
          <p:cNvCxnSpPr>
            <a:stCxn id="237" idx="0"/>
            <a:endCxn id="117" idx="2"/>
          </p:cNvCxnSpPr>
          <p:nvPr/>
        </p:nvCxnSpPr>
        <p:spPr>
          <a:xfrm flipV="1">
            <a:off x="2176486" y="3357458"/>
            <a:ext cx="10328" cy="1012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8" name="Curved Connector 247"/>
          <p:cNvCxnSpPr>
            <a:stCxn id="238" idx="0"/>
          </p:cNvCxnSpPr>
          <p:nvPr/>
        </p:nvCxnSpPr>
        <p:spPr>
          <a:xfrm rot="5400000" flipH="1" flipV="1">
            <a:off x="242911" y="2634261"/>
            <a:ext cx="2023114" cy="10551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4" name="Rounded Rectangle 253"/>
          <p:cNvSpPr/>
          <p:nvPr/>
        </p:nvSpPr>
        <p:spPr>
          <a:xfrm>
            <a:off x="6692601" y="4887112"/>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Attitude</a:t>
            </a:r>
            <a:endParaRPr lang="en-US" sz="1050" dirty="0">
              <a:solidFill>
                <a:schemeClr val="tx1"/>
              </a:solidFill>
            </a:endParaRPr>
          </a:p>
        </p:txBody>
      </p:sp>
      <p:cxnSp>
        <p:nvCxnSpPr>
          <p:cNvPr id="255" name="Straight Arrow Connector 254"/>
          <p:cNvCxnSpPr>
            <a:stCxn id="254" idx="0"/>
            <a:endCxn id="133" idx="2"/>
          </p:cNvCxnSpPr>
          <p:nvPr/>
        </p:nvCxnSpPr>
        <p:spPr>
          <a:xfrm flipV="1">
            <a:off x="7200216" y="4388811"/>
            <a:ext cx="1472235" cy="498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6" name="Rounded Rectangle 255"/>
          <p:cNvSpPr/>
          <p:nvPr/>
        </p:nvSpPr>
        <p:spPr>
          <a:xfrm>
            <a:off x="5481278" y="556247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Self-esteem</a:t>
            </a:r>
            <a:endParaRPr lang="en-US" sz="1050" dirty="0">
              <a:solidFill>
                <a:schemeClr val="tx1"/>
              </a:solidFill>
            </a:endParaRPr>
          </a:p>
        </p:txBody>
      </p:sp>
      <p:cxnSp>
        <p:nvCxnSpPr>
          <p:cNvPr id="257" name="Straight Arrow Connector 256"/>
          <p:cNvCxnSpPr>
            <a:stCxn id="256" idx="0"/>
            <a:endCxn id="254" idx="2"/>
          </p:cNvCxnSpPr>
          <p:nvPr/>
        </p:nvCxnSpPr>
        <p:spPr>
          <a:xfrm flipV="1">
            <a:off x="5756664" y="5296003"/>
            <a:ext cx="1443552" cy="266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8" name="Rounded Rectangle 257"/>
          <p:cNvSpPr/>
          <p:nvPr/>
        </p:nvSpPr>
        <p:spPr>
          <a:xfrm>
            <a:off x="6702389" y="5577795"/>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attitude</a:t>
            </a:r>
            <a:endParaRPr lang="en-US" sz="1050" dirty="0">
              <a:solidFill>
                <a:schemeClr val="tx1"/>
              </a:solidFill>
            </a:endParaRPr>
          </a:p>
        </p:txBody>
      </p:sp>
      <p:cxnSp>
        <p:nvCxnSpPr>
          <p:cNvPr id="259" name="Straight Arrow Connector 258"/>
          <p:cNvCxnSpPr>
            <a:stCxn id="258" idx="0"/>
            <a:endCxn id="254" idx="2"/>
          </p:cNvCxnSpPr>
          <p:nvPr/>
        </p:nvCxnSpPr>
        <p:spPr>
          <a:xfrm flipH="1" flipV="1">
            <a:off x="7200216" y="5296003"/>
            <a:ext cx="9788" cy="28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0" name="Rounded Rectangle 259"/>
          <p:cNvSpPr/>
          <p:nvPr/>
        </p:nvSpPr>
        <p:spPr>
          <a:xfrm>
            <a:off x="10507271" y="4272660"/>
            <a:ext cx="1111101"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Automaticity</a:t>
            </a:r>
            <a:endParaRPr lang="en-US" sz="1050" dirty="0">
              <a:solidFill>
                <a:schemeClr val="tx1"/>
              </a:solidFill>
            </a:endParaRPr>
          </a:p>
        </p:txBody>
      </p:sp>
      <p:cxnSp>
        <p:nvCxnSpPr>
          <p:cNvPr id="261" name="Straight Arrow Connector 260"/>
          <p:cNvCxnSpPr>
            <a:stCxn id="260" idx="0"/>
            <a:endCxn id="36" idx="2"/>
          </p:cNvCxnSpPr>
          <p:nvPr/>
        </p:nvCxnSpPr>
        <p:spPr>
          <a:xfrm flipH="1" flipV="1">
            <a:off x="9633560" y="3435640"/>
            <a:ext cx="1429262" cy="837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5" name="Rounded Rectangle 294"/>
          <p:cNvSpPr/>
          <p:nvPr/>
        </p:nvSpPr>
        <p:spPr>
          <a:xfrm>
            <a:off x="4258957" y="6214720"/>
            <a:ext cx="958883"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Explicit self-esteem</a:t>
            </a:r>
            <a:endParaRPr lang="en-US" sz="1050" dirty="0">
              <a:solidFill>
                <a:schemeClr val="tx1"/>
              </a:solidFill>
            </a:endParaRPr>
          </a:p>
        </p:txBody>
      </p:sp>
      <p:cxnSp>
        <p:nvCxnSpPr>
          <p:cNvPr id="296" name="Straight Arrow Connector 295"/>
          <p:cNvCxnSpPr>
            <a:stCxn id="295" idx="0"/>
            <a:endCxn id="256" idx="2"/>
          </p:cNvCxnSpPr>
          <p:nvPr/>
        </p:nvCxnSpPr>
        <p:spPr>
          <a:xfrm flipV="1">
            <a:off x="4738399" y="5971368"/>
            <a:ext cx="125049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7" name="Rounded Rectangle 296"/>
          <p:cNvSpPr/>
          <p:nvPr/>
        </p:nvSpPr>
        <p:spPr>
          <a:xfrm>
            <a:off x="5473023" y="6214720"/>
            <a:ext cx="1020732"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a:t>
            </a:r>
            <a:r>
              <a:rPr lang="en-US" sz="1050" dirty="0">
                <a:solidFill>
                  <a:schemeClr val="tx1"/>
                </a:solidFill>
              </a:rPr>
              <a:t>self-esteem</a:t>
            </a:r>
          </a:p>
        </p:txBody>
      </p:sp>
      <p:cxnSp>
        <p:nvCxnSpPr>
          <p:cNvPr id="298" name="Straight Arrow Connector 297"/>
          <p:cNvCxnSpPr>
            <a:stCxn id="297" idx="0"/>
            <a:endCxn id="256" idx="2"/>
          </p:cNvCxnSpPr>
          <p:nvPr/>
        </p:nvCxnSpPr>
        <p:spPr>
          <a:xfrm flipV="1">
            <a:off x="5983389" y="5971368"/>
            <a:ext cx="5504" cy="24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1" name="Rounded Rectangle 300"/>
          <p:cNvSpPr/>
          <p:nvPr/>
        </p:nvSpPr>
        <p:spPr>
          <a:xfrm>
            <a:off x="6732812" y="6214721"/>
            <a:ext cx="988914"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Implicit stereotype</a:t>
            </a:r>
            <a:endParaRPr lang="en-US" sz="1050" dirty="0">
              <a:solidFill>
                <a:schemeClr val="tx1"/>
              </a:solidFill>
            </a:endParaRPr>
          </a:p>
        </p:txBody>
      </p:sp>
      <p:cxnSp>
        <p:nvCxnSpPr>
          <p:cNvPr id="302" name="Straight Arrow Connector 301"/>
          <p:cNvCxnSpPr>
            <a:stCxn id="301" idx="0"/>
            <a:endCxn id="258" idx="2"/>
          </p:cNvCxnSpPr>
          <p:nvPr/>
        </p:nvCxnSpPr>
        <p:spPr>
          <a:xfrm flipH="1" flipV="1">
            <a:off x="7210004" y="5986686"/>
            <a:ext cx="17265" cy="22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4" name="Rounded Rectangle 333"/>
          <p:cNvSpPr/>
          <p:nvPr/>
        </p:nvSpPr>
        <p:spPr>
          <a:xfrm>
            <a:off x="3069045" y="4519457"/>
            <a:ext cx="958602" cy="408891"/>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solidFill>
                  <a:schemeClr val="tx1"/>
                </a:solidFill>
              </a:rPr>
              <a:t>Appraisal process</a:t>
            </a:r>
          </a:p>
        </p:txBody>
      </p:sp>
      <p:cxnSp>
        <p:nvCxnSpPr>
          <p:cNvPr id="335" name="Straight Arrow Connector 334"/>
          <p:cNvCxnSpPr>
            <a:stCxn id="334" idx="0"/>
            <a:endCxn id="205" idx="0"/>
          </p:cNvCxnSpPr>
          <p:nvPr/>
        </p:nvCxnSpPr>
        <p:spPr>
          <a:xfrm flipH="1" flipV="1">
            <a:off x="2184160" y="3367434"/>
            <a:ext cx="1364186" cy="115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7" name="TextBox 356"/>
          <p:cNvSpPr txBox="1"/>
          <p:nvPr/>
        </p:nvSpPr>
        <p:spPr>
          <a:xfrm>
            <a:off x="2584867" y="1664942"/>
            <a:ext cx="794743" cy="230832"/>
          </a:xfrm>
          <a:prstGeom prst="rect">
            <a:avLst/>
          </a:prstGeom>
          <a:noFill/>
        </p:spPr>
        <p:txBody>
          <a:bodyPr wrap="square" rtlCol="0">
            <a:spAutoFit/>
          </a:bodyPr>
          <a:lstStyle/>
          <a:p>
            <a:r>
              <a:rPr lang="en-US" sz="900" dirty="0" err="1" smtClean="0"/>
              <a:t>hasAgent</a:t>
            </a:r>
            <a:endParaRPr lang="en-US" sz="900" dirty="0"/>
          </a:p>
        </p:txBody>
      </p:sp>
      <p:sp>
        <p:nvSpPr>
          <p:cNvPr id="361" name="Freeform 360"/>
          <p:cNvSpPr/>
          <p:nvPr/>
        </p:nvSpPr>
        <p:spPr>
          <a:xfrm rot="9330150" flipV="1">
            <a:off x="1955429" y="2079081"/>
            <a:ext cx="1491892" cy="2039645"/>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68" name="Curved Connector 367"/>
          <p:cNvCxnSpPr>
            <a:stCxn id="357" idx="0"/>
            <a:endCxn id="48" idx="1"/>
          </p:cNvCxnSpPr>
          <p:nvPr/>
        </p:nvCxnSpPr>
        <p:spPr>
          <a:xfrm rot="5400000" flipH="1" flipV="1">
            <a:off x="3379920" y="825789"/>
            <a:ext cx="441473" cy="12368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8" name="Rounded Rectangle 397"/>
          <p:cNvSpPr/>
          <p:nvPr/>
        </p:nvSpPr>
        <p:spPr>
          <a:xfrm>
            <a:off x="6380397" y="4378618"/>
            <a:ext cx="888391" cy="261768"/>
          </a:xfrm>
          <a:prstGeom prst="roundRect">
            <a:avLst/>
          </a:prstGeom>
          <a:noFill/>
          <a:ln w="38100">
            <a:solidFill>
              <a:srgbClr val="00B0F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dirty="0" smtClean="0">
                <a:solidFill>
                  <a:schemeClr val="tx1"/>
                </a:solidFill>
              </a:rPr>
              <a:t>appraisal</a:t>
            </a:r>
            <a:endParaRPr lang="en-US" sz="1000" dirty="0">
              <a:solidFill>
                <a:schemeClr val="tx1"/>
              </a:solidFill>
            </a:endParaRPr>
          </a:p>
        </p:txBody>
      </p:sp>
      <p:cxnSp>
        <p:nvCxnSpPr>
          <p:cNvPr id="417" name="Straight Arrow Connector 416"/>
          <p:cNvCxnSpPr>
            <a:stCxn id="398" idx="0"/>
            <a:endCxn id="52" idx="2"/>
          </p:cNvCxnSpPr>
          <p:nvPr/>
        </p:nvCxnSpPr>
        <p:spPr>
          <a:xfrm flipV="1">
            <a:off x="6824593" y="2267875"/>
            <a:ext cx="1927933" cy="2110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1" name="TextBox 440"/>
          <p:cNvSpPr txBox="1"/>
          <p:nvPr/>
        </p:nvSpPr>
        <p:spPr>
          <a:xfrm>
            <a:off x="4835570" y="4605131"/>
            <a:ext cx="892241" cy="246221"/>
          </a:xfrm>
          <a:prstGeom prst="rect">
            <a:avLst/>
          </a:prstGeom>
          <a:noFill/>
        </p:spPr>
        <p:txBody>
          <a:bodyPr wrap="square" rtlCol="0">
            <a:spAutoFit/>
          </a:bodyPr>
          <a:lstStyle/>
          <a:p>
            <a:r>
              <a:rPr lang="en-US" sz="1000" dirty="0" err="1" smtClean="0"/>
              <a:t>hasOutput</a:t>
            </a:r>
            <a:endParaRPr lang="en-US" sz="1000" dirty="0"/>
          </a:p>
        </p:txBody>
      </p:sp>
      <p:cxnSp>
        <p:nvCxnSpPr>
          <p:cNvPr id="442" name="Straight Arrow Connector 441"/>
          <p:cNvCxnSpPr>
            <a:stCxn id="441" idx="3"/>
            <a:endCxn id="398" idx="1"/>
          </p:cNvCxnSpPr>
          <p:nvPr/>
        </p:nvCxnSpPr>
        <p:spPr>
          <a:xfrm flipV="1">
            <a:off x="5727811" y="4509502"/>
            <a:ext cx="652586" cy="218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Freeform 448"/>
          <p:cNvSpPr/>
          <p:nvPr/>
        </p:nvSpPr>
        <p:spPr>
          <a:xfrm>
            <a:off x="4126778" y="4678795"/>
            <a:ext cx="663203" cy="48766"/>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64" name="TextBox 463"/>
          <p:cNvSpPr txBox="1"/>
          <p:nvPr/>
        </p:nvSpPr>
        <p:spPr>
          <a:xfrm>
            <a:off x="4698521" y="5039919"/>
            <a:ext cx="1052957" cy="246221"/>
          </a:xfrm>
          <a:prstGeom prst="rect">
            <a:avLst/>
          </a:prstGeom>
          <a:noFill/>
        </p:spPr>
        <p:txBody>
          <a:bodyPr wrap="square" rtlCol="0">
            <a:spAutoFit/>
          </a:bodyPr>
          <a:lstStyle/>
          <a:p>
            <a:r>
              <a:rPr lang="en-US" sz="1000" dirty="0" err="1" smtClean="0"/>
              <a:t>realizationOf</a:t>
            </a:r>
            <a:endParaRPr lang="en-US" sz="1000" dirty="0"/>
          </a:p>
        </p:txBody>
      </p:sp>
      <p:sp>
        <p:nvSpPr>
          <p:cNvPr id="466" name="Freeform 465"/>
          <p:cNvSpPr/>
          <p:nvPr/>
        </p:nvSpPr>
        <p:spPr>
          <a:xfrm>
            <a:off x="4070332" y="4941348"/>
            <a:ext cx="719649" cy="221682"/>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67" name="Straight Arrow Connector 466"/>
          <p:cNvCxnSpPr>
            <a:endCxn id="254" idx="1"/>
          </p:cNvCxnSpPr>
          <p:nvPr/>
        </p:nvCxnSpPr>
        <p:spPr>
          <a:xfrm flipV="1">
            <a:off x="5584737" y="5091558"/>
            <a:ext cx="1107864" cy="79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8" name="Curved Connector 477"/>
          <p:cNvCxnSpPr>
            <a:stCxn id="334" idx="2"/>
            <a:endCxn id="237" idx="3"/>
          </p:cNvCxnSpPr>
          <p:nvPr/>
        </p:nvCxnSpPr>
        <p:spPr>
          <a:xfrm rot="5400000" flipH="1">
            <a:off x="2915914" y="4295917"/>
            <a:ext cx="353451" cy="911412"/>
          </a:xfrm>
          <a:prstGeom prst="curvedConnector4">
            <a:avLst>
              <a:gd name="adj1" fmla="val -64677"/>
              <a:gd name="adj2" fmla="val 762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Curved Connector 479"/>
          <p:cNvCxnSpPr>
            <a:stCxn id="238" idx="2"/>
            <a:endCxn id="237" idx="1"/>
          </p:cNvCxnSpPr>
          <p:nvPr/>
        </p:nvCxnSpPr>
        <p:spPr>
          <a:xfrm rot="5400000" flipH="1" flipV="1">
            <a:off x="1145144" y="4156668"/>
            <a:ext cx="152664" cy="989121"/>
          </a:xfrm>
          <a:prstGeom prst="curvedConnector4">
            <a:avLst>
              <a:gd name="adj1" fmla="val -149741"/>
              <a:gd name="adj2" fmla="val 816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1" name="TextBox 480"/>
          <p:cNvSpPr txBox="1"/>
          <p:nvPr/>
        </p:nvSpPr>
        <p:spPr>
          <a:xfrm>
            <a:off x="809435" y="4910477"/>
            <a:ext cx="618089" cy="246221"/>
          </a:xfrm>
          <a:prstGeom prst="rect">
            <a:avLst/>
          </a:prstGeom>
          <a:noFill/>
        </p:spPr>
        <p:txBody>
          <a:bodyPr wrap="square" rtlCol="0">
            <a:spAutoFit/>
          </a:bodyPr>
          <a:lstStyle/>
          <a:p>
            <a:r>
              <a:rPr lang="en-US" sz="1000" dirty="0" err="1" smtClean="0"/>
              <a:t>partOf</a:t>
            </a:r>
            <a:endParaRPr lang="en-US" sz="1000" dirty="0"/>
          </a:p>
        </p:txBody>
      </p:sp>
      <p:sp>
        <p:nvSpPr>
          <p:cNvPr id="482" name="TextBox 481"/>
          <p:cNvSpPr txBox="1"/>
          <p:nvPr/>
        </p:nvSpPr>
        <p:spPr>
          <a:xfrm>
            <a:off x="2928658" y="5111954"/>
            <a:ext cx="618089" cy="246221"/>
          </a:xfrm>
          <a:prstGeom prst="rect">
            <a:avLst/>
          </a:prstGeom>
          <a:noFill/>
        </p:spPr>
        <p:txBody>
          <a:bodyPr wrap="square" rtlCol="0">
            <a:spAutoFit/>
          </a:bodyPr>
          <a:lstStyle/>
          <a:p>
            <a:r>
              <a:rPr lang="en-US" sz="1000" dirty="0" err="1" smtClean="0"/>
              <a:t>partOf</a:t>
            </a:r>
            <a:endParaRPr lang="en-US" sz="1000" dirty="0"/>
          </a:p>
        </p:txBody>
      </p:sp>
      <p:sp>
        <p:nvSpPr>
          <p:cNvPr id="511" name="Freeform 510"/>
          <p:cNvSpPr/>
          <p:nvPr/>
        </p:nvSpPr>
        <p:spPr>
          <a:xfrm>
            <a:off x="4789981" y="2311098"/>
            <a:ext cx="3401036" cy="923034"/>
          </a:xfrm>
          <a:custGeom>
            <a:avLst/>
            <a:gdLst>
              <a:gd name="connsiteX0" fmla="*/ 0 w 3704734"/>
              <a:gd name="connsiteY0" fmla="*/ 904973 h 904973"/>
              <a:gd name="connsiteX1" fmla="*/ 2620652 w 3704734"/>
              <a:gd name="connsiteY1" fmla="*/ 754144 h 904973"/>
              <a:gd name="connsiteX2" fmla="*/ 3704734 w 3704734"/>
              <a:gd name="connsiteY2" fmla="*/ 0 h 904973"/>
            </a:gdLst>
            <a:ahLst/>
            <a:cxnLst>
              <a:cxn ang="0">
                <a:pos x="connsiteX0" y="connsiteY0"/>
              </a:cxn>
              <a:cxn ang="0">
                <a:pos x="connsiteX1" y="connsiteY1"/>
              </a:cxn>
              <a:cxn ang="0">
                <a:pos x="connsiteX2" y="connsiteY2"/>
              </a:cxn>
            </a:cxnLst>
            <a:rect l="l" t="t" r="r" b="b"/>
            <a:pathLst>
              <a:path w="3704734" h="904973">
                <a:moveTo>
                  <a:pt x="0" y="904973"/>
                </a:moveTo>
                <a:cubicBezTo>
                  <a:pt x="1001598" y="904973"/>
                  <a:pt x="2003196" y="904973"/>
                  <a:pt x="2620652" y="754144"/>
                </a:cubicBezTo>
                <a:cubicBezTo>
                  <a:pt x="3238108" y="603315"/>
                  <a:pt x="3561761" y="43992"/>
                  <a:pt x="370473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ight Arrow 511"/>
          <p:cNvSpPr/>
          <p:nvPr/>
        </p:nvSpPr>
        <p:spPr>
          <a:xfrm rot="18934533" flipV="1">
            <a:off x="8187481" y="2256598"/>
            <a:ext cx="63815" cy="7734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p:cNvSpPr/>
          <p:nvPr/>
        </p:nvSpPr>
        <p:spPr>
          <a:xfrm>
            <a:off x="294885" y="6185657"/>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Perceptual priming</a:t>
            </a:r>
            <a:endParaRPr lang="en-US" sz="1050" dirty="0">
              <a:solidFill>
                <a:schemeClr val="tx1"/>
              </a:solidFill>
            </a:endParaRPr>
          </a:p>
        </p:txBody>
      </p:sp>
      <p:sp>
        <p:nvSpPr>
          <p:cNvPr id="104" name="Rounded Rectangle 103"/>
          <p:cNvSpPr/>
          <p:nvPr/>
        </p:nvSpPr>
        <p:spPr>
          <a:xfrm>
            <a:off x="1453759" y="6185656"/>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Semantic priming</a:t>
            </a:r>
            <a:endParaRPr lang="en-US" sz="1050" dirty="0">
              <a:solidFill>
                <a:schemeClr val="tx1"/>
              </a:solidFill>
            </a:endParaRPr>
          </a:p>
        </p:txBody>
      </p:sp>
      <p:sp>
        <p:nvSpPr>
          <p:cNvPr id="105" name="Rounded Rectangle 104"/>
          <p:cNvSpPr/>
          <p:nvPr/>
        </p:nvSpPr>
        <p:spPr>
          <a:xfrm>
            <a:off x="2636933" y="6204022"/>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Conceptual priming</a:t>
            </a:r>
            <a:endParaRPr lang="en-US" sz="1050" dirty="0">
              <a:solidFill>
                <a:schemeClr val="tx1"/>
              </a:solidFill>
            </a:endParaRPr>
          </a:p>
        </p:txBody>
      </p:sp>
      <p:cxnSp>
        <p:nvCxnSpPr>
          <p:cNvPr id="106" name="Straight Arrow Connector 105"/>
          <p:cNvCxnSpPr>
            <a:stCxn id="98" idx="0"/>
            <a:endCxn id="103" idx="2"/>
          </p:cNvCxnSpPr>
          <p:nvPr/>
        </p:nvCxnSpPr>
        <p:spPr>
          <a:xfrm flipV="1">
            <a:off x="802500" y="5823811"/>
            <a:ext cx="1158874" cy="3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104" idx="0"/>
            <a:endCxn id="103" idx="2"/>
          </p:cNvCxnSpPr>
          <p:nvPr/>
        </p:nvCxnSpPr>
        <p:spPr>
          <a:xfrm flipV="1">
            <a:off x="1961374" y="5823811"/>
            <a:ext cx="0" cy="36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5" idx="0"/>
            <a:endCxn id="103" idx="2"/>
          </p:cNvCxnSpPr>
          <p:nvPr/>
        </p:nvCxnSpPr>
        <p:spPr>
          <a:xfrm flipH="1" flipV="1">
            <a:off x="1961374" y="5823811"/>
            <a:ext cx="1183174" cy="38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1453759" y="5414920"/>
            <a:ext cx="1015229" cy="408891"/>
          </a:xfrm>
          <a:prstGeom prst="roundRect">
            <a:avLst/>
          </a:prstGeom>
          <a:noFill/>
          <a:ln w="38100">
            <a:solidFill>
              <a:srgbClr val="0099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solidFill>
                  <a:schemeClr val="tx1"/>
                </a:solidFill>
              </a:rPr>
              <a:t>Automatic process</a:t>
            </a:r>
            <a:endParaRPr lang="en-US" sz="1050" dirty="0">
              <a:solidFill>
                <a:schemeClr val="tx1"/>
              </a:solidFill>
            </a:endParaRPr>
          </a:p>
        </p:txBody>
      </p:sp>
      <p:cxnSp>
        <p:nvCxnSpPr>
          <p:cNvPr id="9" name="Curved Connector 8"/>
          <p:cNvCxnSpPr>
            <a:stCxn id="103" idx="0"/>
            <a:endCxn id="117" idx="1"/>
          </p:cNvCxnSpPr>
          <p:nvPr/>
        </p:nvCxnSpPr>
        <p:spPr>
          <a:xfrm rot="16200000" flipV="1">
            <a:off x="743578" y="4197123"/>
            <a:ext cx="2257138" cy="178455"/>
          </a:xfrm>
          <a:prstGeom prst="curvedConnector4">
            <a:avLst>
              <a:gd name="adj1" fmla="val 12782"/>
              <a:gd name="adj2" fmla="val 282413"/>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04019" y="5700699"/>
            <a:ext cx="1052957" cy="246221"/>
          </a:xfrm>
          <a:prstGeom prst="rect">
            <a:avLst/>
          </a:prstGeom>
          <a:noFill/>
        </p:spPr>
        <p:txBody>
          <a:bodyPr wrap="square" rtlCol="0">
            <a:spAutoFit/>
          </a:bodyPr>
          <a:lstStyle/>
          <a:p>
            <a:r>
              <a:rPr lang="en-US" sz="1000" dirty="0" err="1" smtClean="0"/>
              <a:t>realizationOf</a:t>
            </a:r>
            <a:endParaRPr lang="en-US" sz="1000" dirty="0"/>
          </a:p>
        </p:txBody>
      </p:sp>
      <p:cxnSp>
        <p:nvCxnSpPr>
          <p:cNvPr id="14" name="Straight Connector 13"/>
          <p:cNvCxnSpPr>
            <a:stCxn id="103" idx="3"/>
            <a:endCxn id="115" idx="1"/>
          </p:cNvCxnSpPr>
          <p:nvPr/>
        </p:nvCxnSpPr>
        <p:spPr>
          <a:xfrm>
            <a:off x="2468988" y="5619366"/>
            <a:ext cx="535031" cy="2044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H="1">
            <a:off x="3702145" y="5999232"/>
            <a:ext cx="768780" cy="743687"/>
          </a:xfrm>
          <a:prstGeom prst="curvedConnector3">
            <a:avLst>
              <a:gd name="adj1" fmla="val 10097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flipV="1">
            <a:off x="7605488" y="5223413"/>
            <a:ext cx="1545894" cy="1532053"/>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4430156" y="6755466"/>
            <a:ext cx="3175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117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5059" y="764373"/>
            <a:ext cx="10251141" cy="1293028"/>
          </a:xfrm>
        </p:spPr>
        <p:txBody>
          <a:bodyPr/>
          <a:lstStyle/>
          <a:p>
            <a:r>
              <a:rPr lang="en-US" dirty="0" smtClean="0"/>
              <a:t>Questions, Concerns</a:t>
            </a:r>
            <a:endParaRPr lang="en-US" dirty="0"/>
          </a:p>
        </p:txBody>
      </p:sp>
      <p:sp>
        <p:nvSpPr>
          <p:cNvPr id="3" name="Content Placeholder 2"/>
          <p:cNvSpPr>
            <a:spLocks noGrp="1"/>
          </p:cNvSpPr>
          <p:nvPr>
            <p:ph idx="1"/>
          </p:nvPr>
        </p:nvSpPr>
        <p:spPr>
          <a:xfrm>
            <a:off x="685800" y="2194559"/>
            <a:ext cx="11078852" cy="4517325"/>
          </a:xfrm>
        </p:spPr>
        <p:txBody>
          <a:bodyPr>
            <a:normAutofit/>
          </a:bodyPr>
          <a:lstStyle/>
          <a:p>
            <a:r>
              <a:rPr lang="en-US" sz="2000" dirty="0" smtClean="0"/>
              <a:t>Mind-body relationship?</a:t>
            </a:r>
          </a:p>
          <a:p>
            <a:pPr lvl="1"/>
            <a:r>
              <a:rPr lang="en-US" sz="1800" dirty="0" smtClean="0"/>
              <a:t>How </a:t>
            </a:r>
            <a:r>
              <a:rPr lang="en-US" sz="1800" dirty="0"/>
              <a:t>do unconscious processes relate to brain processes that cannot be conscious (e.g., medulla </a:t>
            </a:r>
            <a:r>
              <a:rPr lang="en-US" sz="1800" dirty="0" err="1"/>
              <a:t>oblongata’s</a:t>
            </a:r>
            <a:r>
              <a:rPr lang="en-US" sz="1800" dirty="0"/>
              <a:t> regulation of digestion and heartbeat, for example)? </a:t>
            </a:r>
            <a:endParaRPr lang="en-US" sz="1800" dirty="0" smtClean="0"/>
          </a:p>
          <a:p>
            <a:r>
              <a:rPr lang="en-US" sz="2000" dirty="0" smtClean="0"/>
              <a:t>Conscious, unconscious… what about pre-conscious?</a:t>
            </a:r>
          </a:p>
          <a:p>
            <a:pPr lvl="1"/>
            <a:r>
              <a:rPr lang="en-US" sz="1800" dirty="0" smtClean="0"/>
              <a:t>A Freudian </a:t>
            </a:r>
            <a:r>
              <a:rPr lang="en-US" sz="1800" dirty="0"/>
              <a:t>may consider my division too coarsely </a:t>
            </a:r>
            <a:r>
              <a:rPr lang="en-US" sz="1800" dirty="0" smtClean="0"/>
              <a:t>grained</a:t>
            </a:r>
          </a:p>
          <a:p>
            <a:r>
              <a:rPr lang="en-US" sz="2000" dirty="0" smtClean="0"/>
              <a:t>“Repressed memory” a dysfunction? (non-normal universal)</a:t>
            </a:r>
          </a:p>
          <a:p>
            <a:pPr lvl="1"/>
            <a:r>
              <a:rPr lang="en-US" sz="1800" dirty="0" smtClean="0"/>
              <a:t>With </a:t>
            </a:r>
            <a:r>
              <a:rPr lang="en-US" sz="1800" dirty="0"/>
              <a:t>respect to some processes and dispositions, such as “repressed memory,” there may be a normative dimension that merits intersection with Mental Disease </a:t>
            </a:r>
            <a:r>
              <a:rPr lang="en-US" sz="1800" dirty="0" smtClean="0"/>
              <a:t>Ontology</a:t>
            </a:r>
          </a:p>
          <a:p>
            <a:r>
              <a:rPr lang="en-US" sz="2000" dirty="0" smtClean="0"/>
              <a:t>Consciousness is a </a:t>
            </a:r>
            <a:r>
              <a:rPr lang="en-US" sz="2000" i="1" dirty="0" smtClean="0"/>
              <a:t>process</a:t>
            </a:r>
            <a:r>
              <a:rPr lang="en-US" sz="2000" dirty="0" smtClean="0"/>
              <a:t>?</a:t>
            </a:r>
          </a:p>
          <a:p>
            <a:pPr lvl="1"/>
            <a:r>
              <a:rPr lang="en-US" sz="1800" dirty="0" smtClean="0"/>
              <a:t>Why not have a disposition for phenomenal processes, and consciousness be a quality of an organism?</a:t>
            </a:r>
          </a:p>
        </p:txBody>
      </p:sp>
    </p:spTree>
    <p:custDataLst>
      <p:tags r:id="rId1"/>
    </p:custDataLst>
    <p:extLst>
      <p:ext uri="{BB962C8B-B14F-4D97-AF65-F5344CB8AC3E}">
        <p14:creationId xmlns:p14="http://schemas.microsoft.com/office/powerpoint/2010/main" val="32198711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Based on Basic Formal Ontology (BFO)</a:t>
            </a:r>
          </a:p>
          <a:p>
            <a:r>
              <a:rPr lang="en-US" dirty="0" smtClean="0"/>
              <a:t>Contributors include: Janna Hastings, Barry Smith, J Neil </a:t>
            </a:r>
            <a:r>
              <a:rPr lang="en-US" dirty="0" err="1" smtClean="0"/>
              <a:t>Otte</a:t>
            </a:r>
            <a:r>
              <a:rPr lang="en-US" dirty="0" smtClean="0"/>
              <a:t>, Jeanette Candia, Mark Jensen.</a:t>
            </a:r>
          </a:p>
          <a:p>
            <a:r>
              <a:rPr lang="en-US" dirty="0" smtClean="0"/>
              <a:t>Includes the framework set up </a:t>
            </a:r>
            <a:r>
              <a:rPr lang="en-US" dirty="0"/>
              <a:t>in “Foundations for a realist ontology of mental disease” (</a:t>
            </a:r>
            <a:r>
              <a:rPr lang="en-US" dirty="0" err="1"/>
              <a:t>Ceusters</a:t>
            </a:r>
            <a:r>
              <a:rPr lang="en-US" dirty="0"/>
              <a:t> &amp; Smith, 2010</a:t>
            </a:r>
            <a:r>
              <a:rPr lang="en-US" dirty="0" smtClean="0"/>
              <a:t>)</a:t>
            </a:r>
          </a:p>
          <a:p>
            <a:endParaRPr lang="en-US" dirty="0" smtClean="0"/>
          </a:p>
        </p:txBody>
      </p:sp>
      <p:sp>
        <p:nvSpPr>
          <p:cNvPr id="6" name="Title 1"/>
          <p:cNvSpPr>
            <a:spLocks noGrp="1"/>
          </p:cNvSpPr>
          <p:nvPr>
            <p:ph type="title"/>
          </p:nvPr>
        </p:nvSpPr>
        <p:spPr>
          <a:xfrm>
            <a:off x="1473958" y="764373"/>
            <a:ext cx="10032242" cy="1293028"/>
          </a:xfrm>
        </p:spPr>
        <p:txBody>
          <a:bodyPr/>
          <a:lstStyle/>
          <a:p>
            <a:r>
              <a:rPr lang="en-US" dirty="0" smtClean="0"/>
              <a:t>Mental functioning Ontology (MF)</a:t>
            </a:r>
            <a:endParaRPr lang="en-US" dirty="0"/>
          </a:p>
        </p:txBody>
      </p:sp>
    </p:spTree>
    <p:custDataLst>
      <p:tags r:id="rId1"/>
    </p:custDataLst>
    <p:extLst>
      <p:ext uri="{BB962C8B-B14F-4D97-AF65-F5344CB8AC3E}">
        <p14:creationId xmlns:p14="http://schemas.microsoft.com/office/powerpoint/2010/main" val="3211724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311579" y="269741"/>
            <a:ext cx="732366" cy="414866"/>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entity</a:t>
            </a:r>
            <a:endParaRPr lang="en-US" sz="1400" dirty="0">
              <a:solidFill>
                <a:schemeClr val="tx1"/>
              </a:solidFill>
            </a:endParaRPr>
          </a:p>
        </p:txBody>
      </p:sp>
      <p:sp>
        <p:nvSpPr>
          <p:cNvPr id="5" name="Rounded Rectangle 4"/>
          <p:cNvSpPr/>
          <p:nvPr/>
        </p:nvSpPr>
        <p:spPr>
          <a:xfrm>
            <a:off x="4385733" y="655237"/>
            <a:ext cx="1174392" cy="414866"/>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occurrent</a:t>
            </a:r>
            <a:endParaRPr lang="en-US" sz="1400" dirty="0">
              <a:solidFill>
                <a:schemeClr val="tx1"/>
              </a:solidFill>
            </a:endParaRPr>
          </a:p>
        </p:txBody>
      </p:sp>
      <p:sp>
        <p:nvSpPr>
          <p:cNvPr id="7" name="Rounded Rectangle 6"/>
          <p:cNvSpPr/>
          <p:nvPr/>
        </p:nvSpPr>
        <p:spPr>
          <a:xfrm>
            <a:off x="7608734" y="655237"/>
            <a:ext cx="1608666" cy="414866"/>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continuant</a:t>
            </a:r>
            <a:endParaRPr lang="en-US" sz="1400" dirty="0">
              <a:solidFill>
                <a:schemeClr val="tx1"/>
              </a:solidFill>
            </a:endParaRPr>
          </a:p>
        </p:txBody>
      </p:sp>
      <p:cxnSp>
        <p:nvCxnSpPr>
          <p:cNvPr id="9" name="Straight Arrow Connector 8"/>
          <p:cNvCxnSpPr>
            <a:stCxn id="7" idx="0"/>
            <a:endCxn id="2" idx="3"/>
          </p:cNvCxnSpPr>
          <p:nvPr/>
        </p:nvCxnSpPr>
        <p:spPr>
          <a:xfrm flipH="1" flipV="1">
            <a:off x="7043945" y="477174"/>
            <a:ext cx="1369122" cy="17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0"/>
            <a:endCxn id="2" idx="1"/>
          </p:cNvCxnSpPr>
          <p:nvPr/>
        </p:nvCxnSpPr>
        <p:spPr>
          <a:xfrm flipV="1">
            <a:off x="4972929" y="477174"/>
            <a:ext cx="1338650" cy="178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297134" y="1370703"/>
            <a:ext cx="1464732" cy="414866"/>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process</a:t>
            </a:r>
            <a:endParaRPr lang="en-US" sz="1400" dirty="0">
              <a:solidFill>
                <a:schemeClr val="tx1"/>
              </a:solidFill>
            </a:endParaRPr>
          </a:p>
        </p:txBody>
      </p:sp>
      <p:sp>
        <p:nvSpPr>
          <p:cNvPr id="17" name="Rounded Rectangle 16"/>
          <p:cNvSpPr/>
          <p:nvPr/>
        </p:nvSpPr>
        <p:spPr>
          <a:xfrm>
            <a:off x="5558066" y="1382359"/>
            <a:ext cx="1875366" cy="597831"/>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independent continuant</a:t>
            </a:r>
            <a:endParaRPr lang="en-US" sz="1400" dirty="0">
              <a:solidFill>
                <a:schemeClr val="tx1"/>
              </a:solidFill>
            </a:endParaRPr>
          </a:p>
        </p:txBody>
      </p:sp>
      <p:sp>
        <p:nvSpPr>
          <p:cNvPr id="18" name="Rounded Rectangle 17"/>
          <p:cNvSpPr/>
          <p:nvPr/>
        </p:nvSpPr>
        <p:spPr>
          <a:xfrm>
            <a:off x="9013204" y="1486147"/>
            <a:ext cx="2010832" cy="67403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Specifically dependent continuant</a:t>
            </a:r>
            <a:endParaRPr lang="en-US" sz="1400" dirty="0">
              <a:solidFill>
                <a:schemeClr val="tx1"/>
              </a:solidFill>
            </a:endParaRPr>
          </a:p>
        </p:txBody>
      </p:sp>
      <p:cxnSp>
        <p:nvCxnSpPr>
          <p:cNvPr id="20" name="Straight Arrow Connector 19"/>
          <p:cNvCxnSpPr>
            <a:stCxn id="17" idx="0"/>
            <a:endCxn id="7" idx="1"/>
          </p:cNvCxnSpPr>
          <p:nvPr/>
        </p:nvCxnSpPr>
        <p:spPr>
          <a:xfrm flipV="1">
            <a:off x="6495749" y="862670"/>
            <a:ext cx="1112985" cy="519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0"/>
            <a:endCxn id="7" idx="3"/>
          </p:cNvCxnSpPr>
          <p:nvPr/>
        </p:nvCxnSpPr>
        <p:spPr>
          <a:xfrm flipH="1" flipV="1">
            <a:off x="9217400" y="862670"/>
            <a:ext cx="801220" cy="623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6" idx="3"/>
            <a:endCxn id="5" idx="1"/>
          </p:cNvCxnSpPr>
          <p:nvPr/>
        </p:nvCxnSpPr>
        <p:spPr>
          <a:xfrm flipV="1">
            <a:off x="3761866" y="862670"/>
            <a:ext cx="623867" cy="71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0483490" y="2541487"/>
            <a:ext cx="1571286" cy="67403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Realizable entity</a:t>
            </a:r>
            <a:endParaRPr lang="en-US" sz="1400" dirty="0">
              <a:solidFill>
                <a:schemeClr val="tx1"/>
              </a:solidFill>
            </a:endParaRPr>
          </a:p>
        </p:txBody>
      </p:sp>
      <p:cxnSp>
        <p:nvCxnSpPr>
          <p:cNvPr id="29" name="Straight Arrow Connector 28"/>
          <p:cNvCxnSpPr>
            <a:stCxn id="26" idx="0"/>
            <a:endCxn id="18" idx="3"/>
          </p:cNvCxnSpPr>
          <p:nvPr/>
        </p:nvCxnSpPr>
        <p:spPr>
          <a:xfrm flipH="1" flipV="1">
            <a:off x="11024036" y="1823162"/>
            <a:ext cx="245097" cy="718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10478133" y="3873902"/>
            <a:ext cx="1571286" cy="67403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disposition</a:t>
            </a:r>
            <a:endParaRPr lang="en-US" sz="1400" dirty="0">
              <a:solidFill>
                <a:schemeClr val="tx1"/>
              </a:solidFill>
            </a:endParaRPr>
          </a:p>
        </p:txBody>
      </p:sp>
      <p:sp>
        <p:nvSpPr>
          <p:cNvPr id="36" name="Rounded Rectangle 35"/>
          <p:cNvSpPr/>
          <p:nvPr/>
        </p:nvSpPr>
        <p:spPr>
          <a:xfrm>
            <a:off x="8121204" y="3873902"/>
            <a:ext cx="1571286" cy="674030"/>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quality</a:t>
            </a:r>
            <a:endParaRPr lang="en-US" sz="1400" dirty="0">
              <a:solidFill>
                <a:schemeClr val="tx1"/>
              </a:solidFill>
            </a:endParaRPr>
          </a:p>
        </p:txBody>
      </p:sp>
      <p:cxnSp>
        <p:nvCxnSpPr>
          <p:cNvPr id="44" name="Straight Arrow Connector 43"/>
          <p:cNvCxnSpPr>
            <a:stCxn id="35" idx="0"/>
            <a:endCxn id="26" idx="2"/>
          </p:cNvCxnSpPr>
          <p:nvPr/>
        </p:nvCxnSpPr>
        <p:spPr>
          <a:xfrm flipV="1">
            <a:off x="11263776" y="3215517"/>
            <a:ext cx="5357" cy="65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3525589" y="2084284"/>
            <a:ext cx="1464732" cy="414866"/>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organism</a:t>
            </a:r>
            <a:endParaRPr lang="en-US" sz="1400" dirty="0">
              <a:solidFill>
                <a:schemeClr val="tx1"/>
              </a:solidFill>
            </a:endParaRPr>
          </a:p>
        </p:txBody>
      </p:sp>
      <p:sp>
        <p:nvSpPr>
          <p:cNvPr id="49" name="Rounded Rectangle 48"/>
          <p:cNvSpPr/>
          <p:nvPr/>
        </p:nvSpPr>
        <p:spPr>
          <a:xfrm>
            <a:off x="890962" y="2025104"/>
            <a:ext cx="1260329" cy="516383"/>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bodily process</a:t>
            </a:r>
            <a:endParaRPr lang="en-US" sz="1400" dirty="0">
              <a:solidFill>
                <a:schemeClr val="tx1"/>
              </a:solidFill>
            </a:endParaRPr>
          </a:p>
        </p:txBody>
      </p:sp>
      <p:sp>
        <p:nvSpPr>
          <p:cNvPr id="50" name="Rounded Rectangle 49"/>
          <p:cNvSpPr/>
          <p:nvPr/>
        </p:nvSpPr>
        <p:spPr>
          <a:xfrm>
            <a:off x="2809924" y="3428117"/>
            <a:ext cx="1464732" cy="414866"/>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behavior</a:t>
            </a:r>
            <a:endParaRPr lang="en-US" sz="1400" dirty="0">
              <a:solidFill>
                <a:schemeClr val="tx1"/>
              </a:solidFill>
            </a:endParaRPr>
          </a:p>
        </p:txBody>
      </p:sp>
      <p:sp>
        <p:nvSpPr>
          <p:cNvPr id="51" name="Rounded Rectangle 50"/>
          <p:cNvSpPr/>
          <p:nvPr/>
        </p:nvSpPr>
        <p:spPr>
          <a:xfrm>
            <a:off x="5117217" y="2902402"/>
            <a:ext cx="1968020" cy="792757"/>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mental functioning related anatomical structure</a:t>
            </a:r>
            <a:endParaRPr lang="en-US" sz="1400" dirty="0">
              <a:solidFill>
                <a:schemeClr val="tx1"/>
              </a:solidFill>
            </a:endParaRPr>
          </a:p>
        </p:txBody>
      </p:sp>
      <p:sp>
        <p:nvSpPr>
          <p:cNvPr id="52" name="Rounded Rectangle 51"/>
          <p:cNvSpPr/>
          <p:nvPr/>
        </p:nvSpPr>
        <p:spPr>
          <a:xfrm>
            <a:off x="7519882" y="2819010"/>
            <a:ext cx="2081317" cy="722830"/>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cognitive representation</a:t>
            </a:r>
            <a:endParaRPr lang="en-US" sz="1400" dirty="0">
              <a:solidFill>
                <a:schemeClr val="tx1"/>
              </a:solidFill>
            </a:endParaRPr>
          </a:p>
        </p:txBody>
      </p:sp>
      <p:cxnSp>
        <p:nvCxnSpPr>
          <p:cNvPr id="57" name="Straight Arrow Connector 56"/>
          <p:cNvCxnSpPr>
            <a:stCxn id="48" idx="0"/>
            <a:endCxn id="17" idx="1"/>
          </p:cNvCxnSpPr>
          <p:nvPr/>
        </p:nvCxnSpPr>
        <p:spPr>
          <a:xfrm flipV="1">
            <a:off x="4257955" y="1681275"/>
            <a:ext cx="1300111" cy="403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51" idx="0"/>
            <a:endCxn id="17" idx="2"/>
          </p:cNvCxnSpPr>
          <p:nvPr/>
        </p:nvCxnSpPr>
        <p:spPr>
          <a:xfrm flipV="1">
            <a:off x="6101227" y="1980190"/>
            <a:ext cx="394522" cy="922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2" idx="0"/>
            <a:endCxn id="18" idx="1"/>
          </p:cNvCxnSpPr>
          <p:nvPr/>
        </p:nvCxnSpPr>
        <p:spPr>
          <a:xfrm flipV="1">
            <a:off x="8560541" y="1823162"/>
            <a:ext cx="452663" cy="99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Curved Connector 99"/>
          <p:cNvCxnSpPr>
            <a:stCxn id="36" idx="3"/>
            <a:endCxn id="18" idx="2"/>
          </p:cNvCxnSpPr>
          <p:nvPr/>
        </p:nvCxnSpPr>
        <p:spPr>
          <a:xfrm flipV="1">
            <a:off x="9692490" y="2160177"/>
            <a:ext cx="326130" cy="205074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108"/>
          <p:cNvSpPr/>
          <p:nvPr/>
        </p:nvSpPr>
        <p:spPr>
          <a:xfrm>
            <a:off x="134486" y="5646655"/>
            <a:ext cx="1331480" cy="556181"/>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sz="1200" dirty="0" smtClean="0">
                <a:solidFill>
                  <a:schemeClr val="tx1"/>
                </a:solidFill>
              </a:rPr>
              <a:t>Other ontologies (OGMS, etc.)</a:t>
            </a:r>
            <a:endParaRPr lang="en-US" sz="1200" dirty="0">
              <a:solidFill>
                <a:schemeClr val="tx1"/>
              </a:solidFill>
            </a:endParaRPr>
          </a:p>
        </p:txBody>
      </p:sp>
      <p:sp>
        <p:nvSpPr>
          <p:cNvPr id="111" name="Rounded Rectangle 110"/>
          <p:cNvSpPr/>
          <p:nvPr/>
        </p:nvSpPr>
        <p:spPr>
          <a:xfrm>
            <a:off x="127686" y="5136825"/>
            <a:ext cx="1338280" cy="414866"/>
          </a:xfrm>
          <a:prstGeom prst="roundRect">
            <a:avLst/>
          </a:prstGeom>
          <a:noFill/>
          <a:ln w="38100">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solidFill>
                  <a:schemeClr val="tx1"/>
                </a:solidFill>
              </a:rPr>
              <a:t>BFO</a:t>
            </a:r>
            <a:endParaRPr lang="en-US" sz="1200" dirty="0">
              <a:solidFill>
                <a:schemeClr val="tx1"/>
              </a:solidFill>
            </a:endParaRPr>
          </a:p>
        </p:txBody>
      </p:sp>
      <p:sp>
        <p:nvSpPr>
          <p:cNvPr id="112" name="Rounded Rectangle 111"/>
          <p:cNvSpPr/>
          <p:nvPr/>
        </p:nvSpPr>
        <p:spPr>
          <a:xfrm>
            <a:off x="120888" y="6299025"/>
            <a:ext cx="1345078" cy="414866"/>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smtClean="0">
                <a:solidFill>
                  <a:schemeClr val="tx1"/>
                </a:solidFill>
              </a:rPr>
              <a:t>MF</a:t>
            </a:r>
            <a:endParaRPr lang="en-US" sz="1200" dirty="0">
              <a:solidFill>
                <a:schemeClr val="tx1"/>
              </a:solidFill>
            </a:endParaRPr>
          </a:p>
        </p:txBody>
      </p:sp>
      <p:cxnSp>
        <p:nvCxnSpPr>
          <p:cNvPr id="114" name="Straight Arrow Connector 113"/>
          <p:cNvCxnSpPr>
            <a:stCxn id="50" idx="0"/>
            <a:endCxn id="16" idx="2"/>
          </p:cNvCxnSpPr>
          <p:nvPr/>
        </p:nvCxnSpPr>
        <p:spPr>
          <a:xfrm flipH="1" flipV="1">
            <a:off x="3029500" y="1785569"/>
            <a:ext cx="512790" cy="1642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634797" y="3437794"/>
            <a:ext cx="1662337" cy="40518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mental process</a:t>
            </a:r>
            <a:endParaRPr lang="en-US" sz="1400" dirty="0">
              <a:solidFill>
                <a:schemeClr val="tx1"/>
              </a:solidFill>
            </a:endParaRPr>
          </a:p>
        </p:txBody>
      </p:sp>
      <p:cxnSp>
        <p:nvCxnSpPr>
          <p:cNvPr id="119" name="Straight Arrow Connector 118"/>
          <p:cNvCxnSpPr>
            <a:stCxn id="117" idx="0"/>
            <a:endCxn id="49" idx="2"/>
          </p:cNvCxnSpPr>
          <p:nvPr/>
        </p:nvCxnSpPr>
        <p:spPr>
          <a:xfrm flipV="1">
            <a:off x="1465966" y="2541487"/>
            <a:ext cx="55161" cy="89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49" idx="0"/>
            <a:endCxn id="16" idx="1"/>
          </p:cNvCxnSpPr>
          <p:nvPr/>
        </p:nvCxnSpPr>
        <p:spPr>
          <a:xfrm flipV="1">
            <a:off x="1521127" y="1578136"/>
            <a:ext cx="776007" cy="446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 name="Rounded Rectangle 131"/>
          <p:cNvSpPr/>
          <p:nvPr/>
        </p:nvSpPr>
        <p:spPr>
          <a:xfrm>
            <a:off x="4914423" y="4513277"/>
            <a:ext cx="1662337" cy="607784"/>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Behavior inducing state</a:t>
            </a:r>
            <a:endParaRPr lang="en-US" sz="1400" dirty="0">
              <a:solidFill>
                <a:schemeClr val="tx1"/>
              </a:solidFill>
            </a:endParaRPr>
          </a:p>
        </p:txBody>
      </p:sp>
      <p:sp>
        <p:nvSpPr>
          <p:cNvPr id="133" name="Rounded Rectangle 132"/>
          <p:cNvSpPr/>
          <p:nvPr/>
        </p:nvSpPr>
        <p:spPr>
          <a:xfrm>
            <a:off x="7497056" y="5287877"/>
            <a:ext cx="1662337" cy="92756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Disposition to be an </a:t>
            </a:r>
            <a:r>
              <a:rPr lang="en-US" sz="1400" dirty="0" err="1" smtClean="0">
                <a:solidFill>
                  <a:schemeClr val="tx1"/>
                </a:solidFill>
              </a:rPr>
              <a:t>agentOf</a:t>
            </a:r>
            <a:r>
              <a:rPr lang="en-US" sz="1400" dirty="0" smtClean="0">
                <a:solidFill>
                  <a:schemeClr val="tx1"/>
                </a:solidFill>
              </a:rPr>
              <a:t> mental process</a:t>
            </a:r>
            <a:endParaRPr lang="en-US" sz="1400" dirty="0">
              <a:solidFill>
                <a:schemeClr val="tx1"/>
              </a:solidFill>
            </a:endParaRPr>
          </a:p>
        </p:txBody>
      </p:sp>
      <p:sp>
        <p:nvSpPr>
          <p:cNvPr id="134" name="Rounded Rectangle 133"/>
          <p:cNvSpPr/>
          <p:nvPr/>
        </p:nvSpPr>
        <p:spPr>
          <a:xfrm>
            <a:off x="10454397" y="5722047"/>
            <a:ext cx="1662337" cy="405189"/>
          </a:xfrm>
          <a:prstGeom prst="roundRect">
            <a:avLst/>
          </a:prstGeom>
          <a:noFill/>
          <a:ln w="38100">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solidFill>
                  <a:schemeClr val="tx1"/>
                </a:solidFill>
              </a:rPr>
              <a:t>personality</a:t>
            </a:r>
            <a:endParaRPr lang="en-US" sz="1400" dirty="0">
              <a:solidFill>
                <a:schemeClr val="tx1"/>
              </a:solidFill>
            </a:endParaRPr>
          </a:p>
        </p:txBody>
      </p:sp>
      <p:cxnSp>
        <p:nvCxnSpPr>
          <p:cNvPr id="141" name="Straight Arrow Connector 140"/>
          <p:cNvCxnSpPr>
            <a:stCxn id="133" idx="3"/>
          </p:cNvCxnSpPr>
          <p:nvPr/>
        </p:nvCxnSpPr>
        <p:spPr>
          <a:xfrm flipV="1">
            <a:off x="9159393" y="4592227"/>
            <a:ext cx="1480235" cy="115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4" idx="0"/>
            <a:endCxn id="35" idx="2"/>
          </p:cNvCxnSpPr>
          <p:nvPr/>
        </p:nvCxnSpPr>
        <p:spPr>
          <a:xfrm flipH="1" flipV="1">
            <a:off x="11263776" y="4547932"/>
            <a:ext cx="21790" cy="1174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Curved Connector 145"/>
          <p:cNvCxnSpPr>
            <a:stCxn id="132" idx="3"/>
            <a:endCxn id="36" idx="1"/>
          </p:cNvCxnSpPr>
          <p:nvPr/>
        </p:nvCxnSpPr>
        <p:spPr>
          <a:xfrm flipV="1">
            <a:off x="6576760" y="4210917"/>
            <a:ext cx="1544444" cy="60625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50" idx="0"/>
          </p:cNvCxnSpPr>
          <p:nvPr/>
        </p:nvCxnSpPr>
        <p:spPr>
          <a:xfrm flipV="1">
            <a:off x="3542290" y="3091347"/>
            <a:ext cx="219576" cy="336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endCxn id="48" idx="2"/>
          </p:cNvCxnSpPr>
          <p:nvPr/>
        </p:nvCxnSpPr>
        <p:spPr>
          <a:xfrm flipV="1">
            <a:off x="3936370" y="2499150"/>
            <a:ext cx="321585" cy="379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a:stCxn id="51" idx="1"/>
          </p:cNvCxnSpPr>
          <p:nvPr/>
        </p:nvCxnSpPr>
        <p:spPr>
          <a:xfrm flipH="1" flipV="1">
            <a:off x="4914423" y="3091347"/>
            <a:ext cx="202794" cy="2074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H="1" flipV="1">
            <a:off x="4415829" y="2532348"/>
            <a:ext cx="253570" cy="312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3" name="TextBox 162"/>
          <p:cNvSpPr txBox="1"/>
          <p:nvPr/>
        </p:nvSpPr>
        <p:spPr>
          <a:xfrm>
            <a:off x="3495368" y="2819010"/>
            <a:ext cx="909223" cy="276999"/>
          </a:xfrm>
          <a:prstGeom prst="rect">
            <a:avLst/>
          </a:prstGeom>
          <a:noFill/>
        </p:spPr>
        <p:txBody>
          <a:bodyPr wrap="none" rtlCol="0">
            <a:spAutoFit/>
          </a:bodyPr>
          <a:lstStyle/>
          <a:p>
            <a:r>
              <a:rPr lang="en-US" sz="1200" dirty="0" err="1" smtClean="0"/>
              <a:t>hasAgent</a:t>
            </a:r>
            <a:endParaRPr lang="en-US" sz="1200" dirty="0"/>
          </a:p>
        </p:txBody>
      </p:sp>
      <p:sp>
        <p:nvSpPr>
          <p:cNvPr id="164" name="TextBox 163"/>
          <p:cNvSpPr txBox="1"/>
          <p:nvPr/>
        </p:nvSpPr>
        <p:spPr>
          <a:xfrm>
            <a:off x="4397229" y="2819010"/>
            <a:ext cx="675185" cy="276999"/>
          </a:xfrm>
          <a:prstGeom prst="rect">
            <a:avLst/>
          </a:prstGeom>
          <a:noFill/>
        </p:spPr>
        <p:txBody>
          <a:bodyPr wrap="none" rtlCol="0">
            <a:spAutoFit/>
          </a:bodyPr>
          <a:lstStyle/>
          <a:p>
            <a:r>
              <a:rPr lang="en-US" sz="1200" dirty="0" err="1" smtClean="0"/>
              <a:t>partOf</a:t>
            </a:r>
            <a:endParaRPr lang="en-US" sz="1200" dirty="0"/>
          </a:p>
        </p:txBody>
      </p:sp>
      <p:cxnSp>
        <p:nvCxnSpPr>
          <p:cNvPr id="165" name="Straight Connector 164"/>
          <p:cNvCxnSpPr>
            <a:endCxn id="169" idx="1"/>
          </p:cNvCxnSpPr>
          <p:nvPr/>
        </p:nvCxnSpPr>
        <p:spPr>
          <a:xfrm>
            <a:off x="2151291" y="3899585"/>
            <a:ext cx="975764" cy="401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90" idx="3"/>
            <a:endCxn id="132" idx="1"/>
          </p:cNvCxnSpPr>
          <p:nvPr/>
        </p:nvCxnSpPr>
        <p:spPr>
          <a:xfrm flipV="1">
            <a:off x="4394891" y="4817169"/>
            <a:ext cx="519532" cy="56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H="1" flipV="1">
            <a:off x="6656082" y="3724378"/>
            <a:ext cx="822686" cy="11220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7596661" y="5021397"/>
            <a:ext cx="228244" cy="282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3127055" y="4162843"/>
            <a:ext cx="1258678" cy="276999"/>
          </a:xfrm>
          <a:prstGeom prst="rect">
            <a:avLst/>
          </a:prstGeom>
          <a:noFill/>
        </p:spPr>
        <p:txBody>
          <a:bodyPr wrap="none" rtlCol="0">
            <a:spAutoFit/>
          </a:bodyPr>
          <a:lstStyle/>
          <a:p>
            <a:r>
              <a:rPr lang="en-US" sz="1200" dirty="0" err="1" smtClean="0"/>
              <a:t>hasParticipant</a:t>
            </a:r>
            <a:endParaRPr lang="en-US" sz="1200" dirty="0"/>
          </a:p>
        </p:txBody>
      </p:sp>
      <p:sp>
        <p:nvSpPr>
          <p:cNvPr id="170" name="TextBox 169"/>
          <p:cNvSpPr txBox="1"/>
          <p:nvPr/>
        </p:nvSpPr>
        <p:spPr>
          <a:xfrm>
            <a:off x="7095321" y="4775163"/>
            <a:ext cx="867545" cy="276999"/>
          </a:xfrm>
          <a:prstGeom prst="rect">
            <a:avLst/>
          </a:prstGeom>
          <a:noFill/>
        </p:spPr>
        <p:txBody>
          <a:bodyPr wrap="none" rtlCol="0">
            <a:spAutoFit/>
          </a:bodyPr>
          <a:lstStyle/>
          <a:p>
            <a:r>
              <a:rPr lang="en-US" sz="1200" dirty="0" err="1" smtClean="0"/>
              <a:t>bearerOf</a:t>
            </a:r>
            <a:endParaRPr lang="en-US" sz="1200" dirty="0"/>
          </a:p>
        </p:txBody>
      </p:sp>
      <p:cxnSp>
        <p:nvCxnSpPr>
          <p:cNvPr id="183" name="Curved Connector 182"/>
          <p:cNvCxnSpPr>
            <a:stCxn id="169" idx="3"/>
          </p:cNvCxnSpPr>
          <p:nvPr/>
        </p:nvCxnSpPr>
        <p:spPr>
          <a:xfrm flipV="1">
            <a:off x="4385733" y="3520935"/>
            <a:ext cx="3134149" cy="780408"/>
          </a:xfrm>
          <a:prstGeom prst="curvedConnector3">
            <a:avLst>
              <a:gd name="adj1" fmla="val 891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850218" y="3871171"/>
            <a:ext cx="1326214" cy="1011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0" name="TextBox 189"/>
          <p:cNvSpPr txBox="1"/>
          <p:nvPr/>
        </p:nvSpPr>
        <p:spPr>
          <a:xfrm>
            <a:off x="3136213" y="4735432"/>
            <a:ext cx="1258678" cy="276999"/>
          </a:xfrm>
          <a:prstGeom prst="rect">
            <a:avLst/>
          </a:prstGeom>
          <a:noFill/>
        </p:spPr>
        <p:txBody>
          <a:bodyPr wrap="none" rtlCol="0">
            <a:spAutoFit/>
          </a:bodyPr>
          <a:lstStyle/>
          <a:p>
            <a:r>
              <a:rPr lang="en-US" sz="1200" dirty="0" err="1" smtClean="0"/>
              <a:t>hasParticipant</a:t>
            </a:r>
            <a:endParaRPr lang="en-US" sz="1200" dirty="0"/>
          </a:p>
        </p:txBody>
      </p:sp>
      <p:sp>
        <p:nvSpPr>
          <p:cNvPr id="205" name="Freeform 204"/>
          <p:cNvSpPr/>
          <p:nvPr/>
        </p:nvSpPr>
        <p:spPr>
          <a:xfrm>
            <a:off x="1611983" y="3899585"/>
            <a:ext cx="3070349" cy="1922600"/>
          </a:xfrm>
          <a:custGeom>
            <a:avLst/>
            <a:gdLst>
              <a:gd name="connsiteX0" fmla="*/ 0 w 3261674"/>
              <a:gd name="connsiteY0" fmla="*/ 0 h 1960775"/>
              <a:gd name="connsiteX1" fmla="*/ 2130458 w 3261674"/>
              <a:gd name="connsiteY1" fmla="*/ 1706251 h 1960775"/>
              <a:gd name="connsiteX2" fmla="*/ 3261674 w 3261674"/>
              <a:gd name="connsiteY2" fmla="*/ 1960775 h 1960775"/>
            </a:gdLst>
            <a:ahLst/>
            <a:cxnLst>
              <a:cxn ang="0">
                <a:pos x="connsiteX0" y="connsiteY0"/>
              </a:cxn>
              <a:cxn ang="0">
                <a:pos x="connsiteX1" y="connsiteY1"/>
              </a:cxn>
              <a:cxn ang="0">
                <a:pos x="connsiteX2" y="connsiteY2"/>
              </a:cxn>
            </a:cxnLst>
            <a:rect l="l" t="t" r="r" b="b"/>
            <a:pathLst>
              <a:path w="3261674" h="1960775">
                <a:moveTo>
                  <a:pt x="0" y="0"/>
                </a:moveTo>
                <a:cubicBezTo>
                  <a:pt x="793423" y="689727"/>
                  <a:pt x="1586846" y="1379455"/>
                  <a:pt x="2130458" y="1706251"/>
                </a:cubicBezTo>
                <a:cubicBezTo>
                  <a:pt x="2674070" y="2033047"/>
                  <a:pt x="2964730" y="1938779"/>
                  <a:pt x="3261674" y="196077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TextBox 205"/>
          <p:cNvSpPr txBox="1"/>
          <p:nvPr/>
        </p:nvSpPr>
        <p:spPr>
          <a:xfrm>
            <a:off x="4676569" y="5652161"/>
            <a:ext cx="1142854" cy="276999"/>
          </a:xfrm>
          <a:prstGeom prst="rect">
            <a:avLst/>
          </a:prstGeom>
          <a:noFill/>
        </p:spPr>
        <p:txBody>
          <a:bodyPr wrap="square" rtlCol="0">
            <a:spAutoFit/>
          </a:bodyPr>
          <a:lstStyle/>
          <a:p>
            <a:r>
              <a:rPr lang="en-US" sz="1200" dirty="0" err="1" smtClean="0"/>
              <a:t>realizationOf</a:t>
            </a:r>
            <a:endParaRPr lang="en-US" sz="1200" dirty="0"/>
          </a:p>
        </p:txBody>
      </p:sp>
      <p:cxnSp>
        <p:nvCxnSpPr>
          <p:cNvPr id="209" name="Straight Arrow Connector 208"/>
          <p:cNvCxnSpPr>
            <a:stCxn id="206" idx="3"/>
            <a:endCxn id="133" idx="1"/>
          </p:cNvCxnSpPr>
          <p:nvPr/>
        </p:nvCxnSpPr>
        <p:spPr>
          <a:xfrm flipV="1">
            <a:off x="5819423" y="5751662"/>
            <a:ext cx="1677633" cy="389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8" name="TextBox 227"/>
          <p:cNvSpPr txBox="1"/>
          <p:nvPr/>
        </p:nvSpPr>
        <p:spPr>
          <a:xfrm>
            <a:off x="2554514" y="6559761"/>
            <a:ext cx="9683619" cy="276999"/>
          </a:xfrm>
          <a:prstGeom prst="rect">
            <a:avLst/>
          </a:prstGeom>
          <a:noFill/>
        </p:spPr>
        <p:txBody>
          <a:bodyPr wrap="square" rtlCol="0">
            <a:spAutoFit/>
          </a:bodyPr>
          <a:lstStyle/>
          <a:p>
            <a:r>
              <a:rPr lang="en-US" sz="1200" dirty="0" smtClean="0"/>
              <a:t>Slide adapted from Barry Smith, “Mental Functioning Ontology and the International Classification of Functions and Disabilities”</a:t>
            </a:r>
            <a:endParaRPr lang="en-US" sz="1200" dirty="0"/>
          </a:p>
        </p:txBody>
      </p:sp>
    </p:spTree>
    <p:extLst>
      <p:ext uri="{BB962C8B-B14F-4D97-AF65-F5344CB8AC3E}">
        <p14:creationId xmlns:p14="http://schemas.microsoft.com/office/powerpoint/2010/main" val="2068562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Psychology has been ontologically committed to some notion of the unconscious since its inception</a:t>
            </a:r>
          </a:p>
          <a:p>
            <a:pPr lvl="1"/>
            <a:r>
              <a:rPr lang="en-US" sz="2400" dirty="0" smtClean="0"/>
              <a:t>Depth Psychology</a:t>
            </a:r>
          </a:p>
          <a:p>
            <a:pPr lvl="2"/>
            <a:r>
              <a:rPr lang="en-US" sz="2000" dirty="0" smtClean="0"/>
              <a:t>Freud</a:t>
            </a:r>
          </a:p>
          <a:p>
            <a:pPr lvl="3"/>
            <a:r>
              <a:rPr lang="en-US" sz="1800" dirty="0" smtClean="0"/>
              <a:t>Repressed memories</a:t>
            </a:r>
          </a:p>
          <a:p>
            <a:pPr lvl="3"/>
            <a:r>
              <a:rPr lang="en-US" sz="1800" dirty="0" smtClean="0"/>
              <a:t>Dream analysis</a:t>
            </a:r>
          </a:p>
          <a:p>
            <a:pPr lvl="2"/>
            <a:r>
              <a:rPr lang="en-US" sz="2000" dirty="0" smtClean="0"/>
              <a:t>Jung</a:t>
            </a:r>
          </a:p>
          <a:p>
            <a:pPr lvl="3"/>
            <a:r>
              <a:rPr lang="en-US" sz="1800" dirty="0" smtClean="0"/>
              <a:t>Archetypal personality dispositions</a:t>
            </a:r>
          </a:p>
          <a:p>
            <a:pPr lvl="1"/>
            <a:r>
              <a:rPr lang="en-US" sz="2400" dirty="0" smtClean="0"/>
              <a:t>Social psychology</a:t>
            </a:r>
          </a:p>
          <a:p>
            <a:pPr lvl="2"/>
            <a:r>
              <a:rPr lang="en-US" sz="2000" dirty="0" smtClean="0"/>
              <a:t>Priming, automaticity</a:t>
            </a:r>
          </a:p>
          <a:p>
            <a:pPr lvl="2"/>
            <a:r>
              <a:rPr lang="en-US" sz="2000" dirty="0" smtClean="0"/>
              <a:t>Implicit bias, </a:t>
            </a:r>
            <a:r>
              <a:rPr lang="en-US" sz="2000" dirty="0"/>
              <a:t>implicit </a:t>
            </a:r>
            <a:r>
              <a:rPr lang="en-US" sz="2000" dirty="0" smtClean="0"/>
              <a:t>attitude, associating </a:t>
            </a:r>
            <a:r>
              <a:rPr lang="en-US" sz="2000" dirty="0"/>
              <a:t>or processing </a:t>
            </a:r>
            <a:r>
              <a:rPr lang="en-US" sz="2000" dirty="0" smtClean="0"/>
              <a:t>content</a:t>
            </a:r>
            <a:endParaRPr lang="en-US" sz="2000" dirty="0"/>
          </a:p>
        </p:txBody>
      </p:sp>
      <p:sp>
        <p:nvSpPr>
          <p:cNvPr id="6" name="Title 1"/>
          <p:cNvSpPr>
            <a:spLocks noGrp="1"/>
          </p:cNvSpPr>
          <p:nvPr>
            <p:ph type="title"/>
          </p:nvPr>
        </p:nvSpPr>
        <p:spPr>
          <a:xfrm>
            <a:off x="1473958" y="764373"/>
            <a:ext cx="10032242" cy="1293028"/>
          </a:xfrm>
        </p:spPr>
        <p:txBody>
          <a:bodyPr/>
          <a:lstStyle/>
          <a:p>
            <a:r>
              <a:rPr lang="en-US" dirty="0" smtClean="0"/>
              <a:t>The Unconscious in psychology</a:t>
            </a:r>
            <a:endParaRPr lang="en-US" dirty="0"/>
          </a:p>
        </p:txBody>
      </p:sp>
    </p:spTree>
    <p:custDataLst>
      <p:tags r:id="rId1"/>
    </p:custDataLst>
    <p:extLst>
      <p:ext uri="{BB962C8B-B14F-4D97-AF65-F5344CB8AC3E}">
        <p14:creationId xmlns:p14="http://schemas.microsoft.com/office/powerpoint/2010/main" val="24203362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1"/>
            <a:ext cx="10820400" cy="4584699"/>
          </a:xfrm>
        </p:spPr>
        <p:txBody>
          <a:bodyPr>
            <a:normAutofit/>
          </a:bodyPr>
          <a:lstStyle/>
          <a:p>
            <a:r>
              <a:rPr lang="en-US" sz="2400" dirty="0" smtClean="0"/>
              <a:t>Principles guiding ontology development</a:t>
            </a:r>
          </a:p>
          <a:p>
            <a:pPr lvl="1"/>
            <a:r>
              <a:rPr lang="en-US" dirty="0" smtClean="0"/>
              <a:t>Real</a:t>
            </a:r>
          </a:p>
          <a:p>
            <a:pPr lvl="1"/>
            <a:r>
              <a:rPr lang="en-US" dirty="0" smtClean="0"/>
              <a:t>Conservative</a:t>
            </a:r>
          </a:p>
          <a:p>
            <a:pPr lvl="1"/>
            <a:r>
              <a:rPr lang="en-US" dirty="0" smtClean="0"/>
              <a:t>Useful</a:t>
            </a:r>
          </a:p>
          <a:p>
            <a:r>
              <a:rPr lang="en-US" sz="2400" dirty="0" smtClean="0"/>
              <a:t>Unconscious</a:t>
            </a:r>
          </a:p>
          <a:p>
            <a:pPr lvl="1"/>
            <a:r>
              <a:rPr lang="en-US" dirty="0" smtClean="0"/>
              <a:t>It seems at face value that it will be difficult to justify</a:t>
            </a:r>
          </a:p>
        </p:txBody>
      </p:sp>
      <p:sp>
        <p:nvSpPr>
          <p:cNvPr id="6" name="Title 1"/>
          <p:cNvSpPr>
            <a:spLocks noGrp="1"/>
          </p:cNvSpPr>
          <p:nvPr>
            <p:ph type="title"/>
          </p:nvPr>
        </p:nvSpPr>
        <p:spPr>
          <a:xfrm>
            <a:off x="1473958" y="764373"/>
            <a:ext cx="10032242" cy="1293028"/>
          </a:xfrm>
        </p:spPr>
        <p:txBody>
          <a:bodyPr/>
          <a:lstStyle/>
          <a:p>
            <a:r>
              <a:rPr lang="en-US" dirty="0" smtClean="0"/>
              <a:t>Problems with the Unconscious</a:t>
            </a:r>
            <a:endParaRPr lang="en-US" dirty="0"/>
          </a:p>
        </p:txBody>
      </p:sp>
    </p:spTree>
    <p:custDataLst>
      <p:tags r:id="rId1"/>
    </p:custDataLst>
    <p:extLst>
      <p:ext uri="{BB962C8B-B14F-4D97-AF65-F5344CB8AC3E}">
        <p14:creationId xmlns:p14="http://schemas.microsoft.com/office/powerpoint/2010/main" val="13348556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1"/>
            <a:ext cx="10820400" cy="4584699"/>
          </a:xfrm>
        </p:spPr>
        <p:txBody>
          <a:bodyPr>
            <a:normAutofit/>
          </a:bodyPr>
          <a:lstStyle/>
          <a:p>
            <a:r>
              <a:rPr lang="en-US" sz="2400" dirty="0" smtClean="0"/>
              <a:t>The mind-body problem: How does the </a:t>
            </a:r>
            <a:r>
              <a:rPr lang="en-US" dirty="0" smtClean="0"/>
              <a:t>mind relate to the body?</a:t>
            </a:r>
          </a:p>
          <a:p>
            <a:r>
              <a:rPr lang="en-US" dirty="0" smtClean="0"/>
              <a:t>Philosophical answers</a:t>
            </a:r>
          </a:p>
          <a:p>
            <a:pPr lvl="1"/>
            <a:r>
              <a:rPr lang="en-US" dirty="0" smtClean="0"/>
              <a:t>Dualism: Mind and Body are fundamentally different</a:t>
            </a:r>
          </a:p>
          <a:p>
            <a:pPr lvl="2"/>
            <a:r>
              <a:rPr lang="en-US" dirty="0" smtClean="0"/>
              <a:t>Associated with René Descartes (1596-1650)</a:t>
            </a:r>
          </a:p>
          <a:p>
            <a:pPr lvl="2"/>
            <a:r>
              <a:rPr lang="en-US" dirty="0" smtClean="0"/>
              <a:t>Material substance – bodies, physical stuff (has dimensions in space, mass, etc.)</a:t>
            </a:r>
          </a:p>
          <a:p>
            <a:pPr lvl="2"/>
            <a:r>
              <a:rPr lang="en-US" dirty="0" smtClean="0"/>
              <a:t>Immaterial substance – thought, mental stuff (thoughts, feelings, etc.)</a:t>
            </a:r>
          </a:p>
          <a:p>
            <a:pPr lvl="2"/>
            <a:r>
              <a:rPr lang="en-US" dirty="0" smtClean="0"/>
              <a:t>To the extent that they differ, it becomes difficult to account for their interaction</a:t>
            </a:r>
          </a:p>
          <a:p>
            <a:pPr lvl="3"/>
            <a:r>
              <a:rPr lang="en-US" dirty="0" smtClean="0"/>
              <a:t>How could an immaterial entity cause a material one?</a:t>
            </a:r>
          </a:p>
          <a:p>
            <a:pPr lvl="1"/>
            <a:r>
              <a:rPr lang="en-US" dirty="0" smtClean="0"/>
              <a:t>Monism: Mind and body are fundamentally the same stuff</a:t>
            </a:r>
          </a:p>
          <a:p>
            <a:pPr lvl="2"/>
            <a:r>
              <a:rPr lang="en-US" dirty="0" smtClean="0"/>
              <a:t>Materialism, Physicalism – everything that exists is physical</a:t>
            </a:r>
          </a:p>
          <a:p>
            <a:pPr lvl="2"/>
            <a:r>
              <a:rPr lang="en-US" dirty="0" smtClean="0"/>
              <a:t>Idealism, Immaterialism – everything that exists is mental</a:t>
            </a:r>
          </a:p>
          <a:p>
            <a:pPr lvl="2"/>
            <a:r>
              <a:rPr lang="en-US" dirty="0" smtClean="0"/>
              <a:t>Ontologically simpler (Ockham’s razor), but difficult to reconcile disparate qualities</a:t>
            </a:r>
          </a:p>
          <a:p>
            <a:pPr lvl="3"/>
            <a:r>
              <a:rPr lang="en-US" dirty="0" smtClean="0"/>
              <a:t>Appears to be too </a:t>
            </a:r>
            <a:r>
              <a:rPr lang="en-US" dirty="0" err="1" smtClean="0"/>
              <a:t>reductionistic</a:t>
            </a:r>
            <a:endParaRPr lang="en-US" dirty="0" smtClean="0"/>
          </a:p>
        </p:txBody>
      </p:sp>
      <p:sp>
        <p:nvSpPr>
          <p:cNvPr id="6" name="Title 1"/>
          <p:cNvSpPr>
            <a:spLocks noGrp="1"/>
          </p:cNvSpPr>
          <p:nvPr>
            <p:ph type="title"/>
          </p:nvPr>
        </p:nvSpPr>
        <p:spPr>
          <a:xfrm>
            <a:off x="1473958" y="764373"/>
            <a:ext cx="10032242" cy="1293028"/>
          </a:xfrm>
        </p:spPr>
        <p:txBody>
          <a:bodyPr/>
          <a:lstStyle/>
          <a:p>
            <a:r>
              <a:rPr lang="en-US" dirty="0" smtClean="0"/>
              <a:t>The Status of the mind</a:t>
            </a:r>
            <a:endParaRPr lang="en-US" dirty="0"/>
          </a:p>
        </p:txBody>
      </p:sp>
    </p:spTree>
    <p:custDataLst>
      <p:tags r:id="rId1"/>
    </p:custDataLst>
    <p:extLst>
      <p:ext uri="{BB962C8B-B14F-4D97-AF65-F5344CB8AC3E}">
        <p14:creationId xmlns:p14="http://schemas.microsoft.com/office/powerpoint/2010/main" val="10406993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1"/>
            <a:ext cx="10820400" cy="4584699"/>
          </a:xfrm>
        </p:spPr>
        <p:txBody>
          <a:bodyPr>
            <a:normAutofit/>
          </a:bodyPr>
          <a:lstStyle/>
          <a:p>
            <a:r>
              <a:rPr lang="en-US" sz="2400" dirty="0" smtClean="0"/>
              <a:t>Eliminativism</a:t>
            </a:r>
          </a:p>
          <a:p>
            <a:pPr lvl="1"/>
            <a:r>
              <a:rPr lang="en-US" sz="2200" dirty="0" smtClean="0"/>
              <a:t>Associated with Patricia (b. 1943) and Paul </a:t>
            </a:r>
            <a:r>
              <a:rPr lang="en-US" sz="2200" dirty="0" err="1" smtClean="0"/>
              <a:t>Churchland</a:t>
            </a:r>
            <a:r>
              <a:rPr lang="en-US" sz="2200" dirty="0" smtClean="0"/>
              <a:t> (b. 1942)</a:t>
            </a:r>
          </a:p>
          <a:p>
            <a:pPr lvl="1"/>
            <a:r>
              <a:rPr lang="en-US" sz="2200" dirty="0" smtClean="0"/>
              <a:t>Reductionist</a:t>
            </a:r>
          </a:p>
          <a:p>
            <a:pPr lvl="2"/>
            <a:r>
              <a:rPr lang="en-US" sz="2000" dirty="0" smtClean="0"/>
              <a:t>All mental talk should be re-understood as physical, neurological structure</a:t>
            </a:r>
            <a:endParaRPr lang="en-US" sz="2200" dirty="0" smtClean="0"/>
          </a:p>
          <a:p>
            <a:pPr lvl="1"/>
            <a:r>
              <a:rPr lang="en-US" sz="2200" dirty="0"/>
              <a:t>The </a:t>
            </a:r>
            <a:r>
              <a:rPr lang="en-US" sz="2200" dirty="0" smtClean="0"/>
              <a:t>mind as commonly understood </a:t>
            </a:r>
            <a:r>
              <a:rPr lang="en-US" sz="2200" dirty="0"/>
              <a:t>is </a:t>
            </a:r>
            <a:r>
              <a:rPr lang="en-US" sz="2200" dirty="0" smtClean="0"/>
              <a:t>not real</a:t>
            </a:r>
            <a:endParaRPr lang="en-US" sz="2200" dirty="0"/>
          </a:p>
          <a:p>
            <a:pPr lvl="2"/>
            <a:r>
              <a:rPr lang="en-US" sz="2000" dirty="0" smtClean="0"/>
              <a:t>Fol</a:t>
            </a:r>
            <a:r>
              <a:rPr lang="en-US" sz="2000" dirty="0"/>
              <a:t>k</a:t>
            </a:r>
            <a:r>
              <a:rPr lang="en-US" sz="2000" dirty="0" smtClean="0"/>
              <a:t> </a:t>
            </a:r>
            <a:r>
              <a:rPr lang="en-US" sz="2000" dirty="0"/>
              <a:t>psychology is basically </a:t>
            </a:r>
            <a:r>
              <a:rPr lang="en-US" sz="2000" dirty="0" smtClean="0"/>
              <a:t>wrong</a:t>
            </a:r>
            <a:endParaRPr lang="en-US" sz="2000" dirty="0"/>
          </a:p>
          <a:p>
            <a:pPr lvl="3"/>
            <a:r>
              <a:rPr lang="en-US" sz="1800" dirty="0"/>
              <a:t>There is no such thing as a belief, thought, intention, memory, </a:t>
            </a:r>
            <a:r>
              <a:rPr lang="en-US" sz="1800" dirty="0" smtClean="0"/>
              <a:t>attention</a:t>
            </a:r>
            <a:endParaRPr lang="en-US" sz="2000" dirty="0" smtClean="0"/>
          </a:p>
          <a:p>
            <a:pPr lvl="2"/>
            <a:r>
              <a:rPr lang="en-US" sz="2000" dirty="0" smtClean="0"/>
              <a:t>Error theory</a:t>
            </a:r>
          </a:p>
          <a:p>
            <a:pPr lvl="3"/>
            <a:r>
              <a:rPr lang="en-US" sz="1800" dirty="0" smtClean="0"/>
              <a:t>We can explain our tendencies to frame the mind in the above terms even though they have no real referent</a:t>
            </a:r>
            <a:endParaRPr lang="en-US" sz="1800" dirty="0"/>
          </a:p>
          <a:p>
            <a:pPr lvl="2"/>
            <a:r>
              <a:rPr lang="en-US" sz="2000" dirty="0"/>
              <a:t>Argument from </a:t>
            </a:r>
            <a:r>
              <a:rPr lang="en-US" sz="2000" dirty="0" smtClean="0"/>
              <a:t>queerness</a:t>
            </a:r>
          </a:p>
          <a:p>
            <a:pPr lvl="3"/>
            <a:r>
              <a:rPr lang="en-US" sz="1800" dirty="0" smtClean="0"/>
              <a:t>Mental kinds would have to be so fundamentally </a:t>
            </a:r>
            <a:r>
              <a:rPr lang="en-US" sz="1800" i="1" dirty="0" smtClean="0"/>
              <a:t>different</a:t>
            </a:r>
            <a:r>
              <a:rPr lang="en-US" sz="1800" dirty="0" smtClean="0"/>
              <a:t> from everything else in the world that they are out of place</a:t>
            </a:r>
          </a:p>
        </p:txBody>
      </p:sp>
      <p:sp>
        <p:nvSpPr>
          <p:cNvPr id="6" name="Title 1"/>
          <p:cNvSpPr>
            <a:spLocks noGrp="1"/>
          </p:cNvSpPr>
          <p:nvPr>
            <p:ph type="title"/>
          </p:nvPr>
        </p:nvSpPr>
        <p:spPr>
          <a:xfrm>
            <a:off x="1473958" y="764373"/>
            <a:ext cx="10032242" cy="1293028"/>
          </a:xfrm>
        </p:spPr>
        <p:txBody>
          <a:bodyPr/>
          <a:lstStyle/>
          <a:p>
            <a:r>
              <a:rPr lang="en-US" dirty="0"/>
              <a:t>The Status of the mind</a:t>
            </a:r>
          </a:p>
        </p:txBody>
      </p:sp>
    </p:spTree>
    <p:custDataLst>
      <p:tags r:id="rId1"/>
    </p:custDataLst>
    <p:extLst>
      <p:ext uri="{BB962C8B-B14F-4D97-AF65-F5344CB8AC3E}">
        <p14:creationId xmlns:p14="http://schemas.microsoft.com/office/powerpoint/2010/main" val="31391345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57401"/>
            <a:ext cx="10820400" cy="4584699"/>
          </a:xfrm>
        </p:spPr>
        <p:txBody>
          <a:bodyPr>
            <a:normAutofit/>
          </a:bodyPr>
          <a:lstStyle/>
          <a:p>
            <a:r>
              <a:rPr lang="en-US" sz="2400" dirty="0" smtClean="0"/>
              <a:t>Behaviorism</a:t>
            </a:r>
          </a:p>
          <a:p>
            <a:pPr lvl="1"/>
            <a:r>
              <a:rPr lang="en-US" sz="2200" dirty="0" smtClean="0"/>
              <a:t>Mental life is private and fundamentally unobservable</a:t>
            </a:r>
          </a:p>
          <a:p>
            <a:pPr lvl="2"/>
            <a:r>
              <a:rPr lang="en-US" sz="2000" dirty="0" smtClean="0"/>
              <a:t>Our best science should pass over in silence</a:t>
            </a:r>
          </a:p>
          <a:p>
            <a:pPr lvl="1"/>
            <a:r>
              <a:rPr lang="en-US" sz="2200" dirty="0" smtClean="0"/>
              <a:t>We can observe the structure of the brain</a:t>
            </a:r>
          </a:p>
          <a:p>
            <a:pPr lvl="2"/>
            <a:r>
              <a:rPr lang="en-US" sz="2000" dirty="0" smtClean="0"/>
              <a:t>Focus all would-be efforts to describe or explain mental processes solely in terms of the brain’s activity.</a:t>
            </a:r>
          </a:p>
          <a:p>
            <a:pPr lvl="1"/>
            <a:r>
              <a:rPr lang="en-US" sz="2200" dirty="0" smtClean="0"/>
              <a:t>Psychological Behaviorism (recall B.F. Skinner, 1904-1990)</a:t>
            </a:r>
          </a:p>
          <a:p>
            <a:pPr lvl="2"/>
            <a:r>
              <a:rPr lang="en-US" sz="2000" dirty="0" smtClean="0"/>
              <a:t>The referent of the term ‘mind’ could be construed as </a:t>
            </a:r>
            <a:r>
              <a:rPr lang="en-US" sz="2000" dirty="0"/>
              <a:t>a black box which takes in certain input stimuli and outputs certain behavioral responses </a:t>
            </a:r>
            <a:endParaRPr lang="en-US" sz="2000" dirty="0" smtClean="0"/>
          </a:p>
          <a:p>
            <a:pPr lvl="3"/>
            <a:r>
              <a:rPr lang="en-US" sz="1800" dirty="0" smtClean="0"/>
              <a:t>To have a mental state is just to have a certain output</a:t>
            </a:r>
          </a:p>
          <a:p>
            <a:endParaRPr lang="en-US" sz="2400" dirty="0" smtClean="0"/>
          </a:p>
          <a:p>
            <a:pPr lvl="1"/>
            <a:endParaRPr lang="en-US" sz="2400" dirty="0" smtClean="0"/>
          </a:p>
        </p:txBody>
      </p:sp>
      <p:sp>
        <p:nvSpPr>
          <p:cNvPr id="6" name="Title 1"/>
          <p:cNvSpPr>
            <a:spLocks noGrp="1"/>
          </p:cNvSpPr>
          <p:nvPr>
            <p:ph type="title"/>
          </p:nvPr>
        </p:nvSpPr>
        <p:spPr>
          <a:xfrm>
            <a:off x="1473958" y="764373"/>
            <a:ext cx="10032242" cy="1293028"/>
          </a:xfrm>
        </p:spPr>
        <p:txBody>
          <a:bodyPr/>
          <a:lstStyle/>
          <a:p>
            <a:r>
              <a:rPr lang="en-US" dirty="0"/>
              <a:t>The Status of the mind</a:t>
            </a:r>
          </a:p>
        </p:txBody>
      </p:sp>
    </p:spTree>
    <p:custDataLst>
      <p:tags r:id="rId1"/>
    </p:custDataLst>
    <p:extLst>
      <p:ext uri="{BB962C8B-B14F-4D97-AF65-F5344CB8AC3E}">
        <p14:creationId xmlns:p14="http://schemas.microsoft.com/office/powerpoint/2010/main" val="3730051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5|6|6.2|4.4|6.3|12.7|13"/>
</p:tagLst>
</file>

<file path=ppt/tags/tag10.xml><?xml version="1.0" encoding="utf-8"?>
<p:tagLst xmlns:a="http://schemas.openxmlformats.org/drawingml/2006/main" xmlns:r="http://schemas.openxmlformats.org/officeDocument/2006/relationships" xmlns:p="http://schemas.openxmlformats.org/presentationml/2006/main">
  <p:tag name="TIMING" val="|14.4|4.4|26.4|6.1|12.4|54.3|39.6|5|8.7|7.2"/>
</p:tagLst>
</file>

<file path=ppt/tags/tag11.xml><?xml version="1.0" encoding="utf-8"?>
<p:tagLst xmlns:a="http://schemas.openxmlformats.org/drawingml/2006/main" xmlns:r="http://schemas.openxmlformats.org/officeDocument/2006/relationships" xmlns:p="http://schemas.openxmlformats.org/presentationml/2006/main">
  <p:tag name="TIMING" val="|5.7"/>
</p:tagLst>
</file>

<file path=ppt/tags/tag12.xml><?xml version="1.0" encoding="utf-8"?>
<p:tagLst xmlns:a="http://schemas.openxmlformats.org/drawingml/2006/main" xmlns:r="http://schemas.openxmlformats.org/officeDocument/2006/relationships" xmlns:p="http://schemas.openxmlformats.org/presentationml/2006/main">
  <p:tag name="TIMING" val="|7.2|3.1|5.8|9.2|13|4|7.2"/>
</p:tagLst>
</file>

<file path=ppt/tags/tag13.xml><?xml version="1.0" encoding="utf-8"?>
<p:tagLst xmlns:a="http://schemas.openxmlformats.org/drawingml/2006/main" xmlns:r="http://schemas.openxmlformats.org/officeDocument/2006/relationships" xmlns:p="http://schemas.openxmlformats.org/presentationml/2006/main">
  <p:tag name="TIMING" val="|4.3|21.3|37.9|35.7|57.9|3.6|52.9|24.1"/>
</p:tagLst>
</file>

<file path=ppt/tags/tag14.xml><?xml version="1.0" encoding="utf-8"?>
<p:tagLst xmlns:a="http://schemas.openxmlformats.org/drawingml/2006/main" xmlns:r="http://schemas.openxmlformats.org/officeDocument/2006/relationships" xmlns:p="http://schemas.openxmlformats.org/presentationml/2006/main">
  <p:tag name="TIMING" val="|24.4|6.4|4.1|71.5|2.8|48.9|7.5"/>
</p:tagLst>
</file>

<file path=ppt/tags/tag15.xml><?xml version="1.0" encoding="utf-8"?>
<p:tagLst xmlns:a="http://schemas.openxmlformats.org/drawingml/2006/main" xmlns:r="http://schemas.openxmlformats.org/officeDocument/2006/relationships" xmlns:p="http://schemas.openxmlformats.org/presentationml/2006/main">
  <p:tag name="TIMING" val="|19.1"/>
</p:tagLst>
</file>

<file path=ppt/tags/tag16.xml><?xml version="1.0" encoding="utf-8"?>
<p:tagLst xmlns:a="http://schemas.openxmlformats.org/drawingml/2006/main" xmlns:r="http://schemas.openxmlformats.org/officeDocument/2006/relationships" xmlns:p="http://schemas.openxmlformats.org/presentationml/2006/main">
  <p:tag name="TIMING" val="|4.9|6|14.8|69.2|6.3|9|4.4"/>
</p:tagLst>
</file>

<file path=ppt/tags/tag17.xml><?xml version="1.0" encoding="utf-8"?>
<p:tagLst xmlns:a="http://schemas.openxmlformats.org/drawingml/2006/main" xmlns:r="http://schemas.openxmlformats.org/officeDocument/2006/relationships" xmlns:p="http://schemas.openxmlformats.org/presentationml/2006/main">
  <p:tag name="TIMING" val="|2.1|2.6|13.7|1.7|17.7|1.8"/>
</p:tagLst>
</file>

<file path=ppt/tags/tag18.xml><?xml version="1.0" encoding="utf-8"?>
<p:tagLst xmlns:a="http://schemas.openxmlformats.org/drawingml/2006/main" xmlns:r="http://schemas.openxmlformats.org/officeDocument/2006/relationships" xmlns:p="http://schemas.openxmlformats.org/presentationml/2006/main">
  <p:tag name="TIMING" val="|15.5|2.4|1.9|83.3|3.9|3.7"/>
</p:tagLst>
</file>

<file path=ppt/tags/tag19.xml><?xml version="1.0" encoding="utf-8"?>
<p:tagLst xmlns:a="http://schemas.openxmlformats.org/drawingml/2006/main" xmlns:r="http://schemas.openxmlformats.org/officeDocument/2006/relationships" xmlns:p="http://schemas.openxmlformats.org/presentationml/2006/main">
  <p:tag name="TIMING" val="|2.1|8.6|34.9|3.4|47.9|2.5"/>
</p:tagLst>
</file>

<file path=ppt/tags/tag2.xml><?xml version="1.0" encoding="utf-8"?>
<p:tagLst xmlns:a="http://schemas.openxmlformats.org/drawingml/2006/main" xmlns:r="http://schemas.openxmlformats.org/officeDocument/2006/relationships" xmlns:p="http://schemas.openxmlformats.org/presentationml/2006/main">
  <p:tag name="TIMING" val="|3.6|8.2|23.5"/>
</p:tagLst>
</file>

<file path=ppt/tags/tag20.xml><?xml version="1.0" encoding="utf-8"?>
<p:tagLst xmlns:a="http://schemas.openxmlformats.org/drawingml/2006/main" xmlns:r="http://schemas.openxmlformats.org/officeDocument/2006/relationships" xmlns:p="http://schemas.openxmlformats.org/presentationml/2006/main">
  <p:tag name="TIMING" val="|22.2|4.6|37|11.7|30.8|32.5|31.1|13.6"/>
</p:tagLst>
</file>

<file path=ppt/tags/tag3.xml><?xml version="1.0" encoding="utf-8"?>
<p:tagLst xmlns:a="http://schemas.openxmlformats.org/drawingml/2006/main" xmlns:r="http://schemas.openxmlformats.org/officeDocument/2006/relationships" xmlns:p="http://schemas.openxmlformats.org/presentationml/2006/main">
  <p:tag name="TIMING" val="|8.3|8.3|5|7.2|2.9|22.3|11.1|12.1|4.8|5"/>
</p:tagLst>
</file>

<file path=ppt/tags/tag4.xml><?xml version="1.0" encoding="utf-8"?>
<p:tagLst xmlns:a="http://schemas.openxmlformats.org/drawingml/2006/main" xmlns:r="http://schemas.openxmlformats.org/officeDocument/2006/relationships" xmlns:p="http://schemas.openxmlformats.org/presentationml/2006/main">
  <p:tag name="TIMING" val="|18.9|8.3|0.7|0.7|54.6|12.7"/>
</p:tagLst>
</file>

<file path=ppt/tags/tag5.xml><?xml version="1.0" encoding="utf-8"?>
<p:tagLst xmlns:a="http://schemas.openxmlformats.org/drawingml/2006/main" xmlns:r="http://schemas.openxmlformats.org/officeDocument/2006/relationships" xmlns:p="http://schemas.openxmlformats.org/presentationml/2006/main">
  <p:tag name="TIMING" val="|10.3|27.5|4|6|10.8|9.1|11.5|11.6|26.8|9.4|7.2|7.6|21.8"/>
</p:tagLst>
</file>

<file path=ppt/tags/tag6.xml><?xml version="1.0" encoding="utf-8"?>
<p:tagLst xmlns:a="http://schemas.openxmlformats.org/drawingml/2006/main" xmlns:r="http://schemas.openxmlformats.org/officeDocument/2006/relationships" xmlns:p="http://schemas.openxmlformats.org/presentationml/2006/main">
  <p:tag name="TIMING" val="|3.8|4.6|3.5|3.8|7.9|8|5.7|6.6|2.8|21.1|2.6"/>
</p:tagLst>
</file>

<file path=ppt/tags/tag7.xml><?xml version="1.0" encoding="utf-8"?>
<p:tagLst xmlns:a="http://schemas.openxmlformats.org/drawingml/2006/main" xmlns:r="http://schemas.openxmlformats.org/officeDocument/2006/relationships" xmlns:p="http://schemas.openxmlformats.org/presentationml/2006/main">
  <p:tag name="TIMING" val="|1.5|10|5.3|6|5.8|10.1|7.2|11.7"/>
</p:tagLst>
</file>

<file path=ppt/tags/tag8.xml><?xml version="1.0" encoding="utf-8"?>
<p:tagLst xmlns:a="http://schemas.openxmlformats.org/drawingml/2006/main" xmlns:r="http://schemas.openxmlformats.org/officeDocument/2006/relationships" xmlns:p="http://schemas.openxmlformats.org/presentationml/2006/main">
  <p:tag name="TIMING" val="|3.5|5|3|23|10.2|25.5"/>
</p:tagLst>
</file>

<file path=ppt/tags/tag9.xml><?xml version="1.0" encoding="utf-8"?>
<p:tagLst xmlns:a="http://schemas.openxmlformats.org/drawingml/2006/main" xmlns:r="http://schemas.openxmlformats.org/officeDocument/2006/relationships" xmlns:p="http://schemas.openxmlformats.org/presentationml/2006/main">
  <p:tag name="TIMING" val="|4.7|1.9|17.3|6.8|22.4|9.2|4.3|22.5"/>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3327</TotalTime>
  <Words>2285</Words>
  <Application>Microsoft Office PowerPoint</Application>
  <PresentationFormat>Widescreen</PresentationFormat>
  <Paragraphs>461</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Century Gothic</vt:lpstr>
      <vt:lpstr>Vapor Trail</vt:lpstr>
      <vt:lpstr>An ontology of the unconscious</vt:lpstr>
      <vt:lpstr>Overview</vt:lpstr>
      <vt:lpstr>Mental functioning Ontology (MF)</vt:lpstr>
      <vt:lpstr>PowerPoint Presentation</vt:lpstr>
      <vt:lpstr>The Unconscious in psychology</vt:lpstr>
      <vt:lpstr>Problems with the Unconscious</vt:lpstr>
      <vt:lpstr>The Status of the mind</vt:lpstr>
      <vt:lpstr>The Status of the mind</vt:lpstr>
      <vt:lpstr>The Status of the mind</vt:lpstr>
      <vt:lpstr>The Status of the mind</vt:lpstr>
      <vt:lpstr>The Status of the mind</vt:lpstr>
      <vt:lpstr>Acceptance of the Unconscious</vt:lpstr>
      <vt:lpstr>MF and Mental dispositions</vt:lpstr>
      <vt:lpstr>MF and Mental processes</vt:lpstr>
      <vt:lpstr>MF and the unconscious</vt:lpstr>
      <vt:lpstr>Conceptual Motivation</vt:lpstr>
      <vt:lpstr>Proposed expansions of MF</vt:lpstr>
      <vt:lpstr>PowerPoint Presentation</vt:lpstr>
      <vt:lpstr>Proposed expansions of MF</vt:lpstr>
      <vt:lpstr>Proposed expansions of MF</vt:lpstr>
      <vt:lpstr>Proposed expansions of MF</vt:lpstr>
      <vt:lpstr>Proposed expansions of MF</vt:lpstr>
      <vt:lpstr>Before revisions</vt:lpstr>
      <vt:lpstr>PowerPoint Presentation</vt:lpstr>
      <vt:lpstr>PowerPoint Presentation</vt:lpstr>
      <vt:lpstr>PowerPoint Presentation</vt:lpstr>
      <vt:lpstr>PowerPoint Presentation</vt:lpstr>
      <vt:lpstr>Questions, Concerns</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applied ontology of the unconscious</dc:title>
  <dc:creator>Jonathan M Vajda</dc:creator>
  <cp:lastModifiedBy>Jonathan Vajda</cp:lastModifiedBy>
  <cp:revision>110</cp:revision>
  <cp:lastPrinted>2018-05-04T16:56:16Z</cp:lastPrinted>
  <dcterms:created xsi:type="dcterms:W3CDTF">2018-03-07T16:08:41Z</dcterms:created>
  <dcterms:modified xsi:type="dcterms:W3CDTF">2019-02-11T21:57:28Z</dcterms:modified>
</cp:coreProperties>
</file>