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57" r:id="rId7"/>
    <p:sldId id="259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5AB3-D601-465D-A06F-0EF125FCC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74D09-CB90-4E66-84A4-6B9A41C94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F096-A7B6-443A-95EF-D31DBA75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0EE-DC71-4108-AFDE-89E1D9E5199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3C75-20BA-4456-979D-C68D6744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45C8C-1F1B-45C9-B7D3-C31EBC1A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C707-B42F-4532-AFA7-841C8C77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E8F1-C5B8-493D-BFF6-88B9C362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C3543-5EDF-4FB3-B333-4B99A80D0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2F3C1-629E-43F2-B6F7-FC53E352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0EE-DC71-4108-AFDE-89E1D9E5199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68A1-7B76-4127-8D1B-F65511B8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17CAA-C5B5-44F0-970F-C3A52B92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C707-B42F-4532-AFA7-841C8C77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0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D5D9A-3A89-4B2D-BB45-1129FA685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D42B0-0646-4446-A257-B5A76F6E4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37BE8-19A8-4085-BDFB-051E8DD9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0EE-DC71-4108-AFDE-89E1D9E5199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DF406-4D75-45E5-9836-563A0E33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9325-B1C4-4BCD-A32C-5E5CB9A5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C707-B42F-4532-AFA7-841C8C77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6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81A7-7EFE-4E03-80E3-CA44656A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C0F-9ADE-4226-99B1-F6C1328F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DCE17-E55B-475A-A883-3D08E952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0EE-DC71-4108-AFDE-89E1D9E5199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54CD2-43B2-4763-A431-21CDF4F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AD9B-2425-45DE-A00B-380F22F9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C707-B42F-4532-AFA7-841C8C77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9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DF5E-2782-41DF-BE80-2FFF89C3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5A9F1-684B-4427-8AFC-95757E9C5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67E2-34FD-43BC-981E-EDB43C70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0EE-DC71-4108-AFDE-89E1D9E5199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58364-F810-446E-9ABB-447DEE46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540E9-359D-403D-B0C8-3452CB10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C707-B42F-4532-AFA7-841C8C77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C02C-D494-421D-AE6E-99ACD466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F342-6163-4B5F-85D5-1CBC47EF3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5F416-F2E9-44CD-884D-2C20F93C3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B37B7-14DA-4DCC-9B04-4B3E0D6B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0EE-DC71-4108-AFDE-89E1D9E5199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CB10-5E6C-41EB-B9BB-D074573F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93A1B-68E0-4A11-827D-811B43E8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C707-B42F-4532-AFA7-841C8C77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AE35-A5A3-4D6B-9D19-624F49C2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35F79-8161-49F9-B224-58FB65876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A78AE-792F-4463-8B9B-83F579C48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1A7E-4D77-4A2A-BE5C-D6B5756E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C324D-4319-4451-BE98-9DDA6F64B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B1D83-9B41-4A77-8BD6-19BC00E7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0EE-DC71-4108-AFDE-89E1D9E5199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5C1BC-101C-4ABE-BCB3-6CD4B03F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2CCE7-217C-47A3-A5A2-F1512775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C707-B42F-4532-AFA7-841C8C77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1F21-B536-404E-8A6F-E24384A5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87896-9B63-4187-BD6C-94F9C654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0EE-DC71-4108-AFDE-89E1D9E5199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4095A-F774-4048-A99B-E8CAD4B2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B4ABC-2283-4AA7-9623-AD4D135C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C707-B42F-4532-AFA7-841C8C77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30831-5215-4A1A-BE70-DB53CE27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0EE-DC71-4108-AFDE-89E1D9E5199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A5918-0102-4B39-8F92-4A486DAE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B40D-1ED7-474B-9ADC-9816C07F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C707-B42F-4532-AFA7-841C8C77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9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084F-AF71-48BF-96EC-51755BFE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76745-95C4-429E-9AC6-0A13E8147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EEEF4-B263-4CE7-8AFC-244530803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79A42-D8FC-42C6-80F7-EA3967B3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0EE-DC71-4108-AFDE-89E1D9E5199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1899E-666F-483F-BE8E-BDCF8724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3C6BD-9A5E-4C96-B8B5-1C2B4B7A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C707-B42F-4532-AFA7-841C8C77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A45B-14EB-4988-9954-BC594A6F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D99D9-C3D0-41C3-A2EA-2C6C49A76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3B04F-F2D5-45EB-96E7-DCFE8AC2E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A2014-9FFB-491C-ADB1-076A0C23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0EE-DC71-4108-AFDE-89E1D9E5199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D2BF7-5F58-45C0-B910-82F65820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064F3-1CEE-40F8-B43A-F89CAB2D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C707-B42F-4532-AFA7-841C8C77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E4D53-D0DF-4ED0-B2B8-3374AFB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821E7-D4E9-46D6-80B3-ED0DFA2F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F0379-04BE-4C95-AF8A-46D66C8C9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10EE-DC71-4108-AFDE-89E1D9E5199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4F906-1F7F-4A53-9F04-F661350DF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27CF-BC37-47B7-AAC5-5BA205E0F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C707-B42F-4532-AFA7-841C8C77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5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akshigoyal7/credit-card-customer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651B-80E0-439C-A1AA-F68F4A921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CCE88-2EBB-4FA9-A250-D75556776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Cameron Pick</a:t>
            </a:r>
          </a:p>
        </p:txBody>
      </p:sp>
    </p:spTree>
    <p:extLst>
      <p:ext uri="{BB962C8B-B14F-4D97-AF65-F5344CB8AC3E}">
        <p14:creationId xmlns:p14="http://schemas.microsoft.com/office/powerpoint/2010/main" val="136178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3D35D-DB0D-470A-80DA-1054053A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Demographics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DE70-448C-4FE6-B2DB-30E7A0A1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1839595"/>
            <a:ext cx="9795638" cy="9431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Education and Martial Status. Again, not much of difference.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22962-3D95-4FCD-85C8-CB339AFF7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8" y="2957665"/>
            <a:ext cx="5554152" cy="334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4A677-3A69-4FED-8A3D-E5EC8968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977084"/>
            <a:ext cx="5828261" cy="33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7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4B200-8766-4F14-8A3B-A5B612A5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92CB-F953-4A4E-AF34-A5D5B81DA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Lastly, Income. Same as others. I conclude that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/>
              </a:rPr>
              <a:t>there is not a relationship between demographic variables and a customer leaving.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Open Sans"/>
              </a:rPr>
              <a:t>So, </a:t>
            </a:r>
            <a:r>
              <a:rPr lang="en-US" sz="2400" dirty="0">
                <a:solidFill>
                  <a:schemeClr val="bg1"/>
                </a:solidFill>
                <a:latin typeface="Open Sans"/>
              </a:rPr>
              <a:t>I safely </a:t>
            </a:r>
            <a:r>
              <a:rPr lang="en-US" sz="2400" dirty="0" err="1">
                <a:solidFill>
                  <a:schemeClr val="bg1"/>
                </a:solidFill>
                <a:latin typeface="Open Sans"/>
              </a:rPr>
              <a:t>drop.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/>
              </a:rPr>
              <a:t>'Gender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/>
              </a:rPr>
              <a:t>', '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/>
              </a:rPr>
              <a:t>Dependent_count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/>
              </a:rPr>
              <a:t>', 'Education', '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/>
              </a:rPr>
              <a:t>Marital_Status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/>
              </a:rPr>
              <a:t>', 'Income’ by creating data3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1ABAF-96B7-45F2-BC1F-D93F1CDB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11467"/>
            <a:ext cx="5260976" cy="319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2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D69B-97F1-4F96-B4A9-61185FB8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7A77-CE8F-4799-A9BD-9701AFA2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I convert any categorial variables into numerical using </a:t>
            </a:r>
            <a:r>
              <a:rPr lang="en-US" dirty="0" err="1"/>
              <a:t>OrdinalEncoder</a:t>
            </a:r>
            <a:r>
              <a:rPr lang="en-US" dirty="0"/>
              <a:t>()</a:t>
            </a:r>
          </a:p>
          <a:p>
            <a:r>
              <a:rPr lang="en-US" dirty="0"/>
              <a:t>These are: ‘Attrition',  '</a:t>
            </a:r>
            <a:r>
              <a:rPr lang="en-US" dirty="0" err="1"/>
              <a:t>Card_Category</a:t>
            </a:r>
            <a:r>
              <a:rPr lang="en-US" dirty="0"/>
              <a:t>’ and turn them into ‘Attrition1',  'Card_Category1’ and add it to data3</a:t>
            </a:r>
          </a:p>
          <a:p>
            <a:r>
              <a:rPr lang="en-US" dirty="0"/>
              <a:t>Then, I drop ‘Attrition',  '</a:t>
            </a:r>
            <a:r>
              <a:rPr lang="en-US" dirty="0" err="1"/>
              <a:t>Card_Category</a:t>
            </a:r>
            <a:r>
              <a:rPr lang="en-US" dirty="0"/>
              <a:t>’ by creating data4, which is the final and clean dataset.</a:t>
            </a:r>
          </a:p>
        </p:txBody>
      </p:sp>
    </p:spTree>
    <p:extLst>
      <p:ext uri="{BB962C8B-B14F-4D97-AF65-F5344CB8AC3E}">
        <p14:creationId xmlns:p14="http://schemas.microsoft.com/office/powerpoint/2010/main" val="424126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7388-A7BC-40D0-AA01-84434031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1D18-C0D6-4ECF-BC6B-CF2D4026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variables left are:</a:t>
            </a:r>
          </a:p>
          <a:p>
            <a:r>
              <a:rPr lang="en-US" dirty="0"/>
              <a:t>Total Relationship Count-how many products with credit card company(CCC)</a:t>
            </a:r>
          </a:p>
          <a:p>
            <a:r>
              <a:rPr lang="en-US" dirty="0"/>
              <a:t>Months Inactive- how many months inactive with CCC</a:t>
            </a:r>
          </a:p>
          <a:p>
            <a:r>
              <a:rPr lang="en-US" dirty="0"/>
              <a:t>Contacts count- how many times contact by CCC</a:t>
            </a:r>
          </a:p>
          <a:p>
            <a:r>
              <a:rPr lang="en-US" dirty="0"/>
              <a:t>Credit Limit-how much to spend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Average open to buy-The difference between the credit limit assigned to a cardholder account and the present balance on the account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Change in Transaction Amount (Q4 over Q1)</a:t>
            </a:r>
            <a:endParaRPr lang="en-US" dirty="0">
              <a:solidFill>
                <a:srgbClr val="000000"/>
              </a:solidFill>
              <a:latin typeface="Open Sans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Total Transaction Count (Last 12 months)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Card Category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1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C9E09D60-E4BB-40AE-8BD8-475D4F81E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685800"/>
            <a:ext cx="2089150" cy="13716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C72FFA1-7057-4C0E-94D9-9989FEE93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363" y="685800"/>
            <a:ext cx="2073275" cy="137160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C17E3ED0-74A7-430D-A0C5-E48F054E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550" y="685800"/>
            <a:ext cx="2090738" cy="1371600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97CE4E95-0B35-4097-8886-256504172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300" y="2117725"/>
            <a:ext cx="2679700" cy="17891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CE7CC5-DD2D-4D44-B898-2DFF53C53E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3970338"/>
            <a:ext cx="2679700" cy="181927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788D5EA-75D7-4F02-8E92-846636E80C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8913" y="2117725"/>
            <a:ext cx="1787525" cy="1177925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07654588-E3CE-457F-95C2-EE66E1AF61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8350" y="2117725"/>
            <a:ext cx="1787525" cy="1177925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683E0EA-F077-4390-8C70-52BB63AA7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7808913" y="3359150"/>
            <a:ext cx="3636963" cy="24320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5056FD-D981-4494-859F-515E8A01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208149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47C0-B630-4A61-A6EF-32DC21EA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1159-3C47-4AC8-98EF-D8095AAF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really see outliers, more skewed data. </a:t>
            </a:r>
          </a:p>
          <a:p>
            <a:r>
              <a:rPr lang="en-US" dirty="0"/>
              <a:t>I intend to leave the data alone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0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30FA-6792-4666-B233-039D1B99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5A45-B44E-4E3A-9FB0-B0BBCAFE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Total_Relationship_Count</a:t>
            </a:r>
            <a:r>
              <a:rPr lang="en-US" dirty="0"/>
              <a:t>  </a:t>
            </a:r>
            <a:r>
              <a:rPr lang="en-US" dirty="0" err="1"/>
              <a:t>Months_Inactive</a:t>
            </a:r>
            <a:endParaRPr lang="en-US" dirty="0"/>
          </a:p>
          <a:p>
            <a:r>
              <a:rPr lang="en-US" dirty="0"/>
              <a:t>max                     6.000000         6.000000</a:t>
            </a:r>
          </a:p>
          <a:p>
            <a:r>
              <a:rPr lang="en-US" dirty="0"/>
              <a:t>mean                         </a:t>
            </a:r>
            <a:r>
              <a:rPr lang="en-US" dirty="0" err="1"/>
              <a:t>NaN</a:t>
            </a:r>
            <a:r>
              <a:rPr lang="en-US" dirty="0"/>
              <a:t>         2.341167</a:t>
            </a:r>
          </a:p>
          <a:p>
            <a:r>
              <a:rPr lang="en-US" dirty="0"/>
              <a:t>median                  4.000000         2.000000</a:t>
            </a:r>
          </a:p>
          <a:p>
            <a:r>
              <a:rPr lang="en-US" dirty="0"/>
              <a:t>min                     1.000000         0.000000</a:t>
            </a:r>
          </a:p>
          <a:p>
            <a:r>
              <a:rPr lang="en-US" dirty="0"/>
              <a:t>skew                   -0.162452             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1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BDFF-1B41-4534-81AC-3B77123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1F78-C34D-491B-8BAA-201667A3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Contacts_Count</a:t>
            </a:r>
            <a:r>
              <a:rPr lang="en-US" dirty="0"/>
              <a:t>   </a:t>
            </a:r>
            <a:r>
              <a:rPr lang="en-US" dirty="0" err="1"/>
              <a:t>Credit_Limit</a:t>
            </a:r>
            <a:endParaRPr lang="en-US" dirty="0"/>
          </a:p>
          <a:p>
            <a:r>
              <a:rPr lang="en-US" dirty="0"/>
              <a:t>min           0.000000   1438.300000</a:t>
            </a:r>
          </a:p>
          <a:p>
            <a:r>
              <a:rPr lang="en-US" dirty="0"/>
              <a:t>max           6.000000  34516.000000</a:t>
            </a:r>
          </a:p>
          <a:p>
            <a:r>
              <a:rPr lang="en-US" dirty="0"/>
              <a:t>median        2.000000   4549.000000</a:t>
            </a:r>
          </a:p>
          <a:p>
            <a:r>
              <a:rPr lang="en-US" dirty="0"/>
              <a:t>mean          2.455317   8631.953698</a:t>
            </a:r>
          </a:p>
        </p:txBody>
      </p:sp>
    </p:spTree>
    <p:extLst>
      <p:ext uri="{BB962C8B-B14F-4D97-AF65-F5344CB8AC3E}">
        <p14:creationId xmlns:p14="http://schemas.microsoft.com/office/powerpoint/2010/main" val="212110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53A1-500C-4659-833A-AC431347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E376-9598-4A31-A1BA-367A1162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Avg_Open_To_Buy</a:t>
            </a:r>
            <a:r>
              <a:rPr lang="en-US" dirty="0"/>
              <a:t>  Total_Amt_Chng_Q4_Q1</a:t>
            </a:r>
          </a:p>
          <a:p>
            <a:r>
              <a:rPr lang="en-US" dirty="0"/>
              <a:t>min            3.000000              0.000000</a:t>
            </a:r>
          </a:p>
          <a:p>
            <a:r>
              <a:rPr lang="en-US" dirty="0"/>
              <a:t>max        34516.000000              3.397000</a:t>
            </a:r>
          </a:p>
          <a:p>
            <a:r>
              <a:rPr lang="en-US" dirty="0"/>
              <a:t>median      3474.000000              0.736000</a:t>
            </a:r>
          </a:p>
          <a:p>
            <a:r>
              <a:rPr lang="en-US" dirty="0"/>
              <a:t>mean        7469.139637              0.759941</a:t>
            </a:r>
          </a:p>
        </p:txBody>
      </p:sp>
    </p:spTree>
    <p:extLst>
      <p:ext uri="{BB962C8B-B14F-4D97-AF65-F5344CB8AC3E}">
        <p14:creationId xmlns:p14="http://schemas.microsoft.com/office/powerpoint/2010/main" val="99849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C4BE-9E36-4DEA-8200-10EE417F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82B2-5367-4870-8C82-BC238050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Total_Ct_Chng_Q4_Q1  Card_Category1  Attrition1</a:t>
            </a:r>
          </a:p>
          <a:p>
            <a:r>
              <a:rPr lang="en-US" dirty="0"/>
              <a:t>min                0.000000        0.000000     0.00000</a:t>
            </a:r>
          </a:p>
          <a:p>
            <a:r>
              <a:rPr lang="en-US" dirty="0"/>
              <a:t>max                3.714000        3.000000     1.00000</a:t>
            </a:r>
          </a:p>
          <a:p>
            <a:r>
              <a:rPr lang="en-US" dirty="0"/>
              <a:t>median             0.702000        0.000000     1.00000</a:t>
            </a:r>
          </a:p>
          <a:p>
            <a:r>
              <a:rPr lang="en-US" dirty="0"/>
              <a:t>mean               0.712222        0.179816     0.83934</a:t>
            </a:r>
          </a:p>
        </p:txBody>
      </p:sp>
    </p:spTree>
    <p:extLst>
      <p:ext uri="{BB962C8B-B14F-4D97-AF65-F5344CB8AC3E}">
        <p14:creationId xmlns:p14="http://schemas.microsoft.com/office/powerpoint/2010/main" val="297766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9186-CEB4-489A-B778-7DD32C75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97E1-C74D-4025-9623-60186C07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My topic is credit card customer demographics. I want to explore what factors play into a customer leaving a credit card company, called attrition, or staying with the company. Therefore, some statistical questions I would like to explore are: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Is there a relationship between demographic variables and a customer leaving?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Is there a relationship between the company’s product variables and a customer leaving?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Which one has the great effect, (1) or (2), and what is the correlation between those variables and customer attrition?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Lastly, can I predict when a customer will leave based on variables from (1) or (2)?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8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A21B-7887-4C71-B13B-D07E2119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PMF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A2FA-7BDB-451B-9AEC-6B97CF77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700" dirty="0"/>
              <a:t>First, I separated data2 by credit limit by following: &lt; 5000 and &gt; 5000</a:t>
            </a:r>
          </a:p>
          <a:p>
            <a:r>
              <a:rPr lang="en-US" sz="1700" dirty="0"/>
              <a:t>less_5000 = data2[data2["</a:t>
            </a:r>
            <a:r>
              <a:rPr lang="en-US" sz="1700"/>
              <a:t>Credit_Limit</a:t>
            </a:r>
            <a:r>
              <a:rPr lang="en-US" sz="1700" dirty="0"/>
              <a:t>"] &lt; 5000]</a:t>
            </a:r>
          </a:p>
          <a:p>
            <a:r>
              <a:rPr lang="en-US" sz="1700" dirty="0"/>
              <a:t>more_5000 = data2[data2["</a:t>
            </a:r>
            <a:r>
              <a:rPr lang="en-US" sz="1700"/>
              <a:t>Credit_Limit</a:t>
            </a:r>
            <a:r>
              <a:rPr lang="en-US" sz="1700" dirty="0"/>
              <a:t>"] &gt; 5000]</a:t>
            </a:r>
          </a:p>
          <a:p>
            <a:r>
              <a:rPr lang="en-US" sz="1700" dirty="0"/>
              <a:t>Then, from the above dataset, I analyzed how many products a customer has separated by credit limit. The results are to the right.</a:t>
            </a:r>
          </a:p>
          <a:p>
            <a:endParaRPr lang="en-US" sz="1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B2B9D-7631-428F-A2FC-F40B8C2F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84924"/>
            <a:ext cx="6019331" cy="30849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6747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5042-23D0-4D92-83D8-383DF151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CDF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DAAA9-DC85-4D22-B6E4-DA23B9A5F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 creating a CDF of credit limit using data4.</a:t>
            </a:r>
          </a:p>
          <a:p>
            <a:r>
              <a:rPr lang="en-US" sz="2000" dirty="0"/>
              <a:t>For analysis, probability of selecting someone with a $5000 limit is around .4</a:t>
            </a:r>
          </a:p>
          <a:p>
            <a:r>
              <a:rPr lang="en-US" sz="2000" dirty="0"/>
              <a:t>It doesn’t say anything about the statistical questions I am trying to answer.</a:t>
            </a:r>
          </a:p>
          <a:p>
            <a:endParaRPr lang="en-US" sz="2000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08622-04F2-4D44-9CE6-79F6AE86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28896"/>
            <a:ext cx="6019331" cy="39969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40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3BEC7-7D6F-4CB6-A52F-630F4B8B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Analytic Distribution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6194-DCC5-49BD-8336-AA2FB81A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 created CDF of credit limit.</a:t>
            </a:r>
          </a:p>
          <a:p>
            <a:r>
              <a:rPr lang="en-US" sz="1800" dirty="0"/>
              <a:t>I used what the model said vs data. It is almost perfect indicating normal data.</a:t>
            </a:r>
          </a:p>
          <a:p>
            <a:r>
              <a:rPr lang="en-US" sz="1800" dirty="0"/>
              <a:t>It doesn’t say anything about the statistical questions I am trying to answer.</a:t>
            </a:r>
          </a:p>
          <a:p>
            <a:r>
              <a:rPr lang="en-US" sz="1800" dirty="0"/>
              <a:t> It does indicate normal data, good for regression analysis.</a:t>
            </a:r>
          </a:p>
          <a:p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FB2B6-91ED-4923-98B8-2E3147B1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309737"/>
            <a:ext cx="5628018" cy="40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65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E9EF-3A7B-40DA-9964-4CCDE15F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/>
              <a:t>ScatterPlots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16B3-AB3F-419D-973C-23693FF1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Here is a scatterplot of total revolving balance and average utilization ratio. These aren’t part of the final dataset.</a:t>
            </a:r>
          </a:p>
          <a:p>
            <a:r>
              <a:rPr lang="en-US" sz="2000" dirty="0"/>
              <a:t>Correlation is 0.62</a:t>
            </a:r>
          </a:p>
          <a:p>
            <a:r>
              <a:rPr lang="en-US" sz="2000" dirty="0"/>
              <a:t>Spearman correlation is 0.71</a:t>
            </a:r>
          </a:p>
          <a:p>
            <a:r>
              <a:rPr lang="en-US" sz="2000" dirty="0"/>
              <a:t>Indication of correlation between the variables. </a:t>
            </a:r>
          </a:p>
          <a:p>
            <a:r>
              <a:rPr lang="en-US" sz="2000" dirty="0"/>
              <a:t>This relationship could make sense since a higher total revolving balance would result in a higher utilization ratio. 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4FDE6-85E2-4832-9AEA-5A1B7D5D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07522"/>
            <a:ext cx="6019331" cy="40397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4079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EEACEA-F364-40EA-B2DA-9FC527DE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18E3-067E-4B16-8C2D-BA4C402C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 created two new datasets, Male and Female, using data2. </a:t>
            </a:r>
          </a:p>
          <a:p>
            <a:r>
              <a:rPr lang="en-US" sz="2400" dirty="0"/>
              <a:t>I wanted to test to see if there was a difference in means of amount of products by customer between males and females.</a:t>
            </a:r>
          </a:p>
          <a:p>
            <a:r>
              <a:rPr lang="en-US" sz="2400" dirty="0"/>
              <a:t>P-value is 0.757</a:t>
            </a:r>
          </a:p>
          <a:p>
            <a:r>
              <a:rPr lang="en-US" sz="2400" dirty="0"/>
              <a:t>This indicates no statistical difference between males and females.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A2745-2A1B-4A30-90FF-7B9F0ECC4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2" r="43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93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057B-7063-41A2-B85B-3506335E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F330-9FF8-4EBC-9227-6FFFF554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This brings up a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the second question: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Is there a relationship between the company’s product variables and a customer leaving? These are the credit card company’s numbers such as amount of products a customer has or their credit limit.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Intercept   0.564   (2.76e-212)</a:t>
            </a:r>
          </a:p>
          <a:p>
            <a:pPr marL="0" indent="0">
              <a:buNone/>
            </a:pPr>
            <a:r>
              <a:rPr lang="en-US" dirty="0" err="1"/>
              <a:t>Total_Relationship_Count</a:t>
            </a:r>
            <a:r>
              <a:rPr lang="en-US" dirty="0"/>
              <a:t>   0.035   (3.37e-61)</a:t>
            </a:r>
          </a:p>
          <a:p>
            <a:pPr marL="0" indent="0">
              <a:buNone/>
            </a:pPr>
            <a:r>
              <a:rPr lang="en-US" dirty="0" err="1"/>
              <a:t>Months_Inactive</a:t>
            </a:r>
            <a:r>
              <a:rPr lang="en-US" dirty="0"/>
              <a:t>   -0.0463   (2.77e-46)</a:t>
            </a:r>
          </a:p>
          <a:p>
            <a:pPr marL="0" indent="0">
              <a:buNone/>
            </a:pPr>
            <a:r>
              <a:rPr lang="en-US" dirty="0" err="1"/>
              <a:t>Contacts_Count</a:t>
            </a:r>
            <a:r>
              <a:rPr lang="en-US" dirty="0"/>
              <a:t>   -0.0579   (1.68e-83)</a:t>
            </a:r>
          </a:p>
          <a:p>
            <a:pPr marL="0" indent="0">
              <a:buNone/>
            </a:pPr>
            <a:r>
              <a:rPr lang="en-US" dirty="0" err="1"/>
              <a:t>Credit_Limit</a:t>
            </a:r>
            <a:r>
              <a:rPr lang="en-US" dirty="0"/>
              <a:t>   0.000102   (5.54e-137)</a:t>
            </a:r>
          </a:p>
          <a:p>
            <a:pPr marL="0" indent="0">
              <a:buNone/>
            </a:pPr>
            <a:r>
              <a:rPr lang="en-US" dirty="0" err="1"/>
              <a:t>Avg_Open_To_Buy</a:t>
            </a:r>
            <a:r>
              <a:rPr lang="en-US" dirty="0"/>
              <a:t>   -0.000101   (1.85e-134)</a:t>
            </a:r>
          </a:p>
          <a:p>
            <a:pPr marL="0" indent="0">
              <a:buNone/>
            </a:pPr>
            <a:r>
              <a:rPr lang="en-US" dirty="0"/>
              <a:t>Total_Ct_Chng_Q4_Q1   0.374   (1.9e-156)</a:t>
            </a:r>
          </a:p>
          <a:p>
            <a:pPr marL="0" indent="0">
              <a:buNone/>
            </a:pPr>
            <a:r>
              <a:rPr lang="en-US" dirty="0"/>
              <a:t>Card_Category1   -0.000595   (0.912)</a:t>
            </a:r>
          </a:p>
          <a:p>
            <a:pPr marL="0" indent="0">
              <a:buNone/>
            </a:pPr>
            <a:r>
              <a:rPr lang="en-US" dirty="0"/>
              <a:t>R^2 0.207</a:t>
            </a:r>
          </a:p>
        </p:txBody>
      </p:sp>
    </p:spTree>
    <p:extLst>
      <p:ext uri="{BB962C8B-B14F-4D97-AF65-F5344CB8AC3E}">
        <p14:creationId xmlns:p14="http://schemas.microsoft.com/office/powerpoint/2010/main" val="492409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5BA8-FC1A-48C5-AA3A-49DA82CC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D58C-D927-4EE0-B664-4ABCEA587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are significant, some aren’t. Let’s do some correlation.</a:t>
            </a:r>
          </a:p>
          <a:p>
            <a:r>
              <a:rPr lang="en-US" dirty="0"/>
              <a:t>thinkstats2.Corr(data4.Attrition1,data4.Total_Relationship_Count)</a:t>
            </a:r>
          </a:p>
          <a:p>
            <a:r>
              <a:rPr lang="en-US" dirty="0"/>
              <a:t>Out[121]: </a:t>
            </a:r>
            <a:r>
              <a:rPr lang="en-US" dirty="0">
                <a:highlight>
                  <a:srgbClr val="FFFF00"/>
                </a:highlight>
              </a:rPr>
              <a:t>0.15000522801913746</a:t>
            </a:r>
          </a:p>
          <a:p>
            <a:r>
              <a:rPr lang="en-US" dirty="0"/>
              <a:t>thinkstats2.Corr(data4.Attrition1,data4.Months_Inactive)</a:t>
            </a:r>
          </a:p>
          <a:p>
            <a:r>
              <a:rPr lang="en-US" dirty="0"/>
              <a:t>Out[122]: </a:t>
            </a:r>
            <a:r>
              <a:rPr lang="en-US" dirty="0">
                <a:highlight>
                  <a:srgbClr val="FFFF00"/>
                </a:highlight>
              </a:rPr>
              <a:t>-0.15244880632692506</a:t>
            </a:r>
          </a:p>
          <a:p>
            <a:r>
              <a:rPr lang="en-US" dirty="0"/>
              <a:t>thinkstats2.Corr(data4.Attrition1,data4.Contacts_Count)</a:t>
            </a:r>
          </a:p>
          <a:p>
            <a:r>
              <a:rPr lang="en-US" dirty="0"/>
              <a:t>Out[123]: </a:t>
            </a:r>
            <a:r>
              <a:rPr lang="en-US" dirty="0">
                <a:highlight>
                  <a:srgbClr val="FFFF00"/>
                </a:highlight>
              </a:rPr>
              <a:t>-0.20449050998160448</a:t>
            </a:r>
          </a:p>
          <a:p>
            <a:r>
              <a:rPr lang="en-US" dirty="0"/>
              <a:t>thinkstats2.Corr(data4.Attrition1,data4.Credit_Limit)</a:t>
            </a:r>
          </a:p>
          <a:p>
            <a:r>
              <a:rPr lang="en-US" dirty="0"/>
              <a:t>Out[124]: </a:t>
            </a:r>
            <a:r>
              <a:rPr lang="en-US" dirty="0">
                <a:highlight>
                  <a:srgbClr val="FFFF00"/>
                </a:highlight>
              </a:rPr>
              <a:t>0.023872994836161544</a:t>
            </a:r>
          </a:p>
        </p:txBody>
      </p:sp>
    </p:spTree>
    <p:extLst>
      <p:ext uri="{BB962C8B-B14F-4D97-AF65-F5344CB8AC3E}">
        <p14:creationId xmlns:p14="http://schemas.microsoft.com/office/powerpoint/2010/main" val="3489922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E2E3-DF00-4737-A957-CA82D3B5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19FA-C8A3-4112-A84F-8A39FF9E7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thinkstats2.Corr(data4.Attrition1,data4.Avg_Open_To_Buy)</a:t>
            </a:r>
          </a:p>
          <a:p>
            <a:r>
              <a:rPr lang="en-US" dirty="0"/>
              <a:t>Out[125]: </a:t>
            </a:r>
            <a:r>
              <a:rPr lang="en-US" dirty="0">
                <a:highlight>
                  <a:srgbClr val="FFFF00"/>
                </a:highlight>
              </a:rPr>
              <a:t>0.00028507749393780115</a:t>
            </a:r>
          </a:p>
          <a:p>
            <a:r>
              <a:rPr lang="en-US" dirty="0"/>
              <a:t>thinkstats2.Corr(data4.Attrition1,data4.Total_Amt_Chng_Q4_Q1)</a:t>
            </a:r>
          </a:p>
          <a:p>
            <a:r>
              <a:rPr lang="en-US" dirty="0"/>
              <a:t>Out[126]: </a:t>
            </a:r>
            <a:r>
              <a:rPr lang="en-US" dirty="0">
                <a:highlight>
                  <a:srgbClr val="FFFF00"/>
                </a:highlight>
              </a:rPr>
              <a:t>0.13106284781447014</a:t>
            </a:r>
          </a:p>
          <a:p>
            <a:r>
              <a:rPr lang="en-US" dirty="0"/>
              <a:t>thinkstats2.Corr(data4.Attrition1,data4.Total_Ct_Chng_Q4_Q1)</a:t>
            </a:r>
          </a:p>
          <a:p>
            <a:r>
              <a:rPr lang="en-US" dirty="0"/>
              <a:t>Out[127]: </a:t>
            </a:r>
            <a:r>
              <a:rPr lang="en-US" dirty="0">
                <a:highlight>
                  <a:srgbClr val="FFFF00"/>
                </a:highlight>
              </a:rPr>
              <a:t>0.29005400688089117</a:t>
            </a:r>
          </a:p>
          <a:p>
            <a:r>
              <a:rPr lang="en-US" dirty="0"/>
              <a:t>thinkstats2.Corr(data4.Attrition1,data4.Card_Category1)</a:t>
            </a:r>
          </a:p>
          <a:p>
            <a:r>
              <a:rPr lang="en-US" dirty="0"/>
              <a:t>Out[128]: </a:t>
            </a:r>
            <a:r>
              <a:rPr lang="en-US" dirty="0">
                <a:highlight>
                  <a:srgbClr val="FFFF00"/>
                </a:highlight>
              </a:rPr>
              <a:t>0.006038132069122878</a:t>
            </a:r>
          </a:p>
        </p:txBody>
      </p:sp>
    </p:spTree>
    <p:extLst>
      <p:ext uri="{BB962C8B-B14F-4D97-AF65-F5344CB8AC3E}">
        <p14:creationId xmlns:p14="http://schemas.microsoft.com/office/powerpoint/2010/main" val="613471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E3C8-564D-499A-9E31-2C41A341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140F-DA0F-48F3-89AB-8F2E7556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highlighted, there is some negative and positive correlation but not large. </a:t>
            </a:r>
          </a:p>
          <a:p>
            <a:r>
              <a:rPr lang="en-US" dirty="0"/>
              <a:t>As a result, I conclude that there is some relationship between company’s product variables and a customer leaving. This isn’t a strong relationship.</a:t>
            </a:r>
          </a:p>
          <a:p>
            <a:r>
              <a:rPr lang="en-US" dirty="0"/>
              <a:t>The R-squared is only about 21%, there still is a lot unexplained.</a:t>
            </a:r>
          </a:p>
        </p:txBody>
      </p:sp>
    </p:spTree>
    <p:extLst>
      <p:ext uri="{BB962C8B-B14F-4D97-AF65-F5344CB8AC3E}">
        <p14:creationId xmlns:p14="http://schemas.microsoft.com/office/powerpoint/2010/main" val="2684794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01B0-C4E4-40CC-B489-7CA50B04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D7E1-3EA0-45F8-B359-2A470E59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moved to R, since Spyder did not have a built in package for unbalanced data and EDA.</a:t>
            </a:r>
          </a:p>
          <a:p>
            <a:r>
              <a:rPr lang="en-US" dirty="0"/>
              <a:t>Moving to R, I created a training and test dataset using data4. </a:t>
            </a:r>
          </a:p>
          <a:p>
            <a:r>
              <a:rPr lang="en-US" dirty="0"/>
              <a:t>I used SMOTE method to handle the unbalanced </a:t>
            </a:r>
            <a:r>
              <a:rPr lang="en-US" dirty="0" err="1"/>
              <a:t>datset</a:t>
            </a:r>
            <a:r>
              <a:rPr lang="en-US" dirty="0"/>
              <a:t>. </a:t>
            </a:r>
          </a:p>
          <a:p>
            <a:r>
              <a:rPr lang="en-US" dirty="0"/>
              <a:t>SMOTE stands for </a:t>
            </a:r>
            <a:r>
              <a:rPr lang="en-US" b="1" i="0" dirty="0">
                <a:effectLst/>
              </a:rPr>
              <a:t>Synthetic Minority Oversampling Technique.</a:t>
            </a:r>
          </a:p>
          <a:p>
            <a:r>
              <a:rPr lang="en-US" dirty="0"/>
              <a:t>This method involves </a:t>
            </a:r>
            <a:r>
              <a:rPr lang="en-US" b="0" i="0" dirty="0">
                <a:effectLst/>
              </a:rPr>
              <a:t>addressing imbalanced datasets by oversampling the minority class. The simplest approach involves duplicating examples in the minority class, although these examples don’t add any new information to the model. R has a built in function for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8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D069-2D3A-4F1C-85E7-E7739013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257C-58AD-4689-945B-47B412A3B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For my project, I’ll be using the dataset BankChurners.csv to perform my project. I found my dataset from Kaggle by this link: </a:t>
            </a:r>
            <a:r>
              <a:rPr lang="en-US" b="0" i="0" u="sng" dirty="0">
                <a:solidFill>
                  <a:srgbClr val="1874A4"/>
                </a:solidFill>
                <a:effectLst/>
                <a:latin typeface="Open Sans"/>
                <a:hlinkClick r:id="rId2"/>
              </a:rPr>
              <a:t>https://www.kaggle.com/sakshigoyal7/credit-card-customers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.  Any goal of a credit card company is to make money. Doing analysis on data about a former customer can answer questions on how a company can better keep customers. If a company can predict when a customer will leave, they could offer products or something to keep the customer, for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6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ED33-EA86-42DA-A960-8FC0E838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0F95-2A55-425B-A3B3-9214973D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created a balanced dataset using SMOTE function.</a:t>
            </a:r>
          </a:p>
          <a:p>
            <a:r>
              <a:rPr lang="en-US" dirty="0"/>
              <a:t>Next, I created a logistic regression model using the balanced dataset. </a:t>
            </a:r>
          </a:p>
          <a:p>
            <a:r>
              <a:rPr lang="en-US" dirty="0"/>
              <a:t>Logistic works since attrition was “Existing Customer” and “</a:t>
            </a:r>
            <a:r>
              <a:rPr lang="en-US" dirty="0" err="1"/>
              <a:t>Attrited</a:t>
            </a:r>
            <a:r>
              <a:rPr lang="en-US" dirty="0"/>
              <a:t>  Customer” and then was converted into binary.</a:t>
            </a:r>
          </a:p>
          <a:p>
            <a:r>
              <a:rPr lang="en-US" dirty="0"/>
              <a:t>I ran through the predict functions on both training and test datasets using the balanced model</a:t>
            </a:r>
          </a:p>
          <a:p>
            <a:r>
              <a:rPr lang="en-US" dirty="0"/>
              <a:t>I created the confusion matrix and calculated the accuracy</a:t>
            </a:r>
          </a:p>
          <a:p>
            <a:r>
              <a:rPr lang="en-US" dirty="0"/>
              <a:t>0.8774194 was the accuracy. </a:t>
            </a:r>
          </a:p>
          <a:p>
            <a:r>
              <a:rPr lang="en-US" dirty="0"/>
              <a:t>The previous regression model didn’t account for the unbalanced dataset. </a:t>
            </a:r>
          </a:p>
          <a:p>
            <a:r>
              <a:rPr lang="en-US" dirty="0"/>
              <a:t>Logistic regression was better fit.</a:t>
            </a:r>
          </a:p>
        </p:txBody>
      </p:sp>
    </p:spTree>
    <p:extLst>
      <p:ext uri="{BB962C8B-B14F-4D97-AF65-F5344CB8AC3E}">
        <p14:creationId xmlns:p14="http://schemas.microsoft.com/office/powerpoint/2010/main" val="2708113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3EF0-FBE8-43F9-9CBB-09C3D083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Conclusions-Statistical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0542-DCF8-4655-B294-5B11D19AE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Is there a relationship between demographic variables and a customer leaving?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Is there a relationship between the company’s product variables and a customer leaving?</a:t>
            </a:r>
            <a:endParaRPr lang="en-US" dirty="0">
              <a:solidFill>
                <a:srgbClr val="000000"/>
              </a:solidFill>
              <a:latin typeface="inherit"/>
            </a:endParaRP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Which one has the great effect, (1) or (2), and what is the correlation between those variables and customer attrition?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Lastly, can I predict when a customer will leave based on variables from (1) or (2)?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69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CA43-0ED8-4A67-BFEB-A22E82C5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4D96-1A8A-45FF-94CA-62F2543F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answered 1 and 2 already. Demographics are not significant. The others are important. Answering question 3, we know the other variables are important.</a:t>
            </a:r>
          </a:p>
          <a:p>
            <a:r>
              <a:rPr lang="en-US" dirty="0"/>
              <a:t>Yes, I can predict, with around 87% accuracy, if a customer will leave or stay based on the final dataset variables. </a:t>
            </a:r>
          </a:p>
          <a:p>
            <a:r>
              <a:rPr lang="en-US" dirty="0"/>
              <a:t>Implications are the company could decide which customers are more likely to leave and offer deals or something to keep them.</a:t>
            </a:r>
          </a:p>
        </p:txBody>
      </p:sp>
    </p:spTree>
    <p:extLst>
      <p:ext uri="{BB962C8B-B14F-4D97-AF65-F5344CB8AC3E}">
        <p14:creationId xmlns:p14="http://schemas.microsoft.com/office/powerpoint/2010/main" val="153043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2FB9-A10A-4B1A-9541-B0A63CB7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E88A-86EE-4ED5-A916-DE83F586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Attrition-Dependent variable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Age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Gender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How many dependents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Education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Marital Status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Income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Card Category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Months on book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Total number of products held by the customer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Number of  months inactive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062E-A4CF-4204-AD3F-6D7D9511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B5CFD-3B80-4CFC-BE6F-6600EA54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Number of contacts count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Credit limit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Total revolving balance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Average open to buy(The difference between the credit limit assigned to a cardholder account and the present balance on the account)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Change in Transaction Amount (Q4 over Q1)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Total Transaction Amount (Last 12 months)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Total Transaction Count (Last 12 months)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Change in Transaction Count (Q4 over Q1)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Average utilization ratio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Naive Bayes 1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Naive Bayes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0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10DE-3932-453B-8D51-038D3ED0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890B-7A11-46B9-A05C-F4E44C302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read the dataset, called project.</a:t>
            </a:r>
          </a:p>
          <a:p>
            <a:r>
              <a:rPr lang="en-US" dirty="0"/>
              <a:t>This is unbalanced dataset, meaning there are way more customers staying than leaving, which is expected since this is what a company should have.</a:t>
            </a:r>
          </a:p>
          <a:p>
            <a:r>
              <a:rPr lang="en-US" dirty="0"/>
              <a:t>This problem is addressed later in analysis.</a:t>
            </a:r>
          </a:p>
          <a:p>
            <a:r>
              <a:rPr lang="en-US" dirty="0"/>
              <a:t>I rename columns for simplicity</a:t>
            </a:r>
          </a:p>
          <a:p>
            <a:r>
              <a:rPr lang="en-US" dirty="0"/>
              <a:t>I created a new dataset, data1, dropping the Bayes information and </a:t>
            </a:r>
            <a:r>
              <a:rPr lang="en-US" dirty="0" err="1"/>
              <a:t>Clientnum</a:t>
            </a:r>
            <a:endParaRPr lang="en-US" dirty="0"/>
          </a:p>
          <a:p>
            <a:r>
              <a:rPr lang="en-US" dirty="0"/>
              <a:t>I checked for any duplicate and null values</a:t>
            </a:r>
          </a:p>
          <a:p>
            <a:r>
              <a:rPr lang="en-US" dirty="0"/>
              <a:t>Then, I checked for multicollinearity. This led to dropping by creating data2:</a:t>
            </a:r>
          </a:p>
          <a:p>
            <a:pPr marL="0" indent="0">
              <a:buNone/>
            </a:pPr>
            <a:r>
              <a:rPr lang="en-US" dirty="0"/>
              <a:t> ‘Age', '</a:t>
            </a:r>
            <a:r>
              <a:rPr lang="en-US" dirty="0" err="1"/>
              <a:t>Months_on_book</a:t>
            </a:r>
            <a:r>
              <a:rPr lang="en-US" dirty="0"/>
              <a:t>', 'Total_Revolving_Bal','</a:t>
            </a:r>
            <a:r>
              <a:rPr lang="en-US" dirty="0" err="1"/>
              <a:t>Avg_Utilization_Ratio</a:t>
            </a:r>
            <a:r>
              <a:rPr lang="en-US" dirty="0"/>
              <a:t>', '</a:t>
            </a:r>
            <a:r>
              <a:rPr lang="en-US" dirty="0" err="1"/>
              <a:t>Total_Trans_Amt</a:t>
            </a:r>
            <a:r>
              <a:rPr lang="en-US" dirty="0"/>
              <a:t>', '</a:t>
            </a:r>
            <a:r>
              <a:rPr lang="en-US" dirty="0" err="1"/>
              <a:t>Total_Trans_Ct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279FA-03BB-4F37-A66B-989AEE12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Heat map for multicollinearity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9D042-1094-4FFB-B544-0E685820C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69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9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DCB4-3BC5-4BB8-8835-F834E5D4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Demographic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CD35-E9CC-4E2B-9FB6-12114D6FA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This led to the first question of my statistical questions.</a:t>
            </a:r>
          </a:p>
          <a:p>
            <a:r>
              <a:rPr lang="en-US" sz="2000" b="0" i="0" dirty="0">
                <a:effectLst/>
                <a:latin typeface="Open Sans"/>
              </a:rPr>
              <a:t>Is there a relationship between demographic variables and a customer leaving?</a:t>
            </a:r>
          </a:p>
          <a:p>
            <a:r>
              <a:rPr lang="en-US" sz="2000" dirty="0">
                <a:latin typeface="Open Sans"/>
              </a:rPr>
              <a:t>Let’s look at bar charts.</a:t>
            </a:r>
          </a:p>
          <a:p>
            <a:r>
              <a:rPr lang="en-US" sz="2000" dirty="0">
                <a:latin typeface="Open Sans"/>
              </a:rPr>
              <a:t>Gender vs staying/leaving</a:t>
            </a:r>
          </a:p>
          <a:p>
            <a:r>
              <a:rPr lang="en-US" sz="2000" dirty="0">
                <a:latin typeface="Open Sans"/>
              </a:rPr>
              <a:t>Not a significant difference between gender.</a:t>
            </a:r>
          </a:p>
          <a:p>
            <a:endParaRPr lang="en-US" sz="2000" dirty="0">
              <a:latin typeface="Open Sans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4AD07-E0C2-44E3-A8E6-4AED4F85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028" y="807593"/>
            <a:ext cx="5832999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183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8FB63-E9D9-4063-9837-E8A0F996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Demographics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3AE5BB-F254-42FF-A9A6-221FD9B4A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dirty="0"/>
              <a:t>The next variable,  dependents and leaving/staying. </a:t>
            </a:r>
          </a:p>
          <a:p>
            <a:r>
              <a:rPr lang="en-US" sz="2400" dirty="0"/>
              <a:t>Not much of a difference.</a:t>
            </a:r>
          </a:p>
          <a:p>
            <a:endParaRPr lang="en-US" sz="24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13D7B0-ECFD-4E05-8F0C-434736B28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1822</Words>
  <Application>Microsoft Office PowerPoint</Application>
  <PresentationFormat>Widescreen</PresentationFormat>
  <Paragraphs>187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inherit</vt:lpstr>
      <vt:lpstr>Open Sans</vt:lpstr>
      <vt:lpstr>Office Theme</vt:lpstr>
      <vt:lpstr>Final Project</vt:lpstr>
      <vt:lpstr>Background</vt:lpstr>
      <vt:lpstr>Background</vt:lpstr>
      <vt:lpstr>Background</vt:lpstr>
      <vt:lpstr>Background</vt:lpstr>
      <vt:lpstr>Variable Selection</vt:lpstr>
      <vt:lpstr>Heat map for multicollinearity</vt:lpstr>
      <vt:lpstr>Demographic variables</vt:lpstr>
      <vt:lpstr>Demographics</vt:lpstr>
      <vt:lpstr>Demographics </vt:lpstr>
      <vt:lpstr>Demographics</vt:lpstr>
      <vt:lpstr>Post demographics</vt:lpstr>
      <vt:lpstr>Description of Variables</vt:lpstr>
      <vt:lpstr>Histograms</vt:lpstr>
      <vt:lpstr>Interpretations</vt:lpstr>
      <vt:lpstr>DESCRIPTIVE STATISTICS</vt:lpstr>
      <vt:lpstr>DESCRIPTIVE STATISTICS</vt:lpstr>
      <vt:lpstr>DESCRIPTIVE STATISTICS</vt:lpstr>
      <vt:lpstr>DESCRIPTIVE STATISTICS</vt:lpstr>
      <vt:lpstr>PMF</vt:lpstr>
      <vt:lpstr>CDF</vt:lpstr>
      <vt:lpstr>Analytic Distribution</vt:lpstr>
      <vt:lpstr>ScatterPlots</vt:lpstr>
      <vt:lpstr>Hypothesis Testing</vt:lpstr>
      <vt:lpstr>Linear Regression analysis</vt:lpstr>
      <vt:lpstr>Linear Regression</vt:lpstr>
      <vt:lpstr>Correlation</vt:lpstr>
      <vt:lpstr>Correlation</vt:lpstr>
      <vt:lpstr>Further EDA</vt:lpstr>
      <vt:lpstr>SMOTE</vt:lpstr>
      <vt:lpstr>Conclusions-Statistical questions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Cameron Pick</dc:creator>
  <cp:lastModifiedBy>Cameron Pick</cp:lastModifiedBy>
  <cp:revision>12</cp:revision>
  <dcterms:created xsi:type="dcterms:W3CDTF">2021-03-07T04:43:41Z</dcterms:created>
  <dcterms:modified xsi:type="dcterms:W3CDTF">2021-03-07T06:37:58Z</dcterms:modified>
</cp:coreProperties>
</file>