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99" r:id="rId2"/>
    <p:sldId id="311" r:id="rId3"/>
    <p:sldId id="280" r:id="rId4"/>
    <p:sldId id="312" r:id="rId5"/>
    <p:sldId id="304" r:id="rId6"/>
    <p:sldId id="313" r:id="rId7"/>
    <p:sldId id="323" r:id="rId8"/>
    <p:sldId id="305" r:id="rId9"/>
    <p:sldId id="282" r:id="rId10"/>
    <p:sldId id="301" r:id="rId11"/>
    <p:sldId id="293" r:id="rId12"/>
    <p:sldId id="322" r:id="rId13"/>
    <p:sldId id="285" r:id="rId14"/>
    <p:sldId id="287" r:id="rId15"/>
    <p:sldId id="288" r:id="rId16"/>
    <p:sldId id="315" r:id="rId17"/>
    <p:sldId id="316" r:id="rId18"/>
    <p:sldId id="320" r:id="rId19"/>
    <p:sldId id="290" r:id="rId20"/>
    <p:sldId id="294" r:id="rId21"/>
    <p:sldId id="296" r:id="rId22"/>
    <p:sldId id="297" r:id="rId23"/>
    <p:sldId id="302" r:id="rId24"/>
    <p:sldId id="300" r:id="rId25"/>
    <p:sldId id="30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Kishore" initials="MOU" lastIdx="3" clrIdx="0">
    <p:extLst>
      <p:ext uri="{19B8F6BF-5375-455C-9EA6-DF929625EA0E}">
        <p15:presenceInfo xmlns:p15="http://schemas.microsoft.com/office/powerpoint/2012/main" userId="Sandeep Kishore" providerId="None"/>
      </p:ext>
    </p:extLst>
  </p:cmAuthor>
  <p:cmAuthor id="2" name="." initials="." lastIdx="7" clrIdx="1">
    <p:extLst>
      <p:ext uri="{19B8F6BF-5375-455C-9EA6-DF929625EA0E}">
        <p15:presenceInfo xmlns:p15="http://schemas.microsoft.com/office/powerpoint/2012/main" user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4"/>
    <p:restoredTop sz="84128"/>
  </p:normalViewPr>
  <p:slideViewPr>
    <p:cSldViewPr snapToGrid="0" snapToObjects="1">
      <p:cViewPr varScale="1">
        <p:scale>
          <a:sx n="79" d="100"/>
          <a:sy n="79" d="100"/>
        </p:scale>
        <p:origin x="2000" y="2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32787771485721"/>
          <c:y val="8.1080976176262587E-2"/>
          <c:w val="0.80967220259560801"/>
          <c:h val="0.73544178488328105"/>
        </c:manualLayout>
      </c:layout>
      <c:lineChart>
        <c:grouping val="stacked"/>
        <c:varyColors val="0"/>
        <c:ser>
          <c:idx val="0"/>
          <c:order val="0"/>
          <c:tx>
            <c:strRef>
              <c:f>Sheet1!$B$1</c:f>
              <c:strCache>
                <c:ptCount val="1"/>
                <c:pt idx="0">
                  <c:v>HTN control rate (%), 2 pilot clinics</c:v>
                </c:pt>
              </c:strCache>
            </c:strRef>
          </c:tx>
          <c:spPr>
            <a:ln w="28575" cap="rnd">
              <a:solidFill>
                <a:schemeClr val="accent5">
                  <a:lumMod val="50000"/>
                </a:schemeClr>
              </a:solidFill>
              <a:round/>
            </a:ln>
            <a:effectLst/>
          </c:spPr>
          <c:marker>
            <c:symbol val="none"/>
          </c:marker>
          <c:cat>
            <c:numRef>
              <c:f>Sheet1!$A$2:$A$3</c:f>
              <c:numCache>
                <c:formatCode>General</c:formatCode>
                <c:ptCount val="2"/>
                <c:pt idx="0">
                  <c:v>2014</c:v>
                </c:pt>
                <c:pt idx="1">
                  <c:v>2015</c:v>
                </c:pt>
              </c:numCache>
            </c:numRef>
          </c:cat>
          <c:val>
            <c:numRef>
              <c:f>Sheet1!$B$2:$B$3</c:f>
              <c:numCache>
                <c:formatCode>General</c:formatCode>
                <c:ptCount val="2"/>
                <c:pt idx="0">
                  <c:v>51</c:v>
                </c:pt>
                <c:pt idx="1">
                  <c:v>66</c:v>
                </c:pt>
              </c:numCache>
            </c:numRef>
          </c:val>
          <c:smooth val="0"/>
          <c:extLst>
            <c:ext xmlns:c16="http://schemas.microsoft.com/office/drawing/2014/chart" uri="{C3380CC4-5D6E-409C-BE32-E72D297353CC}">
              <c16:uniqueId val="{00000002-31C3-F14F-A25E-804263C18F02}"/>
            </c:ext>
          </c:extLst>
        </c:ser>
        <c:dLbls>
          <c:showLegendKey val="0"/>
          <c:showVal val="0"/>
          <c:showCatName val="0"/>
          <c:showSerName val="0"/>
          <c:showPercent val="0"/>
          <c:showBubbleSize val="0"/>
        </c:dLbls>
        <c:smooth val="0"/>
        <c:axId val="306549304"/>
        <c:axId val="306417320"/>
      </c:lineChart>
      <c:catAx>
        <c:axId val="30654930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306417320"/>
        <c:crosses val="autoZero"/>
        <c:auto val="1"/>
        <c:lblAlgn val="ctr"/>
        <c:lblOffset val="100"/>
        <c:noMultiLvlLbl val="0"/>
      </c:catAx>
      <c:valAx>
        <c:axId val="306417320"/>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306549304"/>
        <c:crosses val="autoZero"/>
        <c:crossBetween val="between"/>
      </c:valAx>
      <c:spPr>
        <a:noFill/>
        <a:ln w="25400">
          <a:noFill/>
        </a:ln>
        <a:effectLst/>
      </c:spPr>
    </c:plotArea>
    <c:plotVisOnly val="1"/>
    <c:dispBlanksAs val="zero"/>
    <c:showDLblsOverMax val="0"/>
  </c:chart>
  <c:spPr>
    <a:noFill/>
    <a:ln w="19050">
      <a:solidFill>
        <a:srgbClr val="0000FF"/>
      </a:solidFill>
    </a:ln>
    <a:effectLst>
      <a:outerShdw blurRad="50800" dist="38100" dir="2700000" algn="tl" rotWithShape="0">
        <a:srgbClr val="000000">
          <a:alpha val="43000"/>
        </a:srgbClr>
      </a:outerShdw>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803A2-5002-6A44-8CEF-21503EB40483}" type="datetimeFigureOut">
              <a:rPr lang="en-US" smtClean="0"/>
              <a:t>10/24/18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845BD-49C7-2741-9CDB-DD8737CDCB07}" type="slidenum">
              <a:rPr lang="en-US" smtClean="0"/>
              <a:t>‹#›</a:t>
            </a:fld>
            <a:endParaRPr lang="en-US"/>
          </a:p>
        </p:txBody>
      </p:sp>
    </p:spTree>
    <p:extLst>
      <p:ext uri="{BB962C8B-B14F-4D97-AF65-F5344CB8AC3E}">
        <p14:creationId xmlns:p14="http://schemas.microsoft.com/office/powerpoint/2010/main" val="2141907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https://www.resolvetosavelives.org/</a:t>
            </a:r>
          </a:p>
        </p:txBody>
      </p:sp>
      <p:sp>
        <p:nvSpPr>
          <p:cNvPr id="4" name="Slide Number Placeholder 3"/>
          <p:cNvSpPr>
            <a:spLocks noGrp="1"/>
          </p:cNvSpPr>
          <p:nvPr>
            <p:ph type="sldNum" sz="quarter" idx="10"/>
          </p:nvPr>
        </p:nvSpPr>
        <p:spPr/>
        <p:txBody>
          <a:bodyPr/>
          <a:lstStyle/>
          <a:p>
            <a:fld id="{8E98A503-4A27-4C8D-B552-B774F7E31C13}" type="slidenum">
              <a:rPr lang="en-US" smtClean="0"/>
              <a:pPr/>
              <a:t>1</a:t>
            </a:fld>
            <a:endParaRPr lang="en-US" dirty="0"/>
          </a:p>
        </p:txBody>
      </p:sp>
    </p:spTree>
    <p:extLst>
      <p:ext uri="{BB962C8B-B14F-4D97-AF65-F5344CB8AC3E}">
        <p14:creationId xmlns:p14="http://schemas.microsoft.com/office/powerpoint/2010/main" val="277599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10</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11</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12</a:t>
            </a:fld>
            <a:endParaRPr lang="en-US" dirty="0"/>
          </a:p>
        </p:txBody>
      </p:sp>
    </p:spTree>
    <p:extLst>
      <p:ext uri="{BB962C8B-B14F-4D97-AF65-F5344CB8AC3E}">
        <p14:creationId xmlns:p14="http://schemas.microsoft.com/office/powerpoint/2010/main" val="4228047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13</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14</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15</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r>
              <a:rPr lang="en-US" sz="1200" b="1" kern="1200" dirty="0">
                <a:solidFill>
                  <a:schemeClr val="tx1"/>
                </a:solidFill>
                <a:effectLst/>
                <a:latin typeface="+mn-lt"/>
                <a:ea typeface="+mn-ea"/>
                <a:cs typeface="+mn-cs"/>
              </a:rPr>
              <a:t>Among these trials, there was a 25% reduction in CHD, a 39% reduction in stroke, a 52% reduction in heart failure and a 19% reduction in mortality (all p&lt;0.001). </a:t>
            </a:r>
            <a:endParaRPr lang="en-US" b="1" baseline="0"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16</a:t>
            </a:fld>
            <a:endParaRPr lang="en-US" dirty="0"/>
          </a:p>
        </p:txBody>
      </p:sp>
    </p:spTree>
    <p:extLst>
      <p:ext uri="{BB962C8B-B14F-4D97-AF65-F5344CB8AC3E}">
        <p14:creationId xmlns:p14="http://schemas.microsoft.com/office/powerpoint/2010/main" val="353232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17</a:t>
            </a:fld>
            <a:endParaRPr lang="en-US" dirty="0"/>
          </a:p>
        </p:txBody>
      </p:sp>
    </p:spTree>
    <p:extLst>
      <p:ext uri="{BB962C8B-B14F-4D97-AF65-F5344CB8AC3E}">
        <p14:creationId xmlns:p14="http://schemas.microsoft.com/office/powerpoint/2010/main" val="2760183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18</a:t>
            </a:fld>
            <a:endParaRPr lang="en-US" dirty="0"/>
          </a:p>
        </p:txBody>
      </p:sp>
    </p:spTree>
    <p:extLst>
      <p:ext uri="{BB962C8B-B14F-4D97-AF65-F5344CB8AC3E}">
        <p14:creationId xmlns:p14="http://schemas.microsoft.com/office/powerpoint/2010/main" val="583994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One RCT reported data for BP lowering efficacy of various dual combinations of </a:t>
            </a:r>
            <a:r>
              <a:rPr lang="en-US" sz="1200" kern="1200" dirty="0" err="1">
                <a:solidFill>
                  <a:schemeClr val="tx1"/>
                </a:solidFill>
                <a:effectLst/>
                <a:latin typeface="+mn-lt"/>
                <a:ea typeface="+mn-ea"/>
                <a:cs typeface="+mn-cs"/>
              </a:rPr>
              <a:t>telmisartan</a:t>
            </a:r>
            <a:r>
              <a:rPr lang="en-US" sz="1200" kern="1200" dirty="0">
                <a:solidFill>
                  <a:schemeClr val="tx1"/>
                </a:solidFill>
                <a:effectLst/>
                <a:latin typeface="+mn-lt"/>
                <a:ea typeface="+mn-ea"/>
                <a:cs typeface="+mn-cs"/>
              </a:rPr>
              <a:t>/amlodipine compared to placebo.</a:t>
            </a:r>
            <a:r>
              <a:rPr lang="en-US" sz="1200" kern="1200" baseline="0" dirty="0">
                <a:solidFill>
                  <a:schemeClr val="tx1"/>
                </a:solidFill>
                <a:effectLst/>
                <a:latin typeface="+mn-lt"/>
                <a:ea typeface="+mn-ea"/>
                <a:cs typeface="+mn-cs"/>
              </a:rPr>
              <a:t> 2) </a:t>
            </a:r>
            <a:r>
              <a:rPr lang="en-US" sz="1200" kern="1200" dirty="0">
                <a:solidFill>
                  <a:schemeClr val="tx1"/>
                </a:solidFill>
                <a:effectLst/>
                <a:latin typeface="+mn-lt"/>
                <a:ea typeface="+mn-ea"/>
                <a:cs typeface="+mn-cs"/>
              </a:rPr>
              <a:t>Six RCTs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reported data for BP lowering efficacy of dual combinations compared to one of the component drug (</a:t>
            </a:r>
            <a:r>
              <a:rPr lang="en-US" sz="1200" kern="1200" dirty="0" err="1">
                <a:solidFill>
                  <a:schemeClr val="tx1"/>
                </a:solidFill>
                <a:effectLst/>
                <a:latin typeface="+mn-lt"/>
                <a:ea typeface="+mn-ea"/>
                <a:cs typeface="+mn-cs"/>
              </a:rPr>
              <a:t>monotherapy</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3) </a:t>
            </a:r>
            <a:r>
              <a:rPr lang="en-US" sz="1200" kern="1200" dirty="0">
                <a:solidFill>
                  <a:schemeClr val="tx1"/>
                </a:solidFill>
                <a:effectLst/>
                <a:latin typeface="+mn-lt"/>
                <a:ea typeface="+mn-ea"/>
                <a:cs typeface="+mn-cs"/>
              </a:rPr>
              <a:t>One RCT (n=481) assessed the effects of </a:t>
            </a:r>
            <a:r>
              <a:rPr lang="en-US" sz="1200" kern="1200" dirty="0" err="1">
                <a:solidFill>
                  <a:schemeClr val="tx1"/>
                </a:solidFill>
                <a:effectLst/>
                <a:latin typeface="+mn-lt"/>
                <a:ea typeface="+mn-ea"/>
                <a:cs typeface="+mn-cs"/>
              </a:rPr>
              <a:t>telmisartan</a:t>
            </a:r>
            <a:r>
              <a:rPr lang="en-US" sz="1200" kern="1200" dirty="0">
                <a:solidFill>
                  <a:schemeClr val="tx1"/>
                </a:solidFill>
                <a:effectLst/>
                <a:latin typeface="+mn-lt"/>
                <a:ea typeface="+mn-ea"/>
                <a:cs typeface="+mn-cs"/>
              </a:rPr>
              <a:t> 80mg/amlodipine 5mg compared to </a:t>
            </a:r>
            <a:r>
              <a:rPr lang="en-US" sz="1200" kern="1200" dirty="0" err="1">
                <a:solidFill>
                  <a:schemeClr val="tx1"/>
                </a:solidFill>
                <a:effectLst/>
                <a:latin typeface="+mn-lt"/>
                <a:ea typeface="+mn-ea"/>
                <a:cs typeface="+mn-cs"/>
              </a:rPr>
              <a:t>olmesartan</a:t>
            </a:r>
            <a:r>
              <a:rPr lang="en-US" sz="1200" kern="1200" dirty="0">
                <a:solidFill>
                  <a:schemeClr val="tx1"/>
                </a:solidFill>
                <a:effectLst/>
                <a:latin typeface="+mn-lt"/>
                <a:ea typeface="+mn-ea"/>
                <a:cs typeface="+mn-cs"/>
              </a:rPr>
              <a:t> 40 mg/hydrochlorothiazide 12.5 mg in 481 hypertensive patients. Both the dual combinations were equally efficacious (BP reduction 12.7/9.1 vs. 12.8/10). 4) </a:t>
            </a:r>
            <a:r>
              <a:rPr lang="en-US" sz="1200" kern="1200" dirty="0" err="1">
                <a:solidFill>
                  <a:schemeClr val="tx1"/>
                </a:solidFill>
                <a:effectLst/>
                <a:latin typeface="+mn-lt"/>
                <a:ea typeface="+mn-ea"/>
                <a:cs typeface="+mn-cs"/>
              </a:rPr>
              <a:t>Neldam</a:t>
            </a:r>
            <a:r>
              <a:rPr lang="en-US" sz="1200" kern="1200" dirty="0">
                <a:solidFill>
                  <a:schemeClr val="tx1"/>
                </a:solidFill>
                <a:effectLst/>
                <a:latin typeface="+mn-lt"/>
                <a:ea typeface="+mn-ea"/>
                <a:cs typeface="+mn-cs"/>
              </a:rPr>
              <a:t> et. al </a:t>
            </a:r>
            <a:r>
              <a:rPr lang="en-US" sz="1200" kern="1200" dirty="0" err="1">
                <a:solidFill>
                  <a:schemeClr val="tx1"/>
                </a:solidFill>
                <a:effectLst/>
                <a:latin typeface="+mn-lt"/>
                <a:ea typeface="+mn-ea"/>
                <a:cs typeface="+mn-cs"/>
              </a:rPr>
              <a:t>analysed</a:t>
            </a:r>
            <a:r>
              <a:rPr lang="en-US" sz="1200" kern="1200" dirty="0">
                <a:solidFill>
                  <a:schemeClr val="tx1"/>
                </a:solidFill>
                <a:effectLst/>
                <a:latin typeface="+mn-lt"/>
                <a:ea typeface="+mn-ea"/>
                <a:cs typeface="+mn-cs"/>
              </a:rPr>
              <a:t> patient-level data for three double-blind RCTs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assess BP lowering efficacy of </a:t>
            </a:r>
            <a:r>
              <a:rPr lang="en-US" sz="1200" kern="1200" dirty="0" err="1">
                <a:solidFill>
                  <a:schemeClr val="tx1"/>
                </a:solidFill>
                <a:effectLst/>
                <a:latin typeface="+mn-lt"/>
                <a:ea typeface="+mn-ea"/>
                <a:cs typeface="+mn-cs"/>
              </a:rPr>
              <a:t>telmisartan</a:t>
            </a:r>
            <a:r>
              <a:rPr lang="en-US" sz="1200" kern="1200" dirty="0">
                <a:solidFill>
                  <a:schemeClr val="tx1"/>
                </a:solidFill>
                <a:effectLst/>
                <a:latin typeface="+mn-lt"/>
                <a:ea typeface="+mn-ea"/>
                <a:cs typeface="+mn-cs"/>
              </a:rPr>
              <a:t>/amlodipine combination therapy with respective </a:t>
            </a:r>
            <a:r>
              <a:rPr lang="en-US" sz="1200" kern="1200" dirty="0" err="1">
                <a:solidFill>
                  <a:schemeClr val="tx1"/>
                </a:solidFill>
                <a:effectLst/>
                <a:latin typeface="+mn-lt"/>
                <a:ea typeface="+mn-ea"/>
                <a:cs typeface="+mn-cs"/>
              </a:rPr>
              <a:t>monotherapies</a:t>
            </a:r>
            <a:r>
              <a:rPr lang="en-US" sz="1200" kern="1200" dirty="0">
                <a:solidFill>
                  <a:schemeClr val="tx1"/>
                </a:solidFill>
                <a:effectLst/>
                <a:latin typeface="+mn-lt"/>
                <a:ea typeface="+mn-ea"/>
                <a:cs typeface="+mn-cs"/>
              </a:rPr>
              <a:t> at week(s) 1, 2 and 4. Patients on combination therapy</a:t>
            </a:r>
            <a:r>
              <a:rPr lang="en-US" sz="1200" kern="1200" baseline="0" dirty="0">
                <a:solidFill>
                  <a:schemeClr val="tx1"/>
                </a:solidFill>
                <a:effectLst/>
                <a:latin typeface="+mn-lt"/>
                <a:ea typeface="+mn-ea"/>
                <a:cs typeface="+mn-cs"/>
              </a:rPr>
              <a:t> had a</a:t>
            </a:r>
            <a:r>
              <a:rPr lang="en-US" sz="1200" kern="1200" dirty="0">
                <a:solidFill>
                  <a:schemeClr val="tx1"/>
                </a:solidFill>
                <a:effectLst/>
                <a:latin typeface="+mn-lt"/>
                <a:ea typeface="+mn-ea"/>
                <a:cs typeface="+mn-cs"/>
              </a:rPr>
              <a:t> greater reduction in BP and improvement in BP control at these earlier time-points during the treatment period.</a:t>
            </a:r>
            <a:endParaRPr lang="en-US"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19</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457200" algn="l" defTabSz="457200" rtl="0" eaLnBrk="1" fontAlgn="auto" latinLnBrk="0" hangingPunct="1">
              <a:lnSpc>
                <a:spcPct val="100000"/>
              </a:lnSpc>
              <a:spcBef>
                <a:spcPts val="0"/>
              </a:spcBef>
              <a:spcAft>
                <a:spcPts val="0"/>
              </a:spcAft>
              <a:buClrTx/>
              <a:buSzTx/>
              <a:buFontTx/>
              <a:buAutoNum type="arabicPeriod"/>
              <a:tabLst/>
              <a:defRPr/>
            </a:pPr>
            <a:endParaRPr lang="en-US" sz="2000" i="1" dirty="0">
              <a:latin typeface="Tw Cen MT" panose="020B0602020104020603" pitchFamily="34" charset="77"/>
            </a:endParaRPr>
          </a:p>
        </p:txBody>
      </p:sp>
      <p:sp>
        <p:nvSpPr>
          <p:cNvPr id="4" name="Slide Number Placeholder 3"/>
          <p:cNvSpPr>
            <a:spLocks noGrp="1"/>
          </p:cNvSpPr>
          <p:nvPr>
            <p:ph type="sldNum" sz="quarter" idx="10"/>
          </p:nvPr>
        </p:nvSpPr>
        <p:spPr/>
        <p:txBody>
          <a:bodyPr/>
          <a:lstStyle/>
          <a:p>
            <a:fld id="{8E98A503-4A27-4C8D-B552-B774F7E31C13}" type="slidenum">
              <a:rPr lang="en-US" smtClean="0"/>
              <a:pPr/>
              <a:t>2</a:t>
            </a:fld>
            <a:endParaRPr lang="en-US" dirty="0"/>
          </a:p>
        </p:txBody>
      </p:sp>
    </p:spTree>
    <p:extLst>
      <p:ext uri="{BB962C8B-B14F-4D97-AF65-F5344CB8AC3E}">
        <p14:creationId xmlns:p14="http://schemas.microsoft.com/office/powerpoint/2010/main" val="2187275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Utilized Quintiles IMS data on 13-14 sales of CCB</a:t>
            </a:r>
            <a:r>
              <a:rPr lang="en-CA" baseline="0" dirty="0"/>
              <a:t> + ARB combo in 11 countries. </a:t>
            </a:r>
          </a:p>
          <a:p>
            <a:endParaRPr lang="en-CA" baseline="0" dirty="0"/>
          </a:p>
          <a:p>
            <a:r>
              <a:rPr lang="en-CA" baseline="0" dirty="0"/>
              <a:t>Median price per pill was 0.19 and 0.17 in Euros in 13 and 14, respectively. </a:t>
            </a:r>
          </a:p>
          <a:p>
            <a:endParaRPr lang="en-CA" baseline="0" dirty="0"/>
          </a:p>
          <a:p>
            <a:r>
              <a:rPr lang="en-CA" baseline="0" dirty="0"/>
              <a:t>The USA had the highest unit price, about 170 times higher than the lowest unit price was from India. </a:t>
            </a:r>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20</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conducted systematic searches in </a:t>
            </a:r>
            <a:r>
              <a:rPr lang="en-US" sz="1200" kern="1200" dirty="0" err="1">
                <a:solidFill>
                  <a:schemeClr val="tx1"/>
                </a:solidFill>
                <a:effectLst/>
                <a:latin typeface="+mn-lt"/>
                <a:ea typeface="+mn-ea"/>
                <a:cs typeface="+mn-cs"/>
              </a:rPr>
              <a:t>MedInd</a:t>
            </a:r>
            <a:r>
              <a:rPr lang="en-US" sz="1200" kern="1200" dirty="0">
                <a:solidFill>
                  <a:schemeClr val="tx1"/>
                </a:solidFill>
                <a:effectLst/>
                <a:latin typeface="+mn-lt"/>
                <a:ea typeface="+mn-ea"/>
                <a:cs typeface="+mn-cs"/>
              </a:rPr>
              <a:t> and MIMS-India databases to obtain private- sector retail prices of various FDC brands marketed in India. We also obtained prices of the respective constituent single pills/</a:t>
            </a:r>
            <a:r>
              <a:rPr lang="en-US" sz="1200" kern="1200" dirty="0" err="1">
                <a:solidFill>
                  <a:schemeClr val="tx1"/>
                </a:solidFill>
                <a:effectLst/>
                <a:latin typeface="+mn-lt"/>
                <a:ea typeface="+mn-ea"/>
                <a:cs typeface="+mn-cs"/>
              </a:rPr>
              <a:t>monotherapies</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 found that retail prices of FDCs were similar if not lower compared to the price of constituent </a:t>
            </a:r>
            <a:r>
              <a:rPr lang="en-US" sz="1200" b="1" kern="1200" dirty="0" err="1">
                <a:solidFill>
                  <a:schemeClr val="tx1"/>
                </a:solidFill>
                <a:effectLst/>
                <a:latin typeface="+mn-lt"/>
                <a:ea typeface="+mn-ea"/>
                <a:cs typeface="+mn-cs"/>
              </a:rPr>
              <a:t>monotherapies</a:t>
            </a:r>
            <a:r>
              <a:rPr lang="en-US" sz="1200" b="1" kern="1200" dirty="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a:t>2004 medical expenditure panel survey in US demonstrated lower prescription costs for 23 of 27 FDC medications examined compared to individual drugs (mean decrease monthly $20.89; 95% CI $20.10 - $21.68)</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err="1"/>
              <a:t>Pharma</a:t>
            </a:r>
            <a:r>
              <a:rPr lang="en-CA" baseline="0" dirty="0"/>
              <a:t> claims data in Japan demonstrated annual savings of $112 for patients when switching from separate drugs to FDC therapy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21</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FDC’s have been</a:t>
            </a:r>
            <a:r>
              <a:rPr lang="en-CA" baseline="0" dirty="0"/>
              <a:t> used as </a:t>
            </a:r>
            <a:r>
              <a:rPr lang="en-CA" baseline="0" dirty="0" err="1"/>
              <a:t>evergreening</a:t>
            </a:r>
            <a:r>
              <a:rPr lang="en-CA" baseline="0" dirty="0"/>
              <a:t> strategies in efforts by originator companies to reduce price erosion once a molecule comes off patent. </a:t>
            </a:r>
          </a:p>
          <a:p>
            <a:r>
              <a:rPr lang="en-CA" baseline="0" dirty="0"/>
              <a:t>When combinations first hit the market or are scarce, they attract a price premium. </a:t>
            </a:r>
          </a:p>
          <a:p>
            <a:r>
              <a:rPr lang="en-CA" baseline="0" dirty="0"/>
              <a:t>Retail drug prices need to be contextualized within the potential cost savings from improved HTN control</a:t>
            </a:r>
          </a:p>
          <a:p>
            <a:r>
              <a:rPr lang="en-CA" baseline="0" dirty="0"/>
              <a:t>Meta-analysis included 44,336 patients across 7 observational studies; mean pooled difference 1357.01 USD; 95% CI 1935.49 </a:t>
            </a:r>
            <a:r>
              <a:rPr lang="mr-IN" baseline="0" dirty="0"/>
              <a:t>–</a:t>
            </a:r>
            <a:r>
              <a:rPr lang="en-CA" baseline="0" dirty="0"/>
              <a:t> 778.53 USD</a:t>
            </a:r>
          </a:p>
        </p:txBody>
      </p:sp>
      <p:sp>
        <p:nvSpPr>
          <p:cNvPr id="4" name="Slide Number Placeholder 3"/>
          <p:cNvSpPr>
            <a:spLocks noGrp="1"/>
          </p:cNvSpPr>
          <p:nvPr>
            <p:ph type="sldNum" sz="quarter" idx="10"/>
          </p:nvPr>
        </p:nvSpPr>
        <p:spPr/>
        <p:txBody>
          <a:bodyPr/>
          <a:lstStyle/>
          <a:p>
            <a:fld id="{8E98A503-4A27-4C8D-B552-B774F7E31C13}" type="slidenum">
              <a:rPr lang="en-US" smtClean="0"/>
              <a:pPr/>
              <a:t>22</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24</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25</a:t>
            </a:fld>
            <a:endParaRPr lang="en-US" dirty="0"/>
          </a:p>
        </p:txBody>
      </p:sp>
    </p:spTree>
    <p:extLst>
      <p:ext uri="{BB962C8B-B14F-4D97-AF65-F5344CB8AC3E}">
        <p14:creationId xmlns:p14="http://schemas.microsoft.com/office/powerpoint/2010/main" val="116164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dirty="0">
              <a:latin typeface="Tw Cen MT" panose="020B0602020104020603" pitchFamily="34" charset="77"/>
            </a:endParaRPr>
          </a:p>
        </p:txBody>
      </p:sp>
      <p:sp>
        <p:nvSpPr>
          <p:cNvPr id="4" name="Slide Number Placeholder 3"/>
          <p:cNvSpPr>
            <a:spLocks noGrp="1"/>
          </p:cNvSpPr>
          <p:nvPr>
            <p:ph type="sldNum" sz="quarter" idx="10"/>
          </p:nvPr>
        </p:nvSpPr>
        <p:spPr/>
        <p:txBody>
          <a:bodyPr/>
          <a:lstStyle/>
          <a:p>
            <a:fld id="{8E98A503-4A27-4C8D-B552-B774F7E31C13}" type="slidenum">
              <a:rPr lang="en-US" smtClean="0"/>
              <a:pPr/>
              <a:t>3</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457200" algn="l" defTabSz="457200" rtl="0" eaLnBrk="1" fontAlgn="auto" latinLnBrk="0" hangingPunct="1">
              <a:lnSpc>
                <a:spcPct val="100000"/>
              </a:lnSpc>
              <a:spcBef>
                <a:spcPts val="0"/>
              </a:spcBef>
              <a:spcAft>
                <a:spcPts val="0"/>
              </a:spcAft>
              <a:buClrTx/>
              <a:buSzTx/>
              <a:buFontTx/>
              <a:buAutoNum type="arabicPeriod"/>
              <a:tabLst/>
              <a:defRPr/>
            </a:pPr>
            <a:endParaRPr lang="en-US" sz="2000" i="1" dirty="0">
              <a:latin typeface="Tw Cen MT" panose="020B0602020104020603" pitchFamily="34" charset="77"/>
            </a:endParaRPr>
          </a:p>
        </p:txBody>
      </p:sp>
      <p:sp>
        <p:nvSpPr>
          <p:cNvPr id="4" name="Slide Number Placeholder 3"/>
          <p:cNvSpPr>
            <a:spLocks noGrp="1"/>
          </p:cNvSpPr>
          <p:nvPr>
            <p:ph type="sldNum" sz="quarter" idx="10"/>
          </p:nvPr>
        </p:nvSpPr>
        <p:spPr/>
        <p:txBody>
          <a:bodyPr/>
          <a:lstStyle/>
          <a:p>
            <a:fld id="{8E98A503-4A27-4C8D-B552-B774F7E31C13}" type="slidenum">
              <a:rPr lang="en-US" smtClean="0"/>
              <a:pPr/>
              <a:t>4</a:t>
            </a:fld>
            <a:endParaRPr lang="en-US" dirty="0"/>
          </a:p>
        </p:txBody>
      </p:sp>
    </p:spTree>
    <p:extLst>
      <p:ext uri="{BB962C8B-B14F-4D97-AF65-F5344CB8AC3E}">
        <p14:creationId xmlns:p14="http://schemas.microsoft.com/office/powerpoint/2010/main" val="57262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5</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6</a:t>
            </a:fld>
            <a:endParaRPr lang="en-US" dirty="0"/>
          </a:p>
        </p:txBody>
      </p:sp>
    </p:spTree>
    <p:extLst>
      <p:ext uri="{BB962C8B-B14F-4D97-AF65-F5344CB8AC3E}">
        <p14:creationId xmlns:p14="http://schemas.microsoft.com/office/powerpoint/2010/main" val="137067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7</a:t>
            </a:fld>
            <a:endParaRPr lang="en-US" dirty="0"/>
          </a:p>
        </p:txBody>
      </p:sp>
    </p:spTree>
    <p:extLst>
      <p:ext uri="{BB962C8B-B14F-4D97-AF65-F5344CB8AC3E}">
        <p14:creationId xmlns:p14="http://schemas.microsoft.com/office/powerpoint/2010/main" val="346895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8</a:t>
            </a:fld>
            <a:endParaRPr lang="en-US" dirty="0"/>
          </a:p>
        </p:txBody>
      </p:sp>
    </p:spTree>
    <p:extLst>
      <p:ext uri="{BB962C8B-B14F-4D97-AF65-F5344CB8AC3E}">
        <p14:creationId xmlns:p14="http://schemas.microsoft.com/office/powerpoint/2010/main" val="155779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E98A503-4A27-4C8D-B552-B774F7E31C13}" type="slidenum">
              <a:rPr lang="en-US" smtClean="0"/>
              <a:pPr/>
              <a:t>9</a:t>
            </a:fld>
            <a:endParaRPr lang="en-US" dirty="0"/>
          </a:p>
        </p:txBody>
      </p:sp>
    </p:spTree>
    <p:extLst>
      <p:ext uri="{BB962C8B-B14F-4D97-AF65-F5344CB8AC3E}">
        <p14:creationId xmlns:p14="http://schemas.microsoft.com/office/powerpoint/2010/main" val="155779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0382E6-C469-5444-9D4D-80336A38191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80978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382E6-C469-5444-9D4D-80336A38191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70337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382E6-C469-5444-9D4D-80336A38191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2084476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725" y="457200"/>
            <a:ext cx="8051874" cy="863600"/>
          </a:xfrm>
        </p:spPr>
        <p:txBody>
          <a:bodyPr lIns="0" tIns="0" rIns="0" bIns="0">
            <a:noAutofit/>
          </a:bodyPr>
          <a:lstStyle>
            <a:lvl1pPr>
              <a:defRPr sz="3600" b="1">
                <a:solidFill>
                  <a:schemeClr val="tx1"/>
                </a:solidFill>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466725" y="1638300"/>
            <a:ext cx="8229600" cy="4432300"/>
          </a:xfrm>
        </p:spPr>
        <p:txBody>
          <a:bodyPr lIns="0" tIns="0" rIns="0" bIns="0">
            <a:noAutofit/>
          </a:bodyPr>
          <a:lstStyle>
            <a:lvl1pPr marL="342900" indent="-342900">
              <a:spcBef>
                <a:spcPts val="1200"/>
              </a:spcBef>
              <a:defRPr/>
            </a:lvl1pPr>
            <a:lvl2pPr marL="800100" indent="-342900">
              <a:spcBef>
                <a:spcPts val="1200"/>
              </a:spcBef>
              <a:defRPr/>
            </a:lvl2pPr>
            <a:lvl3pPr marL="1257300" indent="-342900">
              <a:spcBef>
                <a:spcPts val="1200"/>
              </a:spcBef>
              <a:defRPr/>
            </a:lvl3pPr>
            <a:lvl4pPr marL="1714500" indent="-342900">
              <a:spcBef>
                <a:spcPts val="1200"/>
              </a:spcBef>
              <a:defRPr/>
            </a:lvl4pPr>
            <a:lvl5pPr marL="2171700" indent="-342900">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8848725" y="0"/>
            <a:ext cx="295275" cy="139700"/>
          </a:xfrm>
          <a:prstGeom prst="rect">
            <a:avLst/>
          </a:prstGeom>
          <a:solidFill>
            <a:srgbClr val="EE604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8772525" cy="139700"/>
          </a:xfrm>
          <a:prstGeom prst="rect">
            <a:avLst/>
          </a:prstGeom>
          <a:solidFill>
            <a:srgbClr val="20206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69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382E6-C469-5444-9D4D-80336A38191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365044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382E6-C469-5444-9D4D-80336A38191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441A3-874D-FE4D-86A6-ED68EB2B9FAF}" type="slidenum">
              <a:rPr lang="en-US" smtClean="0"/>
              <a:t>‹#›</a:t>
            </a:fld>
            <a:endParaRPr lang="en-US"/>
          </a:p>
        </p:txBody>
      </p:sp>
      <p:sp>
        <p:nvSpPr>
          <p:cNvPr id="7" name="Rectangle 6">
            <a:extLst>
              <a:ext uri="{FF2B5EF4-FFF2-40B4-BE49-F238E27FC236}">
                <a16:creationId xmlns:a16="http://schemas.microsoft.com/office/drawing/2014/main" id="{FFBEE0D3-9B85-6C4F-B93B-DA94FF88FAF1}"/>
              </a:ext>
            </a:extLst>
          </p:cNvPr>
          <p:cNvSpPr/>
          <p:nvPr userDrawn="1"/>
        </p:nvSpPr>
        <p:spPr>
          <a:xfrm>
            <a:off x="8848725" y="0"/>
            <a:ext cx="295275" cy="139700"/>
          </a:xfrm>
          <a:prstGeom prst="rect">
            <a:avLst/>
          </a:prstGeom>
          <a:solidFill>
            <a:srgbClr val="EE604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F90510-A1FE-274F-958C-580A25851E93}"/>
              </a:ext>
            </a:extLst>
          </p:cNvPr>
          <p:cNvSpPr/>
          <p:nvPr userDrawn="1"/>
        </p:nvSpPr>
        <p:spPr>
          <a:xfrm>
            <a:off x="0" y="0"/>
            <a:ext cx="8772525" cy="139700"/>
          </a:xfrm>
          <a:prstGeom prst="rect">
            <a:avLst/>
          </a:prstGeom>
          <a:solidFill>
            <a:srgbClr val="20206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40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382E6-C469-5444-9D4D-80336A38191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332759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382E6-C469-5444-9D4D-80336A38191E}" type="datetimeFigureOut">
              <a:rPr lang="en-US" smtClean="0"/>
              <a:t>10/24/18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47109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382E6-C469-5444-9D4D-80336A38191E}" type="datetimeFigureOut">
              <a:rPr lang="en-US" smtClean="0"/>
              <a:t>10/24/18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205151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382E6-C469-5444-9D4D-80336A38191E}" type="datetimeFigureOut">
              <a:rPr lang="en-US" smtClean="0"/>
              <a:t>10/24/18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441A3-874D-FE4D-86A6-ED68EB2B9FAF}" type="slidenum">
              <a:rPr lang="en-US" smtClean="0"/>
              <a:t>‹#›</a:t>
            </a:fld>
            <a:endParaRPr lang="en-US"/>
          </a:p>
        </p:txBody>
      </p:sp>
      <p:sp>
        <p:nvSpPr>
          <p:cNvPr id="5" name="Rectangle 4">
            <a:extLst>
              <a:ext uri="{FF2B5EF4-FFF2-40B4-BE49-F238E27FC236}">
                <a16:creationId xmlns:a16="http://schemas.microsoft.com/office/drawing/2014/main" id="{5ECF7B48-BA2E-E54D-BA02-19DA19B7433B}"/>
              </a:ext>
            </a:extLst>
          </p:cNvPr>
          <p:cNvSpPr/>
          <p:nvPr userDrawn="1"/>
        </p:nvSpPr>
        <p:spPr>
          <a:xfrm>
            <a:off x="8848725" y="0"/>
            <a:ext cx="295275" cy="139700"/>
          </a:xfrm>
          <a:prstGeom prst="rect">
            <a:avLst/>
          </a:prstGeom>
          <a:solidFill>
            <a:srgbClr val="EE604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34E5D8-55BB-0E42-9D3C-AB9146FF4087}"/>
              </a:ext>
            </a:extLst>
          </p:cNvPr>
          <p:cNvSpPr/>
          <p:nvPr userDrawn="1"/>
        </p:nvSpPr>
        <p:spPr>
          <a:xfrm>
            <a:off x="0" y="0"/>
            <a:ext cx="8772525" cy="139700"/>
          </a:xfrm>
          <a:prstGeom prst="rect">
            <a:avLst/>
          </a:prstGeom>
          <a:solidFill>
            <a:srgbClr val="20206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3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382E6-C469-5444-9D4D-80336A38191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132596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382E6-C469-5444-9D4D-80336A38191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441A3-874D-FE4D-86A6-ED68EB2B9FAF}" type="slidenum">
              <a:rPr lang="en-US" smtClean="0"/>
              <a:t>‹#›</a:t>
            </a:fld>
            <a:endParaRPr lang="en-US"/>
          </a:p>
        </p:txBody>
      </p:sp>
    </p:spTree>
    <p:extLst>
      <p:ext uri="{BB962C8B-B14F-4D97-AF65-F5344CB8AC3E}">
        <p14:creationId xmlns:p14="http://schemas.microsoft.com/office/powerpoint/2010/main" val="32108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382E6-C469-5444-9D4D-80336A38191E}" type="datetimeFigureOut">
              <a:rPr lang="en-US" smtClean="0"/>
              <a:t>10/24/18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441A3-874D-FE4D-86A6-ED68EB2B9FAF}" type="slidenum">
              <a:rPr lang="en-US" smtClean="0"/>
              <a:t>‹#›</a:t>
            </a:fld>
            <a:endParaRPr lang="en-US"/>
          </a:p>
        </p:txBody>
      </p:sp>
    </p:spTree>
    <p:extLst>
      <p:ext uri="{BB962C8B-B14F-4D97-AF65-F5344CB8AC3E}">
        <p14:creationId xmlns:p14="http://schemas.microsoft.com/office/powerpoint/2010/main" val="244453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hart" Target="../charts/chart1.xml"/><Relationship Id="rId2" Type="http://schemas.openxmlformats.org/officeDocument/2006/relationships/image" Target="../media/image15.jpeg"/><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www.who.int/selection_medicines/committees/expert/22/fixed-dose_combination_antihypertensives/en/"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www.thelancet.com/journals/lancet/article/PIIS0140-6736(18)31814-2/fulltext"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who.int/medicines/news/2017/20th_essential_med-list/e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29657" y="2"/>
            <a:ext cx="8714344" cy="1084521"/>
          </a:xfrm>
          <a:prstGeom prst="rect">
            <a:avLst/>
          </a:prstGeom>
        </p:spPr>
        <p:txBody>
          <a:bodyPr vert="horz" lIns="0" tIns="45719" rIns="91438" bIns="45719"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
        <p:nvSpPr>
          <p:cNvPr id="8" name="Title 19">
            <a:extLst>
              <a:ext uri="{FF2B5EF4-FFF2-40B4-BE49-F238E27FC236}">
                <a16:creationId xmlns:a16="http://schemas.microsoft.com/office/drawing/2014/main" id="{01603EEF-D68D-9540-9150-2E28570492D1}"/>
              </a:ext>
            </a:extLst>
          </p:cNvPr>
          <p:cNvSpPr txBox="1">
            <a:spLocks/>
          </p:cNvSpPr>
          <p:nvPr/>
        </p:nvSpPr>
        <p:spPr>
          <a:xfrm>
            <a:off x="429657" y="4153581"/>
            <a:ext cx="8448744" cy="1141317"/>
          </a:xfrm>
          <a:prstGeom prst="rect">
            <a:avLst/>
          </a:prstGeom>
        </p:spPr>
        <p:txBody>
          <a:bodyPr vert="horz" lIns="91438" tIns="45719" rIns="91438" bIns="45719"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i="1" dirty="0">
                <a:solidFill>
                  <a:srgbClr val="000090"/>
                </a:solidFill>
                <a:latin typeface="Avenir Black"/>
                <a:cs typeface="Avenir Black"/>
              </a:rPr>
              <a:t>Making the List: Why Now is the Time to Declare That Antihypertensive Combination Therapies are Essential</a:t>
            </a:r>
          </a:p>
          <a:p>
            <a:pPr marL="571500" indent="-571500">
              <a:lnSpc>
                <a:spcPct val="100000"/>
              </a:lnSpc>
              <a:buFontTx/>
              <a:buChar char="-"/>
            </a:pPr>
            <a:endParaRPr lang="en-US" i="1" dirty="0">
              <a:solidFill>
                <a:srgbClr val="000090"/>
              </a:solidFill>
              <a:latin typeface="Avenir Black"/>
              <a:cs typeface="Avenir Black"/>
            </a:endParaRPr>
          </a:p>
          <a:p>
            <a:pPr>
              <a:lnSpc>
                <a:spcPct val="100000"/>
              </a:lnSpc>
            </a:pPr>
            <a:endParaRPr lang="en-US" i="1" dirty="0">
              <a:solidFill>
                <a:srgbClr val="000090"/>
              </a:solidFill>
              <a:latin typeface="Arial" panose="020B0604020202020204" pitchFamily="34" charset="0"/>
              <a:ea typeface="Arial" charset="0"/>
              <a:cs typeface="Arial" panose="020B0604020202020204" pitchFamily="34" charset="0"/>
            </a:endParaRPr>
          </a:p>
        </p:txBody>
      </p:sp>
      <p:pic>
        <p:nvPicPr>
          <p:cNvPr id="14" name="Picture 13" descr="Resolve logo large.jpg">
            <a:extLst>
              <a:ext uri="{FF2B5EF4-FFF2-40B4-BE49-F238E27FC236}">
                <a16:creationId xmlns:a16="http://schemas.microsoft.com/office/drawing/2014/main" id="{BCCED851-9BEB-CF4B-9A77-CC189921561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399059" y="405217"/>
            <a:ext cx="2319757" cy="1019445"/>
          </a:xfrm>
          <a:prstGeom prst="rect">
            <a:avLst/>
          </a:prstGeom>
        </p:spPr>
      </p:pic>
      <p:pic>
        <p:nvPicPr>
          <p:cNvPr id="15" name="Picture 14">
            <a:extLst>
              <a:ext uri="{FF2B5EF4-FFF2-40B4-BE49-F238E27FC236}">
                <a16:creationId xmlns:a16="http://schemas.microsoft.com/office/drawing/2014/main" id="{6A06E730-90E1-5546-A2E3-F4342F02DB7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00574" y="591751"/>
            <a:ext cx="4044367" cy="700852"/>
          </a:xfrm>
          <a:prstGeom prst="rect">
            <a:avLst/>
          </a:prstGeom>
        </p:spPr>
      </p:pic>
    </p:spTree>
    <p:extLst>
      <p:ext uri="{BB962C8B-B14F-4D97-AF65-F5344CB8AC3E}">
        <p14:creationId xmlns:p14="http://schemas.microsoft.com/office/powerpoint/2010/main" val="378732517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29768"/>
            <a:ext cx="9144000" cy="863600"/>
          </a:xfrm>
        </p:spPr>
        <p:txBody>
          <a:bodyPr/>
          <a:lstStyle/>
          <a:p>
            <a:r>
              <a:rPr lang="en-US" dirty="0">
                <a:latin typeface="Avenir Black"/>
                <a:cs typeface="Avenir Black"/>
              </a:rPr>
              <a:t>Fixed-dose combinations (FDC) </a:t>
            </a:r>
            <a:br>
              <a:rPr lang="en-US" dirty="0">
                <a:latin typeface="Avenir Black"/>
                <a:cs typeface="Avenir Black"/>
              </a:rPr>
            </a:br>
            <a:r>
              <a:rPr lang="en-US" dirty="0">
                <a:latin typeface="Avenir Black"/>
                <a:cs typeface="Avenir Black"/>
              </a:rPr>
              <a:t>for Hypertension</a:t>
            </a:r>
            <a:endParaRPr lang="en-US" baseline="30000" dirty="0">
              <a:latin typeface="Avenir Black"/>
              <a:cs typeface="Avenir Black"/>
            </a:endParaRPr>
          </a:p>
        </p:txBody>
      </p:sp>
      <p:sp>
        <p:nvSpPr>
          <p:cNvPr id="5" name="Content Placeholder 4"/>
          <p:cNvSpPr>
            <a:spLocks noGrp="1"/>
          </p:cNvSpPr>
          <p:nvPr>
            <p:ph idx="1"/>
          </p:nvPr>
        </p:nvSpPr>
        <p:spPr>
          <a:xfrm>
            <a:off x="469900" y="1597153"/>
            <a:ext cx="8204200" cy="4023360"/>
          </a:xfrm>
        </p:spPr>
        <p:txBody>
          <a:bodyPr/>
          <a:lstStyle/>
          <a:p>
            <a:pPr>
              <a:lnSpc>
                <a:spcPct val="90000"/>
              </a:lnSpc>
              <a:spcBef>
                <a:spcPts val="600"/>
              </a:spcBef>
            </a:pPr>
            <a:r>
              <a:rPr lang="en-US" sz="2400" dirty="0">
                <a:latin typeface="Avenir Book"/>
                <a:cs typeface="Avenir Book"/>
              </a:rPr>
              <a:t>Potential Advantages </a:t>
            </a:r>
          </a:p>
          <a:p>
            <a:pPr lvl="1">
              <a:lnSpc>
                <a:spcPct val="90000"/>
              </a:lnSpc>
              <a:spcBef>
                <a:spcPts val="600"/>
              </a:spcBef>
            </a:pPr>
            <a:r>
              <a:rPr lang="en-US" sz="1800" dirty="0">
                <a:latin typeface="Avenir Book"/>
                <a:cs typeface="Avenir Book"/>
              </a:rPr>
              <a:t>Combination more effective than increased monotherapy doses (5x)</a:t>
            </a:r>
          </a:p>
          <a:p>
            <a:pPr lvl="1">
              <a:lnSpc>
                <a:spcPct val="90000"/>
              </a:lnSpc>
              <a:spcBef>
                <a:spcPts val="600"/>
              </a:spcBef>
            </a:pPr>
            <a:r>
              <a:rPr lang="en-US" sz="1800" dirty="0">
                <a:latin typeface="Avenir Book"/>
                <a:cs typeface="Avenir Book"/>
              </a:rPr>
              <a:t>Reduced variation in treatment response</a:t>
            </a:r>
          </a:p>
          <a:p>
            <a:pPr lvl="1">
              <a:lnSpc>
                <a:spcPct val="90000"/>
              </a:lnSpc>
              <a:spcBef>
                <a:spcPts val="600"/>
              </a:spcBef>
            </a:pPr>
            <a:r>
              <a:rPr lang="en-US" sz="1800" dirty="0">
                <a:latin typeface="Avenir Book"/>
                <a:cs typeface="Avenir Book"/>
              </a:rPr>
              <a:t>Simplified logistics for supply chain management </a:t>
            </a:r>
          </a:p>
          <a:p>
            <a:pPr lvl="1">
              <a:lnSpc>
                <a:spcPct val="90000"/>
              </a:lnSpc>
              <a:spcBef>
                <a:spcPts val="600"/>
              </a:spcBef>
            </a:pPr>
            <a:r>
              <a:rPr lang="en-US" sz="1800" dirty="0">
                <a:latin typeface="Avenir Book"/>
                <a:cs typeface="Avenir Book"/>
              </a:rPr>
              <a:t>Greater ability to train and task-share</a:t>
            </a:r>
          </a:p>
          <a:p>
            <a:pPr lvl="1">
              <a:lnSpc>
                <a:spcPct val="90000"/>
              </a:lnSpc>
              <a:spcBef>
                <a:spcPts val="600"/>
              </a:spcBef>
            </a:pPr>
            <a:r>
              <a:rPr lang="en-US" sz="1800" dirty="0">
                <a:latin typeface="Avenir Book"/>
                <a:cs typeface="Avenir Book"/>
              </a:rPr>
              <a:t>Fewer steps in protocol-based treatment</a:t>
            </a:r>
          </a:p>
          <a:p>
            <a:pPr lvl="1">
              <a:lnSpc>
                <a:spcPct val="90000"/>
              </a:lnSpc>
              <a:spcBef>
                <a:spcPts val="600"/>
              </a:spcBef>
            </a:pPr>
            <a:r>
              <a:rPr lang="en-US" sz="1800" dirty="0">
                <a:latin typeface="Avenir Book"/>
                <a:cs typeface="Avenir Book"/>
              </a:rPr>
              <a:t>Improved treatment adherence: simpler dosing and reduced pill burden</a:t>
            </a:r>
          </a:p>
          <a:p>
            <a:pPr lvl="1">
              <a:lnSpc>
                <a:spcPct val="90000"/>
              </a:lnSpc>
              <a:spcBef>
                <a:spcPts val="600"/>
              </a:spcBef>
            </a:pPr>
            <a:r>
              <a:rPr lang="en-US" sz="1800" dirty="0">
                <a:latin typeface="Avenir Book"/>
                <a:cs typeface="Avenir Book"/>
              </a:rPr>
              <a:t>Reduced aggregate costs</a:t>
            </a:r>
          </a:p>
          <a:p>
            <a:pPr>
              <a:lnSpc>
                <a:spcPct val="90000"/>
              </a:lnSpc>
              <a:spcBef>
                <a:spcPts val="600"/>
              </a:spcBef>
            </a:pPr>
            <a:r>
              <a:rPr lang="en-US" sz="2400" dirty="0">
                <a:latin typeface="Avenir Book"/>
                <a:cs typeface="Avenir Book"/>
              </a:rPr>
              <a:t>Potential Disadvantages</a:t>
            </a:r>
          </a:p>
          <a:p>
            <a:pPr lvl="1">
              <a:lnSpc>
                <a:spcPct val="90000"/>
              </a:lnSpc>
              <a:spcBef>
                <a:spcPts val="600"/>
              </a:spcBef>
            </a:pPr>
            <a:r>
              <a:rPr lang="en-US" sz="1800" dirty="0">
                <a:latin typeface="Avenir Book"/>
                <a:cs typeface="Avenir Book"/>
              </a:rPr>
              <a:t>Patients must not have contraindications for either component</a:t>
            </a:r>
          </a:p>
          <a:p>
            <a:pPr lvl="1">
              <a:lnSpc>
                <a:spcPct val="90000"/>
              </a:lnSpc>
              <a:spcBef>
                <a:spcPts val="600"/>
              </a:spcBef>
            </a:pPr>
            <a:r>
              <a:rPr lang="en-US" sz="1800" dirty="0">
                <a:latin typeface="Avenir Book"/>
                <a:cs typeface="Avenir Book"/>
              </a:rPr>
              <a:t>If adverse events occur, may not be clear which medication caused</a:t>
            </a:r>
          </a:p>
          <a:p>
            <a:pPr lvl="1">
              <a:lnSpc>
                <a:spcPct val="90000"/>
              </a:lnSpc>
              <a:spcBef>
                <a:spcPts val="600"/>
              </a:spcBef>
            </a:pPr>
            <a:r>
              <a:rPr lang="en-US" sz="1800" dirty="0">
                <a:latin typeface="Avenir Book"/>
                <a:cs typeface="Avenir Book"/>
              </a:rPr>
              <a:t>Challenge in individualizing drug titration</a:t>
            </a:r>
          </a:p>
          <a:p>
            <a:pPr lvl="2">
              <a:lnSpc>
                <a:spcPct val="90000"/>
              </a:lnSpc>
              <a:spcBef>
                <a:spcPts val="600"/>
              </a:spcBef>
            </a:pPr>
            <a:endParaRPr lang="en-US" dirty="0">
              <a:latin typeface="Avenir Book"/>
              <a:cs typeface="Avenir Book"/>
            </a:endParaRPr>
          </a:p>
          <a:p>
            <a:pPr lvl="1"/>
            <a:endParaRPr lang="en-US" dirty="0">
              <a:latin typeface="Avenir Book"/>
              <a:cs typeface="Avenir Book"/>
            </a:endParaRPr>
          </a:p>
        </p:txBody>
      </p:sp>
      <p:sp>
        <p:nvSpPr>
          <p:cNvPr id="2" name="TextBox 1">
            <a:extLst>
              <a:ext uri="{FF2B5EF4-FFF2-40B4-BE49-F238E27FC236}">
                <a16:creationId xmlns:a16="http://schemas.microsoft.com/office/drawing/2014/main" id="{AB003BB6-CAF4-5744-829A-88BE76B371A1}"/>
              </a:ext>
            </a:extLst>
          </p:cNvPr>
          <p:cNvSpPr txBox="1"/>
          <p:nvPr/>
        </p:nvSpPr>
        <p:spPr>
          <a:xfrm>
            <a:off x="469900" y="5836195"/>
            <a:ext cx="8332724" cy="925959"/>
          </a:xfrm>
          <a:prstGeom prst="rect">
            <a:avLst/>
          </a:prstGeom>
          <a:noFill/>
        </p:spPr>
        <p:txBody>
          <a:bodyPr wrap="square" rtlCol="0">
            <a:spAutoFit/>
          </a:bodyPr>
          <a:lstStyle/>
          <a:p>
            <a:pPr>
              <a:lnSpc>
                <a:spcPct val="90000"/>
              </a:lnSpc>
            </a:pPr>
            <a:r>
              <a:rPr lang="en-US" sz="1200" i="1" dirty="0" err="1">
                <a:latin typeface="Avenir Book"/>
                <a:cs typeface="Avenir Book"/>
              </a:rPr>
              <a:t>Chobanian</a:t>
            </a:r>
            <a:r>
              <a:rPr lang="en-US" sz="1200" i="1" dirty="0">
                <a:latin typeface="Avenir Book"/>
                <a:cs typeface="Avenir Book"/>
              </a:rPr>
              <a:t> AV, </a:t>
            </a:r>
            <a:r>
              <a:rPr lang="en-US" sz="1200" i="1" dirty="0" err="1">
                <a:latin typeface="Avenir Book"/>
                <a:cs typeface="Avenir Book"/>
              </a:rPr>
              <a:t>Bakris</a:t>
            </a:r>
            <a:r>
              <a:rPr lang="en-US" sz="1200" i="1" dirty="0">
                <a:latin typeface="Avenir Book"/>
                <a:cs typeface="Avenir Book"/>
              </a:rPr>
              <a:t> GL, Black HR, et al. Hypertension 2003;42:1206–52.</a:t>
            </a:r>
          </a:p>
          <a:p>
            <a:pPr>
              <a:lnSpc>
                <a:spcPct val="90000"/>
              </a:lnSpc>
            </a:pPr>
            <a:r>
              <a:rPr lang="en-US" sz="1200" i="1" dirty="0">
                <a:latin typeface="Avenir Book"/>
                <a:cs typeface="Avenir Book"/>
              </a:rPr>
              <a:t>Krause T, Lovibond K, Caulfield M, McCormack T, Williams B. BMJ (Clinical research ed.) 2011;343:d4891.. </a:t>
            </a:r>
          </a:p>
          <a:p>
            <a:pPr>
              <a:lnSpc>
                <a:spcPct val="90000"/>
              </a:lnSpc>
            </a:pPr>
            <a:r>
              <a:rPr lang="en-US" sz="1200" i="1" dirty="0">
                <a:latin typeface="Avenir Book"/>
                <a:cs typeface="Avenir Book"/>
              </a:rPr>
              <a:t>Indian guidelines on hypertension (I.G.H.) - III. 2013. The Journal of the Association of Physicians of India 2013;61: 6–36. </a:t>
            </a:r>
          </a:p>
          <a:p>
            <a:pPr>
              <a:lnSpc>
                <a:spcPct val="90000"/>
              </a:lnSpc>
            </a:pPr>
            <a:r>
              <a:rPr lang="en-US" sz="1200" i="1" dirty="0">
                <a:latin typeface="Avenir Book"/>
                <a:cs typeface="Avenir Book"/>
              </a:rPr>
              <a:t>Seedat YK, Rayner BL, </a:t>
            </a:r>
            <a:r>
              <a:rPr lang="en-US" sz="1200" i="1" dirty="0" err="1">
                <a:latin typeface="Avenir Book"/>
                <a:cs typeface="Avenir Book"/>
              </a:rPr>
              <a:t>Veriava</a:t>
            </a:r>
            <a:r>
              <a:rPr lang="en-US" sz="1200" i="1" dirty="0">
                <a:latin typeface="Avenir Book"/>
                <a:cs typeface="Avenir Book"/>
              </a:rPr>
              <a:t> Y. Cardiovascular journal of Africa 2014;25:288–94.. </a:t>
            </a:r>
          </a:p>
          <a:p>
            <a:pPr>
              <a:lnSpc>
                <a:spcPct val="90000"/>
              </a:lnSpc>
            </a:pPr>
            <a:r>
              <a:rPr lang="en-US" sz="1200" i="1" dirty="0" err="1">
                <a:latin typeface="Avenir Book"/>
                <a:cs typeface="Avenir Book"/>
              </a:rPr>
              <a:t>Hackam</a:t>
            </a:r>
            <a:r>
              <a:rPr lang="en-US" sz="1200" i="1" dirty="0">
                <a:latin typeface="Avenir Book"/>
                <a:cs typeface="Avenir Book"/>
              </a:rPr>
              <a:t> DG, Khan NA, </a:t>
            </a:r>
            <a:r>
              <a:rPr lang="en-US" sz="1200" i="1" dirty="0" err="1">
                <a:latin typeface="Avenir Book"/>
                <a:cs typeface="Avenir Book"/>
              </a:rPr>
              <a:t>Hemmelgarn</a:t>
            </a:r>
            <a:r>
              <a:rPr lang="en-US" sz="1200" i="1" dirty="0">
                <a:latin typeface="Avenir Book"/>
                <a:cs typeface="Avenir Book"/>
              </a:rPr>
              <a:t> BR, et al. Canadian Journal of Cardiology 2010;26:249–58.</a:t>
            </a:r>
            <a:endParaRPr lang="en-US" dirty="0"/>
          </a:p>
        </p:txBody>
      </p:sp>
    </p:spTree>
    <p:extLst>
      <p:ext uri="{BB962C8B-B14F-4D97-AF65-F5344CB8AC3E}">
        <p14:creationId xmlns:p14="http://schemas.microsoft.com/office/powerpoint/2010/main" val="22169996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11124"/>
            <a:ext cx="9144000" cy="863600"/>
          </a:xfrm>
        </p:spPr>
        <p:txBody>
          <a:bodyPr/>
          <a:lstStyle/>
          <a:p>
            <a:r>
              <a:rPr lang="en-US" dirty="0">
                <a:latin typeface="Avenir Black"/>
                <a:cs typeface="Avenir Black"/>
              </a:rPr>
              <a:t>FDCs Definitely Indicated for Patients on Multiple Medications and Recommended as 1</a:t>
            </a:r>
            <a:r>
              <a:rPr lang="en-US" baseline="30000" dirty="0">
                <a:latin typeface="Avenir Black"/>
                <a:cs typeface="Avenir Black"/>
              </a:rPr>
              <a:t>st</a:t>
            </a:r>
            <a:r>
              <a:rPr lang="en-US" dirty="0">
                <a:latin typeface="Avenir Black"/>
                <a:cs typeface="Avenir Black"/>
              </a:rPr>
              <a:t> Line Treatment for All Patients</a:t>
            </a:r>
          </a:p>
        </p:txBody>
      </p:sp>
      <p:sp>
        <p:nvSpPr>
          <p:cNvPr id="6" name="Content Placeholder 2"/>
          <p:cNvSpPr>
            <a:spLocks noGrp="1"/>
          </p:cNvSpPr>
          <p:nvPr>
            <p:ph idx="1"/>
          </p:nvPr>
        </p:nvSpPr>
        <p:spPr>
          <a:xfrm>
            <a:off x="419099" y="2182183"/>
            <a:ext cx="8305799" cy="4308348"/>
          </a:xfrm>
        </p:spPr>
        <p:txBody>
          <a:bodyPr>
            <a:noAutofit/>
          </a:bodyPr>
          <a:lstStyle/>
          <a:p>
            <a:pPr>
              <a:spcBef>
                <a:spcPts val="600"/>
              </a:spcBef>
            </a:pPr>
            <a:r>
              <a:rPr lang="en-US" sz="2200" dirty="0">
                <a:latin typeface="Avenir Roman" panose="02000503020000020003" pitchFamily="2" charset="0"/>
              </a:rPr>
              <a:t>Simplifies protocol</a:t>
            </a:r>
          </a:p>
          <a:p>
            <a:pPr>
              <a:spcBef>
                <a:spcPts val="600"/>
              </a:spcBef>
            </a:pPr>
            <a:r>
              <a:rPr lang="en-US" sz="2200" dirty="0">
                <a:latin typeface="Avenir Roman" panose="02000503020000020003" pitchFamily="2" charset="0"/>
              </a:rPr>
              <a:t>Recently endorsed in 2018 European Society of Cardiology/ European Society of Hypertension guidelines </a:t>
            </a:r>
          </a:p>
          <a:p>
            <a:pPr lvl="1">
              <a:spcBef>
                <a:spcPts val="600"/>
              </a:spcBef>
            </a:pPr>
            <a:r>
              <a:rPr lang="en-US" sz="1800" dirty="0">
                <a:latin typeface="Avenir Roman" panose="02000503020000020003" pitchFamily="2" charset="0"/>
              </a:rPr>
              <a:t>7.5.2.4 Rationale for single-pill combination therapy as usual therapy for hypertension</a:t>
            </a:r>
          </a:p>
          <a:p>
            <a:pPr>
              <a:spcBef>
                <a:spcPts val="600"/>
              </a:spcBef>
            </a:pPr>
            <a:r>
              <a:rPr lang="en-US" sz="2200" dirty="0">
                <a:latin typeface="Avenir Roman" panose="02000503020000020003" pitchFamily="2" charset="0"/>
              </a:rPr>
              <a:t>Kaiser Permanente Northern California does this, and has achieved very high control rates (85-90%)</a:t>
            </a:r>
          </a:p>
          <a:p>
            <a:pPr>
              <a:spcBef>
                <a:spcPts val="600"/>
              </a:spcBef>
            </a:pPr>
            <a:r>
              <a:rPr lang="en-US" sz="2200" dirty="0">
                <a:latin typeface="Avenir Roman" panose="02000503020000020003" pitchFamily="2" charset="0"/>
                <a:cs typeface="Avenir Book"/>
              </a:rPr>
              <a:t>FDC Contraindications</a:t>
            </a:r>
          </a:p>
          <a:p>
            <a:pPr lvl="1">
              <a:spcBef>
                <a:spcPts val="600"/>
              </a:spcBef>
            </a:pPr>
            <a:r>
              <a:rPr lang="en-US" sz="2200" dirty="0">
                <a:latin typeface="Avenir Roman" panose="02000503020000020003" pitchFamily="2" charset="0"/>
                <a:cs typeface="Avenir Book"/>
              </a:rPr>
              <a:t>Renovascular HTN</a:t>
            </a:r>
          </a:p>
          <a:p>
            <a:pPr lvl="1">
              <a:spcBef>
                <a:spcPts val="600"/>
              </a:spcBef>
            </a:pPr>
            <a:r>
              <a:rPr lang="en-US" sz="2200" dirty="0">
                <a:latin typeface="Avenir Roman" panose="02000503020000020003" pitchFamily="2" charset="0"/>
                <a:cs typeface="Avenir Book"/>
              </a:rPr>
              <a:t>Severe renal impairment</a:t>
            </a:r>
          </a:p>
          <a:p>
            <a:pPr lvl="1">
              <a:spcBef>
                <a:spcPts val="600"/>
              </a:spcBef>
            </a:pPr>
            <a:r>
              <a:rPr lang="en-US" sz="2200" dirty="0">
                <a:latin typeface="Avenir Roman" panose="02000503020000020003" pitchFamily="2" charset="0"/>
                <a:cs typeface="Avenir Book"/>
              </a:rPr>
              <a:t>Pediatric HTN</a:t>
            </a:r>
          </a:p>
        </p:txBody>
      </p:sp>
      <p:sp>
        <p:nvSpPr>
          <p:cNvPr id="2" name="TextBox 1">
            <a:extLst>
              <a:ext uri="{FF2B5EF4-FFF2-40B4-BE49-F238E27FC236}">
                <a16:creationId xmlns:a16="http://schemas.microsoft.com/office/drawing/2014/main" id="{37954107-27F6-C349-9F8B-75DC52D7A216}"/>
              </a:ext>
            </a:extLst>
          </p:cNvPr>
          <p:cNvSpPr txBox="1"/>
          <p:nvPr/>
        </p:nvSpPr>
        <p:spPr>
          <a:xfrm>
            <a:off x="419099" y="6352032"/>
            <a:ext cx="8305799" cy="276999"/>
          </a:xfrm>
          <a:prstGeom prst="rect">
            <a:avLst/>
          </a:prstGeom>
          <a:noFill/>
        </p:spPr>
        <p:txBody>
          <a:bodyPr wrap="square" rtlCol="0">
            <a:spAutoFit/>
          </a:bodyPr>
          <a:lstStyle/>
          <a:p>
            <a:r>
              <a:rPr lang="en-US" sz="1200" i="1" dirty="0">
                <a:latin typeface="Avenir Roman" panose="02000503020000020003" pitchFamily="2" charset="0"/>
              </a:rPr>
              <a:t>ESC/ESH Guidelines for the management of arterial hypertension. European Heart Journal 2018;39:3021–3104.</a:t>
            </a:r>
          </a:p>
        </p:txBody>
      </p:sp>
    </p:spTree>
    <p:extLst>
      <p:ext uri="{BB962C8B-B14F-4D97-AF65-F5344CB8AC3E}">
        <p14:creationId xmlns:p14="http://schemas.microsoft.com/office/powerpoint/2010/main" val="21833257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512864"/>
            <a:ext cx="9144000" cy="863600"/>
          </a:xfrm>
        </p:spPr>
        <p:txBody>
          <a:bodyPr/>
          <a:lstStyle/>
          <a:p>
            <a:r>
              <a:rPr lang="en-US" dirty="0">
                <a:latin typeface="Avenir Black"/>
                <a:cs typeface="Avenir Black"/>
              </a:rPr>
              <a:t>Making the List: FDC for Hypertension </a:t>
            </a:r>
            <a:br>
              <a:rPr lang="en-US" dirty="0">
                <a:latin typeface="Avenir Black"/>
                <a:cs typeface="Avenir Black"/>
              </a:rPr>
            </a:br>
            <a:r>
              <a:rPr lang="en-US" dirty="0">
                <a:latin typeface="Avenir Black"/>
                <a:cs typeface="Avenir Black"/>
              </a:rPr>
              <a:t>as WHO Essential Medicines</a:t>
            </a:r>
          </a:p>
        </p:txBody>
      </p:sp>
      <p:sp>
        <p:nvSpPr>
          <p:cNvPr id="6" name="Content Placeholder 2"/>
          <p:cNvSpPr>
            <a:spLocks noGrp="1"/>
          </p:cNvSpPr>
          <p:nvPr>
            <p:ph idx="1"/>
          </p:nvPr>
        </p:nvSpPr>
        <p:spPr>
          <a:xfrm>
            <a:off x="1436915" y="1991360"/>
            <a:ext cx="5181600" cy="3619500"/>
          </a:xfrm>
        </p:spPr>
        <p:txBody>
          <a:bodyPr>
            <a:normAutofit/>
          </a:bodyPr>
          <a:lstStyle/>
          <a:p>
            <a:r>
              <a:rPr lang="en-US" dirty="0">
                <a:latin typeface="Avenir Book"/>
                <a:cs typeface="Avenir Book"/>
              </a:rPr>
              <a:t>Guidelines</a:t>
            </a:r>
          </a:p>
          <a:p>
            <a:endParaRPr lang="en-US" dirty="0">
              <a:latin typeface="Avenir Book"/>
              <a:cs typeface="Avenir Book"/>
            </a:endParaRPr>
          </a:p>
          <a:p>
            <a:r>
              <a:rPr lang="en-US" dirty="0">
                <a:latin typeface="Avenir Book"/>
                <a:cs typeface="Avenir Book"/>
              </a:rPr>
              <a:t>Efficacy</a:t>
            </a:r>
          </a:p>
          <a:p>
            <a:endParaRPr lang="en-US" dirty="0">
              <a:latin typeface="Avenir Book"/>
              <a:cs typeface="Avenir Book"/>
            </a:endParaRPr>
          </a:p>
          <a:p>
            <a:r>
              <a:rPr lang="en-US" dirty="0">
                <a:latin typeface="Avenir Book"/>
                <a:cs typeface="Avenir Book"/>
              </a:rPr>
              <a:t>Cost</a:t>
            </a:r>
          </a:p>
          <a:p>
            <a:endParaRPr lang="en-US" dirty="0">
              <a:latin typeface="Avenir Book"/>
              <a:cs typeface="Avenir Book"/>
            </a:endParaRPr>
          </a:p>
          <a:p>
            <a:pPr lvl="1"/>
            <a:endParaRPr lang="en-US" dirty="0">
              <a:latin typeface="Avenir Book"/>
              <a:cs typeface="Avenir Book"/>
            </a:endParaRPr>
          </a:p>
        </p:txBody>
      </p:sp>
    </p:spTree>
    <p:extLst>
      <p:ext uri="{BB962C8B-B14F-4D97-AF65-F5344CB8AC3E}">
        <p14:creationId xmlns:p14="http://schemas.microsoft.com/office/powerpoint/2010/main" val="36911045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426662"/>
            <a:ext cx="9144000" cy="863600"/>
          </a:xfrm>
        </p:spPr>
        <p:txBody>
          <a:bodyPr/>
          <a:lstStyle/>
          <a:p>
            <a:r>
              <a:rPr lang="en-US" dirty="0">
                <a:latin typeface="Avenir Black"/>
                <a:cs typeface="Avenir Black"/>
              </a:rPr>
              <a:t>Guidelines: International Support</a:t>
            </a:r>
            <a:br>
              <a:rPr lang="en-US" dirty="0">
                <a:latin typeface="Avenir Black"/>
                <a:cs typeface="Avenir Black"/>
              </a:rPr>
            </a:br>
            <a:r>
              <a:rPr lang="en-US" dirty="0">
                <a:latin typeface="Avenir Black"/>
                <a:cs typeface="Avenir Black"/>
              </a:rPr>
              <a:t>for FDC</a:t>
            </a:r>
          </a:p>
        </p:txBody>
      </p:sp>
      <p:sp>
        <p:nvSpPr>
          <p:cNvPr id="8" name="Content Placeholder 2"/>
          <p:cNvSpPr txBox="1">
            <a:spLocks/>
          </p:cNvSpPr>
          <p:nvPr/>
        </p:nvSpPr>
        <p:spPr>
          <a:xfrm>
            <a:off x="349250" y="4942861"/>
            <a:ext cx="8445499" cy="1446764"/>
          </a:xfrm>
          <a:prstGeom prst="rect">
            <a:avLst/>
          </a:prstGeom>
        </p:spPr>
        <p:txBody>
          <a:bodyPr vert="horz" lIns="0" tIns="0" rIns="0" bIns="0" rtlCol="0">
            <a:normAutofit/>
          </a:bodyPr>
          <a:lstStyle>
            <a:lvl1pPr marL="342900" indent="-342900" algn="l" defTabSz="457200" rtl="0" eaLnBrk="1" latinLnBrk="0" hangingPunct="1">
              <a:spcBef>
                <a:spcPts val="1200"/>
              </a:spcBef>
              <a:buFont typeface="Arial"/>
              <a:buChar char="•"/>
              <a:defRPr sz="3200" kern="1200">
                <a:solidFill>
                  <a:schemeClr val="tx1"/>
                </a:solidFill>
                <a:latin typeface="+mn-lt"/>
                <a:ea typeface="+mn-ea"/>
                <a:cs typeface="+mn-cs"/>
              </a:defRPr>
            </a:lvl1pPr>
            <a:lvl2pPr marL="800100" indent="-342900" algn="l" defTabSz="457200" rtl="0" eaLnBrk="1" latinLnBrk="0" hangingPunct="1">
              <a:spcBef>
                <a:spcPts val="1200"/>
              </a:spcBef>
              <a:buFont typeface="Arial"/>
              <a:buChar char="–"/>
              <a:defRPr sz="2800" kern="1200">
                <a:solidFill>
                  <a:schemeClr val="tx1"/>
                </a:solidFill>
                <a:latin typeface="+mn-lt"/>
                <a:ea typeface="+mn-ea"/>
                <a:cs typeface="+mn-cs"/>
              </a:defRPr>
            </a:lvl2pPr>
            <a:lvl3pPr marL="1257300" indent="-342900" algn="l" defTabSz="457200" rtl="0" eaLnBrk="1" latinLnBrk="0" hangingPunct="1">
              <a:spcBef>
                <a:spcPts val="1200"/>
              </a:spcBef>
              <a:buFont typeface="Arial"/>
              <a:buChar char="•"/>
              <a:defRPr sz="2400" kern="1200">
                <a:solidFill>
                  <a:schemeClr val="tx1"/>
                </a:solidFill>
                <a:latin typeface="+mn-lt"/>
                <a:ea typeface="+mn-ea"/>
                <a:cs typeface="+mn-cs"/>
              </a:defRPr>
            </a:lvl3pPr>
            <a:lvl4pPr marL="1714500" indent="-342900" algn="l" defTabSz="457200" rtl="0" eaLnBrk="1" latinLnBrk="0" hangingPunct="1">
              <a:spcBef>
                <a:spcPts val="1200"/>
              </a:spcBef>
              <a:buFont typeface="Arial"/>
              <a:buChar char="–"/>
              <a:defRPr sz="2000" kern="1200">
                <a:solidFill>
                  <a:schemeClr val="tx1"/>
                </a:solidFill>
                <a:latin typeface="+mn-lt"/>
                <a:ea typeface="+mn-ea"/>
                <a:cs typeface="+mn-cs"/>
              </a:defRPr>
            </a:lvl4pPr>
            <a:lvl5pPr marL="2171700" indent="-342900" algn="l" defTabSz="457200" rtl="0" eaLnBrk="1" latinLnBrk="0" hangingPunct="1">
              <a:spcBef>
                <a:spcPts val="12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Avenir Book"/>
                <a:cs typeface="Avenir Book"/>
              </a:rPr>
              <a:t>For patients needing &gt;1 BP lowering drug, </a:t>
            </a:r>
            <a:r>
              <a:rPr lang="en-US" sz="2000" b="1" u="sng" dirty="0">
                <a:latin typeface="Avenir Book"/>
                <a:cs typeface="Avenir Book"/>
              </a:rPr>
              <a:t>fixed dose combination (FDC) </a:t>
            </a:r>
            <a:r>
              <a:rPr lang="en-US" sz="2000" dirty="0">
                <a:latin typeface="Avenir Book"/>
                <a:cs typeface="Avenir Book"/>
              </a:rPr>
              <a:t>is recommended </a:t>
            </a:r>
            <a:r>
              <a:rPr lang="en-US" sz="2000" baseline="30000" dirty="0">
                <a:latin typeface="Avenir Book"/>
                <a:cs typeface="Avenir Book"/>
              </a:rPr>
              <a:t>14,17-19</a:t>
            </a:r>
            <a:endParaRPr lang="en-US" sz="2000" dirty="0">
              <a:latin typeface="Avenir Book"/>
              <a:cs typeface="Avenir Book"/>
            </a:endParaRPr>
          </a:p>
          <a:p>
            <a:r>
              <a:rPr lang="en-US" sz="2000" dirty="0">
                <a:latin typeface="Avenir Book"/>
                <a:cs typeface="Avenir Book"/>
              </a:rPr>
              <a:t>ACC/AHA 2017 – </a:t>
            </a:r>
            <a:r>
              <a:rPr lang="en-US" sz="2000" b="1" dirty="0">
                <a:latin typeface="Avenir Book"/>
                <a:cs typeface="Avenir Book"/>
              </a:rPr>
              <a:t>[ARB or ACEI] [Thiazide/Thiazide Like] [CCB]</a:t>
            </a:r>
          </a:p>
          <a:p>
            <a:endParaRPr lang="en-US" sz="2100" dirty="0">
              <a:latin typeface="Avenir Book"/>
              <a:cs typeface="Avenir Book"/>
            </a:endParaRPr>
          </a:p>
        </p:txBody>
      </p:sp>
      <p:pic>
        <p:nvPicPr>
          <p:cNvPr id="3" name="Picture 2">
            <a:extLst>
              <a:ext uri="{FF2B5EF4-FFF2-40B4-BE49-F238E27FC236}">
                <a16:creationId xmlns:a16="http://schemas.microsoft.com/office/drawing/2014/main" id="{C2A8DEC8-7730-0842-8CD7-5DE0DE6F7DBD}"/>
              </a:ext>
            </a:extLst>
          </p:cNvPr>
          <p:cNvPicPr>
            <a:picLocks noChangeAspect="1"/>
          </p:cNvPicPr>
          <p:nvPr/>
        </p:nvPicPr>
        <p:blipFill rotWithShape="1">
          <a:blip r:embed="rId3"/>
          <a:srcRect t="6921"/>
          <a:stretch/>
        </p:blipFill>
        <p:spPr>
          <a:xfrm>
            <a:off x="0" y="1450848"/>
            <a:ext cx="9144000" cy="3492013"/>
          </a:xfrm>
          <a:prstGeom prst="rect">
            <a:avLst/>
          </a:prstGeom>
        </p:spPr>
      </p:pic>
      <p:sp>
        <p:nvSpPr>
          <p:cNvPr id="2" name="TextBox 1">
            <a:extLst>
              <a:ext uri="{FF2B5EF4-FFF2-40B4-BE49-F238E27FC236}">
                <a16:creationId xmlns:a16="http://schemas.microsoft.com/office/drawing/2014/main" id="{DD6A3C7D-213A-FD47-9835-6F1D267AB3DF}"/>
              </a:ext>
            </a:extLst>
          </p:cNvPr>
          <p:cNvSpPr txBox="1"/>
          <p:nvPr/>
        </p:nvSpPr>
        <p:spPr>
          <a:xfrm>
            <a:off x="349251" y="6062615"/>
            <a:ext cx="8445498" cy="759760"/>
          </a:xfrm>
          <a:prstGeom prst="rect">
            <a:avLst/>
          </a:prstGeom>
          <a:noFill/>
        </p:spPr>
        <p:txBody>
          <a:bodyPr wrap="square" rtlCol="0">
            <a:spAutoFit/>
          </a:bodyPr>
          <a:lstStyle/>
          <a:p>
            <a:pPr>
              <a:lnSpc>
                <a:spcPct val="90000"/>
              </a:lnSpc>
            </a:pPr>
            <a:r>
              <a:rPr lang="en-US" sz="1200" dirty="0">
                <a:latin typeface="Avenir Roman" panose="02000503020000020003" pitchFamily="2" charset="0"/>
                <a:cs typeface="Avenir Book"/>
              </a:rPr>
              <a:t>Indian guidelines on hypertension (I.G.H.) - III. 2013. Journal of the Association of Physicians of India 2013;61:6–36. </a:t>
            </a:r>
          </a:p>
          <a:p>
            <a:pPr>
              <a:lnSpc>
                <a:spcPct val="90000"/>
              </a:lnSpc>
            </a:pPr>
            <a:r>
              <a:rPr lang="en-US" sz="1200" dirty="0" err="1">
                <a:latin typeface="Avenir Roman" panose="02000503020000020003" pitchFamily="2" charset="0"/>
                <a:cs typeface="Avenir Book"/>
              </a:rPr>
              <a:t>Mancia</a:t>
            </a:r>
            <a:r>
              <a:rPr lang="en-US" sz="1200" dirty="0">
                <a:latin typeface="Avenir Roman" panose="02000503020000020003" pitchFamily="2" charset="0"/>
                <a:cs typeface="Avenir Book"/>
              </a:rPr>
              <a:t> G, </a:t>
            </a:r>
            <a:r>
              <a:rPr lang="en-US" sz="1200" dirty="0" err="1">
                <a:latin typeface="Avenir Roman" panose="02000503020000020003" pitchFamily="2" charset="0"/>
                <a:cs typeface="Avenir Book"/>
              </a:rPr>
              <a:t>Fagard</a:t>
            </a:r>
            <a:r>
              <a:rPr lang="en-US" sz="1200" dirty="0">
                <a:latin typeface="Avenir Roman" panose="02000503020000020003" pitchFamily="2" charset="0"/>
                <a:cs typeface="Avenir Book"/>
              </a:rPr>
              <a:t> R, </a:t>
            </a:r>
            <a:r>
              <a:rPr lang="en-US" sz="1200" dirty="0" err="1">
                <a:latin typeface="Avenir Roman" panose="02000503020000020003" pitchFamily="2" charset="0"/>
                <a:cs typeface="Avenir Book"/>
              </a:rPr>
              <a:t>Narkiewicz</a:t>
            </a:r>
            <a:r>
              <a:rPr lang="en-US" sz="1200" dirty="0">
                <a:latin typeface="Avenir Roman" panose="02000503020000020003" pitchFamily="2" charset="0"/>
                <a:cs typeface="Avenir Book"/>
              </a:rPr>
              <a:t> K, et al. Journal of hypertension 2013;31:1281–35.</a:t>
            </a:r>
          </a:p>
          <a:p>
            <a:pPr>
              <a:lnSpc>
                <a:spcPct val="90000"/>
              </a:lnSpc>
            </a:pPr>
            <a:r>
              <a:rPr lang="en-US" sz="1200" dirty="0" err="1">
                <a:latin typeface="Avenir Roman" panose="02000503020000020003" pitchFamily="2" charset="0"/>
                <a:cs typeface="Avenir Book"/>
              </a:rPr>
              <a:t>Whelton</a:t>
            </a:r>
            <a:r>
              <a:rPr lang="en-US" sz="1200" dirty="0">
                <a:latin typeface="Avenir Roman" panose="02000503020000020003" pitchFamily="2" charset="0"/>
                <a:cs typeface="Avenir Book"/>
              </a:rPr>
              <a:t> PK, Carey RM, </a:t>
            </a:r>
            <a:r>
              <a:rPr lang="en-US" sz="1200" dirty="0" err="1">
                <a:latin typeface="Avenir Roman" panose="02000503020000020003" pitchFamily="2" charset="0"/>
                <a:cs typeface="Avenir Book"/>
              </a:rPr>
              <a:t>Aronow</a:t>
            </a:r>
            <a:r>
              <a:rPr lang="en-US" sz="1200" dirty="0">
                <a:latin typeface="Avenir Roman" panose="02000503020000020003" pitchFamily="2" charset="0"/>
                <a:cs typeface="Avenir Book"/>
              </a:rPr>
              <a:t> WS, et al. Journal of the American College of Cardiology 2017:24430.</a:t>
            </a:r>
          </a:p>
          <a:p>
            <a:pPr>
              <a:lnSpc>
                <a:spcPct val="90000"/>
              </a:lnSpc>
            </a:pPr>
            <a:r>
              <a:rPr lang="en-US" sz="1200" dirty="0">
                <a:latin typeface="Avenir Roman" panose="02000503020000020003" pitchFamily="2" charset="0"/>
              </a:rPr>
              <a:t>Jaffe MG, Frieden TR, Campbell NRC, et al. J </a:t>
            </a:r>
            <a:r>
              <a:rPr lang="en-US" sz="1200" dirty="0" err="1">
                <a:latin typeface="Avenir Roman" panose="02000503020000020003" pitchFamily="2" charset="0"/>
              </a:rPr>
              <a:t>Clin</a:t>
            </a:r>
            <a:r>
              <a:rPr lang="en-US" sz="1200" dirty="0">
                <a:latin typeface="Avenir Roman" panose="02000503020000020003" pitchFamily="2" charset="0"/>
              </a:rPr>
              <a:t> </a:t>
            </a:r>
            <a:r>
              <a:rPr lang="en-US" sz="1200" dirty="0" err="1">
                <a:latin typeface="Avenir Roman" panose="02000503020000020003" pitchFamily="2" charset="0"/>
              </a:rPr>
              <a:t>Hypertens</a:t>
            </a:r>
            <a:r>
              <a:rPr lang="en-US" sz="1200" dirty="0">
                <a:latin typeface="Avenir Roman" panose="02000503020000020003" pitchFamily="2" charset="0"/>
              </a:rPr>
              <a:t> (Greenwich) 2018;20:829</a:t>
            </a:r>
            <a:r>
              <a:rPr lang="en-US" sz="1200" dirty="0">
                <a:latin typeface="Avenir Roman" panose="02000503020000020003" pitchFamily="2" charset="0"/>
                <a:cs typeface="Avenir Book"/>
              </a:rPr>
              <a:t>–</a:t>
            </a:r>
            <a:r>
              <a:rPr lang="en-US" sz="1200" dirty="0">
                <a:latin typeface="Avenir Roman" panose="02000503020000020003" pitchFamily="2" charset="0"/>
              </a:rPr>
              <a:t>36</a:t>
            </a:r>
            <a:r>
              <a:rPr lang="en-US" sz="1200" dirty="0">
                <a:latin typeface="Avenir Roman" panose="02000503020000020003" pitchFamily="2" charset="0"/>
                <a:cs typeface="Avenir Book"/>
              </a:rPr>
              <a:t>.</a:t>
            </a:r>
            <a:endParaRPr lang="en-US" sz="1200" dirty="0"/>
          </a:p>
        </p:txBody>
      </p:sp>
    </p:spTree>
    <p:extLst>
      <p:ext uri="{BB962C8B-B14F-4D97-AF65-F5344CB8AC3E}">
        <p14:creationId xmlns:p14="http://schemas.microsoft.com/office/powerpoint/2010/main" val="5720694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42955"/>
            <a:ext cx="9144000" cy="863600"/>
          </a:xfrm>
        </p:spPr>
        <p:txBody>
          <a:bodyPr>
            <a:normAutofit/>
          </a:bodyPr>
          <a:lstStyle/>
          <a:p>
            <a:r>
              <a:rPr lang="en-US" dirty="0">
                <a:latin typeface="Avenir Black"/>
                <a:cs typeface="Avenir Black"/>
              </a:rPr>
              <a:t>Guidelines: Focus on 4 Combinations</a:t>
            </a:r>
            <a:endParaRPr lang="en-US" baseline="30000" dirty="0">
              <a:latin typeface="Avenir Black"/>
              <a:cs typeface="Avenir Black"/>
            </a:endParaRPr>
          </a:p>
        </p:txBody>
      </p:sp>
      <p:sp>
        <p:nvSpPr>
          <p:cNvPr id="6" name="Content Placeholder 2"/>
          <p:cNvSpPr>
            <a:spLocks noGrp="1"/>
          </p:cNvSpPr>
          <p:nvPr>
            <p:ph idx="1"/>
          </p:nvPr>
        </p:nvSpPr>
        <p:spPr>
          <a:xfrm>
            <a:off x="444500" y="4932356"/>
            <a:ext cx="8326620" cy="1064681"/>
          </a:xfrm>
        </p:spPr>
        <p:txBody>
          <a:bodyPr>
            <a:noAutofit/>
          </a:bodyPr>
          <a:lstStyle/>
          <a:p>
            <a:pPr>
              <a:lnSpc>
                <a:spcPct val="90000"/>
              </a:lnSpc>
            </a:pPr>
            <a:r>
              <a:rPr lang="en-US" sz="2400" dirty="0">
                <a:latin typeface="Avenir Roman" panose="02000503020000020003" pitchFamily="2" charset="0"/>
              </a:rPr>
              <a:t>Each qualified with a </a:t>
            </a:r>
            <a:r>
              <a:rPr lang="en-US" sz="2400" b="1" u="sng" dirty="0">
                <a:latin typeface="Avenir Roman" panose="02000503020000020003" pitchFamily="2" charset="0"/>
              </a:rPr>
              <a:t>square box</a:t>
            </a:r>
          </a:p>
          <a:p>
            <a:pPr>
              <a:lnSpc>
                <a:spcPct val="90000"/>
              </a:lnSpc>
            </a:pPr>
            <a:r>
              <a:rPr lang="en-US" sz="2400" dirty="0">
                <a:latin typeface="Avenir Roman" panose="02000503020000020003" pitchFamily="2" charset="0"/>
              </a:rPr>
              <a:t>Ensures pharmacological class therapeutic equivalence; provides choice to nations while focusing options</a:t>
            </a:r>
          </a:p>
        </p:txBody>
      </p:sp>
      <p:pic>
        <p:nvPicPr>
          <p:cNvPr id="7" name="Picture 6"/>
          <p:cNvPicPr>
            <a:picLocks noChangeAspect="1"/>
          </p:cNvPicPr>
          <p:nvPr/>
        </p:nvPicPr>
        <p:blipFill>
          <a:blip r:embed="rId3"/>
          <a:stretch>
            <a:fillRect/>
          </a:stretch>
        </p:blipFill>
        <p:spPr>
          <a:xfrm>
            <a:off x="1102594" y="1090926"/>
            <a:ext cx="6779927" cy="3700834"/>
          </a:xfrm>
          <a:prstGeom prst="rect">
            <a:avLst/>
          </a:prstGeom>
        </p:spPr>
      </p:pic>
      <p:sp>
        <p:nvSpPr>
          <p:cNvPr id="2" name="TextBox 1">
            <a:extLst>
              <a:ext uri="{FF2B5EF4-FFF2-40B4-BE49-F238E27FC236}">
                <a16:creationId xmlns:a16="http://schemas.microsoft.com/office/drawing/2014/main" id="{041F8EBE-F794-E44E-8E5E-9FF3C9540681}"/>
              </a:ext>
            </a:extLst>
          </p:cNvPr>
          <p:cNvSpPr txBox="1"/>
          <p:nvPr/>
        </p:nvSpPr>
        <p:spPr>
          <a:xfrm>
            <a:off x="444500" y="6222670"/>
            <a:ext cx="8326620" cy="594650"/>
          </a:xfrm>
          <a:prstGeom prst="rect">
            <a:avLst/>
          </a:prstGeom>
          <a:noFill/>
        </p:spPr>
        <p:txBody>
          <a:bodyPr wrap="square" rtlCol="0">
            <a:spAutoFit/>
          </a:bodyPr>
          <a:lstStyle/>
          <a:p>
            <a:pPr>
              <a:lnSpc>
                <a:spcPct val="90000"/>
              </a:lnSpc>
            </a:pPr>
            <a:r>
              <a:rPr lang="en-US" sz="1200" i="1" dirty="0">
                <a:latin typeface="Avenir Book"/>
                <a:cs typeface="Avenir Book"/>
              </a:rPr>
              <a:t>Kishore SP, Salam A, Rodgers A, Jaffe MG, Frieden T. Lancet 2018:392:1072</a:t>
            </a:r>
            <a:r>
              <a:rPr lang="en-US" sz="1200" dirty="0">
                <a:latin typeface="Avenir Roman" panose="02000503020000020003" pitchFamily="2" charset="0"/>
                <a:cs typeface="Avenir Book"/>
              </a:rPr>
              <a:t>–</a:t>
            </a:r>
            <a:r>
              <a:rPr lang="en-US" sz="1200" i="1" dirty="0">
                <a:latin typeface="Avenir Book"/>
                <a:cs typeface="Avenir Book"/>
              </a:rPr>
              <a:t>1088.</a:t>
            </a:r>
          </a:p>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5720694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304800"/>
            <a:ext cx="9144000" cy="863600"/>
          </a:xfrm>
        </p:spPr>
        <p:txBody>
          <a:bodyPr>
            <a:noAutofit/>
          </a:bodyPr>
          <a:lstStyle/>
          <a:p>
            <a:r>
              <a:rPr lang="en-US" dirty="0">
                <a:latin typeface="Avenir Black"/>
                <a:cs typeface="Avenir Black"/>
              </a:rPr>
              <a:t>Efficacy: FDC for Hypertension</a:t>
            </a:r>
            <a:br>
              <a:rPr lang="en-US" dirty="0">
                <a:latin typeface="Avenir Black"/>
                <a:cs typeface="Avenir Black"/>
              </a:rPr>
            </a:br>
            <a:r>
              <a:rPr lang="en-US" dirty="0">
                <a:latin typeface="Avenir Black"/>
                <a:cs typeface="Avenir Black"/>
              </a:rPr>
              <a:t> (Control)</a:t>
            </a:r>
          </a:p>
        </p:txBody>
      </p:sp>
      <p:sp>
        <p:nvSpPr>
          <p:cNvPr id="6" name="Content Placeholder 2"/>
          <p:cNvSpPr>
            <a:spLocks noGrp="1"/>
          </p:cNvSpPr>
          <p:nvPr>
            <p:ph idx="1"/>
          </p:nvPr>
        </p:nvSpPr>
        <p:spPr>
          <a:xfrm>
            <a:off x="457199" y="1353787"/>
            <a:ext cx="8539844" cy="4032827"/>
          </a:xfrm>
        </p:spPr>
        <p:txBody>
          <a:bodyPr>
            <a:noAutofit/>
          </a:bodyPr>
          <a:lstStyle/>
          <a:p>
            <a:pPr>
              <a:lnSpc>
                <a:spcPct val="90000"/>
              </a:lnSpc>
              <a:spcBef>
                <a:spcPts val="600"/>
              </a:spcBef>
            </a:pPr>
            <a:r>
              <a:rPr lang="en-US" sz="2400" dirty="0">
                <a:latin typeface="Avenir Roman" panose="02000503020000020003" pitchFamily="2" charset="0"/>
              </a:rPr>
              <a:t>14 randomized controlled trials (5,120 participants) for initial dual vs monotherapy (at least 4 weeks) indicates a </a:t>
            </a:r>
            <a:r>
              <a:rPr lang="en-US" sz="2400" b="1" dirty="0">
                <a:latin typeface="Avenir Roman" panose="02000503020000020003" pitchFamily="2" charset="0"/>
              </a:rPr>
              <a:t>27%</a:t>
            </a:r>
            <a:r>
              <a:rPr lang="en-US" sz="2400" dirty="0">
                <a:latin typeface="Avenir Roman" panose="02000503020000020003" pitchFamily="2" charset="0"/>
              </a:rPr>
              <a:t> (95% CI 15–41%) improvement in blood pressure control without an increase in withdrawals due to adverse events</a:t>
            </a:r>
            <a:r>
              <a:rPr lang="en-US" sz="2400" baseline="30000" dirty="0">
                <a:latin typeface="Avenir Roman" panose="02000503020000020003" pitchFamily="2" charset="0"/>
              </a:rPr>
              <a:t>1</a:t>
            </a:r>
          </a:p>
          <a:p>
            <a:pPr>
              <a:lnSpc>
                <a:spcPct val="90000"/>
              </a:lnSpc>
              <a:spcBef>
                <a:spcPts val="600"/>
              </a:spcBef>
            </a:pPr>
            <a:r>
              <a:rPr lang="en-US" sz="2400" dirty="0">
                <a:latin typeface="Avenir Roman" panose="02000503020000020003" pitchFamily="2" charset="0"/>
              </a:rPr>
              <a:t>42 trials (10,968 participants) showed that combining drugs from four classes produced additive BP lowering effects</a:t>
            </a:r>
            <a:r>
              <a:rPr lang="en-US" sz="2400" baseline="30000" dirty="0">
                <a:latin typeface="Avenir Roman" panose="02000503020000020003" pitchFamily="2" charset="0"/>
              </a:rPr>
              <a:t>2</a:t>
            </a:r>
          </a:p>
          <a:p>
            <a:pPr lvl="1">
              <a:lnSpc>
                <a:spcPct val="90000"/>
              </a:lnSpc>
              <a:spcBef>
                <a:spcPts val="600"/>
              </a:spcBef>
            </a:pPr>
            <a:r>
              <a:rPr lang="en-US" sz="1800" dirty="0">
                <a:latin typeface="Avenir Roman" panose="02000503020000020003" pitchFamily="2" charset="0"/>
              </a:rPr>
              <a:t>Effect was approximately </a:t>
            </a:r>
            <a:r>
              <a:rPr lang="en-US" sz="1800" u="sng" dirty="0">
                <a:latin typeface="Avenir Roman" panose="02000503020000020003" pitchFamily="2" charset="0"/>
              </a:rPr>
              <a:t>five times greater</a:t>
            </a:r>
            <a:r>
              <a:rPr lang="en-US" sz="1800" dirty="0">
                <a:latin typeface="Avenir Roman" panose="02000503020000020003" pitchFamily="2" charset="0"/>
              </a:rPr>
              <a:t> compared to doubling the dose of monotherapy</a:t>
            </a:r>
            <a:r>
              <a:rPr lang="en-US" sz="1800" baseline="30000" dirty="0">
                <a:latin typeface="Avenir Roman" panose="02000503020000020003" pitchFamily="2" charset="0"/>
              </a:rPr>
              <a:t>2</a:t>
            </a:r>
          </a:p>
          <a:p>
            <a:pPr>
              <a:lnSpc>
                <a:spcPct val="90000"/>
              </a:lnSpc>
              <a:spcBef>
                <a:spcPts val="600"/>
              </a:spcBef>
            </a:pPr>
            <a:r>
              <a:rPr lang="en-US" sz="2400" dirty="0">
                <a:latin typeface="Avenir Roman" panose="02000503020000020003" pitchFamily="2" charset="0"/>
                <a:cs typeface="Avenir Book"/>
              </a:rPr>
              <a:t>Improving global rates by </a:t>
            </a:r>
            <a:r>
              <a:rPr lang="en-US" sz="2400" b="1" dirty="0">
                <a:latin typeface="Avenir Roman" panose="02000503020000020003" pitchFamily="2" charset="0"/>
                <a:cs typeface="Avenir Book"/>
              </a:rPr>
              <a:t>just 25% with dual therapy would increase the number of patients with controlled HTN by </a:t>
            </a:r>
            <a:r>
              <a:rPr lang="en-US" sz="2400" b="1" i="1" dirty="0">
                <a:latin typeface="Avenir Roman" panose="02000503020000020003" pitchFamily="2" charset="0"/>
                <a:cs typeface="Avenir Book"/>
              </a:rPr>
              <a:t>80 million,</a:t>
            </a:r>
            <a:r>
              <a:rPr lang="en-US" sz="2400" b="1" baseline="30000" dirty="0">
                <a:latin typeface="Avenir Roman" panose="02000503020000020003" pitchFamily="2" charset="0"/>
                <a:cs typeface="Avenir Book"/>
              </a:rPr>
              <a:t>1</a:t>
            </a:r>
            <a:r>
              <a:rPr lang="en-US" sz="2400" b="1" i="1" baseline="30000" dirty="0">
                <a:latin typeface="Avenir Roman" panose="02000503020000020003" pitchFamily="2" charset="0"/>
                <a:cs typeface="Avenir Book"/>
              </a:rPr>
              <a:t> </a:t>
            </a:r>
            <a:r>
              <a:rPr lang="en-US" sz="2400" b="1" dirty="0">
                <a:latin typeface="Avenir Roman" panose="02000503020000020003" pitchFamily="2" charset="0"/>
                <a:cs typeface="Avenir Book"/>
              </a:rPr>
              <a:t>pre</a:t>
            </a:r>
            <a:r>
              <a:rPr lang="en-US" sz="2400" b="1" dirty="0">
                <a:latin typeface="Avenir Roman" panose="02000503020000020003" pitchFamily="2" charset="0"/>
              </a:rPr>
              <a:t>venting two million strokes and heart attacks and more than 600,000 cardiovascular deaths over 5 years</a:t>
            </a:r>
          </a:p>
        </p:txBody>
      </p:sp>
      <p:sp>
        <p:nvSpPr>
          <p:cNvPr id="5" name="TextBox 4">
            <a:extLst>
              <a:ext uri="{FF2B5EF4-FFF2-40B4-BE49-F238E27FC236}">
                <a16:creationId xmlns:a16="http://schemas.microsoft.com/office/drawing/2014/main" id="{F3284D54-45CC-3549-B1F6-644F0FC505EC}"/>
              </a:ext>
            </a:extLst>
          </p:cNvPr>
          <p:cNvSpPr txBox="1"/>
          <p:nvPr/>
        </p:nvSpPr>
        <p:spPr>
          <a:xfrm>
            <a:off x="444500" y="6068295"/>
            <a:ext cx="8326620" cy="760849"/>
          </a:xfrm>
          <a:prstGeom prst="rect">
            <a:avLst/>
          </a:prstGeom>
          <a:noFill/>
        </p:spPr>
        <p:txBody>
          <a:bodyPr wrap="square" rtlCol="0">
            <a:spAutoFit/>
          </a:bodyPr>
          <a:lstStyle/>
          <a:p>
            <a:pPr>
              <a:lnSpc>
                <a:spcPct val="90000"/>
              </a:lnSpc>
            </a:pPr>
            <a:r>
              <a:rPr lang="en-US" sz="1200" dirty="0">
                <a:latin typeface="Avenir Book"/>
                <a:cs typeface="Avenir Book"/>
              </a:rPr>
              <a:t>1</a:t>
            </a:r>
            <a:r>
              <a:rPr lang="en-US" sz="1200" i="1" dirty="0">
                <a:latin typeface="Avenir Book"/>
                <a:cs typeface="Avenir Book"/>
              </a:rPr>
              <a:t> 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a:p>
            <a:pPr>
              <a:lnSpc>
                <a:spcPct val="90000"/>
              </a:lnSpc>
            </a:pPr>
            <a:r>
              <a:rPr lang="en-US" sz="1200" dirty="0">
                <a:latin typeface="Avenir Book"/>
                <a:cs typeface="Avenir Book"/>
              </a:rPr>
              <a:t>2</a:t>
            </a:r>
            <a:r>
              <a:rPr lang="en-US" sz="1200" i="1" dirty="0">
                <a:latin typeface="Avenir Book"/>
                <a:cs typeface="Avenir Book"/>
              </a:rPr>
              <a:t> </a:t>
            </a:r>
            <a:r>
              <a:rPr lang="en-US" sz="1200" i="1" dirty="0" err="1">
                <a:latin typeface="Avenir Book"/>
                <a:cs typeface="Avenir Book"/>
              </a:rPr>
              <a:t>Magrini</a:t>
            </a:r>
            <a:r>
              <a:rPr lang="en-US" sz="1200" i="1" dirty="0">
                <a:latin typeface="Avenir Book"/>
                <a:cs typeface="Avenir Book"/>
              </a:rPr>
              <a:t> N, Robertson J, Forte G, et al. Tough decisions on essential medicines in 2015. Bulletin of the World Health Organization 2015;93:283–84.</a:t>
            </a:r>
          </a:p>
        </p:txBody>
      </p:sp>
    </p:spTree>
    <p:extLst>
      <p:ext uri="{BB962C8B-B14F-4D97-AF65-F5344CB8AC3E}">
        <p14:creationId xmlns:p14="http://schemas.microsoft.com/office/powerpoint/2010/main" val="5720694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475488"/>
            <a:ext cx="9144000" cy="863600"/>
          </a:xfrm>
        </p:spPr>
        <p:txBody>
          <a:bodyPr>
            <a:noAutofit/>
          </a:bodyPr>
          <a:lstStyle/>
          <a:p>
            <a:r>
              <a:rPr lang="en-US" dirty="0">
                <a:latin typeface="Avenir Black"/>
                <a:cs typeface="Avenir Black"/>
              </a:rPr>
              <a:t>Efficacy: FDC for Hypertension </a:t>
            </a:r>
            <a:br>
              <a:rPr lang="en-US" dirty="0">
                <a:latin typeface="Avenir Black"/>
                <a:cs typeface="Avenir Black"/>
              </a:rPr>
            </a:br>
            <a:r>
              <a:rPr lang="en-US" dirty="0">
                <a:latin typeface="Avenir Black"/>
                <a:cs typeface="Avenir Black"/>
              </a:rPr>
              <a:t>(Cardiovascular Outcomes)</a:t>
            </a:r>
            <a:endParaRPr lang="en-US" baseline="30000" dirty="0">
              <a:latin typeface="Avenir Black"/>
              <a:cs typeface="Avenir Black"/>
            </a:endParaRPr>
          </a:p>
        </p:txBody>
      </p:sp>
      <p:pic>
        <p:nvPicPr>
          <p:cNvPr id="7" name="Picture 6">
            <a:extLst>
              <a:ext uri="{FF2B5EF4-FFF2-40B4-BE49-F238E27FC236}">
                <a16:creationId xmlns:a16="http://schemas.microsoft.com/office/drawing/2014/main" id="{0D7B03D6-05A4-7A4B-A455-1B74A2CC52B0}"/>
              </a:ext>
            </a:extLst>
          </p:cNvPr>
          <p:cNvPicPr>
            <a:picLocks noChangeAspect="1"/>
          </p:cNvPicPr>
          <p:nvPr/>
        </p:nvPicPr>
        <p:blipFill rotWithShape="1">
          <a:blip r:embed="rId3"/>
          <a:srcRect t="2563" r="1666" b="3671"/>
          <a:stretch/>
        </p:blipFill>
        <p:spPr>
          <a:xfrm>
            <a:off x="50800" y="1711066"/>
            <a:ext cx="8991600" cy="4292600"/>
          </a:xfrm>
          <a:prstGeom prst="rect">
            <a:avLst/>
          </a:prstGeom>
        </p:spPr>
      </p:pic>
      <p:sp>
        <p:nvSpPr>
          <p:cNvPr id="5" name="TextBox 4">
            <a:extLst>
              <a:ext uri="{FF2B5EF4-FFF2-40B4-BE49-F238E27FC236}">
                <a16:creationId xmlns:a16="http://schemas.microsoft.com/office/drawing/2014/main" id="{8DD47916-38F0-C24F-B8E7-23540B11FDAC}"/>
              </a:ext>
            </a:extLst>
          </p:cNvPr>
          <p:cNvSpPr txBox="1"/>
          <p:nvPr/>
        </p:nvSpPr>
        <p:spPr>
          <a:xfrm>
            <a:off x="444500" y="6234550"/>
            <a:ext cx="8283864" cy="428451"/>
          </a:xfrm>
          <a:prstGeom prst="rect">
            <a:avLst/>
          </a:prstGeom>
          <a:noFill/>
        </p:spPr>
        <p:txBody>
          <a:bodyPr wrap="square" rtlCol="0">
            <a:spAutoFit/>
          </a:bodyPr>
          <a:lstStyle/>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36673753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512064"/>
            <a:ext cx="9144000" cy="863600"/>
          </a:xfrm>
        </p:spPr>
        <p:txBody>
          <a:bodyPr>
            <a:noAutofit/>
          </a:bodyPr>
          <a:lstStyle/>
          <a:p>
            <a:r>
              <a:rPr lang="en-US" dirty="0">
                <a:latin typeface="Avenir Black"/>
                <a:cs typeface="Avenir Black"/>
              </a:rPr>
              <a:t>Efficacy: FDC for Hypertension </a:t>
            </a:r>
            <a:br>
              <a:rPr lang="en-US" dirty="0">
                <a:latin typeface="Avenir Black"/>
                <a:cs typeface="Avenir Black"/>
              </a:rPr>
            </a:br>
            <a:r>
              <a:rPr lang="en-US" dirty="0">
                <a:latin typeface="Avenir Black"/>
                <a:cs typeface="Avenir Black"/>
              </a:rPr>
              <a:t>(Sub-populations)</a:t>
            </a:r>
          </a:p>
        </p:txBody>
      </p:sp>
      <p:pic>
        <p:nvPicPr>
          <p:cNvPr id="8" name="Picture 7">
            <a:extLst>
              <a:ext uri="{FF2B5EF4-FFF2-40B4-BE49-F238E27FC236}">
                <a16:creationId xmlns:a16="http://schemas.microsoft.com/office/drawing/2014/main" id="{A910E99B-728D-0F4D-A7A6-80701B7AC480}"/>
              </a:ext>
            </a:extLst>
          </p:cNvPr>
          <p:cNvPicPr>
            <a:picLocks noChangeAspect="1"/>
          </p:cNvPicPr>
          <p:nvPr/>
        </p:nvPicPr>
        <p:blipFill>
          <a:blip r:embed="rId3"/>
          <a:stretch>
            <a:fillRect/>
          </a:stretch>
        </p:blipFill>
        <p:spPr>
          <a:xfrm>
            <a:off x="0" y="2177263"/>
            <a:ext cx="9144000" cy="2247441"/>
          </a:xfrm>
          <a:prstGeom prst="rect">
            <a:avLst/>
          </a:prstGeom>
        </p:spPr>
      </p:pic>
      <p:sp>
        <p:nvSpPr>
          <p:cNvPr id="5" name="TextBox 4">
            <a:extLst>
              <a:ext uri="{FF2B5EF4-FFF2-40B4-BE49-F238E27FC236}">
                <a16:creationId xmlns:a16="http://schemas.microsoft.com/office/drawing/2014/main" id="{07AEEEB7-4697-6746-B217-62C9DA4023E6}"/>
              </a:ext>
            </a:extLst>
          </p:cNvPr>
          <p:cNvSpPr txBox="1"/>
          <p:nvPr/>
        </p:nvSpPr>
        <p:spPr>
          <a:xfrm>
            <a:off x="444500" y="6234550"/>
            <a:ext cx="8283864" cy="428451"/>
          </a:xfrm>
          <a:prstGeom prst="rect">
            <a:avLst/>
          </a:prstGeom>
          <a:noFill/>
        </p:spPr>
        <p:txBody>
          <a:bodyPr wrap="square" rtlCol="0">
            <a:spAutoFit/>
          </a:bodyPr>
          <a:lstStyle/>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31758828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0144"/>
            <a:ext cx="9143999" cy="863600"/>
          </a:xfrm>
        </p:spPr>
        <p:txBody>
          <a:bodyPr>
            <a:noAutofit/>
          </a:bodyPr>
          <a:lstStyle/>
          <a:p>
            <a:r>
              <a:rPr lang="en-US" dirty="0">
                <a:latin typeface="Avenir Black"/>
                <a:cs typeface="Avenir Black"/>
              </a:rPr>
              <a:t>Example:</a:t>
            </a:r>
            <a:br>
              <a:rPr lang="en-US" dirty="0">
                <a:latin typeface="Avenir Black"/>
                <a:cs typeface="Avenir Black"/>
              </a:rPr>
            </a:br>
            <a:r>
              <a:rPr lang="en-US" dirty="0">
                <a:latin typeface="Avenir Black"/>
                <a:cs typeface="Avenir Black"/>
              </a:rPr>
              <a:t>Telmisartan + Amlodipine FDC</a:t>
            </a:r>
          </a:p>
        </p:txBody>
      </p:sp>
      <p:sp>
        <p:nvSpPr>
          <p:cNvPr id="6" name="Content Placeholder 2"/>
          <p:cNvSpPr>
            <a:spLocks noGrp="1"/>
          </p:cNvSpPr>
          <p:nvPr>
            <p:ph idx="1"/>
          </p:nvPr>
        </p:nvSpPr>
        <p:spPr>
          <a:xfrm>
            <a:off x="466725" y="1605616"/>
            <a:ext cx="8229600" cy="4432300"/>
          </a:xfrm>
        </p:spPr>
        <p:txBody>
          <a:bodyPr>
            <a:noAutofit/>
          </a:bodyPr>
          <a:lstStyle/>
          <a:p>
            <a:pPr>
              <a:spcBef>
                <a:spcPts val="900"/>
              </a:spcBef>
            </a:pPr>
            <a:r>
              <a:rPr lang="en-US" sz="2800" dirty="0" err="1">
                <a:latin typeface="Avenir Book"/>
                <a:cs typeface="Avenir Book"/>
              </a:rPr>
              <a:t>Telmisartan</a:t>
            </a:r>
            <a:endParaRPr lang="en-US" sz="2800" dirty="0">
              <a:latin typeface="Avenir Book"/>
              <a:cs typeface="Avenir Book"/>
            </a:endParaRPr>
          </a:p>
          <a:p>
            <a:pPr lvl="1">
              <a:spcBef>
                <a:spcPts val="900"/>
              </a:spcBef>
            </a:pPr>
            <a:r>
              <a:rPr lang="en-US" sz="2400" dirty="0">
                <a:latin typeface="Avenir Book"/>
                <a:cs typeface="Avenir Book"/>
              </a:rPr>
              <a:t>Long-acting angiotensin receptor blocker (ARB)</a:t>
            </a:r>
          </a:p>
          <a:p>
            <a:pPr lvl="1">
              <a:spcBef>
                <a:spcPts val="900"/>
              </a:spcBef>
            </a:pPr>
            <a:r>
              <a:rPr lang="en-US" sz="2400" dirty="0">
                <a:latin typeface="Avenir Book"/>
                <a:cs typeface="Avenir Book"/>
              </a:rPr>
              <a:t>Available as a generic</a:t>
            </a:r>
          </a:p>
          <a:p>
            <a:pPr>
              <a:spcBef>
                <a:spcPts val="900"/>
              </a:spcBef>
            </a:pPr>
            <a:r>
              <a:rPr lang="en-US" sz="2800" dirty="0">
                <a:latin typeface="Avenir Book"/>
                <a:cs typeface="Avenir Book"/>
              </a:rPr>
              <a:t>Amlodipine</a:t>
            </a:r>
          </a:p>
          <a:p>
            <a:pPr lvl="1">
              <a:spcBef>
                <a:spcPts val="900"/>
              </a:spcBef>
            </a:pPr>
            <a:r>
              <a:rPr lang="en-US" sz="2400" dirty="0">
                <a:latin typeface="Avenir Book"/>
                <a:cs typeface="Avenir Book"/>
              </a:rPr>
              <a:t>Calcium channel blocker (CCB)</a:t>
            </a:r>
          </a:p>
          <a:p>
            <a:pPr lvl="1">
              <a:spcBef>
                <a:spcPts val="900"/>
              </a:spcBef>
            </a:pPr>
            <a:r>
              <a:rPr lang="en-US" sz="2400" dirty="0">
                <a:latin typeface="Avenir Book"/>
                <a:cs typeface="Avenir Book"/>
              </a:rPr>
              <a:t>Available as generic</a:t>
            </a:r>
          </a:p>
          <a:p>
            <a:pPr lvl="1">
              <a:spcBef>
                <a:spcPts val="900"/>
              </a:spcBef>
            </a:pPr>
            <a:r>
              <a:rPr lang="en-US" sz="2400" dirty="0">
                <a:latin typeface="Avenir Book"/>
                <a:cs typeface="Avenir Book"/>
              </a:rPr>
              <a:t>Widely available in LMICs</a:t>
            </a:r>
          </a:p>
          <a:p>
            <a:pPr>
              <a:spcBef>
                <a:spcPts val="900"/>
              </a:spcBef>
            </a:pPr>
            <a:r>
              <a:rPr lang="en-US" sz="2800" dirty="0">
                <a:latin typeface="Avenir Book"/>
                <a:cs typeface="Avenir Book"/>
              </a:rPr>
              <a:t>Combination reduces incidence of pedal edema</a:t>
            </a:r>
          </a:p>
          <a:p>
            <a:pPr lvl="1">
              <a:spcBef>
                <a:spcPts val="900"/>
              </a:spcBef>
            </a:pPr>
            <a:r>
              <a:rPr lang="en-US" sz="2400" dirty="0">
                <a:latin typeface="Avenir Book"/>
                <a:cs typeface="Avenir Book"/>
              </a:rPr>
              <a:t>Most common amlodipine associated adverse event</a:t>
            </a:r>
          </a:p>
        </p:txBody>
      </p:sp>
      <p:sp>
        <p:nvSpPr>
          <p:cNvPr id="5" name="TextBox 4">
            <a:extLst>
              <a:ext uri="{FF2B5EF4-FFF2-40B4-BE49-F238E27FC236}">
                <a16:creationId xmlns:a16="http://schemas.microsoft.com/office/drawing/2014/main" id="{6650BCCE-AF03-894D-9073-BB7AFE0773D6}"/>
              </a:ext>
            </a:extLst>
          </p:cNvPr>
          <p:cNvSpPr txBox="1"/>
          <p:nvPr/>
        </p:nvSpPr>
        <p:spPr>
          <a:xfrm>
            <a:off x="444500" y="6234550"/>
            <a:ext cx="8283864" cy="428451"/>
          </a:xfrm>
          <a:prstGeom prst="rect">
            <a:avLst/>
          </a:prstGeom>
          <a:noFill/>
        </p:spPr>
        <p:txBody>
          <a:bodyPr wrap="square" rtlCol="0">
            <a:spAutoFit/>
          </a:bodyPr>
          <a:lstStyle/>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26065409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17155"/>
            <a:ext cx="9144000" cy="863600"/>
          </a:xfrm>
        </p:spPr>
        <p:txBody>
          <a:bodyPr>
            <a:normAutofit/>
          </a:bodyPr>
          <a:lstStyle/>
          <a:p>
            <a:r>
              <a:rPr lang="en-US" dirty="0">
                <a:latin typeface="Avenir Black"/>
                <a:cs typeface="Avenir Black"/>
              </a:rPr>
              <a:t>Telmisartan + Amlodipine FDC</a:t>
            </a:r>
          </a:p>
        </p:txBody>
      </p:sp>
      <p:sp>
        <p:nvSpPr>
          <p:cNvPr id="6" name="Content Placeholder 2"/>
          <p:cNvSpPr>
            <a:spLocks noGrp="1"/>
          </p:cNvSpPr>
          <p:nvPr>
            <p:ph idx="1"/>
          </p:nvPr>
        </p:nvSpPr>
        <p:spPr>
          <a:xfrm>
            <a:off x="464116" y="2586936"/>
            <a:ext cx="6131798" cy="365679"/>
          </a:xfrm>
        </p:spPr>
        <p:txBody>
          <a:bodyPr/>
          <a:lstStyle/>
          <a:p>
            <a:pPr marL="0" indent="0">
              <a:buNone/>
            </a:pPr>
            <a:r>
              <a:rPr lang="en-US" sz="2400" b="1" dirty="0">
                <a:latin typeface="Avenir Book"/>
                <a:cs typeface="Avenir Book"/>
              </a:rPr>
              <a:t>Vs Placebo:</a:t>
            </a:r>
          </a:p>
        </p:txBody>
      </p:sp>
      <p:pic>
        <p:nvPicPr>
          <p:cNvPr id="7" name="Picture 6"/>
          <p:cNvPicPr>
            <a:picLocks noChangeAspect="1"/>
          </p:cNvPicPr>
          <p:nvPr/>
        </p:nvPicPr>
        <p:blipFill>
          <a:blip r:embed="rId3"/>
          <a:stretch>
            <a:fillRect/>
          </a:stretch>
        </p:blipFill>
        <p:spPr>
          <a:xfrm>
            <a:off x="2471737" y="1636113"/>
            <a:ext cx="6096000" cy="2407663"/>
          </a:xfrm>
          <a:prstGeom prst="rect">
            <a:avLst/>
          </a:prstGeom>
        </p:spPr>
      </p:pic>
      <p:sp>
        <p:nvSpPr>
          <p:cNvPr id="8" name="Content Placeholder 2"/>
          <p:cNvSpPr txBox="1">
            <a:spLocks/>
          </p:cNvSpPr>
          <p:nvPr/>
        </p:nvSpPr>
        <p:spPr>
          <a:xfrm>
            <a:off x="464116" y="5034618"/>
            <a:ext cx="6131798" cy="36567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latin typeface="Avenir Book"/>
                <a:cs typeface="Avenir Book"/>
              </a:rPr>
              <a:t>Vs Mono:</a:t>
            </a:r>
            <a:endParaRPr lang="en-US" sz="2400" b="1" baseline="30000" dirty="0">
              <a:latin typeface="Avenir Book"/>
              <a:cs typeface="Avenir Book"/>
            </a:endParaRPr>
          </a:p>
        </p:txBody>
      </p:sp>
      <p:pic>
        <p:nvPicPr>
          <p:cNvPr id="9" name="Picture 8"/>
          <p:cNvPicPr>
            <a:picLocks noChangeAspect="1"/>
          </p:cNvPicPr>
          <p:nvPr/>
        </p:nvPicPr>
        <p:blipFill>
          <a:blip r:embed="rId4"/>
          <a:stretch>
            <a:fillRect/>
          </a:stretch>
        </p:blipFill>
        <p:spPr>
          <a:xfrm>
            <a:off x="2461340" y="4072415"/>
            <a:ext cx="6131797" cy="2646354"/>
          </a:xfrm>
          <a:prstGeom prst="rect">
            <a:avLst/>
          </a:prstGeom>
        </p:spPr>
      </p:pic>
    </p:spTree>
    <p:extLst>
      <p:ext uri="{BB962C8B-B14F-4D97-AF65-F5344CB8AC3E}">
        <p14:creationId xmlns:p14="http://schemas.microsoft.com/office/powerpoint/2010/main" val="5720694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1104" y="1499616"/>
            <a:ext cx="8266176" cy="4413504"/>
          </a:xfrm>
        </p:spPr>
        <p:txBody>
          <a:bodyPr/>
          <a:lstStyle/>
          <a:p>
            <a:pPr>
              <a:lnSpc>
                <a:spcPct val="90000"/>
              </a:lnSpc>
            </a:pPr>
            <a:r>
              <a:rPr lang="en-US" sz="2800" dirty="0">
                <a:latin typeface="Avenir Roman" panose="02000503020000020003" pitchFamily="2" charset="0"/>
              </a:rPr>
              <a:t>WHO Essential Medicines List &amp; Why It Matters</a:t>
            </a:r>
          </a:p>
          <a:p>
            <a:pPr>
              <a:lnSpc>
                <a:spcPct val="90000"/>
              </a:lnSpc>
            </a:pPr>
            <a:r>
              <a:rPr lang="en-US" sz="2800" dirty="0">
                <a:latin typeface="Avenir Roman" panose="02000503020000020003" pitchFamily="2" charset="0"/>
              </a:rPr>
              <a:t>Global Burden of Hypertension &amp; Key Gaps</a:t>
            </a:r>
          </a:p>
          <a:p>
            <a:pPr>
              <a:lnSpc>
                <a:spcPct val="90000"/>
              </a:lnSpc>
            </a:pPr>
            <a:r>
              <a:rPr lang="en-US" sz="2800" dirty="0">
                <a:latin typeface="Avenir Roman" panose="02000503020000020003" pitchFamily="2" charset="0"/>
              </a:rPr>
              <a:t>Rationale for Fixed Dose Combinations (FDC) for Hypertension as an Essential Medicine</a:t>
            </a:r>
          </a:p>
          <a:p>
            <a:pPr lvl="1">
              <a:lnSpc>
                <a:spcPct val="90000"/>
              </a:lnSpc>
            </a:pPr>
            <a:r>
              <a:rPr lang="en-US" dirty="0">
                <a:latin typeface="Avenir Roman" panose="02000503020000020003" pitchFamily="2" charset="0"/>
              </a:rPr>
              <a:t>Guidelines</a:t>
            </a:r>
          </a:p>
          <a:p>
            <a:pPr lvl="1">
              <a:lnSpc>
                <a:spcPct val="90000"/>
              </a:lnSpc>
            </a:pPr>
            <a:r>
              <a:rPr lang="en-US" dirty="0">
                <a:latin typeface="Avenir Roman" panose="02000503020000020003" pitchFamily="2" charset="0"/>
              </a:rPr>
              <a:t>Efficacy </a:t>
            </a:r>
          </a:p>
          <a:p>
            <a:pPr lvl="1">
              <a:lnSpc>
                <a:spcPct val="90000"/>
              </a:lnSpc>
            </a:pPr>
            <a:r>
              <a:rPr lang="en-US" dirty="0">
                <a:latin typeface="Avenir Roman" panose="02000503020000020003" pitchFamily="2" charset="0"/>
              </a:rPr>
              <a:t>Cost</a:t>
            </a:r>
          </a:p>
          <a:p>
            <a:pPr>
              <a:lnSpc>
                <a:spcPct val="90000"/>
              </a:lnSpc>
            </a:pPr>
            <a:r>
              <a:rPr lang="en-US" sz="2800" dirty="0">
                <a:latin typeface="Avenir Roman" panose="02000503020000020003" pitchFamily="2" charset="0"/>
              </a:rPr>
              <a:t>Resources</a:t>
            </a:r>
          </a:p>
        </p:txBody>
      </p:sp>
      <p:sp>
        <p:nvSpPr>
          <p:cNvPr id="6" name="Title 1"/>
          <p:cNvSpPr>
            <a:spLocks noGrp="1"/>
          </p:cNvSpPr>
          <p:nvPr>
            <p:ph type="title"/>
          </p:nvPr>
        </p:nvSpPr>
        <p:spPr>
          <a:xfrm>
            <a:off x="0" y="414528"/>
            <a:ext cx="9144000" cy="863600"/>
          </a:xfrm>
        </p:spPr>
        <p:txBody>
          <a:bodyPr/>
          <a:lstStyle/>
          <a:p>
            <a:r>
              <a:rPr lang="en-US" dirty="0">
                <a:latin typeface="Avenir Black"/>
                <a:cs typeface="Avenir Black"/>
              </a:rPr>
              <a:t>Outline</a:t>
            </a:r>
          </a:p>
        </p:txBody>
      </p:sp>
    </p:spTree>
    <p:extLst>
      <p:ext uri="{BB962C8B-B14F-4D97-AF65-F5344CB8AC3E}">
        <p14:creationId xmlns:p14="http://schemas.microsoft.com/office/powerpoint/2010/main" val="28456221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57200"/>
            <a:ext cx="9144000" cy="863600"/>
          </a:xfrm>
        </p:spPr>
        <p:txBody>
          <a:bodyPr/>
          <a:lstStyle/>
          <a:p>
            <a:r>
              <a:rPr lang="en-US" dirty="0">
                <a:latin typeface="Avenir Black"/>
                <a:cs typeface="Avenir Black"/>
              </a:rPr>
              <a:t>Cost: Global Analysis </a:t>
            </a:r>
            <a:r>
              <a:rPr lang="mr-IN" dirty="0">
                <a:latin typeface="Avenir Black"/>
                <a:cs typeface="Avenir Black"/>
              </a:rPr>
              <a:t>–</a:t>
            </a:r>
            <a:r>
              <a:rPr lang="en-US" dirty="0">
                <a:latin typeface="Avenir Black"/>
                <a:cs typeface="Avenir Black"/>
              </a:rPr>
              <a:t> </a:t>
            </a:r>
            <a:br>
              <a:rPr lang="en-US" dirty="0">
                <a:latin typeface="Avenir Black"/>
                <a:cs typeface="Avenir Black"/>
              </a:rPr>
            </a:br>
            <a:r>
              <a:rPr lang="en-US" dirty="0">
                <a:latin typeface="Avenir Black"/>
                <a:cs typeface="Avenir Black"/>
              </a:rPr>
              <a:t>ARB + CCB FDC (Quintiles IMS)</a:t>
            </a:r>
            <a:endParaRPr lang="en-US" baseline="30000" dirty="0">
              <a:latin typeface="Avenir Black"/>
              <a:cs typeface="Avenir Black"/>
            </a:endParaRPr>
          </a:p>
        </p:txBody>
      </p:sp>
      <p:pic>
        <p:nvPicPr>
          <p:cNvPr id="7" name="Picture 6"/>
          <p:cNvPicPr>
            <a:picLocks noChangeAspect="1"/>
          </p:cNvPicPr>
          <p:nvPr/>
        </p:nvPicPr>
        <p:blipFill>
          <a:blip r:embed="rId3"/>
          <a:stretch>
            <a:fillRect/>
          </a:stretch>
        </p:blipFill>
        <p:spPr>
          <a:xfrm>
            <a:off x="940686" y="1624084"/>
            <a:ext cx="7262628" cy="2799903"/>
          </a:xfrm>
          <a:prstGeom prst="rect">
            <a:avLst/>
          </a:prstGeom>
        </p:spPr>
      </p:pic>
      <p:pic>
        <p:nvPicPr>
          <p:cNvPr id="8" name="Picture 7"/>
          <p:cNvPicPr>
            <a:picLocks noChangeAspect="1"/>
          </p:cNvPicPr>
          <p:nvPr/>
        </p:nvPicPr>
        <p:blipFill>
          <a:blip r:embed="rId4"/>
          <a:stretch>
            <a:fillRect/>
          </a:stretch>
        </p:blipFill>
        <p:spPr>
          <a:xfrm>
            <a:off x="940611" y="4399603"/>
            <a:ext cx="7262703" cy="1812615"/>
          </a:xfrm>
          <a:prstGeom prst="rect">
            <a:avLst/>
          </a:prstGeom>
        </p:spPr>
      </p:pic>
      <p:sp>
        <p:nvSpPr>
          <p:cNvPr id="2" name="Left Arrow 1">
            <a:extLst>
              <a:ext uri="{FF2B5EF4-FFF2-40B4-BE49-F238E27FC236}">
                <a16:creationId xmlns:a16="http://schemas.microsoft.com/office/drawing/2014/main" id="{386983FB-CC2D-0849-8AF5-22530ADA07A8}"/>
              </a:ext>
            </a:extLst>
          </p:cNvPr>
          <p:cNvSpPr/>
          <p:nvPr/>
        </p:nvSpPr>
        <p:spPr>
          <a:xfrm>
            <a:off x="8134354" y="5463426"/>
            <a:ext cx="424542" cy="300555"/>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6" name="Left Arrow 5">
            <a:extLst>
              <a:ext uri="{FF2B5EF4-FFF2-40B4-BE49-F238E27FC236}">
                <a16:creationId xmlns:a16="http://schemas.microsoft.com/office/drawing/2014/main" id="{BF58F25B-F8AA-774F-B2A1-2AD3C710863F}"/>
              </a:ext>
            </a:extLst>
          </p:cNvPr>
          <p:cNvSpPr/>
          <p:nvPr/>
        </p:nvSpPr>
        <p:spPr>
          <a:xfrm>
            <a:off x="8117267" y="4123432"/>
            <a:ext cx="424542" cy="300555"/>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TextBox 8">
            <a:extLst>
              <a:ext uri="{FF2B5EF4-FFF2-40B4-BE49-F238E27FC236}">
                <a16:creationId xmlns:a16="http://schemas.microsoft.com/office/drawing/2014/main" id="{4C47347A-F8FA-8C45-8AFD-9F82F5EDDB09}"/>
              </a:ext>
            </a:extLst>
          </p:cNvPr>
          <p:cNvSpPr txBox="1"/>
          <p:nvPr/>
        </p:nvSpPr>
        <p:spPr>
          <a:xfrm>
            <a:off x="444500" y="6377053"/>
            <a:ext cx="8283864" cy="428451"/>
          </a:xfrm>
          <a:prstGeom prst="rect">
            <a:avLst/>
          </a:prstGeom>
          <a:noFill/>
        </p:spPr>
        <p:txBody>
          <a:bodyPr wrap="square" rtlCol="0">
            <a:spAutoFit/>
          </a:bodyPr>
          <a:lstStyle/>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21833257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29184"/>
            <a:ext cx="9144000" cy="1328057"/>
          </a:xfrm>
        </p:spPr>
        <p:txBody>
          <a:bodyPr>
            <a:noAutofit/>
          </a:bodyPr>
          <a:lstStyle/>
          <a:p>
            <a:r>
              <a:rPr lang="en-US" dirty="0">
                <a:latin typeface="Avenir Black"/>
                <a:cs typeface="Avenir Black"/>
              </a:rPr>
              <a:t>Cost of FDC Is Similar to or Lower than Cost of Monotherapy with Constituent Pills (India)</a:t>
            </a:r>
            <a:endParaRPr lang="en-US" baseline="30000" dirty="0">
              <a:latin typeface="Avenir Black"/>
              <a:cs typeface="Avenir Black"/>
            </a:endParaRPr>
          </a:p>
        </p:txBody>
      </p:sp>
      <p:pic>
        <p:nvPicPr>
          <p:cNvPr id="6" name="Picture 5"/>
          <p:cNvPicPr>
            <a:picLocks noChangeAspect="1"/>
          </p:cNvPicPr>
          <p:nvPr/>
        </p:nvPicPr>
        <p:blipFill>
          <a:blip r:embed="rId3"/>
          <a:stretch>
            <a:fillRect/>
          </a:stretch>
        </p:blipFill>
        <p:spPr>
          <a:xfrm>
            <a:off x="1468107" y="1864109"/>
            <a:ext cx="6257031" cy="4417938"/>
          </a:xfrm>
          <a:prstGeom prst="rect">
            <a:avLst/>
          </a:prstGeom>
        </p:spPr>
      </p:pic>
      <p:sp>
        <p:nvSpPr>
          <p:cNvPr id="5" name="TextBox 4">
            <a:extLst>
              <a:ext uri="{FF2B5EF4-FFF2-40B4-BE49-F238E27FC236}">
                <a16:creationId xmlns:a16="http://schemas.microsoft.com/office/drawing/2014/main" id="{5137284E-E774-E54E-A8CE-477837E251F0}"/>
              </a:ext>
            </a:extLst>
          </p:cNvPr>
          <p:cNvSpPr txBox="1"/>
          <p:nvPr/>
        </p:nvSpPr>
        <p:spPr>
          <a:xfrm>
            <a:off x="444500" y="6388929"/>
            <a:ext cx="8283864" cy="428451"/>
          </a:xfrm>
          <a:prstGeom prst="rect">
            <a:avLst/>
          </a:prstGeom>
          <a:noFill/>
        </p:spPr>
        <p:txBody>
          <a:bodyPr wrap="square" rtlCol="0">
            <a:spAutoFit/>
          </a:bodyPr>
          <a:lstStyle/>
          <a:p>
            <a:pPr>
              <a:lnSpc>
                <a:spcPct val="90000"/>
              </a:lnSpc>
            </a:pPr>
            <a:r>
              <a:rPr lang="en-US" sz="1200" i="1" dirty="0">
                <a:latin typeface="Avenir Book"/>
                <a:cs typeface="Avenir Book"/>
              </a:rPr>
              <a:t>Salam A, </a:t>
            </a:r>
            <a:r>
              <a:rPr lang="en-US" sz="1200" i="1" dirty="0" err="1">
                <a:latin typeface="Avenir Book"/>
                <a:cs typeface="Avenir Book"/>
              </a:rPr>
              <a:t>Kanukula</a:t>
            </a:r>
            <a:r>
              <a:rPr lang="en-US" sz="1200" i="1" dirty="0">
                <a:latin typeface="Avenir Book"/>
                <a:cs typeface="Avenir Book"/>
              </a:rPr>
              <a:t> R, </a:t>
            </a:r>
            <a:r>
              <a:rPr lang="en-US" sz="1200" i="1" dirty="0" err="1">
                <a:latin typeface="Avenir Book"/>
                <a:cs typeface="Avenir Book"/>
              </a:rPr>
              <a:t>Esam</a:t>
            </a:r>
            <a:r>
              <a:rPr lang="en-US" sz="1200" i="1" dirty="0">
                <a:latin typeface="Avenir Book"/>
                <a:cs typeface="Avenir Book"/>
              </a:rPr>
              <a:t> H, et al. An application to include blood pressure lowering drug fixed dose combinations to the model essential medicines list for the treatment of essential hypertension in adults.</a:t>
            </a:r>
          </a:p>
        </p:txBody>
      </p:sp>
    </p:spTree>
    <p:extLst>
      <p:ext uri="{BB962C8B-B14F-4D97-AF65-F5344CB8AC3E}">
        <p14:creationId xmlns:p14="http://schemas.microsoft.com/office/powerpoint/2010/main" val="21833257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1" y="2012986"/>
            <a:ext cx="8271163" cy="3912801"/>
          </a:xfrm>
        </p:spPr>
        <p:txBody>
          <a:bodyPr/>
          <a:lstStyle/>
          <a:p>
            <a:pPr>
              <a:spcBef>
                <a:spcPts val="1800"/>
              </a:spcBef>
            </a:pPr>
            <a:r>
              <a:rPr lang="en-CA" sz="2800" dirty="0">
                <a:latin typeface="Avenir Roman" panose="02000503020000020003" pitchFamily="2" charset="0"/>
              </a:rPr>
              <a:t>FDCs have been used as evergreening strategies in efforts by originator companies to reduce price erosion once a molecule comes off patent </a:t>
            </a:r>
          </a:p>
          <a:p>
            <a:pPr>
              <a:spcBef>
                <a:spcPts val="1800"/>
              </a:spcBef>
            </a:pPr>
            <a:r>
              <a:rPr lang="en-CA" sz="2800" dirty="0">
                <a:latin typeface="Avenir Roman" panose="02000503020000020003" pitchFamily="2" charset="0"/>
              </a:rPr>
              <a:t>When combinations first hit the market or are scarce, they attract a price premium</a:t>
            </a:r>
          </a:p>
          <a:p>
            <a:pPr>
              <a:spcBef>
                <a:spcPts val="1800"/>
              </a:spcBef>
            </a:pPr>
            <a:r>
              <a:rPr lang="en-CA" sz="2800" dirty="0">
                <a:latin typeface="Avenir Roman" panose="02000503020000020003" pitchFamily="2" charset="0"/>
              </a:rPr>
              <a:t>Retail drug prices need to be contextualized within the potential cost savings from improved hypertension control</a:t>
            </a:r>
          </a:p>
          <a:p>
            <a:pPr>
              <a:lnSpc>
                <a:spcPct val="90000"/>
              </a:lnSpc>
            </a:pPr>
            <a:endParaRPr lang="en-US" sz="2400" dirty="0">
              <a:latin typeface="Avenir Book"/>
              <a:cs typeface="Avenir Book"/>
            </a:endParaRPr>
          </a:p>
        </p:txBody>
      </p:sp>
      <p:sp>
        <p:nvSpPr>
          <p:cNvPr id="4" name="Title 1"/>
          <p:cNvSpPr>
            <a:spLocks noGrp="1"/>
          </p:cNvSpPr>
          <p:nvPr>
            <p:ph type="title"/>
          </p:nvPr>
        </p:nvSpPr>
        <p:spPr>
          <a:xfrm>
            <a:off x="0" y="557313"/>
            <a:ext cx="9153525" cy="863600"/>
          </a:xfrm>
        </p:spPr>
        <p:txBody>
          <a:bodyPr/>
          <a:lstStyle/>
          <a:p>
            <a:r>
              <a:rPr lang="en-US" dirty="0">
                <a:latin typeface="Avenir Black"/>
                <a:cs typeface="Avenir Black"/>
              </a:rPr>
              <a:t>Additional Cost Considerations</a:t>
            </a:r>
            <a:br>
              <a:rPr lang="en-US" dirty="0">
                <a:latin typeface="Avenir Black"/>
                <a:cs typeface="Avenir Black"/>
              </a:rPr>
            </a:br>
            <a:r>
              <a:rPr lang="en-US" dirty="0">
                <a:latin typeface="Avenir Black"/>
                <a:cs typeface="Avenir Black"/>
              </a:rPr>
              <a:t>for FDC</a:t>
            </a:r>
          </a:p>
        </p:txBody>
      </p:sp>
    </p:spTree>
    <p:extLst>
      <p:ext uri="{BB962C8B-B14F-4D97-AF65-F5344CB8AC3E}">
        <p14:creationId xmlns:p14="http://schemas.microsoft.com/office/powerpoint/2010/main" val="21833257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5174"/>
            <a:ext cx="9144000" cy="1125826"/>
          </a:xfrm>
        </p:spPr>
        <p:txBody>
          <a:bodyPr/>
          <a:lstStyle/>
          <a:p>
            <a:pPr algn="ctr"/>
            <a:r>
              <a:rPr lang="en-US" dirty="0">
                <a:latin typeface="Avenir Black"/>
                <a:cs typeface="Avenir Black"/>
              </a:rPr>
              <a:t>FDCs Improve Every Key Component of Hypertension Control</a:t>
            </a:r>
          </a:p>
        </p:txBody>
      </p:sp>
      <p:sp>
        <p:nvSpPr>
          <p:cNvPr id="30" name="TextBox 29">
            <a:extLst>
              <a:ext uri="{FF2B5EF4-FFF2-40B4-BE49-F238E27FC236}">
                <a16:creationId xmlns:a16="http://schemas.microsoft.com/office/drawing/2014/main" id="{48F2D2D5-6A01-5849-B7ED-6A7869A824B9}"/>
              </a:ext>
            </a:extLst>
          </p:cNvPr>
          <p:cNvSpPr txBox="1"/>
          <p:nvPr/>
        </p:nvSpPr>
        <p:spPr>
          <a:xfrm>
            <a:off x="71310" y="1849382"/>
            <a:ext cx="1631345" cy="374461"/>
          </a:xfrm>
          <a:prstGeom prst="rect">
            <a:avLst/>
          </a:prstGeom>
          <a:noFill/>
        </p:spPr>
        <p:txBody>
          <a:bodyPr wrap="square" rtlCol="0">
            <a:spAutoFit/>
          </a:bodyPr>
          <a:lstStyle/>
          <a:p>
            <a:pPr algn="ctr">
              <a:lnSpc>
                <a:spcPct val="90000"/>
              </a:lnSpc>
            </a:pPr>
            <a:r>
              <a:rPr lang="en-US" sz="2000" b="1" dirty="0">
                <a:solidFill>
                  <a:srgbClr val="EE6048"/>
                </a:solidFill>
                <a:latin typeface="Calibri"/>
                <a:cs typeface="Calibri"/>
              </a:rPr>
              <a:t>Protocol</a:t>
            </a:r>
          </a:p>
        </p:txBody>
      </p:sp>
      <p:sp>
        <p:nvSpPr>
          <p:cNvPr id="31" name="TextBox 30">
            <a:extLst>
              <a:ext uri="{FF2B5EF4-FFF2-40B4-BE49-F238E27FC236}">
                <a16:creationId xmlns:a16="http://schemas.microsoft.com/office/drawing/2014/main" id="{EE421BE7-7D82-DB41-9C39-2597B41971AB}"/>
              </a:ext>
            </a:extLst>
          </p:cNvPr>
          <p:cNvSpPr txBox="1"/>
          <p:nvPr/>
        </p:nvSpPr>
        <p:spPr>
          <a:xfrm>
            <a:off x="3728959" y="2740652"/>
            <a:ext cx="1586230" cy="923330"/>
          </a:xfrm>
          <a:prstGeom prst="rect">
            <a:avLst/>
          </a:prstGeom>
          <a:noFill/>
        </p:spPr>
        <p:txBody>
          <a:bodyPr wrap="square" rtlCol="0">
            <a:spAutoFit/>
          </a:bodyPr>
          <a:lstStyle/>
          <a:p>
            <a:pPr algn="ctr">
              <a:lnSpc>
                <a:spcPct val="90000"/>
              </a:lnSpc>
            </a:pPr>
            <a:r>
              <a:rPr lang="en-US" sz="2000" b="1" dirty="0">
                <a:solidFill>
                  <a:srgbClr val="EE6048"/>
                </a:solidFill>
                <a:latin typeface="Calibri"/>
                <a:cs typeface="Calibri"/>
              </a:rPr>
              <a:t>Community-Based Treatment</a:t>
            </a:r>
          </a:p>
        </p:txBody>
      </p:sp>
      <p:sp>
        <p:nvSpPr>
          <p:cNvPr id="32" name="TextBox 31">
            <a:extLst>
              <a:ext uri="{FF2B5EF4-FFF2-40B4-BE49-F238E27FC236}">
                <a16:creationId xmlns:a16="http://schemas.microsoft.com/office/drawing/2014/main" id="{8DFDAF78-C78E-7445-8159-4588C5B809A3}"/>
              </a:ext>
            </a:extLst>
          </p:cNvPr>
          <p:cNvSpPr txBox="1"/>
          <p:nvPr/>
        </p:nvSpPr>
        <p:spPr>
          <a:xfrm>
            <a:off x="1811874" y="2347143"/>
            <a:ext cx="1758732" cy="646331"/>
          </a:xfrm>
          <a:prstGeom prst="rect">
            <a:avLst/>
          </a:prstGeom>
          <a:noFill/>
        </p:spPr>
        <p:txBody>
          <a:bodyPr wrap="square" rtlCol="0">
            <a:spAutoFit/>
          </a:bodyPr>
          <a:lstStyle/>
          <a:p>
            <a:pPr algn="ctr">
              <a:lnSpc>
                <a:spcPct val="90000"/>
              </a:lnSpc>
            </a:pPr>
            <a:r>
              <a:rPr lang="en-US" sz="2000" b="1" dirty="0">
                <a:solidFill>
                  <a:srgbClr val="EE6048"/>
                </a:solidFill>
                <a:latin typeface="Calibri"/>
                <a:cs typeface="Calibri"/>
              </a:rPr>
              <a:t>Medication Supply</a:t>
            </a:r>
          </a:p>
        </p:txBody>
      </p:sp>
      <p:sp>
        <p:nvSpPr>
          <p:cNvPr id="33" name="TextBox 32">
            <a:extLst>
              <a:ext uri="{FF2B5EF4-FFF2-40B4-BE49-F238E27FC236}">
                <a16:creationId xmlns:a16="http://schemas.microsoft.com/office/drawing/2014/main" id="{9C43EF39-C947-F04C-AAA8-489ACC23F8FB}"/>
              </a:ext>
            </a:extLst>
          </p:cNvPr>
          <p:cNvSpPr txBox="1"/>
          <p:nvPr/>
        </p:nvSpPr>
        <p:spPr>
          <a:xfrm>
            <a:off x="5616302" y="3048286"/>
            <a:ext cx="1364054" cy="923330"/>
          </a:xfrm>
          <a:prstGeom prst="rect">
            <a:avLst/>
          </a:prstGeom>
          <a:noFill/>
        </p:spPr>
        <p:txBody>
          <a:bodyPr wrap="square" rtlCol="0">
            <a:spAutoFit/>
          </a:bodyPr>
          <a:lstStyle/>
          <a:p>
            <a:pPr algn="ctr">
              <a:lnSpc>
                <a:spcPct val="90000"/>
              </a:lnSpc>
            </a:pPr>
            <a:r>
              <a:rPr lang="en-US" sz="2000" b="1" dirty="0">
                <a:solidFill>
                  <a:srgbClr val="EE6048"/>
                </a:solidFill>
                <a:latin typeface="Calibri"/>
                <a:cs typeface="Calibri"/>
              </a:rPr>
              <a:t>Patient-Centered Care</a:t>
            </a:r>
          </a:p>
        </p:txBody>
      </p:sp>
      <p:sp>
        <p:nvSpPr>
          <p:cNvPr id="34" name="TextBox 33">
            <a:extLst>
              <a:ext uri="{FF2B5EF4-FFF2-40B4-BE49-F238E27FC236}">
                <a16:creationId xmlns:a16="http://schemas.microsoft.com/office/drawing/2014/main" id="{802DC8D4-43DD-2043-A60D-CFC93A57C305}"/>
              </a:ext>
            </a:extLst>
          </p:cNvPr>
          <p:cNvSpPr txBox="1"/>
          <p:nvPr/>
        </p:nvSpPr>
        <p:spPr>
          <a:xfrm>
            <a:off x="7399687" y="3567572"/>
            <a:ext cx="1463254" cy="651460"/>
          </a:xfrm>
          <a:prstGeom prst="rect">
            <a:avLst/>
          </a:prstGeom>
          <a:noFill/>
        </p:spPr>
        <p:txBody>
          <a:bodyPr wrap="square" rtlCol="0">
            <a:spAutoFit/>
          </a:bodyPr>
          <a:lstStyle/>
          <a:p>
            <a:pPr algn="ctr">
              <a:lnSpc>
                <a:spcPct val="90000"/>
              </a:lnSpc>
            </a:pPr>
            <a:r>
              <a:rPr lang="en-US" sz="2000" b="1" dirty="0">
                <a:solidFill>
                  <a:srgbClr val="EE6048"/>
                </a:solidFill>
                <a:latin typeface="Calibri"/>
                <a:cs typeface="Calibri"/>
              </a:rPr>
              <a:t>Information</a:t>
            </a:r>
          </a:p>
          <a:p>
            <a:pPr algn="ctr">
              <a:lnSpc>
                <a:spcPct val="90000"/>
              </a:lnSpc>
            </a:pPr>
            <a:r>
              <a:rPr lang="en-US" sz="2000" b="1" dirty="0">
                <a:solidFill>
                  <a:srgbClr val="EE6048"/>
                </a:solidFill>
                <a:latin typeface="Calibri"/>
                <a:cs typeface="Calibri"/>
              </a:rPr>
              <a:t>Systems</a:t>
            </a:r>
          </a:p>
        </p:txBody>
      </p:sp>
      <p:pic>
        <p:nvPicPr>
          <p:cNvPr id="35" name="Picture 34" descr="download-1.jpg">
            <a:extLst>
              <a:ext uri="{FF2B5EF4-FFF2-40B4-BE49-F238E27FC236}">
                <a16:creationId xmlns:a16="http://schemas.microsoft.com/office/drawing/2014/main" id="{FCAD69EA-34F3-634A-B09C-EB40D68128B7}"/>
              </a:ext>
            </a:extLst>
          </p:cNvPr>
          <p:cNvPicPr>
            <a:picLocks noChangeAspect="1"/>
          </p:cNvPicPr>
          <p:nvPr/>
        </p:nvPicPr>
        <p:blipFill>
          <a:blip r:embed="rId2"/>
          <a:stretch>
            <a:fillRect/>
          </a:stretch>
        </p:blipFill>
        <p:spPr>
          <a:xfrm>
            <a:off x="274953" y="2184438"/>
            <a:ext cx="1224061" cy="1224061"/>
          </a:xfrm>
          <a:prstGeom prst="rect">
            <a:avLst/>
          </a:prstGeom>
        </p:spPr>
      </p:pic>
      <p:grpSp>
        <p:nvGrpSpPr>
          <p:cNvPr id="36" name="Group 35">
            <a:extLst>
              <a:ext uri="{FF2B5EF4-FFF2-40B4-BE49-F238E27FC236}">
                <a16:creationId xmlns:a16="http://schemas.microsoft.com/office/drawing/2014/main" id="{67E73FF3-7AD2-6244-8153-A2F76F726096}"/>
              </a:ext>
            </a:extLst>
          </p:cNvPr>
          <p:cNvGrpSpPr/>
          <p:nvPr/>
        </p:nvGrpSpPr>
        <p:grpSpPr>
          <a:xfrm>
            <a:off x="2001286" y="3173070"/>
            <a:ext cx="1427829" cy="1191666"/>
            <a:chOff x="4725490" y="3422671"/>
            <a:chExt cx="2320466" cy="1936659"/>
          </a:xfrm>
        </p:grpSpPr>
        <p:pic>
          <p:nvPicPr>
            <p:cNvPr id="37" name="Picture 36">
              <a:extLst>
                <a:ext uri="{FF2B5EF4-FFF2-40B4-BE49-F238E27FC236}">
                  <a16:creationId xmlns:a16="http://schemas.microsoft.com/office/drawing/2014/main" id="{53CF2C75-9326-3C41-B40F-CDBC163088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81" r="2473"/>
            <a:stretch/>
          </p:blipFill>
          <p:spPr>
            <a:xfrm>
              <a:off x="4725490" y="3422671"/>
              <a:ext cx="2309189" cy="1466707"/>
            </a:xfrm>
            <a:prstGeom prst="rect">
              <a:avLst/>
            </a:prstGeom>
            <a:ln>
              <a:noFill/>
            </a:ln>
          </p:spPr>
        </p:pic>
        <p:pic>
          <p:nvPicPr>
            <p:cNvPr id="38" name="Picture 37" descr="bottles no pills.png">
              <a:extLst>
                <a:ext uri="{FF2B5EF4-FFF2-40B4-BE49-F238E27FC236}">
                  <a16:creationId xmlns:a16="http://schemas.microsoft.com/office/drawing/2014/main" id="{9E092877-CE17-BE48-9DC3-5552357412AC}"/>
                </a:ext>
              </a:extLst>
            </p:cNvPr>
            <p:cNvPicPr>
              <a:picLocks noChangeAspect="1"/>
            </p:cNvPicPr>
            <p:nvPr/>
          </p:nvPicPr>
          <p:blipFill>
            <a:blip r:embed="rId4"/>
            <a:srcRect r="16981" b="5455"/>
            <a:stretch>
              <a:fillRect/>
            </a:stretch>
          </p:blipFill>
          <p:spPr>
            <a:xfrm>
              <a:off x="5605465" y="3657600"/>
              <a:ext cx="1440491" cy="1701730"/>
            </a:xfrm>
            <a:prstGeom prst="rect">
              <a:avLst/>
            </a:prstGeom>
          </p:spPr>
        </p:pic>
      </p:grpSp>
      <p:pic>
        <p:nvPicPr>
          <p:cNvPr id="42" name="Picture 41" descr="165762587-1.jpg">
            <a:extLst>
              <a:ext uri="{FF2B5EF4-FFF2-40B4-BE49-F238E27FC236}">
                <a16:creationId xmlns:a16="http://schemas.microsoft.com/office/drawing/2014/main" id="{DBEDB278-764E-1C4F-AD38-58890A3E5B7D}"/>
              </a:ext>
            </a:extLst>
          </p:cNvPr>
          <p:cNvPicPr>
            <a:picLocks noChangeAspect="1"/>
          </p:cNvPicPr>
          <p:nvPr/>
        </p:nvPicPr>
        <p:blipFill>
          <a:blip r:embed="rId5"/>
          <a:srcRect l="3478" t="3478" b="10435"/>
          <a:stretch>
            <a:fillRect/>
          </a:stretch>
        </p:blipFill>
        <p:spPr>
          <a:xfrm>
            <a:off x="3879497" y="3671705"/>
            <a:ext cx="1276803" cy="1138773"/>
          </a:xfrm>
          <a:prstGeom prst="rect">
            <a:avLst/>
          </a:prstGeom>
          <a:effectLst>
            <a:glow rad="38100">
              <a:srgbClr val="0000FF">
                <a:alpha val="34000"/>
              </a:srgbClr>
            </a:glow>
            <a:outerShdw blurRad="50800" dist="38100" dir="2700000" algn="tl" rotWithShape="0">
              <a:srgbClr val="000000">
                <a:alpha val="43000"/>
              </a:srgbClr>
            </a:outerShdw>
            <a:softEdge rad="25400"/>
          </a:effectLst>
        </p:spPr>
      </p:pic>
      <p:pic>
        <p:nvPicPr>
          <p:cNvPr id="43" name="Picture 42" descr="digital-electronic-blood-pressure-monitor-and-hand-vector-12346383.jpg">
            <a:extLst>
              <a:ext uri="{FF2B5EF4-FFF2-40B4-BE49-F238E27FC236}">
                <a16:creationId xmlns:a16="http://schemas.microsoft.com/office/drawing/2014/main" id="{42447BED-18ED-9D4A-AE45-3791F93CE414}"/>
              </a:ext>
            </a:extLst>
          </p:cNvPr>
          <p:cNvPicPr>
            <a:picLocks noChangeAspect="1"/>
          </p:cNvPicPr>
          <p:nvPr/>
        </p:nvPicPr>
        <p:blipFill>
          <a:blip r:embed="rId6"/>
          <a:srcRect l="1513" t="4320" r="1513" b="4320"/>
          <a:stretch>
            <a:fillRect/>
          </a:stretch>
        </p:blipFill>
        <p:spPr>
          <a:xfrm>
            <a:off x="5611548" y="3908812"/>
            <a:ext cx="1364054" cy="1271606"/>
          </a:xfrm>
          <a:prstGeom prst="rect">
            <a:avLst/>
          </a:prstGeom>
          <a:effectLst>
            <a:outerShdw blurRad="50800" dist="38100" dir="2700000" algn="tl" rotWithShape="0">
              <a:prstClr val="black">
                <a:alpha val="40000"/>
              </a:prstClr>
            </a:outerShdw>
          </a:effectLst>
        </p:spPr>
      </p:pic>
      <p:graphicFrame>
        <p:nvGraphicFramePr>
          <p:cNvPr id="44" name="Content Placeholder 15">
            <a:extLst>
              <a:ext uri="{FF2B5EF4-FFF2-40B4-BE49-F238E27FC236}">
                <a16:creationId xmlns:a16="http://schemas.microsoft.com/office/drawing/2014/main" id="{80D1AEE7-6CBA-7B4D-945A-0131A46EE7DE}"/>
              </a:ext>
            </a:extLst>
          </p:cNvPr>
          <p:cNvGraphicFramePr>
            <a:graphicFrameLocks/>
          </p:cNvGraphicFramePr>
          <p:nvPr>
            <p:extLst>
              <p:ext uri="{D42A27DB-BD31-4B8C-83A1-F6EECF244321}">
                <p14:modId xmlns:p14="http://schemas.microsoft.com/office/powerpoint/2010/main" val="2049156840"/>
              </p:ext>
            </p:extLst>
          </p:nvPr>
        </p:nvGraphicFramePr>
        <p:xfrm>
          <a:off x="7389224" y="4219032"/>
          <a:ext cx="1479820" cy="1288169"/>
        </p:xfrm>
        <a:graphic>
          <a:graphicData uri="http://schemas.openxmlformats.org/drawingml/2006/chart">
            <c:chart xmlns:c="http://schemas.openxmlformats.org/drawingml/2006/chart" xmlns:r="http://schemas.openxmlformats.org/officeDocument/2006/relationships" r:id="rId7"/>
          </a:graphicData>
        </a:graphic>
      </p:graphicFrame>
      <p:sp>
        <p:nvSpPr>
          <p:cNvPr id="45" name="Rounded Rectangle 44">
            <a:extLst>
              <a:ext uri="{FF2B5EF4-FFF2-40B4-BE49-F238E27FC236}">
                <a16:creationId xmlns:a16="http://schemas.microsoft.com/office/drawing/2014/main" id="{542BF99B-2E3D-BA4C-A0C3-992D3A65D22D}"/>
              </a:ext>
            </a:extLst>
          </p:cNvPr>
          <p:cNvSpPr/>
          <p:nvPr/>
        </p:nvSpPr>
        <p:spPr>
          <a:xfrm>
            <a:off x="178515" y="1779091"/>
            <a:ext cx="1439024" cy="1884891"/>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a:extLst>
              <a:ext uri="{FF2B5EF4-FFF2-40B4-BE49-F238E27FC236}">
                <a16:creationId xmlns:a16="http://schemas.microsoft.com/office/drawing/2014/main" id="{C1A193AC-7E8B-1F40-8A81-9FF81D2BB5D6}"/>
              </a:ext>
            </a:extLst>
          </p:cNvPr>
          <p:cNvSpPr/>
          <p:nvPr/>
        </p:nvSpPr>
        <p:spPr>
          <a:xfrm>
            <a:off x="1932192" y="2211742"/>
            <a:ext cx="1502177" cy="2238338"/>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97B9ECCF-6DEF-4248-B4F5-0D53CB15648D}"/>
              </a:ext>
            </a:extLst>
          </p:cNvPr>
          <p:cNvSpPr/>
          <p:nvPr/>
        </p:nvSpPr>
        <p:spPr>
          <a:xfrm>
            <a:off x="3692353" y="2626491"/>
            <a:ext cx="1627253" cy="2328912"/>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EF722443-6CF6-0149-A7C2-488CC93E44C4}"/>
              </a:ext>
            </a:extLst>
          </p:cNvPr>
          <p:cNvSpPr/>
          <p:nvPr/>
        </p:nvSpPr>
        <p:spPr>
          <a:xfrm>
            <a:off x="5492718" y="3048286"/>
            <a:ext cx="1628775" cy="2341491"/>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4F3CF43B-0FD2-2F42-BD5F-F6079640DD68}"/>
              </a:ext>
            </a:extLst>
          </p:cNvPr>
          <p:cNvSpPr/>
          <p:nvPr/>
        </p:nvSpPr>
        <p:spPr>
          <a:xfrm>
            <a:off x="7302710" y="3447986"/>
            <a:ext cx="1652851" cy="2341491"/>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F6C9A557-84C4-B74E-A9A1-5889F198F092}"/>
              </a:ext>
            </a:extLst>
          </p:cNvPr>
          <p:cNvSpPr txBox="1"/>
          <p:nvPr/>
        </p:nvSpPr>
        <p:spPr>
          <a:xfrm>
            <a:off x="178516" y="3792323"/>
            <a:ext cx="1439024" cy="923330"/>
          </a:xfrm>
          <a:prstGeom prst="rect">
            <a:avLst/>
          </a:prstGeom>
          <a:solidFill>
            <a:srgbClr val="FFFF00"/>
          </a:solidFill>
          <a:ln w="38100">
            <a:solidFill>
              <a:schemeClr val="tx1"/>
            </a:solidFill>
          </a:ln>
        </p:spPr>
        <p:txBody>
          <a:bodyPr wrap="square" rtlCol="0">
            <a:spAutoFit/>
          </a:bodyPr>
          <a:lstStyle/>
          <a:p>
            <a:pPr algn="ctr">
              <a:lnSpc>
                <a:spcPct val="90000"/>
              </a:lnSpc>
            </a:pPr>
            <a:r>
              <a:rPr lang="en-CA" sz="2000" b="1" dirty="0"/>
              <a:t>Simpler treatment algorithm</a:t>
            </a:r>
          </a:p>
        </p:txBody>
      </p:sp>
      <p:sp>
        <p:nvSpPr>
          <p:cNvPr id="51" name="TextBox 50">
            <a:extLst>
              <a:ext uri="{FF2B5EF4-FFF2-40B4-BE49-F238E27FC236}">
                <a16:creationId xmlns:a16="http://schemas.microsoft.com/office/drawing/2014/main" id="{A7D67E72-12D4-F14D-8866-14B70EABAB6E}"/>
              </a:ext>
            </a:extLst>
          </p:cNvPr>
          <p:cNvSpPr txBox="1"/>
          <p:nvPr/>
        </p:nvSpPr>
        <p:spPr>
          <a:xfrm>
            <a:off x="3690831" y="5116126"/>
            <a:ext cx="1628775" cy="646331"/>
          </a:xfrm>
          <a:prstGeom prst="rect">
            <a:avLst/>
          </a:prstGeom>
          <a:solidFill>
            <a:srgbClr val="FFFF00"/>
          </a:solidFill>
          <a:ln w="38100">
            <a:solidFill>
              <a:schemeClr val="tx1"/>
            </a:solidFill>
          </a:ln>
        </p:spPr>
        <p:txBody>
          <a:bodyPr wrap="square" rtlCol="0">
            <a:spAutoFit/>
          </a:bodyPr>
          <a:lstStyle/>
          <a:p>
            <a:pPr algn="ctr">
              <a:lnSpc>
                <a:spcPct val="90000"/>
              </a:lnSpc>
            </a:pPr>
            <a:r>
              <a:rPr lang="en-CA" sz="2000" b="1" dirty="0"/>
              <a:t>Enhanced task sharing</a:t>
            </a:r>
          </a:p>
        </p:txBody>
      </p:sp>
      <p:sp>
        <p:nvSpPr>
          <p:cNvPr id="52" name="TextBox 51">
            <a:extLst>
              <a:ext uri="{FF2B5EF4-FFF2-40B4-BE49-F238E27FC236}">
                <a16:creationId xmlns:a16="http://schemas.microsoft.com/office/drawing/2014/main" id="{92997BB4-4644-D74E-9470-510CFDA44B82}"/>
              </a:ext>
            </a:extLst>
          </p:cNvPr>
          <p:cNvSpPr txBox="1"/>
          <p:nvPr/>
        </p:nvSpPr>
        <p:spPr>
          <a:xfrm>
            <a:off x="7302710" y="5937311"/>
            <a:ext cx="1670475" cy="646331"/>
          </a:xfrm>
          <a:prstGeom prst="rect">
            <a:avLst/>
          </a:prstGeom>
          <a:solidFill>
            <a:srgbClr val="FFFF00"/>
          </a:solidFill>
          <a:ln w="38100">
            <a:solidFill>
              <a:schemeClr val="tx1"/>
            </a:solidFill>
          </a:ln>
        </p:spPr>
        <p:txBody>
          <a:bodyPr wrap="square" rtlCol="0">
            <a:spAutoFit/>
          </a:bodyPr>
          <a:lstStyle/>
          <a:p>
            <a:pPr algn="ctr">
              <a:lnSpc>
                <a:spcPct val="90000"/>
              </a:lnSpc>
            </a:pPr>
            <a:r>
              <a:rPr lang="en-CA" sz="2000" b="1" dirty="0"/>
              <a:t>Better control rates</a:t>
            </a:r>
          </a:p>
        </p:txBody>
      </p:sp>
      <p:sp>
        <p:nvSpPr>
          <p:cNvPr id="53" name="TextBox 52">
            <a:extLst>
              <a:ext uri="{FF2B5EF4-FFF2-40B4-BE49-F238E27FC236}">
                <a16:creationId xmlns:a16="http://schemas.microsoft.com/office/drawing/2014/main" id="{54FE3496-1027-8443-B065-9326D5342F94}"/>
              </a:ext>
            </a:extLst>
          </p:cNvPr>
          <p:cNvSpPr txBox="1"/>
          <p:nvPr/>
        </p:nvSpPr>
        <p:spPr>
          <a:xfrm>
            <a:off x="1915826" y="4568999"/>
            <a:ext cx="1466049" cy="646331"/>
          </a:xfrm>
          <a:prstGeom prst="rect">
            <a:avLst/>
          </a:prstGeom>
          <a:solidFill>
            <a:srgbClr val="FFFF00"/>
          </a:solidFill>
          <a:ln w="38100">
            <a:solidFill>
              <a:schemeClr val="tx1"/>
            </a:solidFill>
          </a:ln>
        </p:spPr>
        <p:txBody>
          <a:bodyPr wrap="square" rtlCol="0">
            <a:spAutoFit/>
          </a:bodyPr>
          <a:lstStyle/>
          <a:p>
            <a:pPr algn="ctr">
              <a:lnSpc>
                <a:spcPct val="90000"/>
              </a:lnSpc>
            </a:pPr>
            <a:r>
              <a:rPr lang="en-CA" sz="2000" b="1" dirty="0"/>
              <a:t>Fewer stockouts</a:t>
            </a:r>
          </a:p>
        </p:txBody>
      </p:sp>
      <p:sp>
        <p:nvSpPr>
          <p:cNvPr id="26" name="TextBox 25">
            <a:extLst>
              <a:ext uri="{FF2B5EF4-FFF2-40B4-BE49-F238E27FC236}">
                <a16:creationId xmlns:a16="http://schemas.microsoft.com/office/drawing/2014/main" id="{4C94FA66-6DB8-5248-B5DE-FD3E013BFC14}"/>
              </a:ext>
            </a:extLst>
          </p:cNvPr>
          <p:cNvSpPr txBox="1"/>
          <p:nvPr/>
        </p:nvSpPr>
        <p:spPr>
          <a:xfrm>
            <a:off x="5492717" y="5535886"/>
            <a:ext cx="1652851" cy="646331"/>
          </a:xfrm>
          <a:prstGeom prst="rect">
            <a:avLst/>
          </a:prstGeom>
          <a:solidFill>
            <a:srgbClr val="FFFF00"/>
          </a:solidFill>
          <a:ln w="38100">
            <a:solidFill>
              <a:schemeClr val="tx1"/>
            </a:solidFill>
          </a:ln>
        </p:spPr>
        <p:txBody>
          <a:bodyPr wrap="square" rtlCol="0">
            <a:spAutoFit/>
          </a:bodyPr>
          <a:lstStyle/>
          <a:p>
            <a:pPr algn="ctr">
              <a:lnSpc>
                <a:spcPct val="90000"/>
              </a:lnSpc>
            </a:pPr>
            <a:r>
              <a:rPr lang="en-CA" sz="2000" b="1" dirty="0"/>
              <a:t>Lower pill burden</a:t>
            </a:r>
          </a:p>
        </p:txBody>
      </p:sp>
    </p:spTree>
    <p:extLst>
      <p:ext uri="{BB962C8B-B14F-4D97-AF65-F5344CB8AC3E}">
        <p14:creationId xmlns:p14="http://schemas.microsoft.com/office/powerpoint/2010/main" val="112456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circle(in)">
                                      <p:cBhvr>
                                        <p:cTn id="7" dur="1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circle(in)">
                                      <p:cBhvr>
                                        <p:cTn id="12" dur="10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circle(in)">
                                      <p:cBhvr>
                                        <p:cTn id="17" dur="10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ircle(in)">
                                      <p:cBhvr>
                                        <p:cTn id="22" dur="1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circle(in)">
                                      <p:cBhvr>
                                        <p:cTn id="2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57200"/>
            <a:ext cx="9144000" cy="863600"/>
          </a:xfrm>
        </p:spPr>
        <p:txBody>
          <a:bodyPr/>
          <a:lstStyle/>
          <a:p>
            <a:r>
              <a:rPr lang="en-US" b="0" dirty="0">
                <a:latin typeface="Avenir Black"/>
                <a:cs typeface="Avenir Black"/>
              </a:rPr>
              <a:t>Resources</a:t>
            </a:r>
          </a:p>
        </p:txBody>
      </p:sp>
      <p:sp>
        <p:nvSpPr>
          <p:cNvPr id="4" name="Content Placeholder 2"/>
          <p:cNvSpPr>
            <a:spLocks noGrp="1"/>
          </p:cNvSpPr>
          <p:nvPr>
            <p:ph idx="1"/>
          </p:nvPr>
        </p:nvSpPr>
        <p:spPr>
          <a:xfrm>
            <a:off x="488950" y="1479296"/>
            <a:ext cx="8188325" cy="4921504"/>
          </a:xfrm>
        </p:spPr>
        <p:txBody>
          <a:bodyPr/>
          <a:lstStyle/>
          <a:p>
            <a:r>
              <a:rPr lang="en-US" dirty="0">
                <a:latin typeface="Avenir Book"/>
                <a:cs typeface="Avenir Book"/>
              </a:rPr>
              <a:t>Expert Committee on the Selection and Use of Essential Medicines application:</a:t>
            </a:r>
          </a:p>
          <a:p>
            <a:pPr lvl="1"/>
            <a:r>
              <a:rPr lang="en-US" sz="2400" dirty="0">
                <a:latin typeface="Avenir Book"/>
                <a:cs typeface="Avenir Book"/>
                <a:hlinkClick r:id="rId3"/>
              </a:rPr>
              <a:t>http://www.who.int/selection_medicines/committees/expert/22/fixed-dose_combination_antihypertensives/en/</a:t>
            </a:r>
            <a:endParaRPr lang="en-US" sz="2400" dirty="0">
              <a:latin typeface="Avenir Book"/>
              <a:cs typeface="Avenir Book"/>
            </a:endParaRPr>
          </a:p>
          <a:p>
            <a:pPr marL="457200" lvl="1" indent="0">
              <a:buNone/>
            </a:pPr>
            <a:endParaRPr lang="en-US" sz="2400" dirty="0">
              <a:latin typeface="Avenir Book"/>
              <a:cs typeface="Avenir Book"/>
            </a:endParaRPr>
          </a:p>
          <a:p>
            <a:r>
              <a:rPr lang="en-US" dirty="0">
                <a:latin typeface="Avenir Book"/>
                <a:cs typeface="Avenir Book"/>
              </a:rPr>
              <a:t>Fixed dose combinations for hypertension (Lancet 2018)</a:t>
            </a:r>
          </a:p>
          <a:p>
            <a:pPr lvl="1"/>
            <a:r>
              <a:rPr lang="en-US" sz="2400" dirty="0">
                <a:latin typeface="Avenir Book"/>
                <a:cs typeface="Avenir Book"/>
                <a:hlinkClick r:id="rId4"/>
              </a:rPr>
              <a:t>https://www.thelancet.com/journals/lancet/article/PIIS0140-6736(18)31814-2/fulltext</a:t>
            </a:r>
            <a:endParaRPr lang="en-US" sz="2400" dirty="0">
              <a:latin typeface="Avenir Book"/>
              <a:cs typeface="Avenir Book"/>
            </a:endParaRPr>
          </a:p>
        </p:txBody>
      </p:sp>
    </p:spTree>
    <p:extLst>
      <p:ext uri="{BB962C8B-B14F-4D97-AF65-F5344CB8AC3E}">
        <p14:creationId xmlns:p14="http://schemas.microsoft.com/office/powerpoint/2010/main" val="42265912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6725" y="1638300"/>
            <a:ext cx="8407452" cy="3708400"/>
          </a:xfrm>
        </p:spPr>
        <p:txBody>
          <a:bodyPr/>
          <a:lstStyle/>
          <a:p>
            <a:r>
              <a:rPr lang="en-US" sz="2400" dirty="0">
                <a:latin typeface="Avenir Roman" panose="02000503020000020003" pitchFamily="2" charset="0"/>
              </a:rPr>
              <a:t>Abdul Salam, George Institute for Global Health</a:t>
            </a:r>
          </a:p>
          <a:p>
            <a:r>
              <a:rPr lang="en-US" sz="2400" dirty="0">
                <a:latin typeface="Avenir Roman" panose="02000503020000020003" pitchFamily="2" charset="0"/>
              </a:rPr>
              <a:t>Anthony Rodgers, George Institute for Global Health</a:t>
            </a:r>
          </a:p>
          <a:p>
            <a:r>
              <a:rPr lang="en-US" sz="2400" dirty="0">
                <a:latin typeface="Avenir Roman" panose="02000503020000020003" pitchFamily="2" charset="0"/>
              </a:rPr>
              <a:t>Marc G Jaffe, Resolve To Save Lives</a:t>
            </a:r>
          </a:p>
          <a:p>
            <a:r>
              <a:rPr lang="en-US" sz="2400" dirty="0">
                <a:latin typeface="Avenir Roman" panose="02000503020000020003" pitchFamily="2" charset="0"/>
              </a:rPr>
              <a:t>Tom Frieden, Resolve To Save Lives</a:t>
            </a:r>
          </a:p>
          <a:p>
            <a:pPr marL="0" indent="0">
              <a:buNone/>
            </a:pPr>
            <a:endParaRPr lang="en-US" sz="2400" dirty="0">
              <a:latin typeface="Avenir Roman" panose="02000503020000020003" pitchFamily="2" charset="0"/>
            </a:endParaRPr>
          </a:p>
          <a:p>
            <a:r>
              <a:rPr lang="en-US" sz="2400" dirty="0">
                <a:latin typeface="Avenir Roman" panose="02000503020000020003" pitchFamily="2" charset="0"/>
              </a:rPr>
              <a:t>Phillip </a:t>
            </a:r>
            <a:r>
              <a:rPr lang="en-US" sz="2400" dirty="0" err="1">
                <a:latin typeface="Avenir Roman" panose="02000503020000020003" pitchFamily="2" charset="0"/>
              </a:rPr>
              <a:t>Groden</a:t>
            </a:r>
            <a:r>
              <a:rPr lang="en-US" sz="2400" dirty="0">
                <a:latin typeface="Avenir Roman" panose="02000503020000020003" pitchFamily="2" charset="0"/>
              </a:rPr>
              <a:t>, Icahn School of Medicine at Mount Sinai</a:t>
            </a:r>
          </a:p>
          <a:p>
            <a:r>
              <a:rPr lang="en-US" sz="2400" dirty="0">
                <a:latin typeface="Avenir Roman" panose="02000503020000020003" pitchFamily="2" charset="0"/>
              </a:rPr>
              <a:t>Norm Campbell, University of Calgary</a:t>
            </a:r>
          </a:p>
        </p:txBody>
      </p:sp>
      <p:sp>
        <p:nvSpPr>
          <p:cNvPr id="4" name="Title 1"/>
          <p:cNvSpPr>
            <a:spLocks noGrp="1"/>
          </p:cNvSpPr>
          <p:nvPr>
            <p:ph type="title"/>
          </p:nvPr>
        </p:nvSpPr>
        <p:spPr>
          <a:xfrm>
            <a:off x="0" y="377952"/>
            <a:ext cx="9144000" cy="863600"/>
          </a:xfrm>
        </p:spPr>
        <p:txBody>
          <a:bodyPr/>
          <a:lstStyle/>
          <a:p>
            <a:r>
              <a:rPr lang="en-US" dirty="0">
                <a:latin typeface="Avenir Black"/>
                <a:cs typeface="Avenir Black"/>
              </a:rPr>
              <a:t>Acknowledgements</a:t>
            </a:r>
          </a:p>
        </p:txBody>
      </p:sp>
    </p:spTree>
    <p:extLst>
      <p:ext uri="{BB962C8B-B14F-4D97-AF65-F5344CB8AC3E}">
        <p14:creationId xmlns:p14="http://schemas.microsoft.com/office/powerpoint/2010/main" val="29767578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0312" y="1288487"/>
            <a:ext cx="8711184" cy="4537555"/>
          </a:xfrm>
        </p:spPr>
        <p:txBody>
          <a:bodyPr/>
          <a:lstStyle/>
          <a:p>
            <a:r>
              <a:rPr lang="en-US" sz="2400" dirty="0">
                <a:latin typeface="Avenir Roman" panose="02000503020000020003" pitchFamily="2" charset="0"/>
              </a:rPr>
              <a:t>Initiated in 1977: 204 products; 2017: 433 products</a:t>
            </a:r>
          </a:p>
          <a:p>
            <a:r>
              <a:rPr lang="en-US" sz="2400" dirty="0">
                <a:latin typeface="Avenir Roman" panose="02000503020000020003" pitchFamily="2" charset="0"/>
              </a:rPr>
              <a:t>Definition: Essential medicines are those that satisfy the priority healthcare needs of the population</a:t>
            </a:r>
          </a:p>
          <a:p>
            <a:r>
              <a:rPr lang="en-US" sz="2400" dirty="0">
                <a:latin typeface="Avenir Roman" panose="02000503020000020003" pitchFamily="2" charset="0"/>
              </a:rPr>
              <a:t>Criteria:</a:t>
            </a:r>
          </a:p>
          <a:p>
            <a:pPr lvl="1"/>
            <a:r>
              <a:rPr lang="en-US" sz="2000" dirty="0">
                <a:latin typeface="Avenir Roman" panose="02000503020000020003" pitchFamily="2" charset="0"/>
              </a:rPr>
              <a:t>Disease prevalence, </a:t>
            </a:r>
          </a:p>
          <a:p>
            <a:pPr lvl="1"/>
            <a:r>
              <a:rPr lang="en-US" sz="2000" dirty="0">
                <a:latin typeface="Avenir Roman" panose="02000503020000020003" pitchFamily="2" charset="0"/>
              </a:rPr>
              <a:t>Public health relevance, </a:t>
            </a:r>
          </a:p>
          <a:p>
            <a:pPr lvl="1"/>
            <a:r>
              <a:rPr lang="en-US" sz="2000" dirty="0">
                <a:latin typeface="Avenir Roman" panose="02000503020000020003" pitchFamily="2" charset="0"/>
              </a:rPr>
              <a:t>Clinical efficacy and safety </a:t>
            </a:r>
          </a:p>
          <a:p>
            <a:pPr lvl="1"/>
            <a:r>
              <a:rPr lang="en-US" sz="2000" dirty="0">
                <a:latin typeface="Avenir Roman" panose="02000503020000020003" pitchFamily="2" charset="0"/>
              </a:rPr>
              <a:t>Comparative cost/cost-effectiveness within class</a:t>
            </a:r>
          </a:p>
          <a:p>
            <a:r>
              <a:rPr lang="en-US" sz="2400" dirty="0">
                <a:latin typeface="Avenir Roman" panose="02000503020000020003" pitchFamily="2" charset="0"/>
              </a:rPr>
              <a:t>Informs national-level priorities (National EML)</a:t>
            </a:r>
          </a:p>
          <a:p>
            <a:r>
              <a:rPr lang="en-US" sz="2400" dirty="0">
                <a:latin typeface="Avenir Roman" panose="02000503020000020003" pitchFamily="2" charset="0"/>
              </a:rPr>
              <a:t>Guides drug donations/priorities by United Nations agencies</a:t>
            </a:r>
          </a:p>
        </p:txBody>
      </p:sp>
      <p:sp>
        <p:nvSpPr>
          <p:cNvPr id="6" name="Title 1"/>
          <p:cNvSpPr>
            <a:spLocks noGrp="1"/>
          </p:cNvSpPr>
          <p:nvPr>
            <p:ph type="title"/>
          </p:nvPr>
        </p:nvSpPr>
        <p:spPr>
          <a:xfrm>
            <a:off x="-6096" y="424887"/>
            <a:ext cx="9144000" cy="863600"/>
          </a:xfrm>
        </p:spPr>
        <p:txBody>
          <a:bodyPr/>
          <a:lstStyle/>
          <a:p>
            <a:r>
              <a:rPr lang="en-US" dirty="0">
                <a:latin typeface="Avenir Black"/>
                <a:cs typeface="Avenir Black"/>
              </a:rPr>
              <a:t>WHO Essential Medicines List (EML)</a:t>
            </a:r>
          </a:p>
        </p:txBody>
      </p:sp>
    </p:spTree>
    <p:extLst>
      <p:ext uri="{BB962C8B-B14F-4D97-AF65-F5344CB8AC3E}">
        <p14:creationId xmlns:p14="http://schemas.microsoft.com/office/powerpoint/2010/main" val="30228413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shot 2015-09-18 02.31.11.png">
            <a:extLst>
              <a:ext uri="{FF2B5EF4-FFF2-40B4-BE49-F238E27FC236}">
                <a16:creationId xmlns:a16="http://schemas.microsoft.com/office/drawing/2014/main" id="{FF9ACFD2-89C6-1B41-83CD-DB9C0A9A2B2D}"/>
              </a:ext>
            </a:extLst>
          </p:cNvPr>
          <p:cNvPicPr>
            <a:picLocks noChangeAspect="1"/>
          </p:cNvPicPr>
          <p:nvPr/>
        </p:nvPicPr>
        <p:blipFill rotWithShape="1">
          <a:blip r:embed="rId3">
            <a:extLst>
              <a:ext uri="{28A0092B-C50C-407E-A947-70E740481C1C}">
                <a14:useLocalDpi xmlns:a14="http://schemas.microsoft.com/office/drawing/2010/main" val="0"/>
              </a:ext>
            </a:extLst>
          </a:blip>
          <a:srcRect l="2681" t="4978" b="2578"/>
          <a:stretch/>
        </p:blipFill>
        <p:spPr>
          <a:xfrm>
            <a:off x="574750" y="226931"/>
            <a:ext cx="7971842" cy="6449723"/>
          </a:xfrm>
          <a:prstGeom prst="rect">
            <a:avLst/>
          </a:prstGeom>
        </p:spPr>
      </p:pic>
    </p:spTree>
    <p:extLst>
      <p:ext uri="{BB962C8B-B14F-4D97-AF65-F5344CB8AC3E}">
        <p14:creationId xmlns:p14="http://schemas.microsoft.com/office/powerpoint/2010/main" val="2799553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40872"/>
            <a:ext cx="9144000" cy="512064"/>
          </a:xfrm>
        </p:spPr>
        <p:txBody>
          <a:bodyPr/>
          <a:lstStyle/>
          <a:p>
            <a:r>
              <a:rPr lang="en-US" dirty="0">
                <a:latin typeface="Avenir Black"/>
                <a:cs typeface="Avenir Black"/>
              </a:rPr>
              <a:t>WHO EML: Cardiovascular Disease</a:t>
            </a:r>
            <a:endParaRPr lang="en-US" baseline="30000" dirty="0">
              <a:latin typeface="Avenir Black"/>
              <a:cs typeface="Avenir Black"/>
            </a:endParaRPr>
          </a:p>
        </p:txBody>
      </p:sp>
      <p:pic>
        <p:nvPicPr>
          <p:cNvPr id="7" name="Picture 6">
            <a:extLst>
              <a:ext uri="{FF2B5EF4-FFF2-40B4-BE49-F238E27FC236}">
                <a16:creationId xmlns:a16="http://schemas.microsoft.com/office/drawing/2014/main" id="{E23B9B5A-FEFD-534F-BC9A-D721519947DB}"/>
              </a:ext>
            </a:extLst>
          </p:cNvPr>
          <p:cNvPicPr>
            <a:picLocks noChangeAspect="1"/>
          </p:cNvPicPr>
          <p:nvPr/>
        </p:nvPicPr>
        <p:blipFill>
          <a:blip r:embed="rId3"/>
          <a:stretch>
            <a:fillRect/>
          </a:stretch>
        </p:blipFill>
        <p:spPr>
          <a:xfrm>
            <a:off x="508165" y="1360347"/>
            <a:ext cx="8205752" cy="4842550"/>
          </a:xfrm>
          <a:prstGeom prst="rect">
            <a:avLst/>
          </a:prstGeom>
        </p:spPr>
      </p:pic>
      <p:sp>
        <p:nvSpPr>
          <p:cNvPr id="8" name="Left Arrow 7">
            <a:extLst>
              <a:ext uri="{FF2B5EF4-FFF2-40B4-BE49-F238E27FC236}">
                <a16:creationId xmlns:a16="http://schemas.microsoft.com/office/drawing/2014/main" id="{76CD9A59-7C37-DC4D-B2AE-40EC217A6F33}"/>
              </a:ext>
            </a:extLst>
          </p:cNvPr>
          <p:cNvSpPr/>
          <p:nvPr/>
        </p:nvSpPr>
        <p:spPr>
          <a:xfrm rot="10800000">
            <a:off x="209207" y="5762025"/>
            <a:ext cx="424542" cy="179615"/>
          </a:xfrm>
          <a:prstGeom prst="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a:extLst>
              <a:ext uri="{FF2B5EF4-FFF2-40B4-BE49-F238E27FC236}">
                <a16:creationId xmlns:a16="http://schemas.microsoft.com/office/drawing/2014/main" id="{AE407C43-6E5A-7846-893C-F0C5860473E3}"/>
              </a:ext>
            </a:extLst>
          </p:cNvPr>
          <p:cNvCxnSpPr>
            <a:cxnSpLocks/>
          </p:cNvCxnSpPr>
          <p:nvPr/>
        </p:nvCxnSpPr>
        <p:spPr>
          <a:xfrm>
            <a:off x="508165" y="1360347"/>
            <a:ext cx="8183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8F9CB95-7ECA-5848-987D-9CBAF66E9CF2}"/>
              </a:ext>
            </a:extLst>
          </p:cNvPr>
          <p:cNvSpPr txBox="1"/>
          <p:nvPr/>
        </p:nvSpPr>
        <p:spPr>
          <a:xfrm>
            <a:off x="508165" y="6339511"/>
            <a:ext cx="8183879" cy="461665"/>
          </a:xfrm>
          <a:prstGeom prst="rect">
            <a:avLst/>
          </a:prstGeom>
          <a:noFill/>
        </p:spPr>
        <p:txBody>
          <a:bodyPr wrap="square" rtlCol="0">
            <a:spAutoFit/>
          </a:bodyPr>
          <a:lstStyle/>
          <a:p>
            <a:r>
              <a:rPr lang="en-US" sz="1200" i="1" dirty="0">
                <a:latin typeface="Avenir Roman" panose="02000503020000020003" pitchFamily="2" charset="0"/>
                <a:cs typeface="Avenir Book"/>
              </a:rPr>
              <a:t>Kishore SP, Blank E, Heller DJ, Patel A, Peters A, Price M, et al. Modernizing the World Health Organization List of Essential Medicines for Preventing and Controlling Cardiovascular Diseases. J Am Coll </a:t>
            </a:r>
            <a:r>
              <a:rPr lang="en-US" sz="1200" i="1" dirty="0" err="1">
                <a:latin typeface="Avenir Roman" panose="02000503020000020003" pitchFamily="2" charset="0"/>
                <a:cs typeface="Avenir Book"/>
              </a:rPr>
              <a:t>Cardiol</a:t>
            </a:r>
            <a:r>
              <a:rPr lang="en-US" sz="1200" i="1" dirty="0">
                <a:latin typeface="Avenir Roman" panose="02000503020000020003" pitchFamily="2" charset="0"/>
                <a:cs typeface="Avenir Book"/>
              </a:rPr>
              <a:t>. 2018;71(5):564-74.</a:t>
            </a:r>
            <a:endParaRPr lang="en-US" dirty="0"/>
          </a:p>
        </p:txBody>
      </p:sp>
    </p:spTree>
    <p:extLst>
      <p:ext uri="{BB962C8B-B14F-4D97-AF65-F5344CB8AC3E}">
        <p14:creationId xmlns:p14="http://schemas.microsoft.com/office/powerpoint/2010/main" val="3354386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98704"/>
            <a:ext cx="9144000" cy="863600"/>
          </a:xfrm>
        </p:spPr>
        <p:txBody>
          <a:bodyPr/>
          <a:lstStyle/>
          <a:p>
            <a:r>
              <a:rPr lang="en-US" dirty="0">
                <a:latin typeface="Avenir Black"/>
                <a:cs typeface="Avenir Black"/>
              </a:rPr>
              <a:t>WHO EML: Hypertension</a:t>
            </a:r>
            <a:endParaRPr lang="en-US" baseline="30000" dirty="0">
              <a:latin typeface="Avenir Black"/>
              <a:cs typeface="Avenir Black"/>
            </a:endParaRPr>
          </a:p>
        </p:txBody>
      </p:sp>
      <p:pic>
        <p:nvPicPr>
          <p:cNvPr id="6" name="Picture 5">
            <a:extLst>
              <a:ext uri="{FF2B5EF4-FFF2-40B4-BE49-F238E27FC236}">
                <a16:creationId xmlns:a16="http://schemas.microsoft.com/office/drawing/2014/main" id="{3F4AB397-8B8B-1C46-9F16-9DC76548C92A}"/>
              </a:ext>
            </a:extLst>
          </p:cNvPr>
          <p:cNvPicPr>
            <a:picLocks noChangeAspect="1"/>
          </p:cNvPicPr>
          <p:nvPr/>
        </p:nvPicPr>
        <p:blipFill rotWithShape="1">
          <a:blip r:embed="rId3"/>
          <a:srcRect t="501"/>
          <a:stretch/>
        </p:blipFill>
        <p:spPr>
          <a:xfrm>
            <a:off x="1087159" y="1121664"/>
            <a:ext cx="7072986" cy="5303520"/>
          </a:xfrm>
          <a:prstGeom prst="rect">
            <a:avLst/>
          </a:prstGeom>
        </p:spPr>
      </p:pic>
      <p:sp>
        <p:nvSpPr>
          <p:cNvPr id="2" name="TextBox 1">
            <a:extLst>
              <a:ext uri="{FF2B5EF4-FFF2-40B4-BE49-F238E27FC236}">
                <a16:creationId xmlns:a16="http://schemas.microsoft.com/office/drawing/2014/main" id="{ACA95588-F508-6D4B-B3B4-01728A547698}"/>
              </a:ext>
            </a:extLst>
          </p:cNvPr>
          <p:cNvSpPr txBox="1"/>
          <p:nvPr/>
        </p:nvSpPr>
        <p:spPr>
          <a:xfrm>
            <a:off x="426721" y="6510528"/>
            <a:ext cx="8290560" cy="276999"/>
          </a:xfrm>
          <a:prstGeom prst="rect">
            <a:avLst/>
          </a:prstGeom>
          <a:noFill/>
        </p:spPr>
        <p:txBody>
          <a:bodyPr wrap="square" rtlCol="0">
            <a:spAutoFit/>
          </a:bodyPr>
          <a:lstStyle/>
          <a:p>
            <a:r>
              <a:rPr lang="en-US" sz="1200" i="1" dirty="0">
                <a:latin typeface="Avenir Book"/>
                <a:cs typeface="Avenir Book"/>
              </a:rPr>
              <a:t>WHO Essential Medicines List. 2017. Available: </a:t>
            </a:r>
            <a:r>
              <a:rPr lang="en-US" sz="1200" i="1" dirty="0">
                <a:latin typeface="Avenir Book"/>
                <a:cs typeface="Avenir Book"/>
                <a:hlinkClick r:id="rId4"/>
              </a:rPr>
              <a:t>https://www.who.int/medicines/news/2017/20th_essential_med-list/en/</a:t>
            </a:r>
            <a:endParaRPr lang="en-US" sz="1200" i="1" dirty="0"/>
          </a:p>
        </p:txBody>
      </p:sp>
    </p:spTree>
    <p:extLst>
      <p:ext uri="{BB962C8B-B14F-4D97-AF65-F5344CB8AC3E}">
        <p14:creationId xmlns:p14="http://schemas.microsoft.com/office/powerpoint/2010/main" val="18020562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89273"/>
            <a:ext cx="9144000" cy="863600"/>
          </a:xfrm>
        </p:spPr>
        <p:txBody>
          <a:bodyPr/>
          <a:lstStyle/>
          <a:p>
            <a:r>
              <a:rPr lang="en-US" dirty="0">
                <a:latin typeface="Avenir Black"/>
                <a:cs typeface="Avenir Black"/>
              </a:rPr>
              <a:t>WHO EML: Square Box Notations</a:t>
            </a:r>
            <a:endParaRPr lang="en-US" baseline="30000" dirty="0">
              <a:latin typeface="Avenir Black"/>
              <a:cs typeface="Avenir Black"/>
            </a:endParaRPr>
          </a:p>
        </p:txBody>
      </p:sp>
      <p:sp>
        <p:nvSpPr>
          <p:cNvPr id="4" name="TextBox 3">
            <a:extLst>
              <a:ext uri="{FF2B5EF4-FFF2-40B4-BE49-F238E27FC236}">
                <a16:creationId xmlns:a16="http://schemas.microsoft.com/office/drawing/2014/main" id="{521FD056-6043-6D40-B512-D13F86CFF70A}"/>
              </a:ext>
            </a:extLst>
          </p:cNvPr>
          <p:cNvSpPr txBox="1"/>
          <p:nvPr/>
        </p:nvSpPr>
        <p:spPr>
          <a:xfrm>
            <a:off x="285750" y="1365140"/>
            <a:ext cx="8572500" cy="4985980"/>
          </a:xfrm>
          <a:prstGeom prst="rect">
            <a:avLst/>
          </a:prstGeom>
          <a:noFill/>
        </p:spPr>
        <p:txBody>
          <a:bodyPr wrap="square" rtlCol="0">
            <a:spAutoFit/>
          </a:bodyPr>
          <a:lstStyle/>
          <a:p>
            <a:pPr>
              <a:spcBef>
                <a:spcPts val="1200"/>
              </a:spcBef>
            </a:pPr>
            <a:r>
              <a:rPr lang="en-US" sz="2400" b="1" i="1" dirty="0">
                <a:latin typeface="Avenir Roman" panose="02000503020000020003" pitchFamily="2" charset="0"/>
              </a:rPr>
              <a:t>The square box symbol is primarily intended to indicate similar clinical performance within a pharmacological class.</a:t>
            </a:r>
          </a:p>
          <a:p>
            <a:pPr>
              <a:spcBef>
                <a:spcPts val="1200"/>
              </a:spcBef>
            </a:pPr>
            <a:r>
              <a:rPr lang="en-US" sz="2400" b="1" i="1" dirty="0">
                <a:latin typeface="Avenir Roman" panose="02000503020000020003" pitchFamily="2" charset="0"/>
              </a:rPr>
              <a:t>The listed medicine should be the example of the class for which there is the best evidence for effectiveness and safety.</a:t>
            </a:r>
          </a:p>
          <a:p>
            <a:pPr>
              <a:spcBef>
                <a:spcPts val="1200"/>
              </a:spcBef>
            </a:pPr>
            <a:r>
              <a:rPr lang="en-US" sz="2400" b="1" i="1" dirty="0">
                <a:latin typeface="Avenir Roman" panose="02000503020000020003" pitchFamily="2" charset="0"/>
              </a:rPr>
              <a:t>In some cases, this may be the first medicine that is licensed for marketing; in other instances, subsequently licensed compounds may be safer or more effective.</a:t>
            </a:r>
          </a:p>
          <a:p>
            <a:pPr>
              <a:spcBef>
                <a:spcPts val="1200"/>
              </a:spcBef>
            </a:pPr>
            <a:r>
              <a:rPr lang="en-US" sz="2400" b="1" i="1" dirty="0">
                <a:latin typeface="Avenir Roman" panose="02000503020000020003" pitchFamily="2" charset="0"/>
              </a:rPr>
              <a:t>Where there is no difference in terms of efficacy and safety data, the listed medicine should be the one that is generally available at the lowest price, based on international drug price information sources. </a:t>
            </a:r>
            <a:endParaRPr lang="en-US" sz="2400" b="1" dirty="0">
              <a:latin typeface="Avenir Roman" panose="02000503020000020003" pitchFamily="2" charset="0"/>
            </a:endParaRPr>
          </a:p>
        </p:txBody>
      </p:sp>
    </p:spTree>
    <p:extLst>
      <p:ext uri="{BB962C8B-B14F-4D97-AF65-F5344CB8AC3E}">
        <p14:creationId xmlns:p14="http://schemas.microsoft.com/office/powerpoint/2010/main" val="27464895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465867"/>
            <a:ext cx="9144000" cy="863600"/>
          </a:xfrm>
        </p:spPr>
        <p:txBody>
          <a:bodyPr/>
          <a:lstStyle/>
          <a:p>
            <a:r>
              <a:rPr lang="en-US" dirty="0">
                <a:latin typeface="Avenir Black"/>
                <a:cs typeface="Avenir Black"/>
              </a:rPr>
              <a:t>Translation of WHO EML to</a:t>
            </a:r>
            <a:br>
              <a:rPr lang="en-US" dirty="0">
                <a:latin typeface="Avenir Black"/>
                <a:cs typeface="Avenir Black"/>
              </a:rPr>
            </a:br>
            <a:r>
              <a:rPr lang="en-US" dirty="0">
                <a:latin typeface="Avenir Black"/>
                <a:cs typeface="Avenir Black"/>
              </a:rPr>
              <a:t>National EML</a:t>
            </a:r>
            <a:r>
              <a:rPr lang="en-US" baseline="30000" dirty="0">
                <a:latin typeface="Avenir Black"/>
                <a:cs typeface="Avenir Black"/>
              </a:rPr>
              <a:t>1</a:t>
            </a:r>
          </a:p>
        </p:txBody>
      </p:sp>
      <p:sp>
        <p:nvSpPr>
          <p:cNvPr id="3" name="TextBox 2">
            <a:extLst>
              <a:ext uri="{FF2B5EF4-FFF2-40B4-BE49-F238E27FC236}">
                <a16:creationId xmlns:a16="http://schemas.microsoft.com/office/drawing/2014/main" id="{5D1B3047-79E7-8A43-A0B2-8CC01BF1E60D}"/>
              </a:ext>
            </a:extLst>
          </p:cNvPr>
          <p:cNvSpPr txBox="1"/>
          <p:nvPr/>
        </p:nvSpPr>
        <p:spPr>
          <a:xfrm>
            <a:off x="195072" y="1186968"/>
            <a:ext cx="8570977" cy="4893647"/>
          </a:xfrm>
          <a:prstGeom prst="rect">
            <a:avLst/>
          </a:prstGeom>
          <a:noFill/>
        </p:spPr>
        <p:txBody>
          <a:bodyPr wrap="square" rtlCol="0">
            <a:spAutoFit/>
          </a:bodyPr>
          <a:lstStyle/>
          <a:p>
            <a:pPr lvl="1">
              <a:buClr>
                <a:schemeClr val="tx1"/>
              </a:buClr>
            </a:pPr>
            <a:endParaRPr lang="en-US" sz="2400" b="1" i="1" dirty="0">
              <a:solidFill>
                <a:srgbClr val="FF0000"/>
              </a:solidFill>
              <a:latin typeface="Avenir Roman" panose="02000503020000020003" pitchFamily="2" charset="0"/>
            </a:endParaRPr>
          </a:p>
          <a:p>
            <a:pPr marL="742950" lvl="1" indent="-285750">
              <a:buClr>
                <a:schemeClr val="tx1"/>
              </a:buClr>
              <a:buFont typeface="Arial" panose="020B0604020202020204" pitchFamily="34" charset="0"/>
              <a:buChar char="•"/>
            </a:pPr>
            <a:r>
              <a:rPr lang="en-US" sz="2400" b="1" dirty="0">
                <a:latin typeface="Avenir Roman" panose="02000503020000020003" pitchFamily="2" charset="0"/>
              </a:rPr>
              <a:t>NEML increases availability but still imperfectly</a:t>
            </a:r>
          </a:p>
          <a:p>
            <a:pPr marL="742950" lvl="1" indent="-285750">
              <a:buClr>
                <a:schemeClr val="tx1"/>
              </a:buClr>
              <a:buFont typeface="Arial" panose="020B0604020202020204" pitchFamily="34" charset="0"/>
              <a:buChar char="•"/>
            </a:pPr>
            <a:r>
              <a:rPr lang="en-US" sz="2400" b="1" dirty="0">
                <a:latin typeface="Avenir Roman" panose="02000503020000020003" pitchFamily="2" charset="0"/>
              </a:rPr>
              <a:t>Availability poor in public sector</a:t>
            </a:r>
          </a:p>
          <a:p>
            <a:pPr marL="742950" lvl="1" indent="-285750">
              <a:buClr>
                <a:schemeClr val="tx1"/>
              </a:buClr>
              <a:buFont typeface="Arial" panose="020B0604020202020204" pitchFamily="34" charset="0"/>
              <a:buChar char="•"/>
            </a:pPr>
            <a:endParaRPr lang="en-US" sz="2400" b="1" dirty="0">
              <a:latin typeface="Avenir Roman" panose="02000503020000020003" pitchFamily="2" charset="0"/>
            </a:endParaRPr>
          </a:p>
          <a:p>
            <a:pPr marL="742950" lvl="1" indent="-285750">
              <a:buClr>
                <a:schemeClr val="tx1"/>
              </a:buClr>
              <a:buFont typeface="Arial" panose="020B0604020202020204" pitchFamily="34" charset="0"/>
              <a:buChar char="•"/>
            </a:pPr>
            <a:endParaRPr lang="en-US" sz="2400" b="1" dirty="0">
              <a:latin typeface="Avenir Roman" panose="02000503020000020003" pitchFamily="2" charset="0"/>
            </a:endParaRPr>
          </a:p>
          <a:p>
            <a:pPr marL="742950" lvl="1" indent="-285750">
              <a:buClr>
                <a:schemeClr val="tx1"/>
              </a:buClr>
              <a:buFont typeface="Arial" panose="020B0604020202020204" pitchFamily="34" charset="0"/>
              <a:buChar char="•"/>
            </a:pPr>
            <a:endParaRPr lang="en-US" sz="2400" b="1" dirty="0">
              <a:latin typeface="Avenir Roman" panose="02000503020000020003" pitchFamily="2" charset="0"/>
            </a:endParaRPr>
          </a:p>
          <a:p>
            <a:pPr marL="742950" lvl="1" indent="-285750">
              <a:buClr>
                <a:schemeClr val="tx1"/>
              </a:buClr>
              <a:buFont typeface="Arial" panose="020B0604020202020204" pitchFamily="34" charset="0"/>
              <a:buChar char="•"/>
            </a:pPr>
            <a:r>
              <a:rPr lang="en-US" sz="2400" b="1" dirty="0">
                <a:latin typeface="Avenir Roman" panose="02000503020000020003" pitchFamily="2" charset="0"/>
              </a:rPr>
              <a:t>Medicines on NEML have lower prices</a:t>
            </a:r>
          </a:p>
          <a:p>
            <a:pPr marL="1200150" lvl="2" indent="-285750">
              <a:buClr>
                <a:schemeClr val="tx1"/>
              </a:buClr>
              <a:buFont typeface="Arial" panose="020B0604020202020204" pitchFamily="34" charset="0"/>
              <a:buChar char="•"/>
            </a:pPr>
            <a:r>
              <a:rPr lang="en-US" sz="2400" dirty="0">
                <a:latin typeface="Avenir Roman" panose="02000503020000020003" pitchFamily="2" charset="0"/>
              </a:rPr>
              <a:t>Anti-hypertensives (hydrochlorothiazide, amlodipine and enalapril) are 1.3 – 3.7x less expensive </a:t>
            </a:r>
          </a:p>
          <a:p>
            <a:pPr lvl="1"/>
            <a:endParaRPr lang="en-US" sz="2400" dirty="0">
              <a:latin typeface="Avenir Roman" panose="02000503020000020003" pitchFamily="2" charset="0"/>
            </a:endParaRPr>
          </a:p>
          <a:p>
            <a:pPr marL="742950" lvl="1" indent="-285750">
              <a:buFont typeface="Arial" panose="020B0604020202020204" pitchFamily="34" charset="0"/>
              <a:buChar char="•"/>
            </a:pPr>
            <a:r>
              <a:rPr lang="en-US" sz="2400" b="1" dirty="0">
                <a:latin typeface="Avenir Roman" panose="02000503020000020003" pitchFamily="2" charset="0"/>
              </a:rPr>
              <a:t>Variation on composition of sub-national EMLs and procurement models (e.g. India: 153 to 1390 medicines)</a:t>
            </a:r>
            <a:endParaRPr lang="en-US" sz="2400" b="1" u="sng" dirty="0">
              <a:latin typeface="Avenir Roman" panose="02000503020000020003" pitchFamily="2" charset="0"/>
            </a:endParaRPr>
          </a:p>
        </p:txBody>
      </p:sp>
      <p:graphicFrame>
        <p:nvGraphicFramePr>
          <p:cNvPr id="8" name="Table 7">
            <a:extLst>
              <a:ext uri="{FF2B5EF4-FFF2-40B4-BE49-F238E27FC236}">
                <a16:creationId xmlns:a16="http://schemas.microsoft.com/office/drawing/2014/main" id="{9D6C1CE9-FD7C-4C4D-AC2D-C916844E369B}"/>
              </a:ext>
            </a:extLst>
          </p:cNvPr>
          <p:cNvGraphicFramePr>
            <a:graphicFrameLocks noGrp="1"/>
          </p:cNvGraphicFramePr>
          <p:nvPr>
            <p:extLst>
              <p:ext uri="{D42A27DB-BD31-4B8C-83A1-F6EECF244321}">
                <p14:modId xmlns:p14="http://schemas.microsoft.com/office/powerpoint/2010/main" val="3818050247"/>
              </p:ext>
            </p:extLst>
          </p:nvPr>
        </p:nvGraphicFramePr>
        <p:xfrm>
          <a:off x="618393" y="2472706"/>
          <a:ext cx="8004747" cy="741680"/>
        </p:xfrm>
        <a:graphic>
          <a:graphicData uri="http://schemas.openxmlformats.org/drawingml/2006/table">
            <a:tbl>
              <a:tblPr firstRow="1" bandRow="1">
                <a:tableStyleId>{5C22544A-7EE6-4342-B048-85BDC9FD1C3A}</a:tableStyleId>
              </a:tblPr>
              <a:tblGrid>
                <a:gridCol w="2150724">
                  <a:extLst>
                    <a:ext uri="{9D8B030D-6E8A-4147-A177-3AD203B41FA5}">
                      <a16:colId xmlns:a16="http://schemas.microsoft.com/office/drawing/2014/main" val="2149082295"/>
                    </a:ext>
                  </a:extLst>
                </a:gridCol>
                <a:gridCol w="3308885">
                  <a:extLst>
                    <a:ext uri="{9D8B030D-6E8A-4147-A177-3AD203B41FA5}">
                      <a16:colId xmlns:a16="http://schemas.microsoft.com/office/drawing/2014/main" val="1305156033"/>
                    </a:ext>
                  </a:extLst>
                </a:gridCol>
                <a:gridCol w="2545138">
                  <a:extLst>
                    <a:ext uri="{9D8B030D-6E8A-4147-A177-3AD203B41FA5}">
                      <a16:colId xmlns:a16="http://schemas.microsoft.com/office/drawing/2014/main" val="3414508966"/>
                    </a:ext>
                  </a:extLst>
                </a:gridCol>
              </a:tblGrid>
              <a:tr h="370840">
                <a:tc>
                  <a:txBody>
                    <a:bodyPr/>
                    <a:lstStyle/>
                    <a:p>
                      <a:pPr algn="ctr"/>
                      <a:endParaRPr lang="en-US" sz="1600" dirty="0">
                        <a:latin typeface="Avenir Roman" panose="02000503020000020003" pitchFamily="2" charset="0"/>
                      </a:endParaRPr>
                    </a:p>
                  </a:txBody>
                  <a:tcPr/>
                </a:tc>
                <a:tc>
                  <a:txBody>
                    <a:bodyPr/>
                    <a:lstStyle/>
                    <a:p>
                      <a:r>
                        <a:rPr lang="en-US" sz="1600" dirty="0">
                          <a:latin typeface="Avenir Roman" panose="02000503020000020003" pitchFamily="2" charset="0"/>
                        </a:rPr>
                        <a:t>Listed on NEML</a:t>
                      </a:r>
                    </a:p>
                  </a:txBody>
                  <a:tcPr/>
                </a:tc>
                <a:tc>
                  <a:txBody>
                    <a:bodyPr/>
                    <a:lstStyle/>
                    <a:p>
                      <a:r>
                        <a:rPr lang="en-US" sz="1600" dirty="0">
                          <a:latin typeface="Avenir Roman" panose="02000503020000020003" pitchFamily="2" charset="0"/>
                        </a:rPr>
                        <a:t>Not Listed on NEML</a:t>
                      </a:r>
                    </a:p>
                  </a:txBody>
                  <a:tcPr/>
                </a:tc>
                <a:extLst>
                  <a:ext uri="{0D108BD9-81ED-4DB2-BD59-A6C34878D82A}">
                    <a16:rowId xmlns:a16="http://schemas.microsoft.com/office/drawing/2014/main" val="11630574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atin typeface="Avenir Roman" panose="02000503020000020003" pitchFamily="2" charset="0"/>
                        </a:rPr>
                        <a:t>Availability</a:t>
                      </a:r>
                      <a:r>
                        <a:rPr lang="en-US" sz="1800" b="1" kern="1200" baseline="30000" dirty="0">
                          <a:solidFill>
                            <a:schemeClr val="dk1"/>
                          </a:solidFill>
                          <a:effectLst/>
                          <a:latin typeface="Avenir Roman" panose="02000503020000020003" pitchFamily="2" charset="0"/>
                          <a:ea typeface="+mn-ea"/>
                          <a:cs typeface="+mn-cs"/>
                        </a:rPr>
                        <a:t>2</a:t>
                      </a:r>
                      <a:endParaRPr lang="en-US" sz="1800" kern="1200" baseline="30000" dirty="0">
                        <a:solidFill>
                          <a:schemeClr val="dk1"/>
                        </a:solidFill>
                        <a:effectLst/>
                        <a:latin typeface="Avenir Roman" panose="02000503020000020003" pitchFamily="2" charset="0"/>
                        <a:ea typeface="+mn-ea"/>
                        <a:cs typeface="+mn-cs"/>
                      </a:endParaRPr>
                    </a:p>
                  </a:txBody>
                  <a:tcPr/>
                </a:tc>
                <a:tc>
                  <a:txBody>
                    <a:bodyPr/>
                    <a:lstStyle/>
                    <a:p>
                      <a:r>
                        <a:rPr lang="en-US" sz="1600" b="1" dirty="0">
                          <a:solidFill>
                            <a:srgbClr val="FF0000"/>
                          </a:solidFill>
                          <a:latin typeface="Avenir Roman" panose="02000503020000020003" pitchFamily="2" charset="0"/>
                        </a:rPr>
                        <a:t>62% </a:t>
                      </a:r>
                      <a:r>
                        <a:rPr lang="en-US" sz="1600" dirty="0">
                          <a:latin typeface="Avenir Roman" panose="02000503020000020003" pitchFamily="2" charset="0"/>
                        </a:rPr>
                        <a:t>(40% in public sector)</a:t>
                      </a:r>
                    </a:p>
                  </a:txBody>
                  <a:tcPr/>
                </a:tc>
                <a:tc>
                  <a:txBody>
                    <a:bodyPr/>
                    <a:lstStyle/>
                    <a:p>
                      <a:r>
                        <a:rPr lang="en-US" sz="1600" b="1" dirty="0">
                          <a:solidFill>
                            <a:srgbClr val="FF0000"/>
                          </a:solidFill>
                          <a:latin typeface="Avenir Roman" panose="02000503020000020003" pitchFamily="2" charset="0"/>
                        </a:rPr>
                        <a:t>27% </a:t>
                      </a:r>
                      <a:r>
                        <a:rPr lang="en-US" sz="1600" dirty="0">
                          <a:latin typeface="Avenir Roman" panose="02000503020000020003" pitchFamily="2" charset="0"/>
                        </a:rPr>
                        <a:t>(6% in public sector)</a:t>
                      </a:r>
                      <a:endParaRPr lang="en-US" sz="1600" baseline="30000" dirty="0">
                        <a:latin typeface="Avenir Roman" panose="02000503020000020003" pitchFamily="2" charset="0"/>
                      </a:endParaRPr>
                    </a:p>
                  </a:txBody>
                  <a:tcPr/>
                </a:tc>
                <a:extLst>
                  <a:ext uri="{0D108BD9-81ED-4DB2-BD59-A6C34878D82A}">
                    <a16:rowId xmlns:a16="http://schemas.microsoft.com/office/drawing/2014/main" val="3462710382"/>
                  </a:ext>
                </a:extLst>
              </a:tr>
            </a:tbl>
          </a:graphicData>
        </a:graphic>
      </p:graphicFrame>
      <p:sp>
        <p:nvSpPr>
          <p:cNvPr id="2" name="TextBox 1">
            <a:extLst>
              <a:ext uri="{FF2B5EF4-FFF2-40B4-BE49-F238E27FC236}">
                <a16:creationId xmlns:a16="http://schemas.microsoft.com/office/drawing/2014/main" id="{810EF314-6AD3-AF42-8FC0-9ACC91486C2E}"/>
              </a:ext>
            </a:extLst>
          </p:cNvPr>
          <p:cNvSpPr txBox="1"/>
          <p:nvPr/>
        </p:nvSpPr>
        <p:spPr>
          <a:xfrm>
            <a:off x="353565" y="6027003"/>
            <a:ext cx="8534402" cy="830997"/>
          </a:xfrm>
          <a:prstGeom prst="rect">
            <a:avLst/>
          </a:prstGeom>
          <a:noFill/>
        </p:spPr>
        <p:txBody>
          <a:bodyPr wrap="square" rtlCol="0">
            <a:spAutoFit/>
          </a:bodyPr>
          <a:lstStyle/>
          <a:p>
            <a:pPr marL="120650" indent="-120650"/>
            <a:r>
              <a:rPr lang="en-US" sz="1200" dirty="0">
                <a:latin typeface="Avenir Book"/>
                <a:cs typeface="Avenir Book"/>
              </a:rPr>
              <a:t>1 </a:t>
            </a:r>
            <a:r>
              <a:rPr lang="en-US" sz="1200" i="1" dirty="0">
                <a:latin typeface="Avenir Book"/>
                <a:cs typeface="Avenir Book"/>
              </a:rPr>
              <a:t>Wirtz VJ, Kaplan WA, Kwan GF, Laing RO. Access to Medications for Cardiovascular Diseases in Low- and Middle-Income Countries. Circulation. 2016;133(21):2076-85.</a:t>
            </a:r>
          </a:p>
          <a:p>
            <a:pPr marL="120650" indent="-120650"/>
            <a:r>
              <a:rPr lang="en-US" sz="1200" dirty="0">
                <a:latin typeface="Avenir Roman" panose="02000503020000020003" pitchFamily="2" charset="0"/>
                <a:cs typeface="Avenir Book"/>
              </a:rPr>
              <a:t>2 </a:t>
            </a:r>
            <a:r>
              <a:rPr lang="en-US" sz="1200" i="1" dirty="0" err="1">
                <a:latin typeface="Avenir Roman" panose="02000503020000020003" pitchFamily="2" charset="0"/>
                <a:cs typeface="Avenir Book"/>
              </a:rPr>
              <a:t>Bazargani</a:t>
            </a:r>
            <a:r>
              <a:rPr lang="en-US" sz="1200" i="1" dirty="0">
                <a:latin typeface="Avenir Roman" panose="02000503020000020003" pitchFamily="2" charset="0"/>
                <a:cs typeface="Avenir Book"/>
              </a:rPr>
              <a:t> </a:t>
            </a:r>
            <a:r>
              <a:rPr lang="en-US" sz="1200" i="1" dirty="0">
                <a:latin typeface="Avenir Book"/>
                <a:cs typeface="Avenir Book"/>
              </a:rPr>
              <a:t>YT, Ewen M, de Boer A, </a:t>
            </a:r>
            <a:r>
              <a:rPr lang="en-US" sz="1200" i="1" dirty="0" err="1">
                <a:latin typeface="Avenir Book"/>
                <a:cs typeface="Avenir Book"/>
              </a:rPr>
              <a:t>Leufkens</a:t>
            </a:r>
            <a:r>
              <a:rPr lang="en-US" sz="1200" i="1" dirty="0">
                <a:latin typeface="Avenir Book"/>
                <a:cs typeface="Avenir Book"/>
              </a:rPr>
              <a:t> HG, Mantel-</a:t>
            </a:r>
            <a:r>
              <a:rPr lang="en-US" sz="1200" i="1" dirty="0" err="1">
                <a:latin typeface="Avenir Book"/>
                <a:cs typeface="Avenir Book"/>
              </a:rPr>
              <a:t>Teeuwisse</a:t>
            </a:r>
            <a:r>
              <a:rPr lang="en-US" sz="1200" i="1" dirty="0">
                <a:latin typeface="Avenir Book"/>
                <a:cs typeface="Avenir Book"/>
              </a:rPr>
              <a:t> AK. Essential medicines are more available than other medicines around the globe. </a:t>
            </a:r>
            <a:r>
              <a:rPr lang="en-US" sz="1200" i="1" dirty="0" err="1">
                <a:latin typeface="Avenir Book"/>
                <a:cs typeface="Avenir Book"/>
              </a:rPr>
              <a:t>PLoS</a:t>
            </a:r>
            <a:r>
              <a:rPr lang="en-US" sz="1200" i="1" dirty="0">
                <a:latin typeface="Avenir Book"/>
                <a:cs typeface="Avenir Book"/>
              </a:rPr>
              <a:t> One. 2014;9(2):e87576.</a:t>
            </a:r>
            <a:endParaRPr lang="en-US" sz="1200" i="1" dirty="0"/>
          </a:p>
        </p:txBody>
      </p:sp>
    </p:spTree>
    <p:extLst>
      <p:ext uri="{BB962C8B-B14F-4D97-AF65-F5344CB8AC3E}">
        <p14:creationId xmlns:p14="http://schemas.microsoft.com/office/powerpoint/2010/main" val="2931105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64389"/>
            <a:ext cx="9144000" cy="863600"/>
          </a:xfrm>
        </p:spPr>
        <p:txBody>
          <a:bodyPr>
            <a:normAutofit/>
          </a:bodyPr>
          <a:lstStyle/>
          <a:p>
            <a:r>
              <a:rPr lang="en-US" dirty="0">
                <a:latin typeface="Avenir Black"/>
                <a:cs typeface="Avenir Black"/>
              </a:rPr>
              <a:t>Global Burden of Hypertension</a:t>
            </a:r>
          </a:p>
        </p:txBody>
      </p:sp>
      <p:sp>
        <p:nvSpPr>
          <p:cNvPr id="7" name="Content Placeholder 2"/>
          <p:cNvSpPr>
            <a:spLocks noGrp="1"/>
          </p:cNvSpPr>
          <p:nvPr>
            <p:ph idx="1"/>
          </p:nvPr>
        </p:nvSpPr>
        <p:spPr>
          <a:xfrm>
            <a:off x="457200" y="1203606"/>
            <a:ext cx="8255000" cy="4441290"/>
          </a:xfrm>
        </p:spPr>
        <p:txBody>
          <a:bodyPr/>
          <a:lstStyle/>
          <a:p>
            <a:pPr>
              <a:lnSpc>
                <a:spcPct val="90000"/>
              </a:lnSpc>
              <a:spcBef>
                <a:spcPts val="900"/>
              </a:spcBef>
            </a:pPr>
            <a:r>
              <a:rPr lang="en-US" sz="2400" dirty="0">
                <a:latin typeface="Avenir Book"/>
                <a:cs typeface="Avenir Book"/>
              </a:rPr>
              <a:t>Leading cause of cardiovascular disease: 10 million deaths annually</a:t>
            </a:r>
          </a:p>
          <a:p>
            <a:pPr lvl="1">
              <a:lnSpc>
                <a:spcPct val="90000"/>
              </a:lnSpc>
              <a:spcBef>
                <a:spcPts val="900"/>
              </a:spcBef>
            </a:pPr>
            <a:r>
              <a:rPr lang="en-US" sz="2000" dirty="0">
                <a:latin typeface="Avenir Book"/>
                <a:cs typeface="Avenir Book"/>
              </a:rPr>
              <a:t>Systolic Blood Pressure (SBP) &gt; 140 mmHg OR</a:t>
            </a:r>
          </a:p>
          <a:p>
            <a:pPr lvl="1">
              <a:lnSpc>
                <a:spcPct val="90000"/>
              </a:lnSpc>
              <a:spcBef>
                <a:spcPts val="900"/>
              </a:spcBef>
            </a:pPr>
            <a:r>
              <a:rPr lang="en-US" sz="2000" dirty="0">
                <a:latin typeface="Avenir Book"/>
                <a:cs typeface="Avenir Book"/>
              </a:rPr>
              <a:t>Diastolic BP (DBP) &gt; 90 mmHg</a:t>
            </a:r>
          </a:p>
          <a:p>
            <a:pPr lvl="1">
              <a:lnSpc>
                <a:spcPct val="90000"/>
              </a:lnSpc>
              <a:spcBef>
                <a:spcPts val="900"/>
              </a:spcBef>
            </a:pPr>
            <a:r>
              <a:rPr lang="en-US" sz="2000" dirty="0">
                <a:latin typeface="Avenir Book"/>
                <a:cs typeface="Avenir Book"/>
              </a:rPr>
              <a:t>Reducing BP reduces CV events</a:t>
            </a:r>
            <a:r>
              <a:rPr lang="en-US" sz="2000" baseline="30000" dirty="0">
                <a:latin typeface="Avenir Book"/>
                <a:cs typeface="Avenir Book"/>
              </a:rPr>
              <a:t>1,2,3</a:t>
            </a:r>
          </a:p>
          <a:p>
            <a:pPr>
              <a:lnSpc>
                <a:spcPct val="90000"/>
              </a:lnSpc>
              <a:spcBef>
                <a:spcPts val="900"/>
              </a:spcBef>
            </a:pPr>
            <a:r>
              <a:rPr lang="en-US" sz="2400" dirty="0">
                <a:latin typeface="Avenir Book"/>
                <a:cs typeface="Avenir Book"/>
              </a:rPr>
              <a:t>1.4 B with HTN Globally. &lt; 15% of these are controlled (&lt;8% in LMIC)</a:t>
            </a:r>
            <a:r>
              <a:rPr lang="en-US" sz="2400" baseline="30000" dirty="0">
                <a:latin typeface="Avenir Book"/>
                <a:cs typeface="Avenir Book"/>
              </a:rPr>
              <a:t>4</a:t>
            </a:r>
          </a:p>
          <a:p>
            <a:pPr lvl="2">
              <a:lnSpc>
                <a:spcPct val="90000"/>
              </a:lnSpc>
              <a:spcBef>
                <a:spcPts val="900"/>
              </a:spcBef>
            </a:pPr>
            <a:r>
              <a:rPr lang="en-US" sz="2000" dirty="0">
                <a:latin typeface="Avenir Book"/>
                <a:cs typeface="Avenir Book"/>
              </a:rPr>
              <a:t>510 M individuals treated for HTN (37% of need)</a:t>
            </a:r>
          </a:p>
          <a:p>
            <a:pPr lvl="3">
              <a:lnSpc>
                <a:spcPct val="90000"/>
              </a:lnSpc>
              <a:spcBef>
                <a:spcPts val="900"/>
              </a:spcBef>
            </a:pPr>
            <a:r>
              <a:rPr lang="en-US" dirty="0">
                <a:latin typeface="Avenir Book"/>
                <a:cs typeface="Avenir Book"/>
              </a:rPr>
              <a:t>In LMIC, 70% of patients on treatment are </a:t>
            </a:r>
            <a:r>
              <a:rPr lang="en-US" b="1" dirty="0">
                <a:solidFill>
                  <a:srgbClr val="FF0000"/>
                </a:solidFill>
                <a:latin typeface="Avenir Book"/>
                <a:cs typeface="Avenir Book"/>
              </a:rPr>
              <a:t>not </a:t>
            </a:r>
            <a:r>
              <a:rPr lang="en-US" dirty="0">
                <a:latin typeface="Avenir Book"/>
                <a:cs typeface="Avenir Book"/>
              </a:rPr>
              <a:t>controlled</a:t>
            </a:r>
            <a:r>
              <a:rPr lang="en-US" baseline="30000" dirty="0">
                <a:latin typeface="Avenir Book"/>
                <a:cs typeface="Avenir Book"/>
              </a:rPr>
              <a:t>5</a:t>
            </a:r>
            <a:endParaRPr lang="en-US" dirty="0">
              <a:latin typeface="Avenir Book"/>
              <a:cs typeface="Avenir Book"/>
            </a:endParaRPr>
          </a:p>
          <a:p>
            <a:pPr lvl="4">
              <a:lnSpc>
                <a:spcPct val="90000"/>
              </a:lnSpc>
              <a:spcBef>
                <a:spcPts val="900"/>
              </a:spcBef>
            </a:pPr>
            <a:r>
              <a:rPr lang="en-US" dirty="0">
                <a:latin typeface="Avenir Book"/>
                <a:cs typeface="Avenir Book"/>
              </a:rPr>
              <a:t>6/10 treated receive monotherapy</a:t>
            </a:r>
            <a:r>
              <a:rPr lang="en-US" baseline="30000" dirty="0">
                <a:latin typeface="Avenir Book"/>
                <a:cs typeface="Avenir Book"/>
              </a:rPr>
              <a:t>5</a:t>
            </a:r>
            <a:endParaRPr lang="en-US" dirty="0">
              <a:latin typeface="Avenir Book"/>
              <a:cs typeface="Avenir Book"/>
            </a:endParaRPr>
          </a:p>
          <a:p>
            <a:pPr lvl="4">
              <a:lnSpc>
                <a:spcPct val="90000"/>
              </a:lnSpc>
              <a:spcBef>
                <a:spcPts val="900"/>
              </a:spcBef>
            </a:pPr>
            <a:r>
              <a:rPr lang="en-US" b="1" dirty="0">
                <a:solidFill>
                  <a:srgbClr val="FF0000"/>
                </a:solidFill>
                <a:latin typeface="Avenir Book"/>
                <a:cs typeface="Avenir Book"/>
              </a:rPr>
              <a:t>~75% of individuals on treatment require ≥ 2 HTN drugs</a:t>
            </a:r>
            <a:r>
              <a:rPr lang="en-US" b="1" baseline="30000" dirty="0">
                <a:solidFill>
                  <a:srgbClr val="FF0000"/>
                </a:solidFill>
                <a:latin typeface="Avenir Book"/>
                <a:cs typeface="Avenir Book"/>
              </a:rPr>
              <a:t>2,6</a:t>
            </a:r>
          </a:p>
          <a:p>
            <a:pPr lvl="1">
              <a:spcBef>
                <a:spcPts val="900"/>
              </a:spcBef>
            </a:pPr>
            <a:endParaRPr lang="en-US" sz="2400" baseline="30000" dirty="0">
              <a:latin typeface="Avenir Book"/>
              <a:cs typeface="Avenir Book"/>
            </a:endParaRPr>
          </a:p>
          <a:p>
            <a:pPr>
              <a:spcBef>
                <a:spcPts val="900"/>
              </a:spcBef>
            </a:pPr>
            <a:endParaRPr lang="en-US" dirty="0">
              <a:latin typeface="Avenir Book"/>
              <a:cs typeface="Avenir Book"/>
            </a:endParaRPr>
          </a:p>
          <a:p>
            <a:pPr lvl="1">
              <a:spcBef>
                <a:spcPts val="900"/>
              </a:spcBef>
            </a:pPr>
            <a:endParaRPr lang="en-US" dirty="0">
              <a:latin typeface="Avenir Book"/>
              <a:cs typeface="Avenir Book"/>
            </a:endParaRPr>
          </a:p>
          <a:p>
            <a:pPr marL="457200" lvl="1" indent="0">
              <a:spcBef>
                <a:spcPts val="900"/>
              </a:spcBef>
              <a:buNone/>
            </a:pPr>
            <a:endParaRPr lang="en-US" dirty="0">
              <a:latin typeface="Avenir Book"/>
              <a:cs typeface="Avenir Book"/>
            </a:endParaRPr>
          </a:p>
        </p:txBody>
      </p:sp>
      <p:sp>
        <p:nvSpPr>
          <p:cNvPr id="2" name="TextBox 1">
            <a:extLst>
              <a:ext uri="{FF2B5EF4-FFF2-40B4-BE49-F238E27FC236}">
                <a16:creationId xmlns:a16="http://schemas.microsoft.com/office/drawing/2014/main" id="{7670875B-DD90-D74A-9503-60FC111CA03B}"/>
              </a:ext>
            </a:extLst>
          </p:cNvPr>
          <p:cNvSpPr txBox="1"/>
          <p:nvPr/>
        </p:nvSpPr>
        <p:spPr>
          <a:xfrm>
            <a:off x="457201" y="5774250"/>
            <a:ext cx="8255000" cy="1093248"/>
          </a:xfrm>
          <a:prstGeom prst="rect">
            <a:avLst/>
          </a:prstGeom>
          <a:noFill/>
        </p:spPr>
        <p:txBody>
          <a:bodyPr wrap="square" rtlCol="0">
            <a:spAutoFit/>
          </a:bodyPr>
          <a:lstStyle/>
          <a:p>
            <a:pPr>
              <a:lnSpc>
                <a:spcPct val="90000"/>
              </a:lnSpc>
            </a:pPr>
            <a:r>
              <a:rPr lang="en-US" sz="1200" dirty="0">
                <a:latin typeface="Avenir Book"/>
                <a:cs typeface="Avenir Book"/>
              </a:rPr>
              <a:t>1</a:t>
            </a:r>
            <a:r>
              <a:rPr lang="en-US" sz="1200" i="1" dirty="0">
                <a:latin typeface="Avenir Book"/>
                <a:cs typeface="Avenir Book"/>
              </a:rPr>
              <a:t> </a:t>
            </a:r>
            <a:r>
              <a:rPr lang="en-US" sz="1200" i="1" dirty="0" err="1">
                <a:latin typeface="Avenir Book"/>
                <a:cs typeface="Avenir Book"/>
              </a:rPr>
              <a:t>Ettehad</a:t>
            </a:r>
            <a:r>
              <a:rPr lang="en-US" sz="1200" i="1" dirty="0">
                <a:latin typeface="Avenir Book"/>
                <a:cs typeface="Avenir Book"/>
              </a:rPr>
              <a:t> D, </a:t>
            </a:r>
            <a:r>
              <a:rPr lang="en-US" sz="1200" i="1" dirty="0" err="1">
                <a:latin typeface="Avenir Book"/>
                <a:cs typeface="Avenir Book"/>
              </a:rPr>
              <a:t>Emdin</a:t>
            </a:r>
            <a:r>
              <a:rPr lang="en-US" sz="1200" i="1" dirty="0">
                <a:latin typeface="Avenir Book"/>
                <a:cs typeface="Avenir Book"/>
              </a:rPr>
              <a:t> CA, Kiran A, et al. Lancet 2016;387:957–67.</a:t>
            </a:r>
          </a:p>
          <a:p>
            <a:pPr>
              <a:lnSpc>
                <a:spcPct val="90000"/>
              </a:lnSpc>
            </a:pPr>
            <a:r>
              <a:rPr lang="en-US" sz="1200" dirty="0">
                <a:latin typeface="Avenir Book"/>
                <a:cs typeface="Avenir Book"/>
              </a:rPr>
              <a:t>2</a:t>
            </a:r>
            <a:r>
              <a:rPr lang="en-US" sz="1200" i="1" dirty="0">
                <a:latin typeface="Avenir Book"/>
                <a:cs typeface="Avenir Book"/>
              </a:rPr>
              <a:t> Law MR, Morris JK, Wald NJ. BMJ (Clinical research ed.) 2009;338:b1665.</a:t>
            </a:r>
          </a:p>
          <a:p>
            <a:pPr>
              <a:lnSpc>
                <a:spcPct val="90000"/>
              </a:lnSpc>
            </a:pPr>
            <a:r>
              <a:rPr lang="en-US" sz="1200" dirty="0">
                <a:latin typeface="Avenir Book"/>
                <a:cs typeface="Avenir Book"/>
              </a:rPr>
              <a:t>3</a:t>
            </a:r>
            <a:r>
              <a:rPr lang="en-US" sz="1200" i="1" dirty="0">
                <a:latin typeface="Avenir Book"/>
                <a:cs typeface="Avenir Book"/>
              </a:rPr>
              <a:t> </a:t>
            </a:r>
            <a:r>
              <a:rPr lang="en-US" sz="1200" i="1" dirty="0" err="1">
                <a:latin typeface="Avenir Book"/>
                <a:cs typeface="Avenir Book"/>
              </a:rPr>
              <a:t>Xie</a:t>
            </a:r>
            <a:r>
              <a:rPr lang="en-US" sz="1200" i="1" dirty="0">
                <a:latin typeface="Avenir Book"/>
                <a:cs typeface="Avenir Book"/>
              </a:rPr>
              <a:t> X, Atkins E, </a:t>
            </a:r>
            <a:r>
              <a:rPr lang="en-US" sz="1200" i="1" dirty="0" err="1">
                <a:latin typeface="Avenir Book"/>
                <a:cs typeface="Avenir Book"/>
              </a:rPr>
              <a:t>Lv</a:t>
            </a:r>
            <a:r>
              <a:rPr lang="en-US" sz="1200" i="1" dirty="0">
                <a:latin typeface="Avenir Book"/>
                <a:cs typeface="Avenir Book"/>
              </a:rPr>
              <a:t> J, et al. Lancet 2016;387:435–43. </a:t>
            </a:r>
          </a:p>
          <a:p>
            <a:pPr>
              <a:lnSpc>
                <a:spcPct val="90000"/>
              </a:lnSpc>
            </a:pPr>
            <a:r>
              <a:rPr lang="en-US" sz="1200" dirty="0">
                <a:latin typeface="Avenir Book"/>
                <a:cs typeface="Avenir Book"/>
              </a:rPr>
              <a:t>4</a:t>
            </a:r>
            <a:r>
              <a:rPr lang="en-US" sz="1200" i="1" dirty="0">
                <a:latin typeface="Avenir Book"/>
                <a:cs typeface="Avenir Book"/>
              </a:rPr>
              <a:t> Mills KT, Bundy JD, Kelly TN, et al. Circulation 2016;134:441–50.</a:t>
            </a:r>
          </a:p>
          <a:p>
            <a:pPr>
              <a:lnSpc>
                <a:spcPct val="90000"/>
              </a:lnSpc>
            </a:pPr>
            <a:r>
              <a:rPr lang="en-US" sz="1200" dirty="0">
                <a:latin typeface="Avenir Book"/>
                <a:cs typeface="Avenir Book"/>
              </a:rPr>
              <a:t>5</a:t>
            </a:r>
            <a:r>
              <a:rPr lang="en-US" sz="1200" i="1" dirty="0">
                <a:latin typeface="Avenir Book"/>
                <a:cs typeface="Avenir Book"/>
              </a:rPr>
              <a:t> Chow CK, </a:t>
            </a:r>
            <a:r>
              <a:rPr lang="en-US" sz="1200" i="1" dirty="0" err="1">
                <a:latin typeface="Avenir Book"/>
                <a:cs typeface="Avenir Book"/>
              </a:rPr>
              <a:t>Teo</a:t>
            </a:r>
            <a:r>
              <a:rPr lang="en-US" sz="1200" i="1" dirty="0">
                <a:latin typeface="Avenir Book"/>
                <a:cs typeface="Avenir Book"/>
              </a:rPr>
              <a:t> KK, </a:t>
            </a:r>
            <a:r>
              <a:rPr lang="en-US" sz="1200" i="1" dirty="0" err="1">
                <a:latin typeface="Avenir Book"/>
                <a:cs typeface="Avenir Book"/>
              </a:rPr>
              <a:t>Rangarajan</a:t>
            </a:r>
            <a:r>
              <a:rPr lang="en-US" sz="1200" i="1" dirty="0">
                <a:latin typeface="Avenir Book"/>
                <a:cs typeface="Avenir Book"/>
              </a:rPr>
              <a:t> S, et al. JAMA 2013;310:959–68.</a:t>
            </a:r>
          </a:p>
          <a:p>
            <a:pPr>
              <a:lnSpc>
                <a:spcPct val="90000"/>
              </a:lnSpc>
            </a:pPr>
            <a:r>
              <a:rPr lang="en-US" sz="1200" dirty="0">
                <a:latin typeface="Avenir Book"/>
                <a:cs typeface="Avenir Book"/>
              </a:rPr>
              <a:t>6</a:t>
            </a:r>
            <a:r>
              <a:rPr lang="en-US" sz="1200" i="1" dirty="0">
                <a:latin typeface="Avenir Book"/>
                <a:cs typeface="Avenir Book"/>
              </a:rPr>
              <a:t> Wald DS, Law M, Morris JK, </a:t>
            </a:r>
            <a:r>
              <a:rPr lang="en-US" sz="1200" i="1" dirty="0" err="1">
                <a:latin typeface="Avenir Book"/>
                <a:cs typeface="Avenir Book"/>
              </a:rPr>
              <a:t>Bestwick</a:t>
            </a:r>
            <a:r>
              <a:rPr lang="en-US" sz="1200" i="1" dirty="0">
                <a:latin typeface="Avenir Book"/>
                <a:cs typeface="Avenir Book"/>
              </a:rPr>
              <a:t> JP, Wald NJ. American Journal of Medicine 2009; 122: 290–300.</a:t>
            </a:r>
          </a:p>
        </p:txBody>
      </p:sp>
    </p:spTree>
    <p:extLst>
      <p:ext uri="{BB962C8B-B14F-4D97-AF65-F5344CB8AC3E}">
        <p14:creationId xmlns:p14="http://schemas.microsoft.com/office/powerpoint/2010/main" val="296728748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6575</TotalTime>
  <Words>2287</Words>
  <Application>Microsoft Macintosh PowerPoint</Application>
  <PresentationFormat>On-screen Show (4:3)</PresentationFormat>
  <Paragraphs>209</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Black</vt:lpstr>
      <vt:lpstr>Avenir Book</vt:lpstr>
      <vt:lpstr>Avenir Roman</vt:lpstr>
      <vt:lpstr>Calibri</vt:lpstr>
      <vt:lpstr>Mangal</vt:lpstr>
      <vt:lpstr>Tw Cen MT</vt:lpstr>
      <vt:lpstr>Office Theme</vt:lpstr>
      <vt:lpstr>PowerPoint Presentation</vt:lpstr>
      <vt:lpstr>Outline</vt:lpstr>
      <vt:lpstr>WHO Essential Medicines List (EML)</vt:lpstr>
      <vt:lpstr>PowerPoint Presentation</vt:lpstr>
      <vt:lpstr>WHO EML: Cardiovascular Disease</vt:lpstr>
      <vt:lpstr>WHO EML: Hypertension</vt:lpstr>
      <vt:lpstr>WHO EML: Square Box Notations</vt:lpstr>
      <vt:lpstr>Translation of WHO EML to National EML1</vt:lpstr>
      <vt:lpstr>Global Burden of Hypertension</vt:lpstr>
      <vt:lpstr>Fixed-dose combinations (FDC)  for Hypertension</vt:lpstr>
      <vt:lpstr>FDCs Definitely Indicated for Patients on Multiple Medications and Recommended as 1st Line Treatment for All Patients</vt:lpstr>
      <vt:lpstr>Making the List: FDC for Hypertension  as WHO Essential Medicines</vt:lpstr>
      <vt:lpstr>Guidelines: International Support for FDC</vt:lpstr>
      <vt:lpstr>Guidelines: Focus on 4 Combinations</vt:lpstr>
      <vt:lpstr>Efficacy: FDC for Hypertension  (Control)</vt:lpstr>
      <vt:lpstr>Efficacy: FDC for Hypertension  (Cardiovascular Outcomes)</vt:lpstr>
      <vt:lpstr>Efficacy: FDC for Hypertension  (Sub-populations)</vt:lpstr>
      <vt:lpstr>Example: Telmisartan + Amlodipine FDC</vt:lpstr>
      <vt:lpstr>Telmisartan + Amlodipine FDC</vt:lpstr>
      <vt:lpstr>Cost: Global Analysis –  ARB + CCB FDC (Quintiles IMS)</vt:lpstr>
      <vt:lpstr>Cost of FDC Is Similar to or Lower than Cost of Monotherapy with Constituent Pills (India)</vt:lpstr>
      <vt:lpstr>Additional Cost Considerations for FDC</vt:lpstr>
      <vt:lpstr>FDCs Improve Every Key Component of Hypertension Control</vt:lpstr>
      <vt:lpstr>Resources</vt:lpstr>
      <vt:lpstr>Acknowledgements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dc:creator>
  <cp:lastModifiedBy>Sandeep Kishore</cp:lastModifiedBy>
  <cp:revision>248</cp:revision>
  <cp:lastPrinted>2018-10-25T12:58:50Z</cp:lastPrinted>
  <dcterms:created xsi:type="dcterms:W3CDTF">2018-10-15T21:15:31Z</dcterms:created>
  <dcterms:modified xsi:type="dcterms:W3CDTF">2018-10-25T13:00:27Z</dcterms:modified>
</cp:coreProperties>
</file>